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22"/>
  </p:notesMasterIdLst>
  <p:handoutMasterIdLst>
    <p:handoutMasterId r:id="rId23"/>
  </p:handoutMasterIdLst>
  <p:sldIdLst>
    <p:sldId id="274" r:id="rId2"/>
    <p:sldId id="405" r:id="rId3"/>
    <p:sldId id="439" r:id="rId4"/>
    <p:sldId id="434" r:id="rId5"/>
    <p:sldId id="410" r:id="rId6"/>
    <p:sldId id="438" r:id="rId7"/>
    <p:sldId id="432" r:id="rId8"/>
    <p:sldId id="435" r:id="rId9"/>
    <p:sldId id="436" r:id="rId10"/>
    <p:sldId id="437" r:id="rId11"/>
    <p:sldId id="440" r:id="rId12"/>
    <p:sldId id="411" r:id="rId13"/>
    <p:sldId id="428" r:id="rId14"/>
    <p:sldId id="429" r:id="rId15"/>
    <p:sldId id="430" r:id="rId16"/>
    <p:sldId id="431" r:id="rId17"/>
    <p:sldId id="433" r:id="rId18"/>
    <p:sldId id="441" r:id="rId19"/>
    <p:sldId id="413" r:id="rId20"/>
    <p:sldId id="41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046"/>
    <a:srgbClr val="B5892D"/>
    <a:srgbClr val="75A5D8"/>
    <a:srgbClr val="E2E4EA"/>
    <a:srgbClr val="1D2F45"/>
    <a:srgbClr val="75A4D9"/>
    <a:srgbClr val="1670C9"/>
    <a:srgbClr val="2D4E77"/>
    <a:srgbClr val="575989"/>
    <a:srgbClr val="12A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18" autoAdjust="0"/>
    <p:restoredTop sz="74606" autoAdjust="0"/>
  </p:normalViewPr>
  <p:slideViewPr>
    <p:cSldViewPr>
      <p:cViewPr varScale="1">
        <p:scale>
          <a:sx n="71" d="100"/>
          <a:sy n="71" d="100"/>
        </p:scale>
        <p:origin x="1456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0858CEE-81EB-44FD-96A5-EC8E9A3EEC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06C995-3150-46D5-8652-A3F1B7DFBF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DF400-AF8F-46F3-A516-4D72EE0ED80B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FC63A5-05B4-48B1-8024-437B84EDEF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814F89-CD0B-4549-AE0A-5F2F1D3DA97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3B65D-61F5-4600-A226-9142CB319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96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16906-B6A1-4E52-BE69-9D249F819B11}" type="datetimeFigureOut">
              <a:rPr lang="it-IT" smtClean="0"/>
              <a:t>21/01/19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48A20-7C99-4A4D-BF06-6E8ADEA4D03E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496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148A20-7C99-4A4D-BF06-6E8ADEA4D03E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919910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148A20-7C99-4A4D-BF06-6E8ADEA4D03E}" type="slidenum">
              <a:rPr lang="it-IT" smtClean="0"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122391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148A20-7C99-4A4D-BF06-6E8ADEA4D03E}" type="slidenum">
              <a:rPr lang="it-IT" smtClean="0"/>
              <a:t>11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749191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148A20-7C99-4A4D-BF06-6E8ADEA4D03E}" type="slidenum">
              <a:rPr lang="it-IT" smtClean="0"/>
              <a:t>12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277044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148A20-7C99-4A4D-BF06-6E8ADEA4D03E}" type="slidenum">
              <a:rPr lang="it-IT" smtClean="0"/>
              <a:t>13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760004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148A20-7C99-4A4D-BF06-6E8ADEA4D03E}" type="slidenum">
              <a:rPr lang="it-IT" smtClean="0"/>
              <a:t>14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170874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148A20-7C99-4A4D-BF06-6E8ADEA4D03E}" type="slidenum">
              <a:rPr lang="it-IT" smtClean="0"/>
              <a:t>15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769579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148A20-7C99-4A4D-BF06-6E8ADEA4D03E}" type="slidenum">
              <a:rPr lang="it-IT" smtClean="0"/>
              <a:t>16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341839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148A20-7C99-4A4D-BF06-6E8ADEA4D03E}" type="slidenum">
              <a:rPr lang="it-IT" smtClean="0"/>
              <a:t>17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28129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148A20-7C99-4A4D-BF06-6E8ADEA4D03E}" type="slidenum">
              <a:rPr lang="it-IT" smtClean="0"/>
              <a:t>18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793805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48A20-7C99-4A4D-BF06-6E8ADEA4D03E}" type="slidenum">
              <a:rPr lang="it-IT" smtClean="0"/>
              <a:t>19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25541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148A20-7C99-4A4D-BF06-6E8ADEA4D03E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475415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148A20-7C99-4A4D-BF06-6E8ADEA4D03E}" type="slidenum">
              <a:rPr lang="it-IT" smtClean="0"/>
              <a:t>20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72361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148A20-7C99-4A4D-BF06-6E8ADEA4D03E}" type="slidenum">
              <a:rPr lang="it-IT" smtClean="0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91579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148A20-7C99-4A4D-BF06-6E8ADEA4D03E}" type="slidenum">
              <a:rPr lang="it-IT" smtClean="0"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836306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148A20-7C99-4A4D-BF06-6E8ADEA4D03E}" type="slidenum">
              <a:rPr lang="it-IT" smtClean="0"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29487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148A20-7C99-4A4D-BF06-6E8ADEA4D03E}" type="slidenum">
              <a:rPr lang="it-IT" smtClean="0"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441115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148A20-7C99-4A4D-BF06-6E8ADEA4D03E}" type="slidenum">
              <a:rPr lang="it-IT" smtClean="0"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969190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148A20-7C99-4A4D-BF06-6E8ADEA4D03E}" type="slidenum">
              <a:rPr lang="it-IT" smtClean="0"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39667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148A20-7C99-4A4D-BF06-6E8ADEA4D03E}" type="slidenum">
              <a:rPr lang="it-IT" smtClean="0"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50888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4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_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04E82C1C-60FB-2F41-A35A-E9EB596745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503" y="4877742"/>
            <a:ext cx="636044" cy="57895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C95AC5E-022A-794A-B33A-62921017880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863" y="5260744"/>
            <a:ext cx="667687" cy="633228"/>
          </a:xfrm>
          <a:prstGeom prst="rect">
            <a:avLst/>
          </a:prstGeom>
        </p:spPr>
      </p:pic>
      <p:sp>
        <p:nvSpPr>
          <p:cNvPr id="12" name="Rettangolo 11"/>
          <p:cNvSpPr/>
          <p:nvPr userDrawn="1"/>
        </p:nvSpPr>
        <p:spPr>
          <a:xfrm>
            <a:off x="1007437" y="6381328"/>
            <a:ext cx="1104122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noProof="0" dirty="0"/>
              <a:t>EOSC-hub receives funding from the European Union’s Horizon 2020 research and innovation programme under grant agreement No. 777536.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3DC374C-3088-4AC9-9030-20959266C273}"/>
              </a:ext>
            </a:extLst>
          </p:cNvPr>
          <p:cNvSpPr txBox="1"/>
          <p:nvPr userDrawn="1"/>
        </p:nvSpPr>
        <p:spPr>
          <a:xfrm>
            <a:off x="1976601" y="4989075"/>
            <a:ext cx="155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D4785B6D-81EF-4C62-AB07-6BE079FA42A0}"/>
              </a:ext>
            </a:extLst>
          </p:cNvPr>
          <p:cNvSpPr txBox="1"/>
          <p:nvPr userDrawn="1"/>
        </p:nvSpPr>
        <p:spPr>
          <a:xfrm>
            <a:off x="1937699" y="5375344"/>
            <a:ext cx="1624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20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20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cxnSp>
        <p:nvCxnSpPr>
          <p:cNvPr id="17" name="Connettore 1 13">
            <a:extLst>
              <a:ext uri="{FF2B5EF4-FFF2-40B4-BE49-F238E27FC236}">
                <a16:creationId xmlns:a16="http://schemas.microsoft.com/office/drawing/2014/main" id="{F69445E9-7340-45CD-BA5C-39E3176D3686}"/>
              </a:ext>
            </a:extLst>
          </p:cNvPr>
          <p:cNvCxnSpPr>
            <a:cxnSpLocks/>
          </p:cNvCxnSpPr>
          <p:nvPr userDrawn="1"/>
        </p:nvCxnSpPr>
        <p:spPr>
          <a:xfrm>
            <a:off x="1559496" y="4725144"/>
            <a:ext cx="1872208" cy="0"/>
          </a:xfrm>
          <a:prstGeom prst="line">
            <a:avLst/>
          </a:prstGeom>
          <a:ln>
            <a:solidFill>
              <a:srgbClr val="1C30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Immagine 17">
            <a:extLst>
              <a:ext uri="{FF2B5EF4-FFF2-40B4-BE49-F238E27FC236}">
                <a16:creationId xmlns:a16="http://schemas.microsoft.com/office/drawing/2014/main" id="{A50D8F3A-6062-4F89-B9DC-F39963F90FF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301" y="1520803"/>
            <a:ext cx="4916163" cy="1224125"/>
          </a:xfrm>
          <a:prstGeom prst="rect">
            <a:avLst/>
          </a:prstGeom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C948B22F-CB4B-4782-A3F9-C69571243533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6371133"/>
            <a:ext cx="422176" cy="28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011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B77B2A9D-5C2F-4A5C-83AC-2A23BED55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5360" y="1268768"/>
            <a:ext cx="1152128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C845C680-D108-E640-80EA-81BC37A566B7}" type="datetime1">
              <a:rPr lang="en-US" smtClean="0"/>
              <a:t>1/21/19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is-IS"/>
              <a:t>DI4R 2018</a:t>
            </a:r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58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ttangolo 21">
            <a:extLst>
              <a:ext uri="{FF2B5EF4-FFF2-40B4-BE49-F238E27FC236}">
                <a16:creationId xmlns:a16="http://schemas.microsoft.com/office/drawing/2014/main" id="{833973A6-C1BB-1043-8DAC-B993CBB6D983}"/>
              </a:ext>
            </a:extLst>
          </p:cNvPr>
          <p:cNvSpPr/>
          <p:nvPr userDrawn="1"/>
        </p:nvSpPr>
        <p:spPr>
          <a:xfrm>
            <a:off x="11266784" y="6381343"/>
            <a:ext cx="589856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6714449" y="-3"/>
            <a:ext cx="1738195" cy="56608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10504882" y="-2404"/>
            <a:ext cx="1523817" cy="45719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8508623" y="0"/>
            <a:ext cx="2135276" cy="51318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0" y="-3"/>
            <a:ext cx="858151" cy="51321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A01731E7-CB9A-4E4D-834D-37ACDE4D97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80" y="6813550"/>
            <a:ext cx="12192000" cy="44450"/>
          </a:xfrm>
          <a:prstGeom prst="rect">
            <a:avLst/>
          </a:prstGeom>
        </p:spPr>
      </p:pic>
      <p:sp>
        <p:nvSpPr>
          <p:cNvPr id="15" name="Segnaposto testo 3">
            <a:extLst>
              <a:ext uri="{FF2B5EF4-FFF2-40B4-BE49-F238E27FC236}">
                <a16:creationId xmlns:a16="http://schemas.microsoft.com/office/drawing/2014/main" id="{CB6AB942-1F6F-D740-9623-04930E39D57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82239" y="260500"/>
            <a:ext cx="7974404" cy="8640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en-GB" noProof="0" dirty="0"/>
              <a:t>Click here to add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6765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B77B2A9D-5C2F-4A5C-83AC-2A23BED55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5360" y="1268768"/>
            <a:ext cx="1152128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1/21/19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58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ttangolo 21">
            <a:extLst>
              <a:ext uri="{FF2B5EF4-FFF2-40B4-BE49-F238E27FC236}">
                <a16:creationId xmlns:a16="http://schemas.microsoft.com/office/drawing/2014/main" id="{833973A6-C1BB-1043-8DAC-B993CBB6D983}"/>
              </a:ext>
            </a:extLst>
          </p:cNvPr>
          <p:cNvSpPr/>
          <p:nvPr userDrawn="1"/>
        </p:nvSpPr>
        <p:spPr>
          <a:xfrm>
            <a:off x="11266784" y="6381343"/>
            <a:ext cx="589856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6714449" y="-3"/>
            <a:ext cx="1738195" cy="56608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10504882" y="-2404"/>
            <a:ext cx="1523817" cy="45719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8508623" y="0"/>
            <a:ext cx="2135276" cy="51318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0" y="-3"/>
            <a:ext cx="858151" cy="51321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A01731E7-CB9A-4E4D-834D-37ACDE4D97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80" y="6813550"/>
            <a:ext cx="12192000" cy="44450"/>
          </a:xfrm>
          <a:prstGeom prst="rect">
            <a:avLst/>
          </a:prstGeom>
        </p:spPr>
      </p:pic>
      <p:sp>
        <p:nvSpPr>
          <p:cNvPr id="15" name="Segnaposto testo 3">
            <a:extLst>
              <a:ext uri="{FF2B5EF4-FFF2-40B4-BE49-F238E27FC236}">
                <a16:creationId xmlns:a16="http://schemas.microsoft.com/office/drawing/2014/main" id="{CB6AB942-1F6F-D740-9623-04930E39D57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82239" y="260500"/>
            <a:ext cx="7974404" cy="8640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en-GB" noProof="0" dirty="0"/>
              <a:t>Click here to add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9214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&amp; Content">
  <p:cSld name="6_Title &amp; Conten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75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75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75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75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75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75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75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75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75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body" idx="1"/>
          </p:nvPr>
        </p:nvSpPr>
        <p:spPr>
          <a:xfrm>
            <a:off x="335360" y="1268768"/>
            <a:ext cx="11521280" cy="4855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77190" algn="l" rtl="0">
              <a:spcBef>
                <a:spcPts val="520"/>
              </a:spcBef>
              <a:spcAft>
                <a:spcPts val="0"/>
              </a:spcAft>
              <a:buClr>
                <a:srgbClr val="3C3C3C"/>
              </a:buClr>
              <a:buSzPts val="2340"/>
              <a:buFont typeface="Calibri"/>
              <a:buChar char="-"/>
              <a:defRPr sz="2600" b="0" i="0" u="none" strike="noStrike" cap="non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0519" algn="l" rtl="0">
              <a:spcBef>
                <a:spcPts val="480"/>
              </a:spcBef>
              <a:spcAft>
                <a:spcPts val="0"/>
              </a:spcAft>
              <a:buClr>
                <a:srgbClr val="3C3C3C"/>
              </a:buClr>
              <a:buSzPts val="1920"/>
              <a:buFont typeface="Noto Sans Symbols"/>
              <a:buChar char="▪"/>
              <a:defRPr sz="2400" b="0" i="0" u="none" strike="noStrike" cap="non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306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1960"/>
              <a:buFont typeface="Calibri"/>
              <a:buChar char="-"/>
              <a:defRPr sz="2800" b="0" i="0" u="none" strike="noStrike" cap="non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2240"/>
              <a:buFont typeface="Arial"/>
              <a:buNone/>
              <a:defRPr sz="2800" b="0" i="0" u="none" strike="noStrike" cap="non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dt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8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6E523F1-2C07-2D43-A923-489D0E829709}" type="datetime1">
              <a:rPr lang="en-US" smtClean="0"/>
              <a:t>1/21/19</a:t>
            </a:fld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ft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8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is-IS"/>
              <a:t>DI4R 2018</a:t>
            </a:r>
            <a:endParaRPr/>
          </a:p>
        </p:txBody>
      </p:sp>
      <p:cxnSp>
        <p:nvCxnSpPr>
          <p:cNvPr id="31" name="Google Shape;31;p3"/>
          <p:cNvCxnSpPr/>
          <p:nvPr/>
        </p:nvCxnSpPr>
        <p:spPr>
          <a:xfrm rot="10800000">
            <a:off x="335359" y="6376258"/>
            <a:ext cx="11521280" cy="5085"/>
          </a:xfrm>
          <a:prstGeom prst="straightConnector1">
            <a:avLst/>
          </a:prstGeom>
          <a:noFill/>
          <a:ln w="12700" cap="flat" cmpd="sng">
            <a:solidFill>
              <a:srgbClr val="1D2F4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" name="Google Shape;32;p3"/>
          <p:cNvSpPr/>
          <p:nvPr/>
        </p:nvSpPr>
        <p:spPr>
          <a:xfrm>
            <a:off x="11266784" y="6381343"/>
            <a:ext cx="589856" cy="293117"/>
          </a:xfrm>
          <a:prstGeom prst="rect">
            <a:avLst/>
          </a:prstGeom>
          <a:solidFill>
            <a:srgbClr val="1D2F45">
              <a:alpha val="25882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3"/>
          <p:cNvSpPr/>
          <p:nvPr/>
        </p:nvSpPr>
        <p:spPr>
          <a:xfrm>
            <a:off x="6714449" y="-3"/>
            <a:ext cx="1738195" cy="56608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3"/>
          <p:cNvSpPr/>
          <p:nvPr/>
        </p:nvSpPr>
        <p:spPr>
          <a:xfrm>
            <a:off x="10504882" y="-2404"/>
            <a:ext cx="1523817" cy="45719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3"/>
          <p:cNvSpPr/>
          <p:nvPr/>
        </p:nvSpPr>
        <p:spPr>
          <a:xfrm>
            <a:off x="8508623" y="0"/>
            <a:ext cx="2135276" cy="51318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36;p3"/>
          <p:cNvSpPr/>
          <p:nvPr/>
        </p:nvSpPr>
        <p:spPr>
          <a:xfrm>
            <a:off x="-180" y="-3"/>
            <a:ext cx="858151" cy="51321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7" name="Google Shape;37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80" y="6813550"/>
            <a:ext cx="12192000" cy="4445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3"/>
          <p:cNvSpPr txBox="1">
            <a:spLocks noGrp="1"/>
          </p:cNvSpPr>
          <p:nvPr>
            <p:ph type="title"/>
          </p:nvPr>
        </p:nvSpPr>
        <p:spPr>
          <a:xfrm>
            <a:off x="3882233" y="131650"/>
            <a:ext cx="6887200" cy="62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defRPr sz="3200" b="1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sz="3200" b="1">
                <a:latin typeface="Calibri"/>
                <a:ea typeface="Calibri"/>
                <a:cs typeface="Calibri"/>
                <a:sym typeface="Calib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sz="3200" b="1">
                <a:latin typeface="Calibri"/>
                <a:ea typeface="Calibri"/>
                <a:cs typeface="Calibri"/>
                <a:sym typeface="Calib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sz="3200" b="1">
                <a:latin typeface="Calibri"/>
                <a:ea typeface="Calibri"/>
                <a:cs typeface="Calibri"/>
                <a:sym typeface="Calib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sz="3200" b="1">
                <a:latin typeface="Calibri"/>
                <a:ea typeface="Calibri"/>
                <a:cs typeface="Calibri"/>
                <a:sym typeface="Calib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sz="3200" b="1">
                <a:latin typeface="Calibri"/>
                <a:ea typeface="Calibri"/>
                <a:cs typeface="Calibri"/>
                <a:sym typeface="Calib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sz="3200" b="1">
                <a:latin typeface="Calibri"/>
                <a:ea typeface="Calibri"/>
                <a:cs typeface="Calibri"/>
                <a:sym typeface="Calib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sz="3200" b="1">
                <a:latin typeface="Calibri"/>
                <a:ea typeface="Calibri"/>
                <a:cs typeface="Calibri"/>
                <a:sym typeface="Calib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sz="3200" b="1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93444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B77B2A9D-5C2F-4A5C-83AC-2A23BED55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5360" y="1268765"/>
            <a:ext cx="1152128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1/21/19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8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ttangolo 21">
            <a:extLst>
              <a:ext uri="{FF2B5EF4-FFF2-40B4-BE49-F238E27FC236}">
                <a16:creationId xmlns:a16="http://schemas.microsoft.com/office/drawing/2014/main" id="{833973A6-C1BB-1043-8DAC-B993CBB6D983}"/>
              </a:ext>
            </a:extLst>
          </p:cNvPr>
          <p:cNvSpPr/>
          <p:nvPr userDrawn="1"/>
        </p:nvSpPr>
        <p:spPr>
          <a:xfrm>
            <a:off x="11266784" y="6381333"/>
            <a:ext cx="589856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6714448" y="-3"/>
            <a:ext cx="1738195" cy="56608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10504876" y="-2404"/>
            <a:ext cx="1523817" cy="45719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8508621" y="0"/>
            <a:ext cx="2135276" cy="51318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0" y="-3"/>
            <a:ext cx="858151" cy="51321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A01731E7-CB9A-4E4D-834D-37ACDE4D97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80" y="6813550"/>
            <a:ext cx="12192000" cy="44450"/>
          </a:xfrm>
          <a:prstGeom prst="rect">
            <a:avLst/>
          </a:prstGeom>
        </p:spPr>
      </p:pic>
      <p:sp>
        <p:nvSpPr>
          <p:cNvPr id="15" name="Segnaposto testo 3">
            <a:extLst>
              <a:ext uri="{FF2B5EF4-FFF2-40B4-BE49-F238E27FC236}">
                <a16:creationId xmlns:a16="http://schemas.microsoft.com/office/drawing/2014/main" id="{CB6AB942-1F6F-D740-9623-04930E39D57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82237" y="260490"/>
            <a:ext cx="7974404" cy="8640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en-GB" noProof="0" dirty="0"/>
              <a:t>Click here to add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8682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E3F0AEEC-E8E7-4D6D-82B6-D294E5B82108}"/>
              </a:ext>
            </a:extLst>
          </p:cNvPr>
          <p:cNvSpPr/>
          <p:nvPr userDrawn="1"/>
        </p:nvSpPr>
        <p:spPr>
          <a:xfrm>
            <a:off x="11414248" y="637625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5360" y="1268768"/>
            <a:ext cx="1152128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10/10/2018</a:t>
            </a:r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DI4R</a:t>
            </a:r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5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ttangolo 14"/>
          <p:cNvSpPr>
            <a:spLocks/>
          </p:cNvSpPr>
          <p:nvPr userDrawn="1"/>
        </p:nvSpPr>
        <p:spPr>
          <a:xfrm>
            <a:off x="4152618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19" name="Rettangolo 18"/>
          <p:cNvSpPr>
            <a:spLocks/>
          </p:cNvSpPr>
          <p:nvPr userDrawn="1"/>
        </p:nvSpPr>
        <p:spPr>
          <a:xfrm>
            <a:off x="7920211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0" name="Rettangolo 19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6960105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701966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857971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3454403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663980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0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35" name="Immagine 34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sp>
        <p:nvSpPr>
          <p:cNvPr id="36" name="Titolo 1">
            <a:extLst>
              <a:ext uri="{FF2B5EF4-FFF2-40B4-BE49-F238E27FC236}">
                <a16:creationId xmlns:a16="http://schemas.microsoft.com/office/drawing/2014/main" id="{8EE9D5C5-08C8-6140-AB11-2D51ABF792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pic>
        <p:nvPicPr>
          <p:cNvPr id="24" name="Immagine 23">
            <a:extLst>
              <a:ext uri="{FF2B5EF4-FFF2-40B4-BE49-F238E27FC236}">
                <a16:creationId xmlns:a16="http://schemas.microsoft.com/office/drawing/2014/main" id="{2AAEFF27-5769-49CA-8573-C39C406AF32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27"/>
            <a:ext cx="12192000" cy="31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48E551BA-809B-467E-B7BF-CDFEA85965DB}"/>
              </a:ext>
            </a:extLst>
          </p:cNvPr>
          <p:cNvSpPr/>
          <p:nvPr userDrawn="1"/>
        </p:nvSpPr>
        <p:spPr>
          <a:xfrm>
            <a:off x="11414248" y="637625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Rettangolo 17"/>
          <p:cNvSpPr>
            <a:spLocks/>
          </p:cNvSpPr>
          <p:nvPr userDrawn="1"/>
        </p:nvSpPr>
        <p:spPr>
          <a:xfrm>
            <a:off x="4152618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7920211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6960105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701966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857971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3454403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663980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0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10/10/2018</a:t>
            </a:r>
            <a:endParaRPr lang="en-US" dirty="0"/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DI4R</a:t>
            </a:r>
            <a:endParaRPr lang="en-US" dirty="0"/>
          </a:p>
        </p:txBody>
      </p:sp>
      <p:cxnSp>
        <p:nvCxnSpPr>
          <p:cNvPr id="38" name="Connettore 1 37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5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1" name="Immagine 40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34" name="Immagine 33">
            <a:extLst>
              <a:ext uri="{FF2B5EF4-FFF2-40B4-BE49-F238E27FC236}">
                <a16:creationId xmlns:a16="http://schemas.microsoft.com/office/drawing/2014/main" id="{DC876967-883E-418D-B4C9-65119C6FA4A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26227"/>
            <a:ext cx="12192000" cy="31783"/>
          </a:xfrm>
          <a:prstGeom prst="rect">
            <a:avLst/>
          </a:prstGeom>
        </p:spPr>
      </p:pic>
      <p:sp>
        <p:nvSpPr>
          <p:cNvPr id="42" name="Titolo 1">
            <a:extLst>
              <a:ext uri="{FF2B5EF4-FFF2-40B4-BE49-F238E27FC236}">
                <a16:creationId xmlns:a16="http://schemas.microsoft.com/office/drawing/2014/main" id="{AE87A924-9A41-49C3-B3AA-B18C27B82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80983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DE633CC4-435D-416E-AA98-4662B8A85FE2}"/>
              </a:ext>
            </a:extLst>
          </p:cNvPr>
          <p:cNvSpPr/>
          <p:nvPr userDrawn="1"/>
        </p:nvSpPr>
        <p:spPr>
          <a:xfrm>
            <a:off x="11414248" y="637625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B3F6A26B-5B89-2345-84B7-67F14B7446D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35360" y="1293226"/>
            <a:ext cx="5664629" cy="479499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/>
              <a:t>Click here to add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A9C6E97-D6ED-C742-B3BF-F3C7F85504AE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192012" y="1293223"/>
            <a:ext cx="5664629" cy="47949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/>
              <a:t>Click here to add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4152618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7920211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6960105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1701966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857971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3454403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5663980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7" name="Rettangolo 36"/>
          <p:cNvSpPr>
            <a:spLocks/>
          </p:cNvSpPr>
          <p:nvPr userDrawn="1"/>
        </p:nvSpPr>
        <p:spPr>
          <a:xfrm>
            <a:off x="-180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9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10/10/2018</a:t>
            </a:r>
            <a:endParaRPr lang="en-US" dirty="0"/>
          </a:p>
        </p:txBody>
      </p:sp>
      <p:sp>
        <p:nvSpPr>
          <p:cNvPr id="40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DI4R</a:t>
            </a:r>
            <a:endParaRPr lang="en-US" dirty="0"/>
          </a:p>
        </p:txBody>
      </p:sp>
      <p:cxnSp>
        <p:nvCxnSpPr>
          <p:cNvPr id="41" name="Connettore 1 40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5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4" name="Immagine 43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194572B0-78DD-4243-9D5D-D9DAD50C2F7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27"/>
            <a:ext cx="12192000" cy="31783"/>
          </a:xfrm>
          <a:prstGeom prst="rect">
            <a:avLst/>
          </a:prstGeom>
        </p:spPr>
      </p:pic>
      <p:sp>
        <p:nvSpPr>
          <p:cNvPr id="25" name="Titolo 1">
            <a:extLst>
              <a:ext uri="{FF2B5EF4-FFF2-40B4-BE49-F238E27FC236}">
                <a16:creationId xmlns:a16="http://schemas.microsoft.com/office/drawing/2014/main" id="{8C81318F-A6E2-4E4E-AD26-649A915042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diate Slide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9783B677-330E-4253-B1BB-68B6A29BF27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2351" y="1449438"/>
            <a:ext cx="2645516" cy="655642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EF6C7B7-1597-4762-9541-39E64CD64D0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5" y="3631913"/>
            <a:ext cx="7759775" cy="23173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003D9A9-DAB0-4043-9528-4822DD2D82EF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657" y="2944604"/>
            <a:ext cx="5883079" cy="5057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accent5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r>
              <a:rPr lang="en-GB" b="0" dirty="0">
                <a:solidFill>
                  <a:schemeClr val="accent5">
                    <a:lumMod val="75000"/>
                  </a:schemeClr>
                </a:solidFill>
              </a:rPr>
              <a:t>Click here to add subtitle</a:t>
            </a:r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EE416F95-D136-4291-9DBD-6D01BD783D3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27"/>
            <a:ext cx="12192000" cy="31783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B4701CE1-45E5-49C0-9675-78EC85F6A4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5" y="2286680"/>
            <a:ext cx="5756583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265362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AEF2F36-B244-4AAF-8FF9-09D26625E39C}"/>
              </a:ext>
            </a:extLst>
          </p:cNvPr>
          <p:cNvGrpSpPr/>
          <p:nvPr userDrawn="1"/>
        </p:nvGrpSpPr>
        <p:grpSpPr>
          <a:xfrm>
            <a:off x="4192277" y="4365109"/>
            <a:ext cx="3956040" cy="633228"/>
            <a:chOff x="4269008" y="5638956"/>
            <a:chExt cx="3956040" cy="633228"/>
          </a:xfrm>
        </p:grpSpPr>
        <p:pic>
          <p:nvPicPr>
            <p:cNvPr id="7" name="Immagine 6">
              <a:extLst>
                <a:ext uri="{FF2B5EF4-FFF2-40B4-BE49-F238E27FC236}">
                  <a16:creationId xmlns:a16="http://schemas.microsoft.com/office/drawing/2014/main" id="{4E9FBBCD-1A09-854C-AD37-ABFC23BF72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9008" y="5666091"/>
              <a:ext cx="630033" cy="578959"/>
            </a:xfrm>
            <a:prstGeom prst="rect">
              <a:avLst/>
            </a:prstGeom>
          </p:spPr>
        </p:pic>
        <p:pic>
          <p:nvPicPr>
            <p:cNvPr id="8" name="Immagine 7">
              <a:extLst>
                <a:ext uri="{FF2B5EF4-FFF2-40B4-BE49-F238E27FC236}">
                  <a16:creationId xmlns:a16="http://schemas.microsoft.com/office/drawing/2014/main" id="{AB059FA9-527F-3047-9752-90211709898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43505" y="5638956"/>
              <a:ext cx="658903" cy="633228"/>
            </a:xfrm>
            <a:prstGeom prst="rect">
              <a:avLst/>
            </a:prstGeom>
          </p:spPr>
        </p:pic>
        <p:sp>
          <p:nvSpPr>
            <p:cNvPr id="10" name="CasellaDiTesto 9">
              <a:extLst>
                <a:ext uri="{FF2B5EF4-FFF2-40B4-BE49-F238E27FC236}">
                  <a16:creationId xmlns:a16="http://schemas.microsoft.com/office/drawing/2014/main" id="{0C463FB9-8E58-4D7E-9AEC-9058EB62CFA0}"/>
                </a:ext>
              </a:extLst>
            </p:cNvPr>
            <p:cNvSpPr txBox="1"/>
            <p:nvPr userDrawn="1"/>
          </p:nvSpPr>
          <p:spPr>
            <a:xfrm>
              <a:off x="4759216" y="5755515"/>
              <a:ext cx="15529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2000" dirty="0">
                  <a:solidFill>
                    <a:srgbClr val="1C3046"/>
                  </a:solidFill>
                  <a:ea typeface="Source Sans Pro" charset="0"/>
                  <a:cs typeface="Source Sans Pro" charset="0"/>
                </a:rPr>
                <a:t>eosc-hub.eu</a:t>
              </a:r>
            </a:p>
          </p:txBody>
        </p:sp>
        <p:sp>
          <p:nvSpPr>
            <p:cNvPr id="11" name="CasellaDiTesto 10">
              <a:extLst>
                <a:ext uri="{FF2B5EF4-FFF2-40B4-BE49-F238E27FC236}">
                  <a16:creationId xmlns:a16="http://schemas.microsoft.com/office/drawing/2014/main" id="{7C1AC704-9BA4-4C9D-8727-21E0A6C216B1}"/>
                </a:ext>
              </a:extLst>
            </p:cNvPr>
            <p:cNvSpPr txBox="1"/>
            <p:nvPr userDrawn="1"/>
          </p:nvSpPr>
          <p:spPr>
            <a:xfrm>
              <a:off x="6600056" y="5755515"/>
              <a:ext cx="16249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2000" dirty="0">
                  <a:solidFill>
                    <a:srgbClr val="1C3046"/>
                  </a:solidFill>
                  <a:ea typeface="Source Sans Pro" charset="0"/>
                  <a:cs typeface="Source Sans Pro" charset="0"/>
                </a:rPr>
                <a:t>@</a:t>
              </a:r>
              <a:r>
                <a:rPr lang="en-GB" sz="2000" dirty="0" err="1">
                  <a:solidFill>
                    <a:srgbClr val="1C3046"/>
                  </a:solidFill>
                  <a:ea typeface="Source Sans Pro" charset="0"/>
                  <a:cs typeface="Source Sans Pro" charset="0"/>
                </a:rPr>
                <a:t>EOSC_eu</a:t>
              </a:r>
              <a:endPara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endParaRPr>
            </a:p>
          </p:txBody>
        </p:sp>
      </p:grpSp>
      <p:pic>
        <p:nvPicPr>
          <p:cNvPr id="13" name="Immagine 12">
            <a:extLst>
              <a:ext uri="{FF2B5EF4-FFF2-40B4-BE49-F238E27FC236}">
                <a16:creationId xmlns:a16="http://schemas.microsoft.com/office/drawing/2014/main" id="{7AAF6B84-BF74-4F8E-B824-03711F26909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824" y="1643600"/>
            <a:ext cx="1784961" cy="2231201"/>
          </a:xfrm>
          <a:prstGeom prst="rect">
            <a:avLst/>
          </a:prstGeom>
        </p:spPr>
      </p:pic>
      <p:sp>
        <p:nvSpPr>
          <p:cNvPr id="14" name="CasellaDiTesto 1">
            <a:extLst>
              <a:ext uri="{FF2B5EF4-FFF2-40B4-BE49-F238E27FC236}">
                <a16:creationId xmlns:a16="http://schemas.microsoft.com/office/drawing/2014/main" id="{B9E0F5DF-28BF-4603-9413-29E52713A802}"/>
              </a:ext>
            </a:extLst>
          </p:cNvPr>
          <p:cNvSpPr txBox="1"/>
          <p:nvPr userDrawn="1"/>
        </p:nvSpPr>
        <p:spPr>
          <a:xfrm>
            <a:off x="1116253" y="1902612"/>
            <a:ext cx="4128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Thank you</a:t>
            </a:r>
          </a:p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for your attention! </a:t>
            </a:r>
          </a:p>
        </p:txBody>
      </p:sp>
      <p:sp>
        <p:nvSpPr>
          <p:cNvPr id="15" name="CasellaDiTesto 2">
            <a:extLst>
              <a:ext uri="{FF2B5EF4-FFF2-40B4-BE49-F238E27FC236}">
                <a16:creationId xmlns:a16="http://schemas.microsoft.com/office/drawing/2014/main" id="{4D4D3755-ED45-4BF4-89D4-2BA41674BD19}"/>
              </a:ext>
            </a:extLst>
          </p:cNvPr>
          <p:cNvSpPr txBox="1"/>
          <p:nvPr userDrawn="1"/>
        </p:nvSpPr>
        <p:spPr>
          <a:xfrm>
            <a:off x="1103445" y="3145477"/>
            <a:ext cx="38884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>
                <a:ea typeface="Source Sans Pro" panose="020B0503030403020204" pitchFamily="34" charset="0"/>
              </a:rPr>
              <a:t>Questions?</a:t>
            </a:r>
          </a:p>
        </p:txBody>
      </p:sp>
      <p:cxnSp>
        <p:nvCxnSpPr>
          <p:cNvPr id="17" name="Connettore 1 4">
            <a:extLst>
              <a:ext uri="{FF2B5EF4-FFF2-40B4-BE49-F238E27FC236}">
                <a16:creationId xmlns:a16="http://schemas.microsoft.com/office/drawing/2014/main" id="{8187ABF1-33F6-44C1-B88C-2672C628984B}"/>
              </a:ext>
            </a:extLst>
          </p:cNvPr>
          <p:cNvCxnSpPr/>
          <p:nvPr userDrawn="1"/>
        </p:nvCxnSpPr>
        <p:spPr>
          <a:xfrm>
            <a:off x="1199457" y="3084480"/>
            <a:ext cx="2112235" cy="0"/>
          </a:xfrm>
          <a:prstGeom prst="line">
            <a:avLst/>
          </a:prstGeom>
          <a:ln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57573BB-FFBE-4128-A867-CF98847BD44E}"/>
              </a:ext>
            </a:extLst>
          </p:cNvPr>
          <p:cNvGrpSpPr/>
          <p:nvPr userDrawn="1"/>
        </p:nvGrpSpPr>
        <p:grpSpPr>
          <a:xfrm>
            <a:off x="935079" y="5956688"/>
            <a:ext cx="10470447" cy="400110"/>
            <a:chOff x="899592" y="6271590"/>
            <a:chExt cx="7705726" cy="294461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8988A985-D8B4-4CF8-8BFF-2DFCB01A16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899592" y="6271590"/>
              <a:ext cx="842697" cy="294461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8396475E-36DF-4F28-A93D-81A651F0904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813045" y="6349354"/>
              <a:ext cx="6792273" cy="2166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9941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&amp; Text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01252496-1750-864D-B854-CEE0315DE692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 rot="5400000">
            <a:off x="3647727" y="-2043607"/>
            <a:ext cx="4896546" cy="11521280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50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50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50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50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657350" marR="0" indent="-45720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50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r>
              <a:rPr lang="en-GB" noProof="0" dirty="0"/>
              <a:t> </a:t>
            </a:r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  <p:cxnSp>
        <p:nvCxnSpPr>
          <p:cNvPr id="40" name="Connettore 1 39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58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2" name="Immagine 31">
            <a:extLst>
              <a:ext uri="{FF2B5EF4-FFF2-40B4-BE49-F238E27FC236}">
                <a16:creationId xmlns:a16="http://schemas.microsoft.com/office/drawing/2014/main" id="{FA6B2CD8-FEE8-4B8F-B1F0-EA8D83797BB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80" y="6813550"/>
            <a:ext cx="12192000" cy="44450"/>
          </a:xfrm>
          <a:prstGeom prst="rect">
            <a:avLst/>
          </a:prstGeom>
        </p:spPr>
      </p:pic>
      <p:pic>
        <p:nvPicPr>
          <p:cNvPr id="37" name="Immagine 36">
            <a:extLst>
              <a:ext uri="{FF2B5EF4-FFF2-40B4-BE49-F238E27FC236}">
                <a16:creationId xmlns:a16="http://schemas.microsoft.com/office/drawing/2014/main" id="{0EBFEB97-F397-4880-BA39-E13E87E319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80" y="-1585"/>
            <a:ext cx="12192000" cy="56665"/>
          </a:xfrm>
          <a:prstGeom prst="rect">
            <a:avLst/>
          </a:prstGeom>
        </p:spPr>
      </p:pic>
      <p:sp>
        <p:nvSpPr>
          <p:cNvPr id="45" name="Rettangolo 44">
            <a:extLst>
              <a:ext uri="{FF2B5EF4-FFF2-40B4-BE49-F238E27FC236}">
                <a16:creationId xmlns:a16="http://schemas.microsoft.com/office/drawing/2014/main" id="{D9796DA9-E1E4-4FB4-8943-01C592107B8A}"/>
              </a:ext>
            </a:extLst>
          </p:cNvPr>
          <p:cNvSpPr/>
          <p:nvPr userDrawn="1"/>
        </p:nvSpPr>
        <p:spPr>
          <a:xfrm>
            <a:off x="11266784" y="6381343"/>
            <a:ext cx="589856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8331AB2-FA10-F049-BA93-704EC2A5F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89817EDF-DE74-3540-B1AD-C331BAC215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10/10/2018</a:t>
            </a: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0BE6B5B4-AF6A-764F-AC9F-BFC02551E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DI4R</a:t>
            </a:r>
            <a:endParaRPr lang="en-US" dirty="0"/>
          </a:p>
        </p:txBody>
      </p:sp>
      <p:sp>
        <p:nvSpPr>
          <p:cNvPr id="15" name="Segnaposto testo 3">
            <a:extLst>
              <a:ext uri="{FF2B5EF4-FFF2-40B4-BE49-F238E27FC236}">
                <a16:creationId xmlns:a16="http://schemas.microsoft.com/office/drawing/2014/main" id="{2D92F18E-5415-984E-8376-0329B157E52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82239" y="260500"/>
            <a:ext cx="7974404" cy="8640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en-GB" noProof="0" dirty="0"/>
              <a:t>Click here to add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9754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B77B2A9D-5C2F-4A5C-83AC-2A23BED55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5360" y="1268768"/>
            <a:ext cx="1152128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10/10/2018</a:t>
            </a:r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DI4R</a:t>
            </a:r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58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ttangolo 21">
            <a:extLst>
              <a:ext uri="{FF2B5EF4-FFF2-40B4-BE49-F238E27FC236}">
                <a16:creationId xmlns:a16="http://schemas.microsoft.com/office/drawing/2014/main" id="{833973A6-C1BB-1043-8DAC-B993CBB6D983}"/>
              </a:ext>
            </a:extLst>
          </p:cNvPr>
          <p:cNvSpPr/>
          <p:nvPr userDrawn="1"/>
        </p:nvSpPr>
        <p:spPr>
          <a:xfrm>
            <a:off x="11266784" y="6381343"/>
            <a:ext cx="589856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6714449" y="-3"/>
            <a:ext cx="1738195" cy="56608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10504882" y="-2404"/>
            <a:ext cx="1523817" cy="45719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8508623" y="0"/>
            <a:ext cx="2135276" cy="51318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0" y="-3"/>
            <a:ext cx="858151" cy="51321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A01731E7-CB9A-4E4D-834D-37ACDE4D97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80" y="6813550"/>
            <a:ext cx="12192000" cy="44450"/>
          </a:xfrm>
          <a:prstGeom prst="rect">
            <a:avLst/>
          </a:prstGeom>
        </p:spPr>
      </p:pic>
      <p:sp>
        <p:nvSpPr>
          <p:cNvPr id="15" name="Segnaposto testo 3">
            <a:extLst>
              <a:ext uri="{FF2B5EF4-FFF2-40B4-BE49-F238E27FC236}">
                <a16:creationId xmlns:a16="http://schemas.microsoft.com/office/drawing/2014/main" id="{CB6AB942-1F6F-D740-9623-04930E39D57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82239" y="260500"/>
            <a:ext cx="7974404" cy="8640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en-GB" noProof="0" dirty="0"/>
              <a:t>Click here to add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4914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B77B2A9D-5C2F-4A5C-83AC-2A23BED55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5360" y="1268768"/>
            <a:ext cx="1152128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C845C680-D108-E640-80EA-81BC37A566B7}" type="datetime1">
              <a:rPr lang="en-US" smtClean="0"/>
              <a:t>1/21/19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is-IS"/>
              <a:t>DI4R 2018</a:t>
            </a:r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58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ttangolo 21">
            <a:extLst>
              <a:ext uri="{FF2B5EF4-FFF2-40B4-BE49-F238E27FC236}">
                <a16:creationId xmlns:a16="http://schemas.microsoft.com/office/drawing/2014/main" id="{833973A6-C1BB-1043-8DAC-B993CBB6D983}"/>
              </a:ext>
            </a:extLst>
          </p:cNvPr>
          <p:cNvSpPr/>
          <p:nvPr userDrawn="1"/>
        </p:nvSpPr>
        <p:spPr>
          <a:xfrm>
            <a:off x="11266784" y="6381343"/>
            <a:ext cx="589856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6714449" y="-3"/>
            <a:ext cx="1738195" cy="56608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10504882" y="-2404"/>
            <a:ext cx="1523817" cy="45719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8508623" y="0"/>
            <a:ext cx="2135276" cy="51318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0" y="-3"/>
            <a:ext cx="858151" cy="51321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A01731E7-CB9A-4E4D-834D-37ACDE4D97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80" y="6813550"/>
            <a:ext cx="12192000" cy="44450"/>
          </a:xfrm>
          <a:prstGeom prst="rect">
            <a:avLst/>
          </a:prstGeom>
        </p:spPr>
      </p:pic>
      <p:sp>
        <p:nvSpPr>
          <p:cNvPr id="15" name="Segnaposto testo 3">
            <a:extLst>
              <a:ext uri="{FF2B5EF4-FFF2-40B4-BE49-F238E27FC236}">
                <a16:creationId xmlns:a16="http://schemas.microsoft.com/office/drawing/2014/main" id="{CB6AB942-1F6F-D740-9623-04930E39D57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82239" y="260500"/>
            <a:ext cx="7974404" cy="8640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en-GB" noProof="0" dirty="0"/>
              <a:t>Click here to add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6765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4" r:id="rId3"/>
    <p:sldLayoutId id="2147483709" r:id="rId4"/>
    <p:sldLayoutId id="2147483712" r:id="rId5"/>
    <p:sldLayoutId id="2147483711" r:id="rId6"/>
    <p:sldLayoutId id="2147483715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6" r:id="rId13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itsm.itemo.org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iki.eosc-hub.eu/display/EOSC/EOSC-hub+service+catalogue" TargetMode="External"/><Relationship Id="rId4" Type="http://schemas.openxmlformats.org/officeDocument/2006/relationships/hyperlink" Target="https://www.eosc-hub.eu/deliverable/operational-requirements-services-catalogue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E5888FF4-7091-F547-BED3-1E8B9F928902}"/>
              </a:ext>
            </a:extLst>
          </p:cNvPr>
          <p:cNvSpPr txBox="1">
            <a:spLocks/>
          </p:cNvSpPr>
          <p:nvPr/>
        </p:nvSpPr>
        <p:spPr>
          <a:xfrm>
            <a:off x="1343472" y="3011576"/>
            <a:ext cx="10225136" cy="576065"/>
          </a:xfrm>
          <a:prstGeom prst="rect">
            <a:avLst/>
          </a:prstGeom>
        </p:spPr>
        <p:txBody>
          <a:bodyPr vert="horz">
            <a:scene3d>
              <a:camera prst="orthographicFront"/>
              <a:lightRig rig="threePt" dir="t"/>
            </a:scene3d>
            <a:sp3d contourW="12700">
              <a:contourClr>
                <a:srgbClr val="1C3046"/>
              </a:contourClr>
            </a:sp3d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sz="3200" dirty="0">
                <a:solidFill>
                  <a:srgbClr val="1C3046"/>
                </a:solidFill>
                <a:latin typeface="+mn-lt"/>
              </a:rPr>
              <a:t>EOSC-hub Review</a:t>
            </a:r>
          </a:p>
          <a:p>
            <a:pPr algn="l"/>
            <a:r>
              <a:rPr lang="en-GB" sz="3200" dirty="0">
                <a:solidFill>
                  <a:srgbClr val="1C3046"/>
                </a:solidFill>
                <a:latin typeface="+mn-lt"/>
              </a:rPr>
              <a:t>Service Management System</a:t>
            </a:r>
          </a:p>
          <a:p>
            <a:pPr algn="l"/>
            <a:r>
              <a:rPr lang="en-GB" sz="2000" b="0" dirty="0"/>
              <a:t>WP1 (T1.3), WP2 (T2.2), WP4</a:t>
            </a:r>
          </a:p>
          <a:p>
            <a:pPr algn="l"/>
            <a:endParaRPr lang="en-GB" sz="3600" dirty="0">
              <a:solidFill>
                <a:srgbClr val="1C3046"/>
              </a:solidFill>
              <a:latin typeface="+mn-lt"/>
            </a:endParaRPr>
          </a:p>
          <a:p>
            <a:pPr algn="l"/>
            <a:endParaRPr lang="en-GB" sz="3600" dirty="0">
              <a:solidFill>
                <a:srgbClr val="1C3046"/>
              </a:solidFill>
              <a:latin typeface="+mn-lt"/>
            </a:endParaRPr>
          </a:p>
          <a:p>
            <a:pPr algn="l"/>
            <a:endParaRPr lang="en-GB" sz="3600" dirty="0">
              <a:solidFill>
                <a:srgbClr val="1C3046"/>
              </a:solidFill>
              <a:latin typeface="+mn-lt"/>
            </a:endParaRPr>
          </a:p>
          <a:p>
            <a:pPr algn="l"/>
            <a:endParaRPr lang="en-GB" sz="3600" b="1" dirty="0">
              <a:solidFill>
                <a:srgbClr val="1C3046"/>
              </a:solidFill>
              <a:latin typeface="+mn-lt"/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DA40618A-E780-6B4C-9F22-53ADEAFB468E}"/>
              </a:ext>
            </a:extLst>
          </p:cNvPr>
          <p:cNvSpPr txBox="1">
            <a:spLocks/>
          </p:cNvSpPr>
          <p:nvPr/>
        </p:nvSpPr>
        <p:spPr>
          <a:xfrm>
            <a:off x="1343472" y="4293095"/>
            <a:ext cx="9793088" cy="576065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sz="2000" b="0" dirty="0">
                <a:solidFill>
                  <a:srgbClr val="B5892D"/>
                </a:solidFill>
                <a:latin typeface="+mn-lt"/>
              </a:rPr>
              <a:t>Matthew Viljoen, EGI Foundation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7AD28B-C595-4505-A53C-4A8CA5E69B72}"/>
              </a:ext>
            </a:extLst>
          </p:cNvPr>
          <p:cNvSpPr txBox="1"/>
          <p:nvPr/>
        </p:nvSpPr>
        <p:spPr>
          <a:xfrm>
            <a:off x="9433048" y="6453336"/>
            <a:ext cx="27116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en-GB" sz="1600" b="1" dirty="0">
                <a:solidFill>
                  <a:srgbClr val="1C3046"/>
                </a:solidFill>
              </a:rPr>
              <a:t>Dissemination level</a:t>
            </a:r>
            <a:r>
              <a:rPr lang="en-GB" sz="1600" dirty="0">
                <a:solidFill>
                  <a:srgbClr val="1C3046"/>
                </a:solidFill>
              </a:rPr>
              <a:t>: Public</a:t>
            </a:r>
          </a:p>
        </p:txBody>
      </p:sp>
    </p:spTree>
    <p:extLst>
      <p:ext uri="{BB962C8B-B14F-4D97-AF65-F5344CB8AC3E}">
        <p14:creationId xmlns:p14="http://schemas.microsoft.com/office/powerpoint/2010/main" val="464063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AAA245-6332-174A-A5E3-DC4B84017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A79CEBF1-9ED5-CA49-909E-C27395B9536E}"/>
              </a:ext>
            </a:extLst>
          </p:cNvPr>
          <p:cNvSpPr txBox="1">
            <a:spLocks/>
          </p:cNvSpPr>
          <p:nvPr/>
        </p:nvSpPr>
        <p:spPr>
          <a:xfrm>
            <a:off x="4435678" y="260489"/>
            <a:ext cx="5980803" cy="57622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solidFill>
                  <a:srgbClr val="1D2F45"/>
                </a:solidFill>
                <a:ea typeface="Source Sans Pro" charset="0"/>
              </a:rPr>
              <a:t>Level of integration – </a:t>
            </a:r>
            <a:r>
              <a:rPr lang="en-US" b="1" dirty="0">
                <a:solidFill>
                  <a:srgbClr val="15A24A"/>
                </a:solidFill>
              </a:rPr>
              <a:t>HIGH</a:t>
            </a:r>
            <a:endParaRPr lang="en-GB" b="1" dirty="0">
              <a:solidFill>
                <a:srgbClr val="15A24A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5B6F1EC-B363-E24D-80C9-7048D2F8B758}"/>
              </a:ext>
            </a:extLst>
          </p:cNvPr>
          <p:cNvSpPr txBox="1">
            <a:spLocks/>
          </p:cNvSpPr>
          <p:nvPr/>
        </p:nvSpPr>
        <p:spPr>
          <a:xfrm>
            <a:off x="1991544" y="1341438"/>
            <a:ext cx="8424936" cy="4784400"/>
          </a:xfrm>
          <a:prstGeom prst="rect">
            <a:avLst/>
          </a:prstGeom>
        </p:spPr>
        <p:txBody>
          <a:bodyPr/>
          <a:lstStyle>
            <a:lvl1pPr marL="257175" indent="-257175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Font typeface="Arial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342900" rtl="0" eaLnBrk="1" latinLnBrk="0" hangingPunct="1">
              <a:spcBef>
                <a:spcPct val="20000"/>
              </a:spcBef>
              <a:buFont typeface="Arial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342900" rtl="0" eaLnBrk="1" latinLnBrk="0" hangingPunct="1">
              <a:spcBef>
                <a:spcPct val="20000"/>
              </a:spcBef>
              <a:buFont typeface="Arial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Who is it aimed at?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Service Providers wanting the closest level of integration with EOSC</a:t>
            </a:r>
          </a:p>
          <a:p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Benefits? Same as </a:t>
            </a:r>
            <a:r>
              <a:rPr lang="en-US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LOW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 and </a:t>
            </a:r>
            <a:r>
              <a:rPr lang="en-US" b="1" dirty="0">
                <a:solidFill>
                  <a:srgbClr val="FFC000"/>
                </a:solidFill>
              </a:rPr>
              <a:t>MEDIUM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 plus: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Maximum service management harmonization with EOSC-hub</a:t>
            </a:r>
          </a:p>
          <a:p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What’s needed? Same as </a:t>
            </a:r>
            <a:r>
              <a:rPr lang="en-US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LOW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 and </a:t>
            </a:r>
            <a:r>
              <a:rPr lang="en-US" b="1" dirty="0">
                <a:solidFill>
                  <a:srgbClr val="FFC000"/>
                </a:solidFill>
              </a:rPr>
              <a:t>MEDIUM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 plus: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Already integrated with EOSC-hub core services (e.g. AAI, helpdesk)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Willingness to follow EOSC-hub service management processes</a:t>
            </a:r>
          </a:p>
          <a:p>
            <a:pPr lvl="1"/>
            <a:endParaRPr lang="en-US" dirty="0">
              <a:solidFill>
                <a:schemeClr val="tx1">
                  <a:lumMod val="7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983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17F6E0C-FA57-4FF6-859B-11AAE3DEC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b="1" dirty="0">
                <a:solidFill>
                  <a:srgbClr val="1C3046"/>
                </a:solidFill>
              </a:rPr>
              <a:t>EOSC-hub SMS Process Updates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892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17F6E0C-FA57-4FF6-859B-11AAE3DEC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268768"/>
            <a:ext cx="9361040" cy="48550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i="1" dirty="0"/>
              <a:t>The range of service delivered, dealing with service orders and customer communication and ensuring service levels are maintained</a:t>
            </a:r>
            <a:endParaRPr lang="en-GB" i="1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Marketplace populated with production services</a:t>
            </a:r>
          </a:p>
          <a:p>
            <a:r>
              <a:rPr lang="en-GB" dirty="0"/>
              <a:t>Procedures written for onboarding new services, with onboarding team and rota in place</a:t>
            </a:r>
          </a:p>
          <a:p>
            <a:r>
              <a:rPr lang="en-GB" dirty="0"/>
              <a:t>Service orders management procedures now defined using </a:t>
            </a:r>
            <a:r>
              <a:rPr lang="en-GB" b="1" dirty="0"/>
              <a:t>Jira</a:t>
            </a:r>
            <a:r>
              <a:rPr lang="en-GB" dirty="0"/>
              <a:t>, to deal with different order types:</a:t>
            </a:r>
          </a:p>
          <a:p>
            <a:pPr lvl="1"/>
            <a:r>
              <a:rPr lang="en-GB" dirty="0"/>
              <a:t>one service</a:t>
            </a:r>
          </a:p>
          <a:p>
            <a:pPr lvl="1"/>
            <a:r>
              <a:rPr lang="en-GB" dirty="0"/>
              <a:t>multiple services of arbitrary providers</a:t>
            </a:r>
          </a:p>
          <a:p>
            <a:r>
              <a:rPr lang="en-GB" dirty="0"/>
              <a:t>OLA harmonized across participating e-Infrastructures </a:t>
            </a:r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485FFF1-3E6E-48DC-A526-9B22CB1DF22A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en-US" sz="2800" dirty="0"/>
              <a:t>Service Portfolio Management, Service Order + Customer Relationship Management, Service Level Management</a:t>
            </a:r>
            <a:br>
              <a:rPr lang="en-US" sz="2800" dirty="0"/>
            </a:b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33777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17F6E0C-FA57-4FF6-859B-11AAE3DEC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268768"/>
            <a:ext cx="9361040" cy="48550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i="1" dirty="0"/>
              <a:t>Ensuring services are available and are resilient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Agreed on approach to define Service Availability and Continuity (SAC) plans in </a:t>
            </a:r>
            <a:r>
              <a:rPr lang="en-GB" b="1" dirty="0"/>
              <a:t>Confluence </a:t>
            </a:r>
            <a:r>
              <a:rPr lang="en-GB" dirty="0"/>
              <a:t>for services focussing on testing recovery scenario.  Procedures now written</a:t>
            </a:r>
          </a:p>
          <a:p>
            <a:r>
              <a:rPr lang="en-GB" dirty="0"/>
              <a:t>Completed for EOSC-hub helpdesk service.  Plan to write (and test) SAC plan for each service in internal catalogue</a:t>
            </a:r>
          </a:p>
          <a:p>
            <a:r>
              <a:rPr lang="en-GB" dirty="0"/>
              <a:t>Approach for Capacity Management now being developed</a:t>
            </a:r>
          </a:p>
          <a:p>
            <a:pPr lvl="1"/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485FFF1-3E6E-48DC-A526-9B22CB1DF22A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dirty="0"/>
              <a:t>Service Availability and Continuity Management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152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17F6E0C-FA57-4FF6-859B-11AAE3DEC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268768"/>
            <a:ext cx="9361040" cy="48550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i="1" dirty="0"/>
              <a:t>Ensuring confidentiality, integrity and accessibility of information</a:t>
            </a:r>
          </a:p>
          <a:p>
            <a:endParaRPr lang="en-GB" dirty="0"/>
          </a:p>
          <a:p>
            <a:r>
              <a:rPr lang="en-GB" dirty="0"/>
              <a:t>Coordination of a project wide Incident Response Task Force	</a:t>
            </a:r>
          </a:p>
          <a:p>
            <a:pPr lvl="1"/>
            <a:r>
              <a:rPr lang="en-GB" dirty="0"/>
              <a:t>Handling of security events &amp; vulnerabilities</a:t>
            </a:r>
          </a:p>
          <a:p>
            <a:pPr lvl="1"/>
            <a:r>
              <a:rPr lang="en-GB" dirty="0"/>
              <a:t>Managing day-to-day security activities</a:t>
            </a:r>
          </a:p>
          <a:p>
            <a:r>
              <a:rPr lang="en-GB" dirty="0"/>
              <a:t>Development of new project-wide policies &amp; procedures</a:t>
            </a:r>
          </a:p>
          <a:p>
            <a:pPr lvl="1"/>
            <a:r>
              <a:rPr lang="en-GB" dirty="0"/>
              <a:t>Top-level security policy for the internal catalogue services</a:t>
            </a:r>
          </a:p>
          <a:p>
            <a:pPr lvl="1"/>
            <a:r>
              <a:rPr lang="en-GB" dirty="0"/>
              <a:t>Service Operations security policy</a:t>
            </a:r>
          </a:p>
          <a:p>
            <a:pPr lvl="1"/>
            <a:r>
              <a:rPr lang="en-GB" dirty="0"/>
              <a:t>Data Protection policy framework </a:t>
            </a:r>
          </a:p>
          <a:p>
            <a:r>
              <a:rPr lang="en-GB" dirty="0"/>
              <a:t>Updating of the Security Monitoring framework </a:t>
            </a:r>
          </a:p>
          <a:p>
            <a:r>
              <a:rPr lang="en-GB" dirty="0"/>
              <a:t>Interaction with worldwide security initiatives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485FFF1-3E6E-48DC-A526-9B22CB1DF22A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dirty="0"/>
              <a:t>Information Security Management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87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17F6E0C-FA57-4FF6-859B-11AAE3DEC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814353"/>
            <a:ext cx="5544616" cy="4855007"/>
          </a:xfrm>
        </p:spPr>
        <p:txBody>
          <a:bodyPr>
            <a:normAutofit lnSpcReduction="10000"/>
          </a:bodyPr>
          <a:lstStyle/>
          <a:p>
            <a:r>
              <a:rPr lang="en-GB" dirty="0"/>
              <a:t>Successfully developed a consistent helpdesk system, integrating participating e-Infrastructures</a:t>
            </a:r>
          </a:p>
          <a:p>
            <a:pPr lvl="1"/>
            <a:r>
              <a:rPr lang="en-GB" dirty="0"/>
              <a:t>1</a:t>
            </a:r>
            <a:r>
              <a:rPr lang="en-GB" baseline="30000" dirty="0"/>
              <a:t>st</a:t>
            </a:r>
            <a:r>
              <a:rPr lang="en-GB" dirty="0"/>
              <a:t> and 2</a:t>
            </a:r>
            <a:r>
              <a:rPr lang="en-GB" baseline="30000" dirty="0"/>
              <a:t>nd</a:t>
            </a:r>
            <a:r>
              <a:rPr lang="en-GB" dirty="0"/>
              <a:t> level support</a:t>
            </a:r>
          </a:p>
          <a:p>
            <a:pPr lvl="1"/>
            <a:r>
              <a:rPr lang="en-GB" dirty="0"/>
              <a:t>New interface (</a:t>
            </a:r>
            <a:r>
              <a:rPr lang="en-GB" b="1" dirty="0" err="1"/>
              <a:t>xGUS</a:t>
            </a:r>
            <a:r>
              <a:rPr lang="en-GB" dirty="0"/>
              <a:t>) dedicated to EOSC-hub</a:t>
            </a:r>
          </a:p>
          <a:p>
            <a:r>
              <a:rPr lang="en-GB" dirty="0"/>
              <a:t>Plans now to integrate with the new Problem Management process and efficiently track known errors</a:t>
            </a:r>
          </a:p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485FFF1-3E6E-48DC-A526-9B22CB1DF22A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dirty="0"/>
              <a:t>Incident and Service Request Management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A708994-16BE-3948-8FF4-1999BF3242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1905" y="2079484"/>
            <a:ext cx="6310381" cy="325588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B34A63C-DAD3-4042-BA11-27FCDBA7DD91}"/>
              </a:ext>
            </a:extLst>
          </p:cNvPr>
          <p:cNvSpPr txBox="1"/>
          <p:nvPr/>
        </p:nvSpPr>
        <p:spPr>
          <a:xfrm>
            <a:off x="8358843" y="2233608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User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9C36D4-67B1-3140-9912-FF9B59950D34}"/>
              </a:ext>
            </a:extLst>
          </p:cNvPr>
          <p:cNvSpPr txBox="1"/>
          <p:nvPr/>
        </p:nvSpPr>
        <p:spPr>
          <a:xfrm>
            <a:off x="8198415" y="2924071"/>
            <a:ext cx="849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xGUS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DD0B42-4BC8-E642-B048-253EB93AB4B7}"/>
              </a:ext>
            </a:extLst>
          </p:cNvPr>
          <p:cNvSpPr txBox="1"/>
          <p:nvPr/>
        </p:nvSpPr>
        <p:spPr>
          <a:xfrm>
            <a:off x="7896200" y="3601760"/>
            <a:ext cx="14448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EOSC-hub 1</a:t>
            </a:r>
            <a:r>
              <a:rPr lang="en-US" baseline="30000" dirty="0"/>
              <a:t>st</a:t>
            </a:r>
            <a:endParaRPr lang="en-US" dirty="0"/>
          </a:p>
          <a:p>
            <a:r>
              <a:rPr lang="en-US" dirty="0"/>
              <a:t>level support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0510F8C-2F42-CC46-8F17-70DA77BFC217}"/>
              </a:ext>
            </a:extLst>
          </p:cNvPr>
          <p:cNvSpPr txBox="1"/>
          <p:nvPr/>
        </p:nvSpPr>
        <p:spPr>
          <a:xfrm>
            <a:off x="6672064" y="4601161"/>
            <a:ext cx="8370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eInfra </a:t>
            </a:r>
          </a:p>
          <a:p>
            <a:pPr algn="ctr"/>
            <a:r>
              <a:rPr lang="en-US" sz="1600" dirty="0"/>
              <a:t>support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A5FD813-F738-2843-8C3E-0C75C6687B5A}"/>
              </a:ext>
            </a:extLst>
          </p:cNvPr>
          <p:cNvSpPr txBox="1"/>
          <p:nvPr/>
        </p:nvSpPr>
        <p:spPr>
          <a:xfrm>
            <a:off x="10011439" y="4537864"/>
            <a:ext cx="8370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eInfra </a:t>
            </a:r>
          </a:p>
          <a:p>
            <a:pPr algn="ctr"/>
            <a:r>
              <a:rPr lang="en-US" sz="1600" dirty="0"/>
              <a:t>support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B53B22-C251-854A-87B5-6AFDB3BF8C40}"/>
              </a:ext>
            </a:extLst>
          </p:cNvPr>
          <p:cNvSpPr txBox="1"/>
          <p:nvPr/>
        </p:nvSpPr>
        <p:spPr>
          <a:xfrm>
            <a:off x="6415475" y="5086925"/>
            <a:ext cx="15165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EOSC-hub 2</a:t>
            </a:r>
            <a:r>
              <a:rPr lang="en-US" baseline="30000" dirty="0"/>
              <a:t>nd</a:t>
            </a:r>
            <a:endParaRPr lang="en-US" dirty="0"/>
          </a:p>
          <a:p>
            <a:r>
              <a:rPr lang="en-US" dirty="0"/>
              <a:t>level support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47BFF36-96D6-D34D-A382-9458A0B35FFC}"/>
              </a:ext>
            </a:extLst>
          </p:cNvPr>
          <p:cNvSpPr txBox="1"/>
          <p:nvPr/>
        </p:nvSpPr>
        <p:spPr>
          <a:xfrm>
            <a:off x="9768408" y="5098006"/>
            <a:ext cx="1516569" cy="5341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EOSC-hub 2</a:t>
            </a:r>
            <a:r>
              <a:rPr lang="en-US" baseline="30000" dirty="0"/>
              <a:t>nd</a:t>
            </a:r>
            <a:endParaRPr lang="en-US" dirty="0"/>
          </a:p>
          <a:p>
            <a:r>
              <a:rPr lang="en-US" dirty="0"/>
              <a:t>level support</a:t>
            </a:r>
          </a:p>
        </p:txBody>
      </p:sp>
      <p:sp>
        <p:nvSpPr>
          <p:cNvPr id="18" name="Content Placeholder 6">
            <a:extLst>
              <a:ext uri="{FF2B5EF4-FFF2-40B4-BE49-F238E27FC236}">
                <a16:creationId xmlns:a16="http://schemas.microsoft.com/office/drawing/2014/main" id="{F4C459E9-A120-AD4F-B65A-C38368EE11FD}"/>
              </a:ext>
            </a:extLst>
          </p:cNvPr>
          <p:cNvSpPr txBox="1">
            <a:spLocks/>
          </p:cNvSpPr>
          <p:nvPr/>
        </p:nvSpPr>
        <p:spPr>
          <a:xfrm>
            <a:off x="335360" y="1052736"/>
            <a:ext cx="9361040" cy="70561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SzPct val="100000"/>
              <a:buFontTx/>
              <a:buBlip>
                <a:blip r:embed="rId4"/>
              </a:buBlip>
              <a:defRPr sz="28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SzPct val="90000"/>
              <a:buFont typeface="Calibri" panose="020F0502020204030204" pitchFamily="34" charset="0"/>
              <a:buChar char="-"/>
              <a:defRPr sz="26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§"/>
              <a:defRPr sz="24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GB" i="1" dirty="0"/>
              <a:t>Helpdesk provision and restoring services after incidents occur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15993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17F6E0C-FA57-4FF6-859B-11AAE3DEC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958369"/>
            <a:ext cx="9361040" cy="4855007"/>
          </a:xfrm>
        </p:spPr>
        <p:txBody>
          <a:bodyPr>
            <a:normAutofit/>
          </a:bodyPr>
          <a:lstStyle/>
          <a:p>
            <a:r>
              <a:rPr lang="en-GB" dirty="0"/>
              <a:t>Change Management process defined based on Jira </a:t>
            </a:r>
          </a:p>
          <a:p>
            <a:pPr lvl="1"/>
            <a:r>
              <a:rPr lang="en-GB" dirty="0"/>
              <a:t>Change risk levels proposed and adopted  </a:t>
            </a:r>
          </a:p>
          <a:p>
            <a:pPr lvl="1"/>
            <a:r>
              <a:rPr lang="en-GB" dirty="0"/>
              <a:t>Change Advisory Board up and running </a:t>
            </a:r>
          </a:p>
          <a:p>
            <a:pPr lvl="1"/>
            <a:r>
              <a:rPr lang="en-US" dirty="0"/>
              <a:t>Release and Deployment workflow integrated into Change Management </a:t>
            </a:r>
            <a:endParaRPr lang="en-GB" dirty="0"/>
          </a:p>
          <a:p>
            <a:r>
              <a:rPr lang="en-US" dirty="0"/>
              <a:t>Definition of the configuration items types and attributes has been defined together with a proposal for a new topology based on GOCDB</a:t>
            </a: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485FFF1-3E6E-48DC-A526-9B22CB1DF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0976" y="188640"/>
            <a:ext cx="8971023" cy="537716"/>
          </a:xfrm>
          <a:noFill/>
        </p:spPr>
        <p:txBody>
          <a:bodyPr>
            <a:normAutofit fontScale="90000"/>
          </a:bodyPr>
          <a:lstStyle/>
          <a:p>
            <a:r>
              <a:rPr lang="en-US" dirty="0"/>
              <a:t>Change Management &amp; Configuration Management</a:t>
            </a:r>
            <a:endParaRPr lang="en-GB" dirty="0"/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8CD09C27-5010-4F4C-80B9-6D2C0A9A74F3}"/>
              </a:ext>
            </a:extLst>
          </p:cNvPr>
          <p:cNvSpPr txBox="1">
            <a:spLocks/>
          </p:cNvSpPr>
          <p:nvPr/>
        </p:nvSpPr>
        <p:spPr>
          <a:xfrm>
            <a:off x="335360" y="1052736"/>
            <a:ext cx="9361040" cy="70561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SzPct val="100000"/>
              <a:buFontTx/>
              <a:buBlip>
                <a:blip r:embed="rId3"/>
              </a:buBlip>
              <a:defRPr sz="28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SzPct val="90000"/>
              <a:buFont typeface="Calibri" panose="020F0502020204030204" pitchFamily="34" charset="0"/>
              <a:buChar char="-"/>
              <a:defRPr sz="26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§"/>
              <a:defRPr sz="24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GB" i="1" dirty="0"/>
              <a:t>Managing changes and controlling the configuration of services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78968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17F6E0C-FA57-4FF6-859B-11AAE3DEC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598329"/>
            <a:ext cx="4248472" cy="485500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All CSI pages have been fully drafted with process overview (goals, roles, requirements, inputs/outputs and interfaces), Policy and Procedures. </a:t>
            </a:r>
            <a:br>
              <a:rPr lang="en-US" dirty="0"/>
            </a:br>
            <a:endParaRPr lang="en-US" dirty="0"/>
          </a:p>
          <a:p>
            <a:r>
              <a:rPr lang="en-US" dirty="0"/>
              <a:t>A dedicated queue in Jira has been set up for tracking CSI related actions</a:t>
            </a:r>
          </a:p>
          <a:p>
            <a:endParaRPr lang="en-US" dirty="0"/>
          </a:p>
          <a:p>
            <a:r>
              <a:rPr lang="en-US" dirty="0"/>
              <a:t>Audit Programme</a:t>
            </a:r>
          </a:p>
          <a:p>
            <a:pPr lvl="1"/>
            <a:r>
              <a:rPr lang="en-US" dirty="0"/>
              <a:t>An initial structure to the audit programme has been provided</a:t>
            </a:r>
          </a:p>
          <a:p>
            <a:pPr lvl="1"/>
            <a:r>
              <a:rPr lang="en-US" dirty="0"/>
              <a:t>The 1</a:t>
            </a:r>
            <a:r>
              <a:rPr lang="en-US" baseline="30000" dirty="0"/>
              <a:t>st</a:t>
            </a:r>
            <a:r>
              <a:rPr lang="en-US" dirty="0"/>
              <a:t> Internal Audit under preparation, which will take place 11-15 March in Amsterdam. 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485FFF1-3E6E-48DC-A526-9B22CB1DF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0977" y="188640"/>
            <a:ext cx="8640960" cy="537716"/>
          </a:xfrm>
          <a:noFill/>
        </p:spPr>
        <p:txBody>
          <a:bodyPr>
            <a:normAutofit fontScale="90000"/>
          </a:bodyPr>
          <a:lstStyle/>
          <a:p>
            <a:r>
              <a:rPr lang="en-US" dirty="0"/>
              <a:t>Continuous Service Improvement</a:t>
            </a:r>
            <a:endParaRPr lang="en-GB" dirty="0"/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DDEA75D6-D4B1-E941-992A-B79463C2F93D}"/>
              </a:ext>
            </a:extLst>
          </p:cNvPr>
          <p:cNvSpPr txBox="1">
            <a:spLocks/>
          </p:cNvSpPr>
          <p:nvPr/>
        </p:nvSpPr>
        <p:spPr>
          <a:xfrm>
            <a:off x="335360" y="980728"/>
            <a:ext cx="9361040" cy="70561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SzPct val="100000"/>
              <a:buFontTx/>
              <a:buBlip>
                <a:blip r:embed="rId3"/>
              </a:buBlip>
              <a:defRPr sz="28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SzPct val="90000"/>
              <a:buFont typeface="Calibri" panose="020F0502020204030204" pitchFamily="34" charset="0"/>
              <a:buChar char="-"/>
              <a:defRPr sz="26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§"/>
              <a:defRPr sz="24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GB" i="1" dirty="0"/>
              <a:t>Managing improvements to services and to the SMS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960CF5-99A0-3945-B25E-C477182563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5049" y="1940716"/>
            <a:ext cx="7249583" cy="3520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9507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17F6E0C-FA57-4FF6-859B-11AAE3DEC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b="1" dirty="0">
                <a:solidFill>
                  <a:srgbClr val="1C3046"/>
                </a:solidFill>
              </a:rPr>
              <a:t>Operations Coordination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9111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927648" y="188640"/>
            <a:ext cx="8934289" cy="537716"/>
          </a:xfrm>
        </p:spPr>
        <p:txBody>
          <a:bodyPr>
            <a:noAutofit/>
          </a:bodyPr>
          <a:lstStyle/>
          <a:p>
            <a:r>
              <a:rPr lang="en-US" sz="2800" dirty="0"/>
              <a:t>Service Management Board and Service Provider Forum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976496" y="1124744"/>
            <a:ext cx="4399424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Operations Coordination is critical; dedicated task for it (T4.1)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b="1" dirty="0"/>
              <a:t>SERVICE PROVIDER FORUM</a:t>
            </a:r>
          </a:p>
          <a:p>
            <a:r>
              <a:rPr lang="en-US" dirty="0"/>
              <a:t>Aims (</a:t>
            </a:r>
            <a:r>
              <a:rPr lang="en-US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LOW</a:t>
            </a:r>
            <a:r>
              <a:rPr lang="en-US" b="1" dirty="0"/>
              <a:t>,</a:t>
            </a:r>
            <a:r>
              <a:rPr lang="en-US" b="1" dirty="0">
                <a:solidFill>
                  <a:srgbClr val="FFC000"/>
                </a:solidFill>
              </a:rPr>
              <a:t>MEDIUM</a:t>
            </a:r>
            <a:r>
              <a:rPr lang="en-US" b="1" dirty="0"/>
              <a:t>,</a:t>
            </a:r>
            <a:r>
              <a:rPr lang="en-US" b="1" dirty="0">
                <a:solidFill>
                  <a:srgbClr val="00B050"/>
                </a:solidFill>
              </a:rPr>
              <a:t>HIGH</a:t>
            </a:r>
            <a:r>
              <a:rPr lang="en-US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i="1" dirty="0"/>
              <a:t>lightweight </a:t>
            </a:r>
            <a:r>
              <a:rPr lang="en-US" dirty="0"/>
              <a:t>communication (Mailing list)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requirements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increasing awareness of services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i="1" dirty="0"/>
              <a:t>access to users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b="1" dirty="0"/>
              <a:t>SERVICE MANAGEMENT BOARD</a:t>
            </a:r>
          </a:p>
          <a:p>
            <a:r>
              <a:rPr lang="en-US" dirty="0"/>
              <a:t>Aims (</a:t>
            </a:r>
            <a:r>
              <a:rPr lang="en-US" b="1" dirty="0">
                <a:solidFill>
                  <a:srgbClr val="FFC000"/>
                </a:solidFill>
              </a:rPr>
              <a:t>MEDIUM</a:t>
            </a:r>
            <a:r>
              <a:rPr lang="en-US" b="1" dirty="0"/>
              <a:t>, </a:t>
            </a:r>
            <a:r>
              <a:rPr lang="en-US" b="1" dirty="0">
                <a:solidFill>
                  <a:srgbClr val="00B050"/>
                </a:solidFill>
              </a:rPr>
              <a:t>HIGH</a:t>
            </a:r>
            <a:r>
              <a:rPr lang="en-US" dirty="0"/>
              <a:t>)</a:t>
            </a:r>
          </a:p>
          <a:p>
            <a:r>
              <a:rPr lang="en-US" dirty="0"/>
              <a:t>as above </a:t>
            </a:r>
            <a:r>
              <a:rPr lang="en-US" b="1" i="1" dirty="0"/>
              <a:t>plus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regular meetings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discussion of problems involving operations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discussion and approval of </a:t>
            </a:r>
            <a:r>
              <a:rPr lang="en-US" i="1" dirty="0"/>
              <a:t>non-strategic</a:t>
            </a:r>
            <a:r>
              <a:rPr lang="en-US" dirty="0"/>
              <a:t> changes to operational policies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onboarding process (operations)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09AA285-66D4-614C-9641-2C6782233D1F}"/>
              </a:ext>
            </a:extLst>
          </p:cNvPr>
          <p:cNvSpPr/>
          <p:nvPr/>
        </p:nvSpPr>
        <p:spPr>
          <a:xfrm>
            <a:off x="5580252" y="2132856"/>
            <a:ext cx="2736304" cy="9361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Project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B2E1ED3-E303-7B40-AFD6-4DF34674F5D0}"/>
              </a:ext>
            </a:extLst>
          </p:cNvPr>
          <p:cNvSpPr/>
          <p:nvPr/>
        </p:nvSpPr>
        <p:spPr>
          <a:xfrm>
            <a:off x="9036636" y="2134830"/>
            <a:ext cx="2736304" cy="9341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Service Providers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FF67117-95EA-E84D-8228-503B9DD611FB}"/>
              </a:ext>
            </a:extLst>
          </p:cNvPr>
          <p:cNvCxnSpPr>
            <a:stCxn id="4" idx="3"/>
            <a:endCxn id="11" idx="1"/>
          </p:cNvCxnSpPr>
          <p:nvPr/>
        </p:nvCxnSpPr>
        <p:spPr>
          <a:xfrm>
            <a:off x="8316556" y="2600908"/>
            <a:ext cx="720080" cy="987"/>
          </a:xfrm>
          <a:prstGeom prst="straightConnector1">
            <a:avLst/>
          </a:prstGeom>
          <a:ln w="66675"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AFE2485D-B5D1-E446-BE64-01D39149B7CF}"/>
              </a:ext>
            </a:extLst>
          </p:cNvPr>
          <p:cNvSpPr txBox="1"/>
          <p:nvPr/>
        </p:nvSpPr>
        <p:spPr>
          <a:xfrm>
            <a:off x="8976320" y="3556754"/>
            <a:ext cx="3079689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Requirements collection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General concerns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Feedback to project (SPs </a:t>
            </a:r>
            <a:br>
              <a:rPr lang="en-US" sz="2000" dirty="0"/>
            </a:br>
            <a:r>
              <a:rPr lang="en-US" sz="2000" i="1" dirty="0"/>
              <a:t>and users</a:t>
            </a:r>
            <a:r>
              <a:rPr lang="en-US" sz="2000" dirty="0"/>
              <a:t>)</a:t>
            </a:r>
          </a:p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740933C-9515-6C48-BFB9-B954A1843B80}"/>
              </a:ext>
            </a:extLst>
          </p:cNvPr>
          <p:cNvSpPr txBox="1"/>
          <p:nvPr/>
        </p:nvSpPr>
        <p:spPr>
          <a:xfrm>
            <a:off x="5436236" y="3501008"/>
            <a:ext cx="331236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News </a:t>
            </a:r>
          </a:p>
          <a:p>
            <a:pPr marL="742950" lvl="1" indent="-285750">
              <a:buFontTx/>
              <a:buChar char="-"/>
            </a:pPr>
            <a:r>
              <a:rPr lang="en-US" sz="2000" dirty="0"/>
              <a:t>project news</a:t>
            </a:r>
          </a:p>
          <a:p>
            <a:pPr marL="742950" lvl="1" indent="-285750">
              <a:buFontTx/>
              <a:buChar char="-"/>
            </a:pPr>
            <a:r>
              <a:rPr lang="en-US" sz="2000" dirty="0"/>
              <a:t>major operational news</a:t>
            </a:r>
          </a:p>
          <a:p>
            <a:pPr marL="742950" lvl="1" indent="-285750">
              <a:buFontTx/>
              <a:buChar char="-"/>
            </a:pPr>
            <a:r>
              <a:rPr lang="en-US" sz="2000" dirty="0"/>
              <a:t>security threats</a:t>
            </a:r>
          </a:p>
          <a:p>
            <a:pPr marL="742950" lvl="1" indent="-285750">
              <a:buFontTx/>
              <a:buChar char="-"/>
            </a:pPr>
            <a:r>
              <a:rPr lang="en-US" sz="2000" dirty="0"/>
              <a:t>upcoming 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Increasing awareness of access enabling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C67BC55-6210-0A47-B960-7C7240A1F2E7}"/>
              </a:ext>
            </a:extLst>
          </p:cNvPr>
          <p:cNvSpPr txBox="1"/>
          <p:nvPr/>
        </p:nvSpPr>
        <p:spPr>
          <a:xfrm>
            <a:off x="7320136" y="1691516"/>
            <a:ext cx="2319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Communication needs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8C51983-B228-104B-8A4D-ACEAAB2C7C9B}"/>
              </a:ext>
            </a:extLst>
          </p:cNvPr>
          <p:cNvSpPr/>
          <p:nvPr/>
        </p:nvSpPr>
        <p:spPr>
          <a:xfrm>
            <a:off x="5436236" y="1691516"/>
            <a:ext cx="6564420" cy="432977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8D01D50-720A-CC43-894C-7BD33F0A6BE9}"/>
              </a:ext>
            </a:extLst>
          </p:cNvPr>
          <p:cNvSpPr/>
          <p:nvPr/>
        </p:nvSpPr>
        <p:spPr>
          <a:xfrm flipH="1" flipV="1">
            <a:off x="9696400" y="1556792"/>
            <a:ext cx="338336" cy="33760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23E732D-A607-B948-AD8C-6610FE6D2749}"/>
              </a:ext>
            </a:extLst>
          </p:cNvPr>
          <p:cNvSpPr/>
          <p:nvPr/>
        </p:nvSpPr>
        <p:spPr>
          <a:xfrm flipH="1" flipV="1">
            <a:off x="10178752" y="1556792"/>
            <a:ext cx="381744" cy="33760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7B8807F-E577-3F40-84D8-68898387E26B}"/>
              </a:ext>
            </a:extLst>
          </p:cNvPr>
          <p:cNvSpPr/>
          <p:nvPr/>
        </p:nvSpPr>
        <p:spPr>
          <a:xfrm flipH="1" flipV="1">
            <a:off x="10704512" y="1556792"/>
            <a:ext cx="381744" cy="33760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797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17F6E0C-FA57-4FF6-859B-11AAE3DEC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Overview of the EOSC-hub SMS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EOSC-hub SMS Process Updates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Operations Coordination</a:t>
            </a:r>
          </a:p>
          <a:p>
            <a:endParaRPr lang="en-GB" dirty="0"/>
          </a:p>
          <a:p>
            <a:r>
              <a:rPr lang="en-GB" dirty="0"/>
              <a:t>Summary</a:t>
            </a:r>
          </a:p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485FFF1-3E6E-48DC-A526-9B22CB1DF22A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GB" dirty="0"/>
              <a:t>Presentation Outline</a:t>
            </a:r>
          </a:p>
        </p:txBody>
      </p:sp>
    </p:spTree>
    <p:extLst>
      <p:ext uri="{BB962C8B-B14F-4D97-AF65-F5344CB8AC3E}">
        <p14:creationId xmlns:p14="http://schemas.microsoft.com/office/powerpoint/2010/main" val="29833538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17F6E0C-FA57-4FF6-859B-11AAE3DEC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SMS</a:t>
            </a:r>
          </a:p>
          <a:p>
            <a:r>
              <a:rPr lang="en-GB" dirty="0"/>
              <a:t>EOSC-hub SMS development well under way</a:t>
            </a:r>
          </a:p>
          <a:p>
            <a:r>
              <a:rPr lang="en-GB" dirty="0"/>
              <a:t>Essential processes already usable</a:t>
            </a:r>
          </a:p>
          <a:p>
            <a:r>
              <a:rPr lang="en-GB" dirty="0"/>
              <a:t>SMS audit plans well advanced</a:t>
            </a:r>
          </a:p>
          <a:p>
            <a:r>
              <a:rPr lang="en-GB" dirty="0"/>
              <a:t>Remainder of project to refine and finalize process procedures/policies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Operations Coordination</a:t>
            </a:r>
          </a:p>
          <a:p>
            <a:r>
              <a:rPr lang="en-GB" dirty="0"/>
              <a:t>Service onboarding and user facing processes already defined and usable</a:t>
            </a:r>
          </a:p>
          <a:p>
            <a:r>
              <a:rPr lang="en-GB" dirty="0"/>
              <a:t>Service Provider Forum and Service Management board ready to go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b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485FFF1-3E6E-48DC-A526-9B22CB1DF22A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dirty="0"/>
              <a:t>Summary, Results so far and Plans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5964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17F6E0C-FA57-4FF6-859B-11AAE3DEC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b="1" dirty="0">
                <a:solidFill>
                  <a:srgbClr val="1C3046"/>
                </a:solidFill>
              </a:rPr>
              <a:t>Overview of the EOSC-hub SMS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488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5170C92-3D3A-144A-B87D-BAD42099B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management system controlling/supporting the management of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BEA23E-40F9-404C-B377-F3F86225C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34AC3D1-5CAB-BF47-9C27-89BE9B6B3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Service Management System – what is it?</a:t>
            </a:r>
          </a:p>
        </p:txBody>
      </p:sp>
      <p:sp>
        <p:nvSpPr>
          <p:cNvPr id="7" name="Gefaltete Ecke 32">
            <a:extLst>
              <a:ext uri="{FF2B5EF4-FFF2-40B4-BE49-F238E27FC236}">
                <a16:creationId xmlns:a16="http://schemas.microsoft.com/office/drawing/2014/main" id="{F7E8F70E-9AFD-1846-8D47-04C7F875B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8471" y="5247416"/>
            <a:ext cx="928688" cy="625480"/>
          </a:xfrm>
          <a:prstGeom prst="foldedCorner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endParaRPr lang="de-DE" sz="1400" b="1">
              <a:latin typeface="Arial" charset="0"/>
              <a:cs typeface="Arial" charset="0"/>
            </a:endParaRPr>
          </a:p>
        </p:txBody>
      </p:sp>
      <p:sp>
        <p:nvSpPr>
          <p:cNvPr id="8" name="Eingekerbter Richtungspfeil 7">
            <a:extLst>
              <a:ext uri="{FF2B5EF4-FFF2-40B4-BE49-F238E27FC236}">
                <a16:creationId xmlns:a16="http://schemas.microsoft.com/office/drawing/2014/main" id="{9E8679AD-2FA7-254B-B999-082D891A7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4571" y="4166328"/>
            <a:ext cx="857250" cy="428625"/>
          </a:xfrm>
          <a:prstGeom prst="chevron">
            <a:avLst>
              <a:gd name="adj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 sz="1800">
              <a:latin typeface="Arial" charset="0"/>
              <a:cs typeface="Arial" charset="0"/>
            </a:endParaRPr>
          </a:p>
        </p:txBody>
      </p:sp>
      <p:sp>
        <p:nvSpPr>
          <p:cNvPr id="9" name="Eingekerbter Richtungspfeil 8">
            <a:extLst>
              <a:ext uri="{FF2B5EF4-FFF2-40B4-BE49-F238E27FC236}">
                <a16:creationId xmlns:a16="http://schemas.microsoft.com/office/drawing/2014/main" id="{133583C5-6F30-6A42-9C82-3C0BA1825D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8946" y="4166328"/>
            <a:ext cx="857250" cy="428625"/>
          </a:xfrm>
          <a:prstGeom prst="chevron">
            <a:avLst>
              <a:gd name="adj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 sz="1800">
              <a:latin typeface="Arial" charset="0"/>
              <a:cs typeface="Arial" charset="0"/>
            </a:endParaRPr>
          </a:p>
        </p:txBody>
      </p:sp>
      <p:sp>
        <p:nvSpPr>
          <p:cNvPr id="10" name="Eingekerbter Richtungspfeil 9">
            <a:extLst>
              <a:ext uri="{FF2B5EF4-FFF2-40B4-BE49-F238E27FC236}">
                <a16:creationId xmlns:a16="http://schemas.microsoft.com/office/drawing/2014/main" id="{1C4419A8-DAFC-7046-B0DF-B16D4C4E00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3321" y="4166328"/>
            <a:ext cx="857250" cy="428625"/>
          </a:xfrm>
          <a:prstGeom prst="chevron">
            <a:avLst>
              <a:gd name="adj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 sz="1800">
              <a:latin typeface="Arial" charset="0"/>
              <a:cs typeface="Arial" charset="0"/>
            </a:endParaRPr>
          </a:p>
        </p:txBody>
      </p:sp>
      <p:sp>
        <p:nvSpPr>
          <p:cNvPr id="11" name="Eingekerbter Richtungspfeil 10">
            <a:extLst>
              <a:ext uri="{FF2B5EF4-FFF2-40B4-BE49-F238E27FC236}">
                <a16:creationId xmlns:a16="http://schemas.microsoft.com/office/drawing/2014/main" id="{9FB59CBD-8945-034A-B9DF-9B2FBCDA2C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7696" y="4166328"/>
            <a:ext cx="857250" cy="428625"/>
          </a:xfrm>
          <a:prstGeom prst="chevron">
            <a:avLst>
              <a:gd name="adj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 sz="1800">
              <a:latin typeface="Arial" charset="0"/>
              <a:cs typeface="Arial" charset="0"/>
            </a:endParaRPr>
          </a:p>
        </p:txBody>
      </p:sp>
      <p:sp>
        <p:nvSpPr>
          <p:cNvPr id="12" name="Gefaltete Ecke 11">
            <a:extLst>
              <a:ext uri="{FF2B5EF4-FFF2-40B4-BE49-F238E27FC236}">
                <a16:creationId xmlns:a16="http://schemas.microsoft.com/office/drawing/2014/main" id="{1CDCE606-FCA4-AD41-BC02-864490FD1B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8716" y="2148377"/>
            <a:ext cx="928688" cy="660639"/>
          </a:xfrm>
          <a:prstGeom prst="foldedCorner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100" b="1" dirty="0">
                <a:latin typeface="Arial" charset="0"/>
                <a:cs typeface="Arial" charset="0"/>
              </a:rPr>
              <a:t>Policies</a:t>
            </a:r>
          </a:p>
        </p:txBody>
      </p:sp>
      <p:sp>
        <p:nvSpPr>
          <p:cNvPr id="13" name="Gefaltete Ecke 12">
            <a:extLst>
              <a:ext uri="{FF2B5EF4-FFF2-40B4-BE49-F238E27FC236}">
                <a16:creationId xmlns:a16="http://schemas.microsoft.com/office/drawing/2014/main" id="{C88C1440-787E-A843-B44B-7D08E66D1D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7509" y="5166454"/>
            <a:ext cx="928687" cy="628654"/>
          </a:xfrm>
          <a:prstGeom prst="foldedCorner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endParaRPr lang="de-DE" sz="1400">
              <a:latin typeface="Arial" charset="0"/>
              <a:cs typeface="Arial" charset="0"/>
            </a:endParaRPr>
          </a:p>
        </p:txBody>
      </p:sp>
      <p:sp>
        <p:nvSpPr>
          <p:cNvPr id="14" name="Gefaltete Ecke 13">
            <a:extLst>
              <a:ext uri="{FF2B5EF4-FFF2-40B4-BE49-F238E27FC236}">
                <a16:creationId xmlns:a16="http://schemas.microsoft.com/office/drawing/2014/main" id="{B6F68829-B71D-4B41-9FFB-D3EB5233D4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6071" y="5095016"/>
            <a:ext cx="928688" cy="596523"/>
          </a:xfrm>
          <a:prstGeom prst="foldedCorner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100" b="1" dirty="0">
                <a:latin typeface="Arial" charset="0"/>
                <a:cs typeface="Arial" charset="0"/>
              </a:rPr>
              <a:t>Procedures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CB7D704D-F9B3-A545-8A73-0A4F69519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1518" y="3481065"/>
            <a:ext cx="9413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>
                <a:latin typeface="Arial" charset="0"/>
                <a:cs typeface="Arial" charset="0"/>
              </a:rPr>
              <a:t>Process:</a:t>
            </a:r>
          </a:p>
        </p:txBody>
      </p:sp>
      <p:sp>
        <p:nvSpPr>
          <p:cNvPr id="16" name="Flussdiagramm: Dokument 18">
            <a:extLst>
              <a:ext uri="{FF2B5EF4-FFF2-40B4-BE49-F238E27FC236}">
                <a16:creationId xmlns:a16="http://schemas.microsoft.com/office/drawing/2014/main" id="{27653349-3383-594F-BE5B-DB66CA7F0E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8929" y="3451953"/>
            <a:ext cx="714375" cy="428625"/>
          </a:xfrm>
          <a:prstGeom prst="flowChartDocumen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rial" charset="0"/>
                <a:cs typeface="Arial" charset="0"/>
              </a:rPr>
              <a:t>Inputs</a:t>
            </a:r>
          </a:p>
        </p:txBody>
      </p:sp>
      <p:sp>
        <p:nvSpPr>
          <p:cNvPr id="17" name="Flussdiagramm: Dokument 19">
            <a:extLst>
              <a:ext uri="{FF2B5EF4-FFF2-40B4-BE49-F238E27FC236}">
                <a16:creationId xmlns:a16="http://schemas.microsoft.com/office/drawing/2014/main" id="{98A5CE2D-2BFA-E44B-88C6-83E31716D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5353" y="4162141"/>
            <a:ext cx="714375" cy="428625"/>
          </a:xfrm>
          <a:prstGeom prst="flowChartDocumen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rial" charset="0"/>
                <a:cs typeface="Arial" charset="0"/>
              </a:rPr>
              <a:t>Outputs</a:t>
            </a:r>
          </a:p>
        </p:txBody>
      </p:sp>
      <p:cxnSp>
        <p:nvCxnSpPr>
          <p:cNvPr id="18" name="Form 21">
            <a:extLst>
              <a:ext uri="{FF2B5EF4-FFF2-40B4-BE49-F238E27FC236}">
                <a16:creationId xmlns:a16="http://schemas.microsoft.com/office/drawing/2014/main" id="{EB08D3E7-CA93-174F-AAEC-F07BFB8884AD}"/>
              </a:ext>
            </a:extLst>
          </p:cNvPr>
          <p:cNvCxnSpPr>
            <a:cxnSpLocks noChangeShapeType="1"/>
            <a:stCxn id="16" idx="2"/>
            <a:endCxn id="8" idx="0"/>
          </p:cNvCxnSpPr>
          <p:nvPr/>
        </p:nvCxnSpPr>
        <p:spPr bwMode="auto">
          <a:xfrm rot="16200000" flipH="1">
            <a:off x="4089035" y="3739322"/>
            <a:ext cx="314087" cy="539923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9" name="Form 21">
            <a:extLst>
              <a:ext uri="{FF2B5EF4-FFF2-40B4-BE49-F238E27FC236}">
                <a16:creationId xmlns:a16="http://schemas.microsoft.com/office/drawing/2014/main" id="{B9A8B3C3-AFE9-1D4D-853C-556B1B66FDAF}"/>
              </a:ext>
            </a:extLst>
          </p:cNvPr>
          <p:cNvCxnSpPr>
            <a:cxnSpLocks noChangeShapeType="1"/>
            <a:stCxn id="11" idx="3"/>
            <a:endCxn id="17" idx="1"/>
          </p:cNvCxnSpPr>
          <p:nvPr/>
        </p:nvCxnSpPr>
        <p:spPr bwMode="auto">
          <a:xfrm flipV="1">
            <a:off x="7194946" y="4376454"/>
            <a:ext cx="240407" cy="4187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0" name="Gerade Verbindung 28">
            <a:extLst>
              <a:ext uri="{FF2B5EF4-FFF2-40B4-BE49-F238E27FC236}">
                <a16:creationId xmlns:a16="http://schemas.microsoft.com/office/drawing/2014/main" id="{9BB31A65-D646-6E4C-890E-FBD140FEC6F5}"/>
              </a:ext>
            </a:extLst>
          </p:cNvPr>
          <p:cNvCxnSpPr>
            <a:cxnSpLocks noChangeShapeType="1"/>
            <a:stCxn id="9" idx="2"/>
            <a:endCxn id="14" idx="0"/>
          </p:cNvCxnSpPr>
          <p:nvPr/>
        </p:nvCxnSpPr>
        <p:spPr bwMode="auto">
          <a:xfrm>
            <a:off x="5230415" y="4594953"/>
            <a:ext cx="0" cy="500063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" name="Geschweifte Klammer rechts 29">
            <a:extLst>
              <a:ext uri="{FF2B5EF4-FFF2-40B4-BE49-F238E27FC236}">
                <a16:creationId xmlns:a16="http://schemas.microsoft.com/office/drawing/2014/main" id="{6F19C151-BA9E-814C-9CE7-0411C46CB64A}"/>
              </a:ext>
            </a:extLst>
          </p:cNvPr>
          <p:cNvSpPr>
            <a:spLocks/>
          </p:cNvSpPr>
          <p:nvPr/>
        </p:nvSpPr>
        <p:spPr bwMode="auto">
          <a:xfrm rot="5400000">
            <a:off x="5092664" y="2515067"/>
            <a:ext cx="285750" cy="1159397"/>
          </a:xfrm>
          <a:prstGeom prst="rightBrace">
            <a:avLst>
              <a:gd name="adj1" fmla="val 39596"/>
              <a:gd name="adj2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 sz="1800">
              <a:latin typeface="Arial" charset="0"/>
              <a:cs typeface="Arial" charset="0"/>
            </a:endParaRPr>
          </a:p>
        </p:txBody>
      </p:sp>
      <p:cxnSp>
        <p:nvCxnSpPr>
          <p:cNvPr id="22" name="Gerade Verbindung 31">
            <a:extLst>
              <a:ext uri="{FF2B5EF4-FFF2-40B4-BE49-F238E27FC236}">
                <a16:creationId xmlns:a16="http://schemas.microsoft.com/office/drawing/2014/main" id="{A482B458-02D9-D74E-8E0D-ACE68B5C80AF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248495" y="3148502"/>
            <a:ext cx="6232451" cy="17701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23" name="Textfeld 33">
            <a:extLst>
              <a:ext uri="{FF2B5EF4-FFF2-40B4-BE49-F238E27FC236}">
                <a16:creationId xmlns:a16="http://schemas.microsoft.com/office/drawing/2014/main" id="{D1E1E83D-329A-5F43-99E0-7FE3C64DB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3235" y="2051556"/>
            <a:ext cx="21431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b="1" dirty="0">
                <a:solidFill>
                  <a:srgbClr val="0060A9"/>
                </a:solidFill>
                <a:latin typeface="Arial" charset="0"/>
                <a:cs typeface="Arial" charset="0"/>
              </a:rPr>
              <a:t>Governance level</a:t>
            </a:r>
          </a:p>
        </p:txBody>
      </p:sp>
      <p:cxnSp>
        <p:nvCxnSpPr>
          <p:cNvPr id="24" name="Gerade Verbindung 36">
            <a:extLst>
              <a:ext uri="{FF2B5EF4-FFF2-40B4-BE49-F238E27FC236}">
                <a16:creationId xmlns:a16="http://schemas.microsoft.com/office/drawing/2014/main" id="{F77199E9-DBB7-7C44-830E-0C77229CEF1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980509" y="4809266"/>
            <a:ext cx="3500437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25" name="Textfeld 37">
            <a:extLst>
              <a:ext uri="{FF2B5EF4-FFF2-40B4-BE49-F238E27FC236}">
                <a16:creationId xmlns:a16="http://schemas.microsoft.com/office/drawing/2014/main" id="{E8DDC638-2A2A-0442-9BB4-1B5D87996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8128" y="3284984"/>
            <a:ext cx="21431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800" b="1" dirty="0">
                <a:solidFill>
                  <a:srgbClr val="0060A9"/>
                </a:solidFill>
                <a:latin typeface="Arial" charset="0"/>
                <a:cs typeface="Arial" charset="0"/>
              </a:rPr>
              <a:t>Control level</a:t>
            </a:r>
          </a:p>
        </p:txBody>
      </p:sp>
      <p:sp>
        <p:nvSpPr>
          <p:cNvPr id="26" name="Textfeld 38">
            <a:extLst>
              <a:ext uri="{FF2B5EF4-FFF2-40B4-BE49-F238E27FC236}">
                <a16:creationId xmlns:a16="http://schemas.microsoft.com/office/drawing/2014/main" id="{6EE05760-A46D-6344-9BA6-CBD2FBF017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5180" y="4931876"/>
            <a:ext cx="26431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800" b="1" dirty="0">
                <a:solidFill>
                  <a:srgbClr val="0060A9"/>
                </a:solidFill>
                <a:latin typeface="Arial" charset="0"/>
                <a:cs typeface="Arial" charset="0"/>
              </a:rPr>
              <a:t>Operational level </a:t>
            </a:r>
          </a:p>
        </p:txBody>
      </p:sp>
      <p:pic>
        <p:nvPicPr>
          <p:cNvPr id="27" name="Picture 112" descr="m1">
            <a:extLst>
              <a:ext uri="{FF2B5EF4-FFF2-40B4-BE49-F238E27FC236}">
                <a16:creationId xmlns:a16="http://schemas.microsoft.com/office/drawing/2014/main" id="{07958EA2-8989-4947-A14C-F206CF3F3B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09009" y="4179028"/>
            <a:ext cx="2159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109" descr="m1">
            <a:extLst>
              <a:ext uri="{FF2B5EF4-FFF2-40B4-BE49-F238E27FC236}">
                <a16:creationId xmlns:a16="http://schemas.microsoft.com/office/drawing/2014/main" id="{19DBFB57-0E0F-684F-9C7F-FEEBB37B7B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78759" y="4193316"/>
            <a:ext cx="20320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109" descr="m1">
            <a:extLst>
              <a:ext uri="{FF2B5EF4-FFF2-40B4-BE49-F238E27FC236}">
                <a16:creationId xmlns:a16="http://schemas.microsoft.com/office/drawing/2014/main" id="{D107F8A2-C972-C544-A3EC-4FB685DE63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34496" y="4193316"/>
            <a:ext cx="20320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112" descr="m1">
            <a:extLst>
              <a:ext uri="{FF2B5EF4-FFF2-40B4-BE49-F238E27FC236}">
                <a16:creationId xmlns:a16="http://schemas.microsoft.com/office/drawing/2014/main" id="{B4A5F3AF-EC54-3044-B4C5-D9DE42F6DA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0459" y="4193316"/>
            <a:ext cx="217487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112" descr="m1">
            <a:extLst>
              <a:ext uri="{FF2B5EF4-FFF2-40B4-BE49-F238E27FC236}">
                <a16:creationId xmlns:a16="http://schemas.microsoft.com/office/drawing/2014/main" id="{74BC1F03-2BCC-0544-816D-6919E1FDF2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51696" y="5388703"/>
            <a:ext cx="500063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Textfeld 47">
            <a:extLst>
              <a:ext uri="{FF2B5EF4-FFF2-40B4-BE49-F238E27FC236}">
                <a16:creationId xmlns:a16="http://schemas.microsoft.com/office/drawing/2014/main" id="{7BD604B4-F5BE-EC4E-B645-F79E820AC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4634" y="3858353"/>
            <a:ext cx="16779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latin typeface="Arial" charset="0"/>
                <a:cs typeface="Arial" charset="0"/>
              </a:rPr>
              <a:t>Activities and roles</a:t>
            </a:r>
          </a:p>
        </p:txBody>
      </p:sp>
      <p:sp>
        <p:nvSpPr>
          <p:cNvPr id="36" name="Textfeld 51">
            <a:extLst>
              <a:ext uri="{FF2B5EF4-FFF2-40B4-BE49-F238E27FC236}">
                <a16:creationId xmlns:a16="http://schemas.microsoft.com/office/drawing/2014/main" id="{2D4BF5A1-FD73-054E-ACAD-C657EE548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9434" y="5358541"/>
            <a:ext cx="15969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>
                <a:latin typeface="Arial" charset="0"/>
                <a:cs typeface="Arial" charset="0"/>
              </a:rPr>
              <a:t>Person</a:t>
            </a:r>
            <a:r>
              <a:rPr lang="en-US" sz="1400" dirty="0">
                <a:latin typeface="Arial" charset="0"/>
                <a:cs typeface="Arial" charset="0"/>
              </a:rPr>
              <a:t> (in a role)</a:t>
            </a:r>
          </a:p>
        </p:txBody>
      </p:sp>
      <p:cxnSp>
        <p:nvCxnSpPr>
          <p:cNvPr id="37" name="Gerade Verbindung 34">
            <a:extLst>
              <a:ext uri="{FF2B5EF4-FFF2-40B4-BE49-F238E27FC236}">
                <a16:creationId xmlns:a16="http://schemas.microsoft.com/office/drawing/2014/main" id="{07865C84-1B5A-3C48-8A84-15BC01BDCED8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5407421" y="5380766"/>
            <a:ext cx="1144587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38" name="Gerade Verbindung 42">
            <a:extLst>
              <a:ext uri="{FF2B5EF4-FFF2-40B4-BE49-F238E27FC236}">
                <a16:creationId xmlns:a16="http://schemas.microsoft.com/office/drawing/2014/main" id="{585FA6BF-3F8E-EA4E-93B6-D64B014AD5A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30166" y="4776722"/>
            <a:ext cx="1393030" cy="34131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39" name="Gerade Verbindung 56">
            <a:extLst>
              <a:ext uri="{FF2B5EF4-FFF2-40B4-BE49-F238E27FC236}">
                <a16:creationId xmlns:a16="http://schemas.microsoft.com/office/drawing/2014/main" id="{FB29DCB5-87EB-5E40-A81E-4B45620DF8B2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4050903" y="5379972"/>
            <a:ext cx="1143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40" name="Gerade Verbindung 58">
            <a:extLst>
              <a:ext uri="{FF2B5EF4-FFF2-40B4-BE49-F238E27FC236}">
                <a16:creationId xmlns:a16="http://schemas.microsoft.com/office/drawing/2014/main" id="{06293722-3534-FC48-93F7-D70E5943998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623196" y="5952266"/>
            <a:ext cx="1357313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</p:spPr>
      </p:cxnSp>
      <p:pic>
        <p:nvPicPr>
          <p:cNvPr id="48" name="Picture 47">
            <a:extLst>
              <a:ext uri="{FF2B5EF4-FFF2-40B4-BE49-F238E27FC236}">
                <a16:creationId xmlns:a16="http://schemas.microsoft.com/office/drawing/2014/main" id="{B6BCF069-64C0-3949-89B7-2B1D308BEC9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93" y="1939333"/>
            <a:ext cx="587053" cy="611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328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7B56E82-8530-A94D-B534-0CCD744CED6A}"/>
              </a:ext>
            </a:extLst>
          </p:cNvPr>
          <p:cNvSpPr/>
          <p:nvPr/>
        </p:nvSpPr>
        <p:spPr>
          <a:xfrm>
            <a:off x="8496944" y="1196753"/>
            <a:ext cx="3647728" cy="446449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17F6E0C-FA57-4FF6-859B-11AAE3DEC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28" y="1268768"/>
            <a:ext cx="8568952" cy="5078902"/>
          </a:xfrm>
        </p:spPr>
        <p:txBody>
          <a:bodyPr>
            <a:normAutofit/>
          </a:bodyPr>
          <a:lstStyle/>
          <a:p>
            <a:r>
              <a:rPr lang="en-US" sz="1800" dirty="0"/>
              <a:t>Fundamental requirements for EOSC-hub Service Delivery:</a:t>
            </a:r>
          </a:p>
          <a:p>
            <a:pPr lvl="1"/>
            <a:r>
              <a:rPr lang="en-US" sz="1800" dirty="0"/>
              <a:t>Professional, sustained delivery of services</a:t>
            </a:r>
          </a:p>
          <a:p>
            <a:pPr lvl="1"/>
            <a:r>
              <a:rPr lang="en-US" sz="1800" dirty="0"/>
              <a:t>Good stakeholder (customer, supplier) relations</a:t>
            </a:r>
          </a:p>
          <a:p>
            <a:pPr lvl="1"/>
            <a:r>
              <a:rPr lang="en-US" sz="1800" dirty="0"/>
              <a:t>Established service lifecycle (strategy, design, transition, operation, improvement)</a:t>
            </a:r>
          </a:p>
          <a:p>
            <a:r>
              <a:rPr lang="en-US" sz="1800" dirty="0"/>
              <a:t>Enabled by defining and implementing a complete SMS </a:t>
            </a:r>
          </a:p>
          <a:p>
            <a:pPr marL="0" indent="0" algn="ctr">
              <a:buNone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Why FitSM*?</a:t>
            </a:r>
          </a:p>
          <a:p>
            <a:pPr lvl="1"/>
            <a:r>
              <a:rPr lang="en-US" sz="1600" dirty="0"/>
              <a:t>Lightweight standard based on the industry adopted ITIL best practices</a:t>
            </a:r>
          </a:p>
          <a:p>
            <a:pPr lvl="1"/>
            <a:r>
              <a:rPr lang="en-US" sz="1600" dirty="0"/>
              <a:t>Heterogeneity helped by using common vocabulary</a:t>
            </a:r>
          </a:p>
          <a:p>
            <a:pPr lvl="1"/>
            <a:r>
              <a:rPr lang="en-US" sz="1600" dirty="0"/>
              <a:t>Open, accessible and ... free!</a:t>
            </a:r>
            <a:endParaRPr lang="en-GB" sz="1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485FFF1-3E6E-48DC-A526-9B22CB1DF22A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dirty="0"/>
              <a:t>EOSC-hub Service Management System (SMS)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5965AE86-3301-134F-871D-9ACC68B073C7}"/>
              </a:ext>
            </a:extLst>
          </p:cNvPr>
          <p:cNvSpPr/>
          <p:nvPr/>
        </p:nvSpPr>
        <p:spPr>
          <a:xfrm>
            <a:off x="1775520" y="3933056"/>
            <a:ext cx="1368152" cy="576064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Policies</a:t>
            </a:r>
          </a:p>
        </p:txBody>
      </p:sp>
      <p:sp>
        <p:nvSpPr>
          <p:cNvPr id="8" name="Parallelogram 7">
            <a:extLst>
              <a:ext uri="{FF2B5EF4-FFF2-40B4-BE49-F238E27FC236}">
                <a16:creationId xmlns:a16="http://schemas.microsoft.com/office/drawing/2014/main" id="{1127E76C-6BF2-2B41-9BA6-4A5C9D21C991}"/>
              </a:ext>
            </a:extLst>
          </p:cNvPr>
          <p:cNvSpPr/>
          <p:nvPr/>
        </p:nvSpPr>
        <p:spPr>
          <a:xfrm>
            <a:off x="3503712" y="3933056"/>
            <a:ext cx="1656184" cy="576064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Processes</a:t>
            </a:r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C0000AB1-9D48-4B4F-9EA4-3164A743E7D2}"/>
              </a:ext>
            </a:extLst>
          </p:cNvPr>
          <p:cNvSpPr/>
          <p:nvPr/>
        </p:nvSpPr>
        <p:spPr>
          <a:xfrm>
            <a:off x="5519936" y="3933056"/>
            <a:ext cx="1656184" cy="576065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Procedures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8A80DEE3-B381-6A47-A3CD-DA116B0EB776}"/>
              </a:ext>
            </a:extLst>
          </p:cNvPr>
          <p:cNvSpPr/>
          <p:nvPr/>
        </p:nvSpPr>
        <p:spPr>
          <a:xfrm>
            <a:off x="1127448" y="3140968"/>
            <a:ext cx="6624736" cy="86409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accent6"/>
                </a:solidFill>
              </a:rPr>
              <a:t>EOSC-hub Service Management System</a:t>
            </a:r>
          </a:p>
        </p:txBody>
      </p:sp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941B636E-9D62-084F-ACFA-AE31AD355507}"/>
              </a:ext>
            </a:extLst>
          </p:cNvPr>
          <p:cNvSpPr txBox="1">
            <a:spLocks/>
          </p:cNvSpPr>
          <p:nvPr/>
        </p:nvSpPr>
        <p:spPr>
          <a:xfrm>
            <a:off x="8496944" y="1196753"/>
            <a:ext cx="3791744" cy="468052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SzPct val="100000"/>
              <a:buFontTx/>
              <a:buBlip>
                <a:blip r:embed="rId3"/>
              </a:buBlip>
              <a:defRPr sz="28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SzPct val="90000"/>
              <a:buFont typeface="Calibri" panose="020F0502020204030204" pitchFamily="34" charset="0"/>
              <a:buChar char="-"/>
              <a:defRPr sz="26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§"/>
              <a:defRPr sz="24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Service Portfolio Management (SPM)</a:t>
            </a:r>
          </a:p>
          <a:p>
            <a:r>
              <a:rPr lang="en-GB" sz="1400" dirty="0"/>
              <a:t>Service Level Management (SLM)</a:t>
            </a:r>
          </a:p>
          <a:p>
            <a:r>
              <a:rPr lang="en-GB" sz="1400" dirty="0"/>
              <a:t>Service Reporting Management (SRM)</a:t>
            </a:r>
          </a:p>
          <a:p>
            <a:r>
              <a:rPr lang="en-GB" sz="1400" dirty="0"/>
              <a:t>Service Availability and Continuity Management (SACM) </a:t>
            </a:r>
          </a:p>
          <a:p>
            <a:r>
              <a:rPr lang="en-GB" sz="1400" dirty="0"/>
              <a:t>Capacity Management (CAPM)</a:t>
            </a:r>
          </a:p>
          <a:p>
            <a:r>
              <a:rPr lang="en-GB" sz="1400" dirty="0"/>
              <a:t>Information Security Management (ISM)</a:t>
            </a:r>
          </a:p>
          <a:p>
            <a:r>
              <a:rPr lang="en-GB" sz="1400" dirty="0"/>
              <a:t>Service Order Management (SO) and Customer Relationship Management (CRM)</a:t>
            </a:r>
          </a:p>
          <a:p>
            <a:r>
              <a:rPr lang="en-GB" sz="1400" dirty="0"/>
              <a:t>Supplier and Federation Member Relationship Management (SFRM) </a:t>
            </a:r>
          </a:p>
          <a:p>
            <a:r>
              <a:rPr lang="en-GB" sz="1400" dirty="0"/>
              <a:t>Incident and Service Request Management (ISRM)</a:t>
            </a:r>
          </a:p>
          <a:p>
            <a:r>
              <a:rPr lang="en-GB" sz="1400" dirty="0"/>
              <a:t>Problem Management (PM)</a:t>
            </a:r>
          </a:p>
          <a:p>
            <a:r>
              <a:rPr lang="en-GB" sz="1400" dirty="0"/>
              <a:t>Configuration Management (CONFM) </a:t>
            </a:r>
          </a:p>
          <a:p>
            <a:r>
              <a:rPr lang="en-GB" sz="1400" dirty="0"/>
              <a:t>Change Management (CHM)</a:t>
            </a:r>
          </a:p>
          <a:p>
            <a:r>
              <a:rPr lang="en-GB" sz="1400" dirty="0"/>
              <a:t>Release and Deployment Management (RDM) </a:t>
            </a:r>
          </a:p>
          <a:p>
            <a:r>
              <a:rPr lang="en-GB" sz="1400" dirty="0"/>
              <a:t>Continuous Service Improvement (CSI)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D1385BF-996B-9343-95CA-A230BC4B1413}"/>
              </a:ext>
            </a:extLst>
          </p:cNvPr>
          <p:cNvSpPr txBox="1"/>
          <p:nvPr/>
        </p:nvSpPr>
        <p:spPr>
          <a:xfrm>
            <a:off x="9308187" y="5949280"/>
            <a:ext cx="2740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https://fitsm.itemo.org/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614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5AB389-F42D-4F40-87AD-3A2146F08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7E33207-EE88-D742-B716-171E3BC54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EOSC-hub SMS - FitSM Process Model</a:t>
            </a:r>
          </a:p>
        </p:txBody>
      </p:sp>
      <p:sp>
        <p:nvSpPr>
          <p:cNvPr id="29" name="Rechteck 6">
            <a:extLst>
              <a:ext uri="{FF2B5EF4-FFF2-40B4-BE49-F238E27FC236}">
                <a16:creationId xmlns:a16="http://schemas.microsoft.com/office/drawing/2014/main" id="{88750D65-CF66-DC47-93DA-4DFE0A3CBDCF}"/>
              </a:ext>
            </a:extLst>
          </p:cNvPr>
          <p:cNvSpPr/>
          <p:nvPr/>
        </p:nvSpPr>
        <p:spPr>
          <a:xfrm>
            <a:off x="2046823" y="1124744"/>
            <a:ext cx="5040000" cy="25689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lvl="0" algn="ctr"/>
            <a:r>
              <a:rPr lang="en-GB" sz="1400" b="1" dirty="0"/>
              <a:t>Service Portfolio Management (SPM)</a:t>
            </a:r>
          </a:p>
        </p:txBody>
      </p:sp>
      <p:sp>
        <p:nvSpPr>
          <p:cNvPr id="30" name="Rechteck 7">
            <a:extLst>
              <a:ext uri="{FF2B5EF4-FFF2-40B4-BE49-F238E27FC236}">
                <a16:creationId xmlns:a16="http://schemas.microsoft.com/office/drawing/2014/main" id="{8C43A5D3-6662-1F48-BC69-634DAACA3296}"/>
              </a:ext>
            </a:extLst>
          </p:cNvPr>
          <p:cNvSpPr/>
          <p:nvPr/>
        </p:nvSpPr>
        <p:spPr>
          <a:xfrm>
            <a:off x="2046823" y="1498845"/>
            <a:ext cx="5040000" cy="25689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lvl="0" algn="ctr"/>
            <a:r>
              <a:rPr lang="en-GB" sz="1400" b="1" dirty="0"/>
              <a:t>Service Level Management (SLM)</a:t>
            </a:r>
          </a:p>
        </p:txBody>
      </p:sp>
      <p:sp>
        <p:nvSpPr>
          <p:cNvPr id="31" name="Rechteck 8">
            <a:extLst>
              <a:ext uri="{FF2B5EF4-FFF2-40B4-BE49-F238E27FC236}">
                <a16:creationId xmlns:a16="http://schemas.microsoft.com/office/drawing/2014/main" id="{72760923-52AE-FB4B-9D75-A6EB81233499}"/>
              </a:ext>
            </a:extLst>
          </p:cNvPr>
          <p:cNvSpPr/>
          <p:nvPr/>
        </p:nvSpPr>
        <p:spPr>
          <a:xfrm>
            <a:off x="2046823" y="1886772"/>
            <a:ext cx="5040000" cy="25689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lvl="0" algn="ctr"/>
            <a:r>
              <a:rPr lang="en-GB" sz="1400" b="1" dirty="0"/>
              <a:t>Service Reporting Management (SRM)</a:t>
            </a:r>
          </a:p>
        </p:txBody>
      </p:sp>
      <p:sp>
        <p:nvSpPr>
          <p:cNvPr id="32" name="Rechteck 9">
            <a:extLst>
              <a:ext uri="{FF2B5EF4-FFF2-40B4-BE49-F238E27FC236}">
                <a16:creationId xmlns:a16="http://schemas.microsoft.com/office/drawing/2014/main" id="{6FB9B857-54D8-CA4A-84AA-077EDD6E51BF}"/>
              </a:ext>
            </a:extLst>
          </p:cNvPr>
          <p:cNvSpPr/>
          <p:nvPr/>
        </p:nvSpPr>
        <p:spPr>
          <a:xfrm>
            <a:off x="2046823" y="2662626"/>
            <a:ext cx="5040000" cy="25689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lvl="0" algn="ctr"/>
            <a:r>
              <a:rPr lang="en-GB" sz="1400" b="1" dirty="0"/>
              <a:t>Capacity Management (CAPM)</a:t>
            </a:r>
          </a:p>
        </p:txBody>
      </p:sp>
      <p:sp>
        <p:nvSpPr>
          <p:cNvPr id="33" name="Rechteck 10">
            <a:extLst>
              <a:ext uri="{FF2B5EF4-FFF2-40B4-BE49-F238E27FC236}">
                <a16:creationId xmlns:a16="http://schemas.microsoft.com/office/drawing/2014/main" id="{3958DD18-CB47-EC4D-994A-B73EF0FF6727}"/>
              </a:ext>
            </a:extLst>
          </p:cNvPr>
          <p:cNvSpPr/>
          <p:nvPr/>
        </p:nvSpPr>
        <p:spPr>
          <a:xfrm>
            <a:off x="2046823" y="3036727"/>
            <a:ext cx="5040000" cy="25689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lvl="0" algn="ctr"/>
            <a:r>
              <a:rPr lang="en-GB" sz="1400" b="1" dirty="0"/>
              <a:t>Information Security Management (ISM)</a:t>
            </a:r>
          </a:p>
        </p:txBody>
      </p:sp>
      <p:sp>
        <p:nvSpPr>
          <p:cNvPr id="34" name="Rechteck 11">
            <a:extLst>
              <a:ext uri="{FF2B5EF4-FFF2-40B4-BE49-F238E27FC236}">
                <a16:creationId xmlns:a16="http://schemas.microsoft.com/office/drawing/2014/main" id="{AFAF03F3-4C49-FD4E-8EA9-F1935A718C1C}"/>
              </a:ext>
            </a:extLst>
          </p:cNvPr>
          <p:cNvSpPr/>
          <p:nvPr/>
        </p:nvSpPr>
        <p:spPr>
          <a:xfrm>
            <a:off x="2046823" y="3410828"/>
            <a:ext cx="5040000" cy="25689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GB" sz="1400" b="1" dirty="0"/>
              <a:t>Customer Relationship Management (CRM)</a:t>
            </a:r>
          </a:p>
        </p:txBody>
      </p:sp>
      <p:sp>
        <p:nvSpPr>
          <p:cNvPr id="35" name="Rechteck 12">
            <a:extLst>
              <a:ext uri="{FF2B5EF4-FFF2-40B4-BE49-F238E27FC236}">
                <a16:creationId xmlns:a16="http://schemas.microsoft.com/office/drawing/2014/main" id="{D4B73852-2BFA-D04B-9750-3C482EB252AB}"/>
              </a:ext>
            </a:extLst>
          </p:cNvPr>
          <p:cNvSpPr/>
          <p:nvPr/>
        </p:nvSpPr>
        <p:spPr>
          <a:xfrm>
            <a:off x="2046823" y="3784929"/>
            <a:ext cx="5040000" cy="25689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lvl="0" algn="ctr"/>
            <a:r>
              <a:rPr lang="en-GB" sz="1400" b="1" dirty="0"/>
              <a:t>Supplier and Fed Member Relationship Management (SFRM)</a:t>
            </a:r>
          </a:p>
        </p:txBody>
      </p:sp>
      <p:sp>
        <p:nvSpPr>
          <p:cNvPr id="36" name="Rechteck 13">
            <a:extLst>
              <a:ext uri="{FF2B5EF4-FFF2-40B4-BE49-F238E27FC236}">
                <a16:creationId xmlns:a16="http://schemas.microsoft.com/office/drawing/2014/main" id="{62388DA2-59A7-164C-B992-5F1715BAB13D}"/>
              </a:ext>
            </a:extLst>
          </p:cNvPr>
          <p:cNvSpPr/>
          <p:nvPr/>
        </p:nvSpPr>
        <p:spPr>
          <a:xfrm>
            <a:off x="2046823" y="4159030"/>
            <a:ext cx="5040000" cy="25689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GB" sz="1400" b="1" dirty="0"/>
              <a:t>Incident and Service Request Management (ISRM)</a:t>
            </a:r>
          </a:p>
        </p:txBody>
      </p:sp>
      <p:sp>
        <p:nvSpPr>
          <p:cNvPr id="37" name="Rechteck 14">
            <a:extLst>
              <a:ext uri="{FF2B5EF4-FFF2-40B4-BE49-F238E27FC236}">
                <a16:creationId xmlns:a16="http://schemas.microsoft.com/office/drawing/2014/main" id="{116AF02F-AC5A-9048-B0A6-2D34CAF4A4B4}"/>
              </a:ext>
            </a:extLst>
          </p:cNvPr>
          <p:cNvSpPr/>
          <p:nvPr/>
        </p:nvSpPr>
        <p:spPr>
          <a:xfrm>
            <a:off x="2046823" y="4536152"/>
            <a:ext cx="5040000" cy="25689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lvl="0" algn="ctr"/>
            <a:r>
              <a:rPr lang="en-GB" sz="1400" b="1" dirty="0"/>
              <a:t>Problem Management (PM)</a:t>
            </a:r>
          </a:p>
        </p:txBody>
      </p:sp>
      <p:sp>
        <p:nvSpPr>
          <p:cNvPr id="38" name="Rechteck 15">
            <a:extLst>
              <a:ext uri="{FF2B5EF4-FFF2-40B4-BE49-F238E27FC236}">
                <a16:creationId xmlns:a16="http://schemas.microsoft.com/office/drawing/2014/main" id="{5AA0F9DC-8211-0247-975E-7267CEB0AF3D}"/>
              </a:ext>
            </a:extLst>
          </p:cNvPr>
          <p:cNvSpPr/>
          <p:nvPr/>
        </p:nvSpPr>
        <p:spPr>
          <a:xfrm>
            <a:off x="2046823" y="4910253"/>
            <a:ext cx="5040000" cy="25689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lvl="0" algn="ctr"/>
            <a:r>
              <a:rPr lang="en-GB" sz="1400" b="1" dirty="0"/>
              <a:t>Configuration Management (CONFM)</a:t>
            </a:r>
          </a:p>
        </p:txBody>
      </p:sp>
      <p:sp>
        <p:nvSpPr>
          <p:cNvPr id="39" name="Rechteck 16">
            <a:extLst>
              <a:ext uri="{FF2B5EF4-FFF2-40B4-BE49-F238E27FC236}">
                <a16:creationId xmlns:a16="http://schemas.microsoft.com/office/drawing/2014/main" id="{DDB1F8F4-AFE6-AB49-9032-E7F84BF922F4}"/>
              </a:ext>
            </a:extLst>
          </p:cNvPr>
          <p:cNvSpPr/>
          <p:nvPr/>
        </p:nvSpPr>
        <p:spPr>
          <a:xfrm>
            <a:off x="2046823" y="5277640"/>
            <a:ext cx="5040000" cy="25689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lvl="0" algn="ctr"/>
            <a:r>
              <a:rPr lang="en-GB" sz="1400" b="1" dirty="0"/>
              <a:t>Change Management (CHM)</a:t>
            </a:r>
          </a:p>
        </p:txBody>
      </p:sp>
      <p:sp>
        <p:nvSpPr>
          <p:cNvPr id="40" name="Rechteck 17">
            <a:extLst>
              <a:ext uri="{FF2B5EF4-FFF2-40B4-BE49-F238E27FC236}">
                <a16:creationId xmlns:a16="http://schemas.microsoft.com/office/drawing/2014/main" id="{4721D43A-DCE3-BF46-9BF6-C855F0785F79}"/>
              </a:ext>
            </a:extLst>
          </p:cNvPr>
          <p:cNvSpPr/>
          <p:nvPr/>
        </p:nvSpPr>
        <p:spPr>
          <a:xfrm>
            <a:off x="2046823" y="5651741"/>
            <a:ext cx="5040000" cy="25689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lvl="0" algn="ctr"/>
            <a:r>
              <a:rPr lang="en-GB" sz="1400" b="1" dirty="0"/>
              <a:t>Release and Deployment Management (RDM)</a:t>
            </a:r>
          </a:p>
        </p:txBody>
      </p:sp>
      <p:sp>
        <p:nvSpPr>
          <p:cNvPr id="41" name="Rechteck 18">
            <a:extLst>
              <a:ext uri="{FF2B5EF4-FFF2-40B4-BE49-F238E27FC236}">
                <a16:creationId xmlns:a16="http://schemas.microsoft.com/office/drawing/2014/main" id="{18488909-D204-534E-B2CF-02E92DD4131A}"/>
              </a:ext>
            </a:extLst>
          </p:cNvPr>
          <p:cNvSpPr/>
          <p:nvPr/>
        </p:nvSpPr>
        <p:spPr>
          <a:xfrm>
            <a:off x="2046823" y="6024069"/>
            <a:ext cx="5040000" cy="25689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lvl="0" algn="ctr"/>
            <a:r>
              <a:rPr lang="en-GB" sz="1400" b="1" dirty="0"/>
              <a:t>Continual Service Improvement (CSI)</a:t>
            </a:r>
          </a:p>
        </p:txBody>
      </p:sp>
      <p:sp>
        <p:nvSpPr>
          <p:cNvPr id="42" name="Rechteck 19">
            <a:extLst>
              <a:ext uri="{FF2B5EF4-FFF2-40B4-BE49-F238E27FC236}">
                <a16:creationId xmlns:a16="http://schemas.microsoft.com/office/drawing/2014/main" id="{D97827B1-B926-434C-B44A-8B76581F7E14}"/>
              </a:ext>
            </a:extLst>
          </p:cNvPr>
          <p:cNvSpPr/>
          <p:nvPr/>
        </p:nvSpPr>
        <p:spPr>
          <a:xfrm>
            <a:off x="2046823" y="2274699"/>
            <a:ext cx="5040000" cy="25689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lvl="0" algn="ctr"/>
            <a:r>
              <a:rPr lang="en-GB" sz="1400" b="1" dirty="0"/>
              <a:t>Service Availability and Continuity Management (SACM)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AB982F3-6E4E-294D-8A0C-A1BE0468E61D}"/>
              </a:ext>
            </a:extLst>
          </p:cNvPr>
          <p:cNvSpPr txBox="1"/>
          <p:nvPr/>
        </p:nvSpPr>
        <p:spPr>
          <a:xfrm>
            <a:off x="7869938" y="2370375"/>
            <a:ext cx="1420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More tactical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1F7C0D9-24FD-EC4B-BDE1-C40FEA9010E5}"/>
              </a:ext>
            </a:extLst>
          </p:cNvPr>
          <p:cNvSpPr txBox="1"/>
          <p:nvPr/>
        </p:nvSpPr>
        <p:spPr>
          <a:xfrm>
            <a:off x="7789071" y="4980424"/>
            <a:ext cx="1835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More operational</a:t>
            </a:r>
          </a:p>
        </p:txBody>
      </p:sp>
      <p:sp>
        <p:nvSpPr>
          <p:cNvPr id="45" name="Right Brace 44">
            <a:extLst>
              <a:ext uri="{FF2B5EF4-FFF2-40B4-BE49-F238E27FC236}">
                <a16:creationId xmlns:a16="http://schemas.microsoft.com/office/drawing/2014/main" id="{53D5AE16-424B-FB41-BB88-283FCCA35DAA}"/>
              </a:ext>
            </a:extLst>
          </p:cNvPr>
          <p:cNvSpPr/>
          <p:nvPr/>
        </p:nvSpPr>
        <p:spPr>
          <a:xfrm>
            <a:off x="7410264" y="1149279"/>
            <a:ext cx="247205" cy="2902904"/>
          </a:xfrm>
          <a:prstGeom prst="rightBrac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ight Brace 45">
            <a:extLst>
              <a:ext uri="{FF2B5EF4-FFF2-40B4-BE49-F238E27FC236}">
                <a16:creationId xmlns:a16="http://schemas.microsoft.com/office/drawing/2014/main" id="{7B094623-3D27-B946-8157-E7F0499EB83C}"/>
              </a:ext>
            </a:extLst>
          </p:cNvPr>
          <p:cNvSpPr/>
          <p:nvPr/>
        </p:nvSpPr>
        <p:spPr>
          <a:xfrm>
            <a:off x="7404332" y="4087739"/>
            <a:ext cx="279579" cy="2154702"/>
          </a:xfrm>
          <a:prstGeom prst="rightBrac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AF7C246-76AA-444E-901B-5E648853E8A3}"/>
              </a:ext>
            </a:extLst>
          </p:cNvPr>
          <p:cNvSpPr txBox="1"/>
          <p:nvPr/>
        </p:nvSpPr>
        <p:spPr>
          <a:xfrm>
            <a:off x="8022019" y="1253190"/>
            <a:ext cx="1533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Most strategic</a:t>
            </a:r>
          </a:p>
        </p:txBody>
      </p:sp>
      <p:sp>
        <p:nvSpPr>
          <p:cNvPr id="48" name="Right Brace 47">
            <a:extLst>
              <a:ext uri="{FF2B5EF4-FFF2-40B4-BE49-F238E27FC236}">
                <a16:creationId xmlns:a16="http://schemas.microsoft.com/office/drawing/2014/main" id="{A9B24275-EB86-E546-84DA-07D30D1352A8}"/>
              </a:ext>
            </a:extLst>
          </p:cNvPr>
          <p:cNvSpPr/>
          <p:nvPr/>
        </p:nvSpPr>
        <p:spPr>
          <a:xfrm>
            <a:off x="7191983" y="1160980"/>
            <a:ext cx="202357" cy="568397"/>
          </a:xfrm>
          <a:prstGeom prst="rightBrac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601A392-DED8-BE49-BF64-C118DFA27170}"/>
              </a:ext>
            </a:extLst>
          </p:cNvPr>
          <p:cNvCxnSpPr>
            <a:stCxn id="48" idx="1"/>
            <a:endCxn id="47" idx="1"/>
          </p:cNvCxnSpPr>
          <p:nvPr/>
        </p:nvCxnSpPr>
        <p:spPr>
          <a:xfrm flipV="1">
            <a:off x="7394340" y="1437856"/>
            <a:ext cx="627679" cy="732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" name="Picture 49">
            <a:extLst>
              <a:ext uri="{FF2B5EF4-FFF2-40B4-BE49-F238E27FC236}">
                <a16:creationId xmlns:a16="http://schemas.microsoft.com/office/drawing/2014/main" id="{3CB7742D-3902-9C42-BD34-835FAB1954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0067" y="1052736"/>
            <a:ext cx="587053" cy="611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596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 25">
            <a:extLst>
              <a:ext uri="{FF2B5EF4-FFF2-40B4-BE49-F238E27FC236}">
                <a16:creationId xmlns:a16="http://schemas.microsoft.com/office/drawing/2014/main" id="{46A53D4A-241A-BE4C-87AE-A2687DA3857B}"/>
              </a:ext>
            </a:extLst>
          </p:cNvPr>
          <p:cNvSpPr/>
          <p:nvPr/>
        </p:nvSpPr>
        <p:spPr>
          <a:xfrm>
            <a:off x="2015412" y="1787062"/>
            <a:ext cx="8873412" cy="3036866"/>
          </a:xfrm>
          <a:custGeom>
            <a:avLst/>
            <a:gdLst>
              <a:gd name="connsiteX0" fmla="*/ 0 w 8873412"/>
              <a:gd name="connsiteY0" fmla="*/ 0 h 3452327"/>
              <a:gd name="connsiteX1" fmla="*/ 8873412 w 8873412"/>
              <a:gd name="connsiteY1" fmla="*/ 0 h 3452327"/>
              <a:gd name="connsiteX2" fmla="*/ 8873412 w 8873412"/>
              <a:gd name="connsiteY2" fmla="*/ 1922106 h 3452327"/>
              <a:gd name="connsiteX3" fmla="*/ 6690049 w 8873412"/>
              <a:gd name="connsiteY3" fmla="*/ 1922106 h 3452327"/>
              <a:gd name="connsiteX4" fmla="*/ 6690049 w 8873412"/>
              <a:gd name="connsiteY4" fmla="*/ 3452327 h 3452327"/>
              <a:gd name="connsiteX5" fmla="*/ 0 w 8873412"/>
              <a:gd name="connsiteY5" fmla="*/ 3452327 h 3452327"/>
              <a:gd name="connsiteX6" fmla="*/ 0 w 8873412"/>
              <a:gd name="connsiteY6" fmla="*/ 0 h 3452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73412" h="3452327">
                <a:moveTo>
                  <a:pt x="0" y="0"/>
                </a:moveTo>
                <a:lnTo>
                  <a:pt x="8873412" y="0"/>
                </a:lnTo>
                <a:lnTo>
                  <a:pt x="8873412" y="1922106"/>
                </a:lnTo>
                <a:lnTo>
                  <a:pt x="6690049" y="1922106"/>
                </a:lnTo>
                <a:lnTo>
                  <a:pt x="6690049" y="3452327"/>
                </a:lnTo>
                <a:lnTo>
                  <a:pt x="0" y="3452327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0"/>
                  <a:lumOff val="100000"/>
                  <a:alpha val="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AAA245-6332-174A-A5E3-DC4B84017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D68DFC-533A-A34F-A50A-89C5B37F799D}"/>
              </a:ext>
            </a:extLst>
          </p:cNvPr>
          <p:cNvSpPr/>
          <p:nvPr/>
        </p:nvSpPr>
        <p:spPr>
          <a:xfrm>
            <a:off x="2169924" y="1916832"/>
            <a:ext cx="6048672" cy="273630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  <a:alpha val="16000"/>
                </a:schemeClr>
              </a:gs>
              <a:gs pos="80000">
                <a:schemeClr val="accent3">
                  <a:shade val="93000"/>
                  <a:satMod val="130000"/>
                  <a:alpha val="16000"/>
                </a:schemeClr>
              </a:gs>
              <a:gs pos="100000">
                <a:schemeClr val="accent3">
                  <a:shade val="94000"/>
                  <a:satMod val="135000"/>
                  <a:alpha val="1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ACB4DD-3014-7A4C-B05E-12F071D7E428}"/>
              </a:ext>
            </a:extLst>
          </p:cNvPr>
          <p:cNvSpPr/>
          <p:nvPr/>
        </p:nvSpPr>
        <p:spPr>
          <a:xfrm>
            <a:off x="2495600" y="1988840"/>
            <a:ext cx="4896544" cy="68769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prstClr val="white"/>
                </a:solidFill>
                <a:latin typeface="Calibri"/>
              </a:rPr>
              <a:t>Internal Catalogue </a:t>
            </a:r>
          </a:p>
          <a:p>
            <a:pPr algn="ctr"/>
            <a:r>
              <a:rPr lang="en-US" dirty="0">
                <a:solidFill>
                  <a:prstClr val="white"/>
                </a:solidFill>
                <a:latin typeface="Calibri"/>
              </a:rPr>
              <a:t>Supporting services.  Federation Services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89C65F2-DD59-8F4B-B1E9-2555B1B4C3B8}"/>
              </a:ext>
            </a:extLst>
          </p:cNvPr>
          <p:cNvSpPr/>
          <p:nvPr/>
        </p:nvSpPr>
        <p:spPr>
          <a:xfrm>
            <a:off x="2495600" y="2761312"/>
            <a:ext cx="4896544" cy="17461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prstClr val="white"/>
                </a:solidFill>
                <a:latin typeface="Calibri"/>
              </a:rPr>
              <a:t>External Catalogue </a:t>
            </a:r>
          </a:p>
          <a:p>
            <a:pPr algn="ctr"/>
            <a:r>
              <a:rPr lang="en-US" dirty="0">
                <a:solidFill>
                  <a:prstClr val="white"/>
                </a:solidFill>
                <a:latin typeface="Calibri"/>
              </a:rPr>
              <a:t>Services from participating e-Infrastructures</a:t>
            </a:r>
          </a:p>
          <a:p>
            <a:pPr algn="ctr"/>
            <a:r>
              <a:rPr lang="en-US" dirty="0">
                <a:solidFill>
                  <a:prstClr val="white"/>
                </a:solidFill>
                <a:latin typeface="Calibri"/>
              </a:rPr>
              <a:t>Thematic services</a:t>
            </a:r>
          </a:p>
          <a:p>
            <a:pPr algn="ctr"/>
            <a:r>
              <a:rPr lang="en-US" dirty="0">
                <a:solidFill>
                  <a:prstClr val="white"/>
                </a:solidFill>
                <a:latin typeface="Calibri"/>
              </a:rPr>
              <a:t>Other services wishing to participate in EOSC-hub</a:t>
            </a:r>
          </a:p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A9F0DD3-7B2F-E14A-9094-25E06A8FA111}"/>
              </a:ext>
            </a:extLst>
          </p:cNvPr>
          <p:cNvSpPr txBox="1"/>
          <p:nvPr/>
        </p:nvSpPr>
        <p:spPr>
          <a:xfrm>
            <a:off x="6848934" y="1321023"/>
            <a:ext cx="16233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  <a:latin typeface="Calibri"/>
              </a:rPr>
              <a:t>Level of Integration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F4C5C93-4F32-7E4B-9242-BA69BE1DC483}"/>
              </a:ext>
            </a:extLst>
          </p:cNvPr>
          <p:cNvSpPr/>
          <p:nvPr/>
        </p:nvSpPr>
        <p:spPr>
          <a:xfrm>
            <a:off x="6994460" y="2132402"/>
            <a:ext cx="1152128" cy="400566"/>
          </a:xfrm>
          <a:prstGeom prst="rect">
            <a:avLst/>
          </a:prstGeom>
          <a:solidFill>
            <a:srgbClr val="15A24A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  <a:latin typeface="Calibri"/>
              </a:rPr>
              <a:t>HIGH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015E82-88FC-7A41-B509-2AE6AF1E77E5}"/>
              </a:ext>
            </a:extLst>
          </p:cNvPr>
          <p:cNvSpPr txBox="1"/>
          <p:nvPr/>
        </p:nvSpPr>
        <p:spPr>
          <a:xfrm rot="16200000">
            <a:off x="10000223" y="2466363"/>
            <a:ext cx="14427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EOSC-hub SMS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3B67056-850A-2949-BAE1-B5194931FC96}"/>
              </a:ext>
            </a:extLst>
          </p:cNvPr>
          <p:cNvSpPr/>
          <p:nvPr/>
        </p:nvSpPr>
        <p:spPr>
          <a:xfrm>
            <a:off x="6994460" y="2852937"/>
            <a:ext cx="1152128" cy="381005"/>
          </a:xfrm>
          <a:prstGeom prst="rect">
            <a:avLst/>
          </a:prstGeom>
          <a:solidFill>
            <a:srgbClr val="15A24A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  <a:latin typeface="Calibri"/>
              </a:rPr>
              <a:t>HIGH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88B1FCE-22CE-F542-AAEB-ED0BD40A291C}"/>
              </a:ext>
            </a:extLst>
          </p:cNvPr>
          <p:cNvSpPr/>
          <p:nvPr/>
        </p:nvSpPr>
        <p:spPr>
          <a:xfrm>
            <a:off x="8943034" y="4116401"/>
            <a:ext cx="1545454" cy="46472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  <a:alpha val="16000"/>
                </a:schemeClr>
              </a:gs>
              <a:gs pos="80000">
                <a:schemeClr val="accent3">
                  <a:shade val="93000"/>
                  <a:satMod val="130000"/>
                  <a:alpha val="16000"/>
                </a:schemeClr>
              </a:gs>
              <a:gs pos="100000">
                <a:schemeClr val="accent3">
                  <a:shade val="94000"/>
                  <a:satMod val="135000"/>
                  <a:alpha val="16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Supports EOSC-hub SMS processes (</a:t>
            </a:r>
            <a:r>
              <a:rPr lang="en-GB" sz="900" dirty="0">
                <a:solidFill>
                  <a:schemeClr val="tx1"/>
                </a:solidFill>
                <a:latin typeface="Calibri"/>
              </a:rPr>
              <a:t>SPM, SLM, CRM, RDM, SACM, ISM, ISRM)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A380300-5F12-614C-A2B1-58B2F1832BDA}"/>
              </a:ext>
            </a:extLst>
          </p:cNvPr>
          <p:cNvSpPr txBox="1"/>
          <p:nvPr/>
        </p:nvSpPr>
        <p:spPr>
          <a:xfrm>
            <a:off x="9058563" y="1196752"/>
            <a:ext cx="1314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400" b="1" dirty="0">
                <a:solidFill>
                  <a:prstClr val="black"/>
                </a:solidFill>
                <a:latin typeface="Calibri"/>
              </a:rPr>
              <a:t>Provider</a:t>
            </a:r>
            <a:r>
              <a:rPr lang="pl-PL" sz="1200" b="1" dirty="0"/>
              <a:t> </a:t>
            </a:r>
          </a:p>
          <a:p>
            <a:pPr algn="ctr"/>
            <a:r>
              <a:rPr lang="pl-PL" sz="1400" b="1" dirty="0">
                <a:solidFill>
                  <a:prstClr val="black"/>
                </a:solidFill>
                <a:latin typeface="Calibri"/>
              </a:rPr>
              <a:t>responsibilities</a:t>
            </a:r>
            <a:endParaRPr lang="en-US" sz="1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Down Arrow 18">
            <a:extLst>
              <a:ext uri="{FF2B5EF4-FFF2-40B4-BE49-F238E27FC236}">
                <a16:creationId xmlns:a16="http://schemas.microsoft.com/office/drawing/2014/main" id="{0D4A2C9E-58DF-144C-8370-75BD015B634C}"/>
              </a:ext>
            </a:extLst>
          </p:cNvPr>
          <p:cNvSpPr/>
          <p:nvPr/>
        </p:nvSpPr>
        <p:spPr>
          <a:xfrm rot="5400000">
            <a:off x="8269396" y="4086861"/>
            <a:ext cx="609618" cy="522931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F4A9CF4-FD0A-8D4D-AF03-0F691433028C}"/>
              </a:ext>
            </a:extLst>
          </p:cNvPr>
          <p:cNvSpPr/>
          <p:nvPr/>
        </p:nvSpPr>
        <p:spPr>
          <a:xfrm>
            <a:off x="8930257" y="1960369"/>
            <a:ext cx="1545454" cy="1442703"/>
          </a:xfrm>
          <a:prstGeom prst="rect">
            <a:avLst/>
          </a:prstGeom>
          <a:gradFill flip="none" rotWithShape="1">
            <a:gsLst>
              <a:gs pos="0">
                <a:srgbClr val="15A24A">
                  <a:tint val="66000"/>
                  <a:satMod val="160000"/>
                </a:srgbClr>
              </a:gs>
              <a:gs pos="50000">
                <a:srgbClr val="15A24A">
                  <a:tint val="44500"/>
                  <a:satMod val="160000"/>
                </a:srgbClr>
              </a:gs>
              <a:gs pos="100000">
                <a:srgbClr val="15A24A">
                  <a:tint val="23500"/>
                  <a:satMod val="160000"/>
                </a:srgbClr>
              </a:gs>
            </a:gsLst>
            <a:lin ang="0" scaled="1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Calibri"/>
              </a:rPr>
              <a:t>Follows EOSC-hub processes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C573F73-2160-B34E-AE28-8BCDEA52C68A}"/>
              </a:ext>
            </a:extLst>
          </p:cNvPr>
          <p:cNvSpPr/>
          <p:nvPr/>
        </p:nvSpPr>
        <p:spPr>
          <a:xfrm>
            <a:off x="8930257" y="3540338"/>
            <a:ext cx="1545454" cy="464726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tint val="66000"/>
                  <a:satMod val="160000"/>
                </a:schemeClr>
              </a:gs>
              <a:gs pos="50000">
                <a:schemeClr val="accent5">
                  <a:lumMod val="75000"/>
                  <a:tint val="44500"/>
                  <a:satMod val="160000"/>
                </a:schemeClr>
              </a:gs>
              <a:gs pos="100000">
                <a:schemeClr val="accent5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  <a:latin typeface="Calibri"/>
              </a:rPr>
              <a:t>Runs own SMS but integrates with EOSC-hub SMS  (SPM, SLM, CRM, RDM, SACM, ISM, ISRM)</a:t>
            </a:r>
          </a:p>
        </p:txBody>
      </p:sp>
      <p:sp>
        <p:nvSpPr>
          <p:cNvPr id="22" name="Down Arrow 21">
            <a:extLst>
              <a:ext uri="{FF2B5EF4-FFF2-40B4-BE49-F238E27FC236}">
                <a16:creationId xmlns:a16="http://schemas.microsoft.com/office/drawing/2014/main" id="{9703D386-A655-5947-B12A-2D0ADCDE7D05}"/>
              </a:ext>
            </a:extLst>
          </p:cNvPr>
          <p:cNvSpPr/>
          <p:nvPr/>
        </p:nvSpPr>
        <p:spPr>
          <a:xfrm rot="5400000">
            <a:off x="8265601" y="3434995"/>
            <a:ext cx="586653" cy="553485"/>
          </a:xfrm>
          <a:prstGeom prst="downArrow">
            <a:avLst>
              <a:gd name="adj1" fmla="val 50000"/>
              <a:gd name="adj2" fmla="val 5367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Down Arrow 22">
            <a:extLst>
              <a:ext uri="{FF2B5EF4-FFF2-40B4-BE49-F238E27FC236}">
                <a16:creationId xmlns:a16="http://schemas.microsoft.com/office/drawing/2014/main" id="{6EF8BE4C-E1E2-7F48-B6B8-C522FF422F43}"/>
              </a:ext>
            </a:extLst>
          </p:cNvPr>
          <p:cNvSpPr/>
          <p:nvPr/>
        </p:nvSpPr>
        <p:spPr>
          <a:xfrm rot="5400000">
            <a:off x="8201894" y="2410793"/>
            <a:ext cx="724437" cy="57943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826F158-1378-6042-885B-03BD429A1BA4}"/>
              </a:ext>
            </a:extLst>
          </p:cNvPr>
          <p:cNvSpPr txBox="1"/>
          <p:nvPr/>
        </p:nvSpPr>
        <p:spPr>
          <a:xfrm rot="16200000">
            <a:off x="10153957" y="3916684"/>
            <a:ext cx="1165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65000"/>
                  </a:schemeClr>
                </a:solidFill>
              </a:rPr>
              <a:t>External SMS</a:t>
            </a:r>
          </a:p>
        </p:txBody>
      </p:sp>
      <p:sp>
        <p:nvSpPr>
          <p:cNvPr id="25" name="Title 5">
            <a:extLst>
              <a:ext uri="{FF2B5EF4-FFF2-40B4-BE49-F238E27FC236}">
                <a16:creationId xmlns:a16="http://schemas.microsoft.com/office/drawing/2014/main" id="{429FE53B-6103-4840-9D63-6FE016D52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5680" y="196549"/>
            <a:ext cx="8640960" cy="537716"/>
          </a:xfrm>
          <a:noFill/>
        </p:spPr>
        <p:txBody>
          <a:bodyPr>
            <a:normAutofit fontScale="90000"/>
          </a:bodyPr>
          <a:lstStyle/>
          <a:p>
            <a:r>
              <a:rPr lang="en-US" dirty="0"/>
              <a:t>EOSC-hub SMS Approach for Services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D3BFCB87-4C9B-4144-AA5B-E08C9B34C8B4}"/>
              </a:ext>
            </a:extLst>
          </p:cNvPr>
          <p:cNvCxnSpPr/>
          <p:nvPr/>
        </p:nvCxnSpPr>
        <p:spPr>
          <a:xfrm flipV="1">
            <a:off x="7568524" y="3233942"/>
            <a:ext cx="0" cy="231647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Content Placeholder 6">
            <a:extLst>
              <a:ext uri="{FF2B5EF4-FFF2-40B4-BE49-F238E27FC236}">
                <a16:creationId xmlns:a16="http://schemas.microsoft.com/office/drawing/2014/main" id="{E26BA854-016E-E546-A4E4-51620991A46D}"/>
              </a:ext>
            </a:extLst>
          </p:cNvPr>
          <p:cNvSpPr txBox="1">
            <a:spLocks/>
          </p:cNvSpPr>
          <p:nvPr/>
        </p:nvSpPr>
        <p:spPr>
          <a:xfrm>
            <a:off x="347664" y="5069813"/>
            <a:ext cx="10541159" cy="1023483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SzPct val="100000"/>
              <a:buFontTx/>
              <a:buBlip>
                <a:blip r:embed="rId3"/>
              </a:buBlip>
              <a:defRPr sz="28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SzPct val="90000"/>
              <a:buFont typeface="Calibri" panose="020F0502020204030204" pitchFamily="34" charset="0"/>
              <a:buChar char="-"/>
              <a:defRPr sz="26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§"/>
              <a:defRPr sz="24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Approach proposed in D4.1 </a:t>
            </a:r>
            <a:r>
              <a:rPr lang="en-US" sz="2400" dirty="0">
                <a:hlinkClick r:id="rId4"/>
              </a:rPr>
              <a:t>https://www.eosc-hub.eu/deliverable/operational-requirements-services-catalogue</a:t>
            </a:r>
            <a:endParaRPr lang="en-US" dirty="0"/>
          </a:p>
          <a:p>
            <a:r>
              <a:rPr lang="en-US" dirty="0"/>
              <a:t>More information about the Service Catalogues: </a:t>
            </a:r>
            <a:r>
              <a:rPr lang="en-US" sz="2000" dirty="0">
                <a:hlinkClick r:id="rId5"/>
              </a:rPr>
              <a:t>https://wiki.eosc-hub.eu/display/EOSC/EOSC-hub+service+catalogue</a:t>
            </a:r>
            <a:endParaRPr lang="en-US" dirty="0"/>
          </a:p>
          <a:p>
            <a:r>
              <a:rPr lang="en-US" dirty="0"/>
              <a:t>Overarching aim: promotion of consistent high-quality ITSM approach across all participating organizations  </a:t>
            </a:r>
            <a:endParaRPr lang="en-GB" dirty="0"/>
          </a:p>
          <a:p>
            <a:endParaRPr lang="en-GB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4A10189B-2CE6-CB4C-97B9-A94EBD7531EF}"/>
              </a:ext>
            </a:extLst>
          </p:cNvPr>
          <p:cNvCxnSpPr>
            <a:stCxn id="13" idx="0"/>
            <a:endCxn id="12" idx="2"/>
          </p:cNvCxnSpPr>
          <p:nvPr/>
        </p:nvCxnSpPr>
        <p:spPr>
          <a:xfrm flipV="1">
            <a:off x="7570524" y="3861048"/>
            <a:ext cx="0" cy="231647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D2D6F7B8-5F57-FA41-8F1E-CC41C7DED381}"/>
              </a:ext>
            </a:extLst>
          </p:cNvPr>
          <p:cNvSpPr/>
          <p:nvPr/>
        </p:nvSpPr>
        <p:spPr>
          <a:xfrm>
            <a:off x="6994460" y="3429000"/>
            <a:ext cx="1152128" cy="43204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  <a:latin typeface="Calibri"/>
              </a:rPr>
              <a:t>MEDIUM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974351A-913C-054E-8C1B-3E17C87F5622}"/>
              </a:ext>
            </a:extLst>
          </p:cNvPr>
          <p:cNvSpPr/>
          <p:nvPr/>
        </p:nvSpPr>
        <p:spPr>
          <a:xfrm>
            <a:off x="6994460" y="4092695"/>
            <a:ext cx="1152128" cy="40746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  <a:latin typeface="Calibri"/>
              </a:rPr>
              <a:t>LOW</a:t>
            </a:r>
          </a:p>
        </p:txBody>
      </p:sp>
    </p:spTree>
    <p:extLst>
      <p:ext uri="{BB962C8B-B14F-4D97-AF65-F5344CB8AC3E}">
        <p14:creationId xmlns:p14="http://schemas.microsoft.com/office/powerpoint/2010/main" val="1150759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AAA245-6332-174A-A5E3-DC4B84017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9A26A6F4-C57F-B143-A0D5-2C91ED3ADADF}"/>
              </a:ext>
            </a:extLst>
          </p:cNvPr>
          <p:cNvSpPr txBox="1">
            <a:spLocks/>
          </p:cNvSpPr>
          <p:nvPr/>
        </p:nvSpPr>
        <p:spPr>
          <a:xfrm>
            <a:off x="4435678" y="260490"/>
            <a:ext cx="5980803" cy="57622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solidFill>
                  <a:srgbClr val="1D2F45"/>
                </a:solidFill>
                <a:ea typeface="Source Sans Pro" charset="0"/>
              </a:rPr>
              <a:t>Level of integration - </a:t>
            </a:r>
            <a:r>
              <a:rPr lang="en-US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LOW</a:t>
            </a:r>
            <a:endParaRPr lang="en-GB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C7647A-BF04-8945-B2DF-D9D325C2E41C}"/>
              </a:ext>
            </a:extLst>
          </p:cNvPr>
          <p:cNvSpPr txBox="1">
            <a:spLocks/>
          </p:cNvSpPr>
          <p:nvPr/>
        </p:nvSpPr>
        <p:spPr>
          <a:xfrm>
            <a:off x="1991544" y="1341438"/>
            <a:ext cx="8424936" cy="4784400"/>
          </a:xfrm>
          <a:prstGeom prst="rect">
            <a:avLst/>
          </a:prstGeom>
        </p:spPr>
        <p:txBody>
          <a:bodyPr/>
          <a:lstStyle>
            <a:lvl1pPr marL="257175" indent="-257175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Font typeface="Arial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342900" rtl="0" eaLnBrk="1" latinLnBrk="0" hangingPunct="1">
              <a:spcBef>
                <a:spcPct val="20000"/>
              </a:spcBef>
              <a:buFont typeface="Arial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342900" rtl="0" eaLnBrk="1" latinLnBrk="0" hangingPunct="1">
              <a:spcBef>
                <a:spcPct val="20000"/>
              </a:spcBef>
              <a:buFont typeface="Arial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chemeClr val="tx1">
                    <a:lumMod val="75000"/>
                  </a:schemeClr>
                </a:solidFill>
              </a:rPr>
              <a:t>Who is it aimed at?</a:t>
            </a:r>
          </a:p>
          <a:p>
            <a:pPr lvl="1"/>
            <a:r>
              <a:rPr lang="en-US" sz="2000" b="1" i="1" dirty="0">
                <a:solidFill>
                  <a:schemeClr val="tx1">
                    <a:lumMod val="75000"/>
                  </a:schemeClr>
                </a:solidFill>
              </a:rPr>
              <a:t>Any</a:t>
            </a:r>
            <a:r>
              <a:rPr lang="en-US" sz="2000" dirty="0">
                <a:solidFill>
                  <a:schemeClr val="tx1">
                    <a:lumMod val="75000"/>
                  </a:schemeClr>
                </a:solidFill>
              </a:rPr>
              <a:t> service provider, anywhere! Academic, domain specific, SME, ...</a:t>
            </a:r>
          </a:p>
          <a:p>
            <a:r>
              <a:rPr lang="en-US" sz="2000" dirty="0">
                <a:solidFill>
                  <a:schemeClr val="tx1">
                    <a:lumMod val="75000"/>
                  </a:schemeClr>
                </a:solidFill>
              </a:rPr>
              <a:t>Benefits?</a:t>
            </a:r>
          </a:p>
          <a:p>
            <a:pPr lvl="1"/>
            <a:r>
              <a:rPr lang="en-US" sz="2000" dirty="0">
                <a:solidFill>
                  <a:schemeClr val="tx1">
                    <a:lumMod val="75000"/>
                  </a:schemeClr>
                </a:solidFill>
              </a:rPr>
              <a:t>Exposure to new users</a:t>
            </a:r>
          </a:p>
          <a:p>
            <a:pPr lvl="1"/>
            <a:r>
              <a:rPr lang="en-US" sz="2000" dirty="0">
                <a:solidFill>
                  <a:schemeClr val="tx1">
                    <a:lumMod val="75000"/>
                  </a:schemeClr>
                </a:solidFill>
              </a:rPr>
              <a:t>One-stop shop for service discovery, order management and helpdesk</a:t>
            </a:r>
          </a:p>
          <a:p>
            <a:pPr lvl="1"/>
            <a:r>
              <a:rPr lang="en-US" sz="2000" dirty="0">
                <a:solidFill>
                  <a:schemeClr val="tx1">
                    <a:lumMod val="75000"/>
                  </a:schemeClr>
                </a:solidFill>
              </a:rPr>
              <a:t>First step for integration with other EOSC-hub services</a:t>
            </a:r>
          </a:p>
          <a:p>
            <a:pPr lvl="1"/>
            <a:r>
              <a:rPr lang="en-US" sz="2000" dirty="0">
                <a:solidFill>
                  <a:schemeClr val="tx1">
                    <a:lumMod val="75000"/>
                  </a:schemeClr>
                </a:solidFill>
              </a:rPr>
              <a:t>Exposure to EOSC-hub Operations coordination via the </a:t>
            </a:r>
            <a:r>
              <a:rPr lang="en-US" sz="2000" b="1" dirty="0">
                <a:solidFill>
                  <a:schemeClr val="tx1">
                    <a:lumMod val="75000"/>
                  </a:schemeClr>
                </a:solidFill>
              </a:rPr>
              <a:t>Service Provider Forum </a:t>
            </a:r>
            <a:r>
              <a:rPr lang="en-US" sz="2000" dirty="0">
                <a:solidFill>
                  <a:schemeClr val="tx1">
                    <a:lumMod val="75000"/>
                  </a:schemeClr>
                </a:solidFill>
              </a:rPr>
              <a:t>and IT Security expertise within the project</a:t>
            </a:r>
          </a:p>
          <a:p>
            <a:r>
              <a:rPr lang="en-US" sz="2000" dirty="0">
                <a:solidFill>
                  <a:schemeClr val="tx1">
                    <a:lumMod val="75000"/>
                  </a:schemeClr>
                </a:solidFill>
              </a:rPr>
              <a:t>What’s needed?</a:t>
            </a:r>
          </a:p>
          <a:p>
            <a:pPr lvl="1"/>
            <a:r>
              <a:rPr lang="en-US" sz="2000" dirty="0">
                <a:solidFill>
                  <a:schemeClr val="tx1">
                    <a:lumMod val="75000"/>
                  </a:schemeClr>
                </a:solidFill>
              </a:rPr>
              <a:t>Mature service, at least TRL8</a:t>
            </a:r>
          </a:p>
          <a:p>
            <a:pPr lvl="1"/>
            <a:r>
              <a:rPr lang="en-US" sz="2000" dirty="0">
                <a:solidFill>
                  <a:schemeClr val="tx1">
                    <a:lumMod val="75000"/>
                  </a:schemeClr>
                </a:solidFill>
              </a:rPr>
              <a:t>Description of service </a:t>
            </a:r>
          </a:p>
          <a:p>
            <a:pPr lvl="1"/>
            <a:r>
              <a:rPr lang="en-US" sz="2000" dirty="0">
                <a:solidFill>
                  <a:schemeClr val="tx1">
                    <a:lumMod val="75000"/>
                  </a:schemeClr>
                </a:solidFill>
              </a:rPr>
              <a:t>Contact for support and orders </a:t>
            </a:r>
          </a:p>
          <a:p>
            <a:pPr lvl="1"/>
            <a:r>
              <a:rPr lang="en-US" sz="2000" dirty="0">
                <a:solidFill>
                  <a:schemeClr val="tx1">
                    <a:lumMod val="75000"/>
                  </a:schemeClr>
                </a:solidFill>
              </a:rPr>
              <a:t>Security contact</a:t>
            </a:r>
          </a:p>
          <a:p>
            <a:pPr lvl="1"/>
            <a:endParaRPr lang="en-US" sz="20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688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AAA245-6332-174A-A5E3-DC4B84017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D6598B10-4FFF-EA4A-A574-5F7C752C1310}"/>
              </a:ext>
            </a:extLst>
          </p:cNvPr>
          <p:cNvSpPr txBox="1">
            <a:spLocks/>
          </p:cNvSpPr>
          <p:nvPr/>
        </p:nvSpPr>
        <p:spPr>
          <a:xfrm>
            <a:off x="4435678" y="260490"/>
            <a:ext cx="5980803" cy="57622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solidFill>
                  <a:srgbClr val="1D2F45"/>
                </a:solidFill>
                <a:ea typeface="Source Sans Pro" charset="0"/>
              </a:rPr>
              <a:t>Level of integration - </a:t>
            </a:r>
            <a:r>
              <a:rPr lang="en-US" b="1" dirty="0">
                <a:solidFill>
                  <a:schemeClr val="accent5"/>
                </a:solidFill>
              </a:rPr>
              <a:t>MEDIUM</a:t>
            </a:r>
            <a:endParaRPr lang="en-GB" b="1" dirty="0">
              <a:solidFill>
                <a:schemeClr val="accent5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3A12DA9-FBE5-A24B-822A-DA0552915976}"/>
              </a:ext>
            </a:extLst>
          </p:cNvPr>
          <p:cNvSpPr txBox="1">
            <a:spLocks/>
          </p:cNvSpPr>
          <p:nvPr/>
        </p:nvSpPr>
        <p:spPr>
          <a:xfrm>
            <a:off x="1991544" y="1268760"/>
            <a:ext cx="8424936" cy="4784400"/>
          </a:xfrm>
          <a:prstGeom prst="rect">
            <a:avLst/>
          </a:prstGeom>
        </p:spPr>
        <p:txBody>
          <a:bodyPr/>
          <a:lstStyle>
            <a:lvl1pPr marL="257175" indent="-257175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Font typeface="Arial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342900" rtl="0" eaLnBrk="1" latinLnBrk="0" hangingPunct="1">
              <a:spcBef>
                <a:spcPct val="20000"/>
              </a:spcBef>
              <a:buFont typeface="Arial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342900" rtl="0" eaLnBrk="1" latinLnBrk="0" hangingPunct="1">
              <a:spcBef>
                <a:spcPct val="20000"/>
              </a:spcBef>
              <a:buFont typeface="Arial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Who is it aimed at?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 Service Providers wanting closer level of integration with EOSC</a:t>
            </a:r>
          </a:p>
          <a:p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Benefits? Same as </a:t>
            </a:r>
            <a:r>
              <a:rPr lang="en-US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LOW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 plus: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Assistance with integration of EOSC-hub core services (e.g. AAI, helpdesk)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Membership of </a:t>
            </a:r>
            <a:r>
              <a:rPr lang="en-US" b="1" dirty="0">
                <a:solidFill>
                  <a:schemeClr val="tx1">
                    <a:lumMod val="75000"/>
                  </a:schemeClr>
                </a:solidFill>
              </a:rPr>
              <a:t>Service Management Board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(SMB) and providing input in evolving EOSC-hub operations and policies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Integration with EOSC-hub service management processes</a:t>
            </a:r>
          </a:p>
          <a:p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What’s needed? Same as </a:t>
            </a:r>
            <a:r>
              <a:rPr lang="en-US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LOW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 plus: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Mature Service Management System, already meeting FitSM* (or equivalent) requirements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Clear intention to integrate with EOSC-hub core services (e.g. AAI, helpdesk)</a:t>
            </a:r>
          </a:p>
          <a:p>
            <a:pPr lvl="1"/>
            <a:endParaRPr lang="en-US" dirty="0">
              <a:solidFill>
                <a:schemeClr val="tx1">
                  <a:lumMod val="7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EEF030-0D7C-8D4D-AB2C-5E9249D7AF65}"/>
              </a:ext>
            </a:extLst>
          </p:cNvPr>
          <p:cNvSpPr txBox="1"/>
          <p:nvPr/>
        </p:nvSpPr>
        <p:spPr>
          <a:xfrm>
            <a:off x="9308187" y="5949280"/>
            <a:ext cx="2620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https://</a:t>
            </a:r>
            <a:r>
              <a:rPr lang="en-US" dirty="0" err="1"/>
              <a:t>fitsm.itemo.org</a:t>
            </a:r>
            <a:r>
              <a:rPr lang="en-US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038486740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base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OSC_HUB_16-9_ppt_template_v0.8" id="{8DB138ED-F999-4E5E-AFD0-12EA3FB52E1E}" vid="{C7DA8598-46A9-41FB-9598-1F55E769143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slide_base</Template>
  <TotalTime>16415</TotalTime>
  <Words>1315</Words>
  <Application>Microsoft Macintosh PowerPoint</Application>
  <PresentationFormat>Widescreen</PresentationFormat>
  <Paragraphs>278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Noto Sans Symbols</vt:lpstr>
      <vt:lpstr>Source Sans Pro</vt:lpstr>
      <vt:lpstr>Wingdings</vt:lpstr>
      <vt:lpstr>slide_base</vt:lpstr>
      <vt:lpstr>PowerPoint Presentation</vt:lpstr>
      <vt:lpstr>Presentation Outline</vt:lpstr>
      <vt:lpstr>PowerPoint Presentation</vt:lpstr>
      <vt:lpstr>Service Management System – what is it?</vt:lpstr>
      <vt:lpstr>EOSC-hub Service Management System (SMS)</vt:lpstr>
      <vt:lpstr>EOSC-hub SMS - FitSM Process Model</vt:lpstr>
      <vt:lpstr>EOSC-hub SMS Approach for Services</vt:lpstr>
      <vt:lpstr>PowerPoint Presentation</vt:lpstr>
      <vt:lpstr>PowerPoint Presentation</vt:lpstr>
      <vt:lpstr>PowerPoint Presentation</vt:lpstr>
      <vt:lpstr>PowerPoint Presentation</vt:lpstr>
      <vt:lpstr>Service Portfolio Management, Service Order + Customer Relationship Management, Service Level Management </vt:lpstr>
      <vt:lpstr>Service Availability and Continuity Management</vt:lpstr>
      <vt:lpstr>Information Security Management</vt:lpstr>
      <vt:lpstr>Incident and Service Request Management</vt:lpstr>
      <vt:lpstr>Change Management &amp; Configuration Management</vt:lpstr>
      <vt:lpstr>Continuous Service Improvement</vt:lpstr>
      <vt:lpstr>PowerPoint Presentation</vt:lpstr>
      <vt:lpstr>Service Management Board and Service Provider Forum </vt:lpstr>
      <vt:lpstr>Summary, Results so far and Plans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Sergio Andreozzi</dc:creator>
  <cp:lastModifiedBy>Matthew Viljoen</cp:lastModifiedBy>
  <cp:revision>370</cp:revision>
  <cp:lastPrinted>2019-01-17T12:11:07Z</cp:lastPrinted>
  <dcterms:created xsi:type="dcterms:W3CDTF">2018-10-09T15:59:44Z</dcterms:created>
  <dcterms:modified xsi:type="dcterms:W3CDTF">2019-01-21T16:09:11Z</dcterms:modified>
</cp:coreProperties>
</file>