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74" r:id="rId2"/>
    <p:sldId id="411" r:id="rId3"/>
    <p:sldId id="422" r:id="rId4"/>
    <p:sldId id="435" r:id="rId5"/>
    <p:sldId id="454" r:id="rId6"/>
    <p:sldId id="458" r:id="rId7"/>
    <p:sldId id="437" r:id="rId8"/>
    <p:sldId id="444" r:id="rId9"/>
    <p:sldId id="446" r:id="rId10"/>
    <p:sldId id="453" r:id="rId11"/>
    <p:sldId id="395" r:id="rId12"/>
    <p:sldId id="461" r:id="rId13"/>
    <p:sldId id="448" r:id="rId14"/>
    <p:sldId id="425" r:id="rId15"/>
    <p:sldId id="424" r:id="rId16"/>
    <p:sldId id="460" r:id="rId17"/>
    <p:sldId id="455" r:id="rId18"/>
    <p:sldId id="45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D45454"/>
    <a:srgbClr val="C60000"/>
    <a:srgbClr val="E79C9C"/>
    <a:srgbClr val="00A2FF"/>
    <a:srgbClr val="2D4E77"/>
    <a:srgbClr val="000000"/>
    <a:srgbClr val="C0F3E5"/>
    <a:srgbClr val="6D9B3C"/>
    <a:srgbClr val="75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2664" autoAdjust="0"/>
  </p:normalViewPr>
  <p:slideViewPr>
    <p:cSldViewPr>
      <p:cViewPr>
        <p:scale>
          <a:sx n="80" d="100"/>
          <a:sy n="80" d="100"/>
        </p:scale>
        <p:origin x="682" y="3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8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10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4A7EDB18-1D0C-4978-85A4-FF440ED570A2}" type="datetime3">
              <a:rPr lang="de-DE" smtClean="0"/>
              <a:t>21/01/19</a:t>
            </a:fld>
            <a:endParaRPr lang="en-US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6D6115E9-70BC-4BD4-A9EC-D0A08A82231F}" type="datetime3">
              <a:rPr lang="de-DE" smtClean="0"/>
              <a:t>21/01/19</a:t>
            </a:fld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nscicloud.e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rketplace.eosc-portal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osc-hub.eu/catalogu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50226" y="2773377"/>
            <a:ext cx="10441160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sz="3600" dirty="0">
                <a:solidFill>
                  <a:srgbClr val="1C3046"/>
                </a:solidFill>
                <a:latin typeface="+mn-lt"/>
              </a:rPr>
              <a:t>Access enabling and common </a:t>
            </a:r>
            <a:r>
              <a:rPr lang="en-US" sz="3600" dirty="0" smtClean="0">
                <a:solidFill>
                  <a:srgbClr val="1C3046"/>
                </a:solidFill>
                <a:latin typeface="+mn-lt"/>
              </a:rPr>
              <a:t>services</a:t>
            </a:r>
          </a:p>
          <a:p>
            <a:pPr algn="l"/>
            <a:r>
              <a:rPr lang="en-GB" b="1" i="1" dirty="0" smtClean="0">
                <a:solidFill>
                  <a:srgbClr val="1C3046"/>
                </a:solidFill>
                <a:latin typeface="+mn-lt"/>
              </a:rPr>
              <a:t>WP5, WP6, WP13</a:t>
            </a:r>
          </a:p>
          <a:p>
            <a:pPr algn="l"/>
            <a:endParaRPr lang="en-GB" b="1" i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50226" y="4221088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endParaRPr lang="en-GB" sz="1800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7488" y="40474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>
                <a:solidFill>
                  <a:srgbClr val="B5892D"/>
                </a:solidFill>
              </a:rPr>
              <a:t>Johannes Reetz, MPCDF, EOSC-</a:t>
            </a:r>
            <a:r>
              <a:rPr lang="it-IT" b="1" i="1" dirty="0" err="1" smtClean="0">
                <a:solidFill>
                  <a:srgbClr val="B5892D"/>
                </a:solidFill>
              </a:rPr>
              <a:t>hub</a:t>
            </a:r>
            <a:r>
              <a:rPr lang="it-IT" b="1" i="1" dirty="0" smtClean="0">
                <a:solidFill>
                  <a:srgbClr val="B5892D"/>
                </a:solidFill>
              </a:rPr>
              <a:t> AMB co-</a:t>
            </a:r>
            <a:r>
              <a:rPr lang="it-IT" b="1" i="1" dirty="0" err="1" smtClean="0">
                <a:solidFill>
                  <a:srgbClr val="B5892D"/>
                </a:solidFill>
              </a:rPr>
              <a:t>chair</a:t>
            </a:r>
            <a:r>
              <a:rPr lang="it-IT" b="1" i="1" dirty="0" smtClean="0">
                <a:solidFill>
                  <a:srgbClr val="B5892D"/>
                </a:solidFill>
              </a:rPr>
              <a:t> </a:t>
            </a:r>
            <a:endParaRPr lang="en-US" b="1" dirty="0">
              <a:solidFill>
                <a:srgbClr val="B5892D"/>
              </a:solidFill>
            </a:endParaRPr>
          </a:p>
          <a:p>
            <a:r>
              <a:rPr lang="en-US" b="1" dirty="0">
                <a:solidFill>
                  <a:srgbClr val="B5892D"/>
                </a:solidFill>
              </a:rPr>
              <a:t>Luxembourg, </a:t>
            </a:r>
            <a:r>
              <a:rPr lang="en-US" b="1" dirty="0" smtClean="0">
                <a:solidFill>
                  <a:srgbClr val="B5892D"/>
                </a:solidFill>
              </a:rPr>
              <a:t>22 </a:t>
            </a:r>
            <a:r>
              <a:rPr lang="en-US" b="1" dirty="0">
                <a:solidFill>
                  <a:srgbClr val="B5892D"/>
                </a:solidFill>
              </a:rPr>
              <a:t>January 2019</a:t>
            </a:r>
            <a:endParaRPr lang="en-GB" b="1" dirty="0">
              <a:solidFill>
                <a:srgbClr val="B5892D"/>
              </a:solidFill>
            </a:endParaRPr>
          </a:p>
          <a:p>
            <a:endParaRPr lang="en-GB" dirty="0">
              <a:solidFill>
                <a:srgbClr val="B58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Common Services </a:t>
            </a:r>
            <a:r>
              <a:rPr lang="de-DE" dirty="0" err="1" smtClean="0"/>
              <a:t>and</a:t>
            </a:r>
            <a:r>
              <a:rPr lang="de-DE" dirty="0" smtClean="0"/>
              <a:t> Components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0811"/>
              </p:ext>
            </p:extLst>
          </p:nvPr>
        </p:nvGraphicFramePr>
        <p:xfrm>
          <a:off x="370113" y="980728"/>
          <a:ext cx="11630543" cy="509684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50117">
                  <a:extLst>
                    <a:ext uri="{9D8B030D-6E8A-4147-A177-3AD203B41FA5}">
                      <a16:colId xmlns:a16="http://schemas.microsoft.com/office/drawing/2014/main" val="3386305787"/>
                    </a:ext>
                  </a:extLst>
                </a:gridCol>
                <a:gridCol w="4879826">
                  <a:extLst>
                    <a:ext uri="{9D8B030D-6E8A-4147-A177-3AD203B41FA5}">
                      <a16:colId xmlns:a16="http://schemas.microsoft.com/office/drawing/2014/main" val="31705898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94710721"/>
                    </a:ext>
                  </a:extLst>
                </a:gridCol>
                <a:gridCol w="1412172">
                  <a:extLst>
                    <a:ext uri="{9D8B030D-6E8A-4147-A177-3AD203B41FA5}">
                      <a16:colId xmlns:a16="http://schemas.microsoft.com/office/drawing/2014/main" val="3087668598"/>
                    </a:ext>
                  </a:extLst>
                </a:gridCol>
                <a:gridCol w="2260236">
                  <a:extLst>
                    <a:ext uri="{9D8B030D-6E8A-4147-A177-3AD203B41FA5}">
                      <a16:colId xmlns:a16="http://schemas.microsoft.com/office/drawing/2014/main" val="403128593"/>
                    </a:ext>
                  </a:extLst>
                </a:gridCol>
              </a:tblGrid>
              <a:tr h="14401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Service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Description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Main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smtClean="0">
                          <a:effectLst/>
                        </a:rPr>
                        <a:t>Components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Category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Service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Owner</a:t>
                      </a:r>
                      <a:r>
                        <a:rPr lang="de-DE" sz="1200" u="none" strike="noStrike" dirty="0" smtClean="0">
                          <a:effectLst/>
                        </a:rPr>
                        <a:t>(s)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5678725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EGI </a:t>
                      </a:r>
                      <a:r>
                        <a:rPr lang="de-DE" sz="1200" b="1" u="none" strike="noStrike" dirty="0" err="1">
                          <a:effectLst/>
                        </a:rPr>
                        <a:t>DataHub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Datasets efficiently consumed from </a:t>
                      </a:r>
                      <a:r>
                        <a:rPr lang="en-US" sz="1200" u="none" strike="noStrike" dirty="0">
                          <a:effectLst/>
                        </a:rPr>
                        <a:t>EGI compute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Onezone</a:t>
                      </a:r>
                      <a:r>
                        <a:rPr lang="de-DE" sz="1200" u="none" strike="noStrike" dirty="0" smtClean="0">
                          <a:effectLst/>
                        </a:rPr>
                        <a:t>,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Oneprovider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Sharing, Storage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CYFRONET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1507"/>
                  </a:ext>
                </a:extLst>
              </a:tr>
              <a:tr h="16403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B2FIND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Metadata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based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data-discovery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service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CKAN,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Solr</a:t>
                      </a:r>
                      <a:r>
                        <a:rPr lang="de-DE" sz="1200" u="none" strike="noStrike" dirty="0" smtClean="0">
                          <a:effectLst/>
                        </a:rPr>
                        <a:t>,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enhancements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Discovery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EUDAT / DKRZ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23804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B2DROP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Data </a:t>
                      </a:r>
                      <a:r>
                        <a:rPr lang="en-US" sz="1200" u="none" strike="noStrike" dirty="0">
                          <a:effectLst/>
                        </a:rPr>
                        <a:t>exchange service for researchers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Invenio</a:t>
                      </a:r>
                      <a:r>
                        <a:rPr lang="de-DE" sz="1200" u="none" strike="noStrike" dirty="0" smtClean="0">
                          <a:effectLst/>
                        </a:rPr>
                        <a:t>,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enhancements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Sharing, Storage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EUDAT / FZJ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12952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B2STAGE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Transfer of data between data resources and external computational facilities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gridFTP</a:t>
                      </a:r>
                      <a:r>
                        <a:rPr lang="de-DE" sz="1200" u="none" strike="noStrike" dirty="0" smtClean="0">
                          <a:effectLst/>
                        </a:rPr>
                        <a:t>/HTTP-API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EUDAT / CINECA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767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Indigo IAM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AAI enabling service for user communities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iam</a:t>
                      </a:r>
                      <a:r>
                        <a:rPr lang="de-DE" sz="1200" u="none" strike="noStrike" dirty="0">
                          <a:effectLst/>
                        </a:rPr>
                        <a:t>-login-service</a:t>
                      </a:r>
                      <a:r>
                        <a:rPr lang="de-DE" sz="1200" u="none" strike="noStrike" dirty="0" smtClean="0">
                          <a:effectLst/>
                        </a:rPr>
                        <a:t>,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client</a:t>
                      </a:r>
                      <a:r>
                        <a:rPr lang="de-DE" sz="1200" u="none" strike="noStrike" dirty="0" smtClean="0">
                          <a:effectLst/>
                        </a:rPr>
                        <a:t> ….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AAI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INDIGO / 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94213"/>
                  </a:ext>
                </a:extLst>
              </a:tr>
              <a:tr h="2415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EGI </a:t>
                      </a:r>
                      <a:r>
                        <a:rPr lang="de-DE" sz="1200" b="1" u="none" strike="noStrike" dirty="0" smtClean="0">
                          <a:effectLst/>
                        </a:rPr>
                        <a:t>HTC </a:t>
                      </a:r>
                      <a:r>
                        <a:rPr lang="de-DE" sz="1200" b="1" u="none" strike="noStrike" dirty="0" err="1">
                          <a:effectLst/>
                        </a:rPr>
                        <a:t>Compute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Execute thousands of computational tasks to </a:t>
                      </a:r>
                      <a:r>
                        <a:rPr lang="en-US" sz="1200" u="none" strike="noStrike" dirty="0" smtClean="0">
                          <a:effectLst/>
                        </a:rPr>
                        <a:t>analyze </a:t>
                      </a:r>
                      <a:r>
                        <a:rPr lang="en-US" sz="1200" u="none" strike="noStrike" dirty="0">
                          <a:effectLst/>
                        </a:rPr>
                        <a:t>large datasets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CREAM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3947712"/>
                  </a:ext>
                </a:extLst>
              </a:tr>
              <a:tr h="2625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EGI Cloud </a:t>
                      </a:r>
                      <a:r>
                        <a:rPr lang="de-DE" sz="1200" b="1" u="none" strike="noStrike" dirty="0" err="1">
                          <a:effectLst/>
                        </a:rPr>
                        <a:t>Compute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Run virtual machines on demand with </a:t>
                      </a:r>
                      <a:r>
                        <a:rPr lang="en-US" sz="1200" u="none" strike="noStrike" dirty="0" smtClean="0">
                          <a:effectLst/>
                        </a:rPr>
                        <a:t>control </a:t>
                      </a:r>
                      <a:r>
                        <a:rPr lang="en-US" sz="1200" u="none" strike="noStrike" dirty="0">
                          <a:effectLst/>
                        </a:rPr>
                        <a:t>over computing resources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cloud</a:t>
                      </a:r>
                      <a:r>
                        <a:rPr lang="de-DE" sz="1200" u="none" strike="noStrike" dirty="0">
                          <a:effectLst/>
                        </a:rPr>
                        <a:t>-info-provider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 smtClean="0">
                          <a:effectLst/>
                        </a:rPr>
                        <a:t>Compute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many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partners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591625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EGI Cloud Container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Run Docker containers in a lightweight </a:t>
                      </a:r>
                      <a:r>
                        <a:rPr lang="en-US" sz="1200" u="none" strike="noStrike" dirty="0" err="1">
                          <a:effectLst/>
                        </a:rPr>
                        <a:t>virtualised</a:t>
                      </a:r>
                      <a:r>
                        <a:rPr lang="en-US" sz="1200" u="none" strike="noStrike" dirty="0">
                          <a:effectLst/>
                        </a:rPr>
                        <a:t> environment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EGI Docker Images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901167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DIRAC4EGI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Workload management service to </a:t>
                      </a:r>
                      <a:r>
                        <a:rPr lang="en-US" sz="1200" u="none" strike="noStrike" dirty="0" smtClean="0">
                          <a:effectLst/>
                        </a:rPr>
                        <a:t>manage distributed </a:t>
                      </a:r>
                      <a:r>
                        <a:rPr lang="en-US" sz="1200" u="none" strike="noStrike" dirty="0">
                          <a:effectLst/>
                        </a:rPr>
                        <a:t>tasks on cloud and HTC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DIRAC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 smtClean="0">
                          <a:effectLst/>
                        </a:rPr>
                        <a:t>Compute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IN2P3,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u="none" strike="noStrike" baseline="0" dirty="0" err="1" smtClean="0">
                          <a:effectLst/>
                          <a:latin typeface="+mn-lt"/>
                        </a:rPr>
                        <a:t>Cyfronet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253528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EGI Online Storage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Store, share and access your files and their metadata on a global scale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cloud-info-provider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Sharing, Storage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many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partners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1868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</a:rPr>
                        <a:t>Advanced</a:t>
                      </a:r>
                      <a:r>
                        <a:rPr lang="de-DE" sz="1200" b="1" u="none" strike="noStrike" dirty="0">
                          <a:effectLst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</a:rPr>
                        <a:t>IaaS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Common Docker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solutions for OpenStack,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OpenNebula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and </a:t>
                      </a:r>
                      <a:r>
                        <a:rPr lang="en-US" sz="1200" u="none" strike="noStrike" dirty="0" smtClean="0">
                          <a:effectLst/>
                        </a:rPr>
                        <a:t>for </a:t>
                      </a:r>
                      <a:r>
                        <a:rPr lang="en-US" sz="1200" u="none" strike="noStrike" dirty="0">
                          <a:effectLst/>
                        </a:rPr>
                        <a:t>HPC clusters.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udocker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LIP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401196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BDII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 system that collects information about distributed </a:t>
                      </a:r>
                      <a:r>
                        <a:rPr lang="en-US" sz="1200" u="none" strike="noStrike" dirty="0" smtClean="0">
                          <a:effectLst/>
                        </a:rPr>
                        <a:t>resources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BDII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Resources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smtClean="0">
                          <a:effectLst/>
                        </a:rPr>
                        <a:t>Discovery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1269593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CVMFS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Application software distribution service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CVMFS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EGI / STFC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1772572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TOSCA </a:t>
                      </a:r>
                      <a:r>
                        <a:rPr lang="de-DE" sz="1200" b="1" u="none" strike="noStrike" dirty="0" err="1">
                          <a:effectLst/>
                        </a:rPr>
                        <a:t>for</a:t>
                      </a:r>
                      <a:r>
                        <a:rPr lang="de-DE" sz="1200" b="1" u="none" strike="noStrike" dirty="0">
                          <a:effectLst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</a:rPr>
                        <a:t>Heat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Support for the TOSCA templates in the OpenStack heat component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TOSCA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OpenStack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Heat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INDIGO / CSIC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75179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IM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Infrastr</a:t>
                      </a:r>
                      <a:r>
                        <a:rPr lang="de-DE" sz="1200" u="none" strike="noStrike" dirty="0" smtClean="0">
                          <a:effectLst/>
                        </a:rPr>
                        <a:t>.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Mngr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to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deploy</a:t>
                      </a:r>
                      <a:r>
                        <a:rPr lang="de-DE" sz="1200" u="none" strike="noStrike" dirty="0" smtClean="0">
                          <a:effectLst/>
                        </a:rPr>
                        <a:t> TOSCA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templates</a:t>
                      </a:r>
                      <a:r>
                        <a:rPr lang="de-DE" sz="12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over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heterogeneous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clouds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IM </a:t>
                      </a:r>
                      <a:r>
                        <a:rPr lang="de-DE" sz="1200" u="none" strike="noStrike" dirty="0" err="1">
                          <a:effectLst/>
                        </a:rPr>
                        <a:t>service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INDIGO / UPV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447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</a:rPr>
                        <a:t>PaaS</a:t>
                      </a:r>
                      <a:r>
                        <a:rPr lang="de-DE" sz="1200" b="1" u="none" strike="noStrike" dirty="0">
                          <a:effectLst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</a:rPr>
                        <a:t>Orchestrator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TOSCA-based deployment orchestration on multiple IaaS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Orchestrator</a:t>
                      </a:r>
                      <a:r>
                        <a:rPr lang="de-DE" sz="1200" u="none" strike="noStrike" dirty="0" smtClean="0">
                          <a:effectLst/>
                        </a:rPr>
                        <a:t>, CMDB, SLAM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INDIGO / INFN,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Cyfronet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229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</a:rPr>
                        <a:t>FutureGateway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Generic Web Frontend for building Science </a:t>
                      </a:r>
                      <a:r>
                        <a:rPr lang="en-US" sz="1200" u="none" strike="noStrike" dirty="0" smtClean="0">
                          <a:effectLst/>
                        </a:rPr>
                        <a:t>Gateways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APIServerDaemon</a:t>
                      </a:r>
                      <a:r>
                        <a:rPr lang="de-DE" sz="1200" u="none" strike="noStrike" dirty="0" smtClean="0">
                          <a:effectLst/>
                        </a:rPr>
                        <a:t>, …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INDIGO / PSNC,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smtClean="0">
                          <a:effectLst/>
                        </a:rPr>
                        <a:t>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09252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B2HANDLE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Persistent </a:t>
                      </a:r>
                      <a:r>
                        <a:rPr lang="de-DE" sz="1200" u="none" strike="noStrike" dirty="0" err="1">
                          <a:effectLst/>
                        </a:rPr>
                        <a:t>Identifiers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management</a:t>
                      </a:r>
                      <a:r>
                        <a:rPr lang="de-DE" sz="1200" u="none" strike="noStrike" dirty="0" smtClean="0">
                          <a:effectLst/>
                        </a:rPr>
                        <a:t> (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ePIC</a:t>
                      </a:r>
                      <a:r>
                        <a:rPr lang="de-DE" sz="1200" u="none" strike="noStrike" dirty="0" smtClean="0">
                          <a:effectLst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CNRI Handle,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pyhandle</a:t>
                      </a:r>
                      <a:r>
                        <a:rPr lang="de-DE" sz="1200" u="none" strike="noStrike" dirty="0" smtClean="0">
                          <a:effectLst/>
                        </a:rPr>
                        <a:t>, …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EUDAT / DKRZ,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SURsafa</a:t>
                      </a:r>
                      <a:r>
                        <a:rPr lang="de-DE" sz="1200" u="none" strike="noStrike" dirty="0" smtClean="0">
                          <a:effectLst/>
                        </a:rPr>
                        <a:t>, GRNET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2577849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B2SAFE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Distribute and store large volumes of data </a:t>
                      </a:r>
                      <a:r>
                        <a:rPr lang="en-US" sz="1200" u="none" strike="noStrike" dirty="0" smtClean="0">
                          <a:effectLst/>
                        </a:rPr>
                        <a:t>managed based </a:t>
                      </a:r>
                      <a:r>
                        <a:rPr lang="en-US" sz="1200" u="none" strike="noStrike" dirty="0">
                          <a:effectLst/>
                        </a:rPr>
                        <a:t>on data policies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iRODS</a:t>
                      </a:r>
                      <a:r>
                        <a:rPr lang="de-DE" sz="1200" u="none" strike="noStrike" dirty="0" smtClean="0">
                          <a:effectLst/>
                        </a:rPr>
                        <a:t>, B2SAFE-core, DPM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EUDAT / CINECA, SIGMA2,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200" u="none" strike="noStrike" baseline="0" dirty="0" err="1" smtClean="0">
                          <a:effectLst/>
                        </a:rPr>
                        <a:t>SURFsara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5559712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B2SHARE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Store and publish research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B2SHARE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EUDAT / CSC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383561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B2NOTE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</a:t>
                      </a:r>
                      <a:r>
                        <a:rPr lang="de-DE" sz="1200" u="none" strike="noStrike" dirty="0" err="1">
                          <a:effectLst/>
                        </a:rPr>
                        <a:t>annotation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service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SPARQL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EUDAT /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eSDF</a:t>
                      </a:r>
                      <a:r>
                        <a:rPr lang="de-DE" sz="1200" u="none" strike="noStrike" dirty="0" smtClean="0">
                          <a:effectLst/>
                        </a:rPr>
                        <a:t>, BSC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9150878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ETDR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European certified Trusted Digital Repository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B2SAFE</a:t>
                      </a:r>
                      <a:r>
                        <a:rPr lang="de-DE" sz="1200" baseline="0" dirty="0" smtClean="0"/>
                        <a:t> /</a:t>
                      </a:r>
                      <a:r>
                        <a:rPr lang="de-DE" sz="1200" dirty="0" smtClean="0"/>
                        <a:t> B2SHARE</a:t>
                      </a:r>
                      <a:r>
                        <a:rPr lang="de-DE" sz="1200" baseline="0" dirty="0" smtClean="0"/>
                        <a:t> + LTP</a:t>
                      </a:r>
                      <a:endParaRPr lang="de-DE" sz="1200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Data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Preservation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CINES, DANS / EUDAT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45041"/>
                  </a:ext>
                </a:extLst>
              </a:tr>
              <a:tr h="20296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TSD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Storage and Processing Platform for Sensitive </a:t>
                      </a:r>
                      <a:r>
                        <a:rPr lang="en-US" sz="1200" u="none" strike="noStrike" dirty="0" smtClean="0">
                          <a:effectLst/>
                        </a:rPr>
                        <a:t>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Sensitive Data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SIGMA2 /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UiO</a:t>
                      </a:r>
                      <a:r>
                        <a:rPr lang="de-DE" sz="1200" u="none" strike="noStrike" dirty="0" smtClean="0">
                          <a:effectLst/>
                        </a:rPr>
                        <a:t> / EUDAT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0011192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</a:rPr>
                        <a:t>ePouta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Secure IaaS cloud at CSC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Sensitive Data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CSC / EUDAT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2011620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119337" y="1124744"/>
            <a:ext cx="216024" cy="1008112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19337" y="2132856"/>
            <a:ext cx="216023" cy="1728192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19336" y="3867894"/>
            <a:ext cx="216023" cy="857250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19336" y="4725144"/>
            <a:ext cx="216022" cy="720080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6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25198-4207-5244-BE40-A9DF61C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003-D218-4374-B764-945A7D431422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79AFF-0156-2B41-84DA-DF0C1D07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3DAABC-1DDD-4946-B26F-8C30DBAB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</a:t>
            </a:r>
            <a:r>
              <a:rPr lang="en-US" dirty="0"/>
              <a:t> </a:t>
            </a:r>
            <a:r>
              <a:rPr lang="en-US" dirty="0" smtClean="0"/>
              <a:t>&amp; Federated</a:t>
            </a:r>
            <a:r>
              <a:rPr lang="en-US" dirty="0" smtClean="0"/>
              <a:t> Services adopted by TS</a:t>
            </a:r>
            <a:endParaRPr lang="en-GB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87598"/>
              </p:ext>
            </p:extLst>
          </p:nvPr>
        </p:nvGraphicFramePr>
        <p:xfrm>
          <a:off x="479377" y="911207"/>
          <a:ext cx="11377263" cy="52852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54898059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9966223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68964679"/>
                    </a:ext>
                  </a:extLst>
                </a:gridCol>
                <a:gridCol w="6480719">
                  <a:extLst>
                    <a:ext uri="{9D8B030D-6E8A-4147-A177-3AD203B41FA5}">
                      <a16:colId xmlns:a16="http://schemas.microsoft.com/office/drawing/2014/main" val="1774968877"/>
                    </a:ext>
                  </a:extLst>
                </a:gridCol>
              </a:tblGrid>
              <a:tr h="4350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Common Service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e-Infrastructure Provider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Service Type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Used</a:t>
                      </a:r>
                      <a:r>
                        <a:rPr lang="de-DE" sz="1400" u="none" strike="noStrike" dirty="0" smtClean="0">
                          <a:effectLst/>
                        </a:rPr>
                        <a:t> </a:t>
                      </a:r>
                      <a:r>
                        <a:rPr lang="de-DE" sz="1400" u="none" strike="noStrike" dirty="0" err="1" smtClean="0">
                          <a:effectLst/>
                        </a:rPr>
                        <a:t>by</a:t>
                      </a:r>
                      <a:r>
                        <a:rPr lang="de-DE" sz="1400" u="none" strike="noStrike" dirty="0" smtClean="0">
                          <a:effectLst/>
                        </a:rPr>
                        <a:t> </a:t>
                      </a:r>
                      <a:r>
                        <a:rPr lang="de-DE" sz="1400" u="none" strike="noStrike" dirty="0" err="1" smtClean="0">
                          <a:effectLst/>
                        </a:rPr>
                        <a:t>Thematic</a:t>
                      </a:r>
                      <a:r>
                        <a:rPr lang="de-DE" sz="1400" u="none" strike="noStrike" dirty="0" smtClean="0">
                          <a:effectLst/>
                        </a:rPr>
                        <a:t> Services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645731099"/>
                  </a:ext>
                </a:extLst>
              </a:tr>
              <a:tr h="4350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EGI Cloud </a:t>
                      </a:r>
                      <a:r>
                        <a:rPr lang="de-DE" sz="14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Compute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EGI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VLO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r>
                        <a:rPr lang="de-DE" sz="1400" b="1" u="none" strike="noStrike" dirty="0">
                          <a:effectLst/>
                        </a:rPr>
                        <a:t>GEO DAB</a:t>
                      </a:r>
                      <a:r>
                        <a:rPr lang="de-DE" sz="1400" u="none" strike="noStrike" dirty="0">
                          <a:effectLst/>
                        </a:rPr>
                        <a:t> (GEOSS), </a:t>
                      </a:r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(LNEC), </a:t>
                      </a:r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>
                          <a:effectLst/>
                        </a:rPr>
                        <a:t>EO </a:t>
                      </a:r>
                      <a:r>
                        <a:rPr lang="de-DE" sz="1400" b="1" u="none" strike="noStrike" dirty="0" err="1">
                          <a:effectLst/>
                        </a:rPr>
                        <a:t>Pillar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services</a:t>
                      </a:r>
                      <a:r>
                        <a:rPr lang="de-DE" sz="1400" u="none" strike="noStrike" dirty="0">
                          <a:effectLst/>
                        </a:rPr>
                        <a:t>, </a:t>
                      </a:r>
                      <a:r>
                        <a:rPr lang="de-DE" sz="1400" b="1" u="none" strike="noStrike" dirty="0">
                          <a:effectLst/>
                        </a:rPr>
                        <a:t>DH Science Gateway</a:t>
                      </a:r>
                      <a:r>
                        <a:rPr lang="de-DE" sz="1400" u="none" strike="noStrike" dirty="0">
                          <a:effectLst/>
                        </a:rPr>
                        <a:t> (DARIAH), </a:t>
                      </a:r>
                      <a:r>
                        <a:rPr lang="de-DE" sz="1400" b="1" u="none" strike="noStrike" dirty="0" err="1">
                          <a:effectLst/>
                        </a:rPr>
                        <a:t>Invenio</a:t>
                      </a:r>
                      <a:r>
                        <a:rPr lang="de-DE" sz="1400" u="none" strike="noStrike" dirty="0">
                          <a:effectLst/>
                        </a:rPr>
                        <a:t>(DARIAH)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968807439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DIRAC4EGI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2372605239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EGI HTC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 smtClean="0">
                          <a:effectLst/>
                        </a:rPr>
                        <a:t>), </a:t>
                      </a:r>
                      <a:r>
                        <a:rPr lang="de-DE" sz="1400" b="1" u="none" strike="noStrike" dirty="0" smtClean="0">
                          <a:effectLst/>
                        </a:rPr>
                        <a:t>GEO DAB</a:t>
                      </a:r>
                      <a:r>
                        <a:rPr lang="de-DE" sz="1400" u="none" strike="noStrike" dirty="0" smtClean="0">
                          <a:effectLst/>
                        </a:rPr>
                        <a:t> (GEOSS),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OPENCoasts</a:t>
                      </a:r>
                      <a:r>
                        <a:rPr lang="de-DE" sz="1400" u="none" strike="noStrike" dirty="0" smtClean="0">
                          <a:effectLst/>
                        </a:rPr>
                        <a:t>(LNEC)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925596926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INDIGO IM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INDIGO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(ENES), </a:t>
                      </a:r>
                      <a:r>
                        <a:rPr lang="de-DE" sz="1400" b="1" u="none" strike="noStrike" dirty="0" err="1">
                          <a:effectLst/>
                        </a:rPr>
                        <a:t>Invenio</a:t>
                      </a:r>
                      <a:r>
                        <a:rPr lang="de-DE" sz="1400" u="none" strike="noStrike" dirty="0">
                          <a:effectLst/>
                        </a:rPr>
                        <a:t>(DARIAH), </a:t>
                      </a:r>
                      <a:r>
                        <a:rPr lang="de-DE" sz="1400" b="1" u="none" strike="noStrike" dirty="0" smtClean="0">
                          <a:effectLst/>
                        </a:rPr>
                        <a:t>DODAS</a:t>
                      </a:r>
                      <a:r>
                        <a:rPr lang="de-DE" sz="1400" u="none" strike="noStrike" dirty="0" smtClean="0">
                          <a:effectLst/>
                        </a:rPr>
                        <a:t>(CMS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(LNEC), </a:t>
                      </a:r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1265789921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INDIGO </a:t>
                      </a:r>
                      <a:r>
                        <a:rPr lang="de-DE" sz="14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Orchestrator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INDIGO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(ENES), </a:t>
                      </a:r>
                      <a:r>
                        <a:rPr lang="de-DE" sz="1400" b="1" u="none" strike="noStrike" dirty="0" err="1">
                          <a:effectLst/>
                        </a:rPr>
                        <a:t>Invenio</a:t>
                      </a:r>
                      <a:r>
                        <a:rPr lang="de-DE" sz="1400" u="none" strike="noStrike" dirty="0">
                          <a:effectLst/>
                        </a:rPr>
                        <a:t>(DARIAH), </a:t>
                      </a:r>
                      <a:r>
                        <a:rPr lang="de-DE" sz="1400" b="1" u="none" strike="noStrike" dirty="0" smtClean="0">
                          <a:effectLst/>
                        </a:rPr>
                        <a:t>DODAS</a:t>
                      </a:r>
                      <a:r>
                        <a:rPr lang="de-DE" sz="1400" u="none" strike="noStrike" dirty="0" smtClean="0">
                          <a:effectLst/>
                        </a:rPr>
                        <a:t>(CMS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(LNEC), </a:t>
                      </a:r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478345190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INDIGO </a:t>
                      </a:r>
                      <a:r>
                        <a:rPr lang="de-DE" sz="14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udocker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INDIGO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2138750921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EGI Cloud Container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r>
                        <a:rPr lang="de-DE" sz="1400" u="none" strike="noStrike" dirty="0" smtClean="0">
                          <a:effectLst/>
                        </a:rPr>
                        <a:t>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GEO DAB </a:t>
                      </a:r>
                      <a:r>
                        <a:rPr lang="de-DE" sz="1400" u="none" strike="noStrike" dirty="0">
                          <a:effectLst/>
                        </a:rPr>
                        <a:t>(GEOSS</a:t>
                      </a:r>
                      <a:r>
                        <a:rPr lang="de-DE" sz="1400" u="none" strike="noStrike" dirty="0" smtClean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422971288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CVFMS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646800889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EGI </a:t>
                      </a:r>
                      <a:r>
                        <a:rPr lang="de-DE" sz="14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DataHub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DataMngmnt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(CMS), </a:t>
                      </a:r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(ENES), </a:t>
                      </a:r>
                      <a:r>
                        <a:rPr lang="de-DE" sz="1400" b="1" u="none" strike="noStrike" dirty="0">
                          <a:effectLst/>
                        </a:rPr>
                        <a:t>GEO </a:t>
                      </a:r>
                      <a:r>
                        <a:rPr lang="de-DE" sz="1400" b="1" u="none" strike="noStrike" dirty="0" smtClean="0">
                          <a:effectLst/>
                        </a:rPr>
                        <a:t>DAB</a:t>
                      </a:r>
                      <a:r>
                        <a:rPr lang="de-DE" sz="1400" u="none" strike="noStrike" dirty="0" smtClean="0">
                          <a:effectLst/>
                        </a:rPr>
                        <a:t>(GEOSS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900619465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B2DROP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EUDAT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DataMngmnt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LRS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</a:t>
                      </a:r>
                      <a:r>
                        <a:rPr lang="de-DE" sz="1400" u="none" strike="noStrike" dirty="0" smtClean="0">
                          <a:effectLst/>
                        </a:rPr>
                        <a:t>),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WeNMR</a:t>
                      </a:r>
                      <a:r>
                        <a:rPr lang="de-DE" sz="1400" u="none" strike="noStrike" dirty="0" smtClean="0">
                          <a:effectLst/>
                        </a:rPr>
                        <a:t>(</a:t>
                      </a:r>
                      <a:r>
                        <a:rPr lang="de-DE" sz="1400" u="none" strike="noStrike" dirty="0" err="1" smtClean="0">
                          <a:effectLst/>
                        </a:rPr>
                        <a:t>UoU</a:t>
                      </a:r>
                      <a:r>
                        <a:rPr lang="de-DE" sz="1400" u="none" strike="noStrike" dirty="0" smtClean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35960138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B2HANDLE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EUDAT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DataMngmnt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742248654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B2SAFE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EUDAT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DataMngmnt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(LNEC),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2916141059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B2SHARE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EUDAT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DataMngmnt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smtClean="0">
                          <a:effectLst/>
                        </a:rPr>
                        <a:t>LRS</a:t>
                      </a:r>
                      <a:r>
                        <a:rPr lang="es-ES" sz="1400" b="0" u="none" strike="noStrike" dirty="0" smtClean="0">
                          <a:effectLst/>
                        </a:rPr>
                        <a:t>(CLARIN)</a:t>
                      </a:r>
                      <a:r>
                        <a:rPr lang="es-ES" sz="1400" b="1" u="none" strike="noStrike" dirty="0" smtClean="0">
                          <a:effectLst/>
                        </a:rPr>
                        <a:t>, VLO (</a:t>
                      </a:r>
                      <a:r>
                        <a:rPr lang="es-ES" sz="1400" b="0" u="none" strike="noStrike" dirty="0" smtClean="0">
                          <a:effectLst/>
                        </a:rPr>
                        <a:t>CLARIN</a:t>
                      </a:r>
                      <a:r>
                        <a:rPr lang="es-ES" sz="1400" b="1" u="none" strike="noStrike" dirty="0" smtClean="0">
                          <a:effectLst/>
                        </a:rPr>
                        <a:t>), VCR</a:t>
                      </a:r>
                      <a:r>
                        <a:rPr lang="es-ES" sz="1400" u="none" strike="noStrike" dirty="0" smtClean="0">
                          <a:effectLst/>
                        </a:rPr>
                        <a:t> </a:t>
                      </a:r>
                      <a:r>
                        <a:rPr lang="es-ES" sz="1400" u="none" strike="noStrike" dirty="0">
                          <a:effectLst/>
                        </a:rPr>
                        <a:t>(CLARIN), </a:t>
                      </a:r>
                      <a:r>
                        <a:rPr lang="es-ES" sz="1400" b="1" u="none" strike="noStrike" dirty="0">
                          <a:effectLst/>
                        </a:rPr>
                        <a:t>ECAS</a:t>
                      </a:r>
                      <a:r>
                        <a:rPr lang="es-ES" sz="1400" u="none" strike="noStrike" dirty="0">
                          <a:effectLst/>
                        </a:rPr>
                        <a:t>(ENES), </a:t>
                      </a:r>
                      <a:r>
                        <a:rPr lang="es-ES" sz="1400" b="1" u="none" strike="noStrike" dirty="0">
                          <a:effectLst/>
                        </a:rPr>
                        <a:t>EO Pillar </a:t>
                      </a:r>
                      <a:r>
                        <a:rPr lang="es-ES" sz="1400" b="1" u="none" strike="noStrike" dirty="0" err="1">
                          <a:effectLst/>
                        </a:rPr>
                        <a:t>services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1340598315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B2STAGE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EUDAT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 smtClean="0">
                          <a:effectLst/>
                        </a:rPr>
                        <a:t>DataMngmnt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smtClean="0">
                          <a:effectLst/>
                        </a:rPr>
                        <a:t>VCR</a:t>
                      </a:r>
                      <a:r>
                        <a:rPr lang="es-ES" sz="1400" u="none" strike="noStrike" dirty="0" smtClean="0">
                          <a:effectLst/>
                        </a:rPr>
                        <a:t> </a:t>
                      </a:r>
                      <a:r>
                        <a:rPr lang="es-ES" sz="1400" u="none" strike="noStrike" dirty="0">
                          <a:effectLst/>
                        </a:rPr>
                        <a:t>(CLARIN), </a:t>
                      </a:r>
                      <a:r>
                        <a:rPr lang="es-ES" sz="14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GEO</a:t>
                      </a:r>
                      <a:r>
                        <a:rPr lang="es-ES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DAB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(GEOSS),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OPENCoasts</a:t>
                      </a:r>
                      <a:r>
                        <a:rPr lang="de-DE" sz="1400" u="none" strike="noStrike" dirty="0" smtClean="0">
                          <a:effectLst/>
                        </a:rPr>
                        <a:t>(LNEC),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146828744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Federation</a:t>
                      </a:r>
                      <a:r>
                        <a:rPr lang="de-DE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Service</a:t>
                      </a:r>
                    </a:p>
                  </a:txBody>
                  <a:tcPr marL="7105" marR="7105" marT="710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DARIAH </a:t>
                      </a:r>
                      <a:r>
                        <a:rPr lang="de-D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(DARIAH),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VLR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(CLARIN)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69397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EGI Check-in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EGI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AAI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(CMS), </a:t>
                      </a:r>
                      <a:r>
                        <a:rPr lang="de-DE" sz="1400" b="1" u="none" strike="noStrike" dirty="0">
                          <a:effectLst/>
                        </a:rPr>
                        <a:t>GEO DAB</a:t>
                      </a:r>
                      <a:r>
                        <a:rPr lang="de-DE" sz="1400" u="none" strike="noStrike" dirty="0">
                          <a:effectLst/>
                        </a:rPr>
                        <a:t> (GEOSS), </a:t>
                      </a:r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OPENCoasts</a:t>
                      </a:r>
                      <a:r>
                        <a:rPr lang="de-DE" sz="1400" u="none" strike="noStrike" dirty="0" smtClean="0">
                          <a:effectLst/>
                        </a:rPr>
                        <a:t>(LNEC)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712453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B2ACCESS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EUDAT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AAI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VCR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r>
                        <a:rPr lang="de-DE" sz="1400" b="1" u="none" strike="noStrike" dirty="0">
                          <a:effectLst/>
                        </a:rPr>
                        <a:t>LRS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</a:t>
                      </a:r>
                      <a:r>
                        <a:rPr lang="de-DE" sz="1400" u="none" strike="noStrike" dirty="0" smtClean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018176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INDIGO IAM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INDIGO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AAI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(CMS), </a:t>
                      </a:r>
                      <a:r>
                        <a:rPr lang="de-DE" sz="1400" b="1" u="none" strike="noStrike" dirty="0" err="1">
                          <a:effectLst/>
                        </a:rPr>
                        <a:t>Invenio</a:t>
                      </a:r>
                      <a:r>
                        <a:rPr lang="de-DE" sz="1400" u="none" strike="noStrike" dirty="0">
                          <a:effectLst/>
                        </a:rPr>
                        <a:t> (DARIAH)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15178"/>
                  </a:ext>
                </a:extLst>
              </a:tr>
              <a:tr h="2390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Accounting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EOSC-hub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Accounting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GEO DAB</a:t>
                      </a:r>
                      <a:r>
                        <a:rPr lang="de-DE" sz="1400" u="none" strike="noStrike" dirty="0">
                          <a:effectLst/>
                        </a:rPr>
                        <a:t> (GEOSS</a:t>
                      </a:r>
                      <a:r>
                        <a:rPr lang="de-DE" sz="1400" u="none" strike="noStrike" dirty="0" smtClean="0">
                          <a:effectLst/>
                        </a:rPr>
                        <a:t>),</a:t>
                      </a:r>
                      <a:r>
                        <a:rPr lang="de-DE" sz="1400" b="1" u="none" strike="noStrike" dirty="0" smtClean="0">
                          <a:effectLst/>
                        </a:rPr>
                        <a:t> EO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Pillar</a:t>
                      </a:r>
                      <a:r>
                        <a:rPr lang="de-DE" sz="1400" b="1" u="none" strike="noStrike" dirty="0" smtClean="0">
                          <a:effectLst/>
                        </a:rPr>
                        <a:t>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services</a:t>
                      </a:r>
                      <a:r>
                        <a:rPr lang="de-DE" sz="1400" b="1" u="none" strike="noStrike" dirty="0" smtClean="0">
                          <a:effectLst/>
                        </a:rPr>
                        <a:t>, DODAS</a:t>
                      </a:r>
                      <a:r>
                        <a:rPr lang="de-DE" sz="1400" b="0" u="none" strike="noStrike" dirty="0" smtClean="0">
                          <a:effectLst/>
                        </a:rPr>
                        <a:t>(CMS), </a:t>
                      </a:r>
                      <a:r>
                        <a:rPr lang="de-DE" sz="1400" b="1" u="none" strike="noStrike" dirty="0" smtClean="0">
                          <a:effectLst/>
                        </a:rPr>
                        <a:t>DH Science Gateway</a:t>
                      </a:r>
                      <a:r>
                        <a:rPr lang="de-DE" sz="1400" u="none" strike="noStrike" dirty="0" smtClean="0">
                          <a:effectLst/>
                        </a:rPr>
                        <a:t> (DARIAH)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556223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Monitoring</a:t>
                      </a:r>
                      <a:endParaRPr lang="de-D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EOSC-hub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Monitoring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GEO DAB</a:t>
                      </a:r>
                      <a:r>
                        <a:rPr lang="de-DE" sz="1400" u="none" strike="noStrike" dirty="0">
                          <a:effectLst/>
                        </a:rPr>
                        <a:t> (GEOSS</a:t>
                      </a:r>
                      <a:r>
                        <a:rPr lang="de-DE" sz="1400" u="none" strike="noStrike" dirty="0" smtClean="0">
                          <a:effectLst/>
                        </a:rPr>
                        <a:t>), </a:t>
                      </a:r>
                      <a:r>
                        <a:rPr lang="de-DE" sz="1400" b="1" u="none" strike="noStrike" dirty="0" smtClean="0">
                          <a:effectLst/>
                        </a:rPr>
                        <a:t>EO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Pillar</a:t>
                      </a:r>
                      <a:r>
                        <a:rPr lang="de-DE" sz="1400" b="1" u="none" strike="noStrike" dirty="0" smtClean="0">
                          <a:effectLst/>
                        </a:rPr>
                        <a:t> 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services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1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99456" y="1268763"/>
            <a:ext cx="10657184" cy="4855007"/>
          </a:xfrm>
        </p:spPr>
        <p:txBody>
          <a:bodyPr>
            <a:normAutofit/>
          </a:bodyPr>
          <a:lstStyle/>
          <a:p>
            <a:r>
              <a:rPr lang="de-DE" dirty="0" smtClean="0"/>
              <a:t>Focus on </a:t>
            </a:r>
            <a:r>
              <a:rPr lang="de-DE" dirty="0" err="1" smtClean="0"/>
              <a:t>maintenance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1st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/>
          </a:p>
          <a:p>
            <a:pPr lvl="1"/>
            <a:r>
              <a:rPr lang="de-DE" sz="2400" dirty="0" err="1" smtClean="0"/>
              <a:t>rolling</a:t>
            </a:r>
            <a:r>
              <a:rPr lang="de-DE" sz="2400" dirty="0" smtClean="0"/>
              <a:t> </a:t>
            </a:r>
            <a:r>
              <a:rPr lang="de-DE" sz="2400" dirty="0" err="1" smtClean="0"/>
              <a:t>maintenance</a:t>
            </a:r>
            <a:r>
              <a:rPr lang="de-DE" sz="2400" dirty="0" smtClean="0"/>
              <a:t> plan </a:t>
            </a:r>
            <a:r>
              <a:rPr lang="de-DE" sz="2400" dirty="0" err="1" smtClean="0"/>
              <a:t>defined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6-monthly </a:t>
            </a:r>
            <a:r>
              <a:rPr lang="de-DE" sz="2400" dirty="0" err="1" smtClean="0"/>
              <a:t>updates</a:t>
            </a:r>
            <a:r>
              <a:rPr lang="de-DE" sz="2400" dirty="0" smtClean="0"/>
              <a:t> (M6.1)</a:t>
            </a:r>
          </a:p>
          <a:p>
            <a:pPr lvl="1"/>
            <a:r>
              <a:rPr lang="de-DE" sz="2400" dirty="0" smtClean="0"/>
              <a:t>1st </a:t>
            </a:r>
            <a:r>
              <a:rPr lang="de-DE" sz="2400" dirty="0" err="1" smtClean="0"/>
              <a:t>year</a:t>
            </a:r>
            <a:r>
              <a:rPr lang="de-DE" sz="2400" dirty="0" smtClean="0"/>
              <a:t> </a:t>
            </a:r>
            <a:r>
              <a:rPr lang="de-DE" sz="2400" dirty="0" err="1" smtClean="0"/>
              <a:t>maintenance</a:t>
            </a:r>
            <a:r>
              <a:rPr lang="de-DE" sz="2400" dirty="0" smtClean="0"/>
              <a:t>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 </a:t>
            </a:r>
            <a:r>
              <a:rPr lang="de-DE" sz="2400" dirty="0" err="1" smtClean="0"/>
              <a:t>reported</a:t>
            </a:r>
            <a:r>
              <a:rPr lang="de-DE" sz="2400" dirty="0" smtClean="0"/>
              <a:t> in </a:t>
            </a:r>
            <a:r>
              <a:rPr lang="de-DE" sz="2400" dirty="0" err="1" smtClean="0"/>
              <a:t>deliverable</a:t>
            </a:r>
            <a:r>
              <a:rPr lang="de-DE" sz="2400" dirty="0" smtClean="0"/>
              <a:t> D6.1</a:t>
            </a:r>
          </a:p>
          <a:p>
            <a:r>
              <a:rPr lang="de-DE" dirty="0" smtClean="0"/>
              <a:t>Rolling </a:t>
            </a:r>
            <a:r>
              <a:rPr lang="de-DE" dirty="0" err="1" smtClean="0"/>
              <a:t>integration</a:t>
            </a:r>
            <a:r>
              <a:rPr lang="de-DE" dirty="0" smtClean="0"/>
              <a:t> plan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/>
          </a:p>
          <a:p>
            <a:pPr lvl="1"/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err="1" smtClean="0"/>
              <a:t>integration</a:t>
            </a:r>
            <a:r>
              <a:rPr lang="de-DE" sz="2400" dirty="0" smtClean="0"/>
              <a:t> </a:t>
            </a:r>
            <a:r>
              <a:rPr lang="de-DE" sz="2400" dirty="0" err="1" smtClean="0"/>
              <a:t>started</a:t>
            </a:r>
            <a:r>
              <a:rPr lang="de-DE" sz="2400" dirty="0" smtClean="0"/>
              <a:t> </a:t>
            </a:r>
            <a:r>
              <a:rPr lang="de-DE" sz="2400" dirty="0" err="1" smtClean="0"/>
              <a:t>according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initial plan </a:t>
            </a:r>
            <a:r>
              <a:rPr lang="de-DE" sz="2400" dirty="0"/>
              <a:t>(M6.2</a:t>
            </a:r>
            <a:r>
              <a:rPr lang="de-DE" sz="2400" dirty="0" smtClean="0"/>
              <a:t>)</a:t>
            </a:r>
          </a:p>
          <a:p>
            <a:pPr lvl="1"/>
            <a:r>
              <a:rPr lang="de-DE" sz="2400" dirty="0" err="1"/>
              <a:t>s</a:t>
            </a:r>
            <a:r>
              <a:rPr lang="de-DE" sz="2400" dirty="0" err="1" smtClean="0"/>
              <a:t>ervice</a:t>
            </a:r>
            <a:r>
              <a:rPr lang="de-DE" sz="2400" dirty="0" smtClean="0"/>
              <a:t> </a:t>
            </a:r>
            <a:r>
              <a:rPr lang="de-DE" sz="2400" dirty="0" err="1" smtClean="0"/>
              <a:t>integration</a:t>
            </a:r>
            <a:r>
              <a:rPr lang="de-DE" sz="2400" dirty="0" smtClean="0"/>
              <a:t>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thematic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services</a:t>
            </a:r>
            <a:r>
              <a:rPr lang="de-DE" sz="2400" dirty="0" smtClean="0"/>
              <a:t> </a:t>
            </a: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necessary</a:t>
            </a:r>
            <a:endParaRPr lang="de-DE" sz="2400" dirty="0" smtClean="0"/>
          </a:p>
          <a:p>
            <a:r>
              <a:rPr lang="de-DE" dirty="0" smtClean="0"/>
              <a:t>Accounting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probes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updated</a:t>
            </a:r>
            <a:r>
              <a:rPr lang="de-DE" dirty="0" smtClean="0"/>
              <a:t> (M6.3)</a:t>
            </a:r>
          </a:p>
          <a:p>
            <a:r>
              <a:rPr lang="de-DE" dirty="0" smtClean="0"/>
              <a:t>Every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accessed</a:t>
            </a:r>
            <a:r>
              <a:rPr lang="de-DE" dirty="0" smtClean="0"/>
              <a:t> via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IdP</a:t>
            </a:r>
            <a:r>
              <a:rPr lang="de-DE" dirty="0" smtClean="0"/>
              <a:t> </a:t>
            </a:r>
            <a:r>
              <a:rPr lang="de-DE" dirty="0" err="1" smtClean="0"/>
              <a:t>proxies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EOSC-hub AAI (M6.5)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Achievements</a:t>
            </a:r>
            <a:r>
              <a:rPr lang="de-DE" dirty="0" smtClean="0"/>
              <a:t> on Common Services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7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FCB-0AF5-4E59-8C1A-53815B71DB67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Common Services: Discovery and Access</a:t>
            </a:r>
            <a:br>
              <a:rPr lang="en-GB" dirty="0"/>
            </a:br>
            <a:endParaRPr lang="de-DE" dirty="0"/>
          </a:p>
        </p:txBody>
      </p:sp>
      <p:sp>
        <p:nvSpPr>
          <p:cNvPr id="6" name="Google Shape;405;p30"/>
          <p:cNvSpPr txBox="1"/>
          <p:nvPr/>
        </p:nvSpPr>
        <p:spPr>
          <a:xfrm>
            <a:off x="1624482" y="792254"/>
            <a:ext cx="86523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55600" algn="just">
              <a:lnSpc>
                <a:spcPct val="115000"/>
              </a:lnSpc>
              <a:buSzPts val="2000"/>
              <a:buFont typeface="Calibri"/>
              <a:buAutoNum type="arabicPeriod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[F] search for distributed data in EOSC-hub and beyond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lnSpc>
                <a:spcPct val="115000"/>
              </a:lnSpc>
              <a:buSzPts val="2000"/>
              <a:buFont typeface="Calibri"/>
              <a:buAutoNum type="arabicPeriod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[A] seamless access to distributed data resources where ever they are located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lnSpc>
                <a:spcPct val="115000"/>
              </a:lnSpc>
              <a:buSzPts val="2000"/>
              <a:buFont typeface="Calibri"/>
              <a:buAutoNum type="arabicPeriod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[I] usage of open standards and domain agnostic tools and interfaces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lnSpc>
                <a:spcPct val="115000"/>
              </a:lnSpc>
              <a:buSzPts val="2000"/>
              <a:buFont typeface="Calibri"/>
              <a:buAutoNum type="arabicPeriod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[R] reuse, exchange and staging of data (depending on use case)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4727848" y="2340879"/>
            <a:ext cx="7255085" cy="4040449"/>
            <a:chOff x="2297299" y="2332495"/>
            <a:chExt cx="7255085" cy="4040449"/>
          </a:xfrm>
        </p:grpSpPr>
        <p:pic>
          <p:nvPicPr>
            <p:cNvPr id="7" name="Google Shape;404;p30"/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97299" y="2332495"/>
              <a:ext cx="7255085" cy="4040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Ellipse 7"/>
            <p:cNvSpPr/>
            <p:nvPr/>
          </p:nvSpPr>
          <p:spPr>
            <a:xfrm>
              <a:off x="2711624" y="4433186"/>
              <a:ext cx="359163" cy="507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5159896" y="4687177"/>
              <a:ext cx="430995" cy="507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5788918" y="2555379"/>
              <a:ext cx="574660" cy="605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960096" y="3844736"/>
              <a:ext cx="574660" cy="588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647728" y="3341257"/>
              <a:ext cx="456432" cy="440167"/>
            </a:xfrm>
            <a:prstGeom prst="ellipse">
              <a:avLst/>
            </a:prstGeom>
            <a:solidFill>
              <a:srgbClr val="00A2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6997252" y="4302080"/>
              <a:ext cx="537504" cy="50639"/>
            </a:xfrm>
            <a:prstGeom prst="line">
              <a:avLst/>
            </a:prstGeom>
            <a:ln w="9525">
              <a:solidFill>
                <a:srgbClr val="D454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feld 14"/>
          <p:cNvSpPr txBox="1"/>
          <p:nvPr/>
        </p:nvSpPr>
        <p:spPr>
          <a:xfrm>
            <a:off x="479376" y="2622586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Achievements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EGI Data Hub </a:t>
            </a:r>
            <a:r>
              <a:rPr lang="de-DE" dirty="0" err="1" smtClean="0"/>
              <a:t>is</a:t>
            </a:r>
            <a:r>
              <a:rPr lang="de-DE" dirty="0" smtClean="0"/>
              <a:t> MD-</a:t>
            </a:r>
            <a:r>
              <a:rPr lang="de-DE" dirty="0" err="1" smtClean="0"/>
              <a:t>harvestable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B2FIND (</a:t>
            </a:r>
            <a:r>
              <a:rPr lang="de-DE" dirty="0" err="1" smtClean="0"/>
              <a:t>enabled</a:t>
            </a:r>
            <a:r>
              <a:rPr lang="de-DE" dirty="0" smtClean="0"/>
              <a:t> OHI-PMH </a:t>
            </a:r>
            <a:r>
              <a:rPr lang="de-DE" dirty="0" err="1" smtClean="0"/>
              <a:t>interface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B2FIND: </a:t>
            </a:r>
            <a:r>
              <a:rPr lang="de-DE" dirty="0" err="1"/>
              <a:t>o</a:t>
            </a:r>
            <a:r>
              <a:rPr lang="de-DE" dirty="0" err="1" smtClean="0"/>
              <a:t>ngoing</a:t>
            </a:r>
            <a:r>
              <a:rPr lang="de-DE" dirty="0" smtClean="0"/>
              <a:t> MD </a:t>
            </a:r>
            <a:r>
              <a:rPr lang="de-DE" dirty="0" err="1" smtClean="0"/>
              <a:t>harvesting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; MD </a:t>
            </a:r>
            <a:r>
              <a:rPr lang="de-DE" dirty="0" err="1" smtClean="0"/>
              <a:t>harvestable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B2SAFE/</a:t>
            </a:r>
            <a:r>
              <a:rPr lang="de-DE" dirty="0" err="1" smtClean="0"/>
              <a:t>iRODS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EGI Data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B2DROP: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upgrades</a:t>
            </a:r>
            <a:r>
              <a:rPr lang="de-DE" dirty="0" smtClean="0"/>
              <a:t>; final </a:t>
            </a:r>
            <a:r>
              <a:rPr lang="de-DE" dirty="0" err="1" smtClean="0"/>
              <a:t>switch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LDAP </a:t>
            </a:r>
            <a:r>
              <a:rPr lang="de-DE" dirty="0" err="1" smtClean="0"/>
              <a:t>to</a:t>
            </a:r>
            <a:r>
              <a:rPr lang="de-DE" dirty="0" smtClean="0"/>
              <a:t> B2ACCESS-based </a:t>
            </a:r>
            <a:r>
              <a:rPr lang="de-DE" dirty="0" err="1" smtClean="0"/>
              <a:t>authentication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8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A1B9-159B-4B83-994B-DC27D9F9C072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2D4E77"/>
                </a:solidFill>
              </a:rPr>
              <a:t>Common Services: </a:t>
            </a:r>
            <a:r>
              <a:rPr lang="de-DE" dirty="0" err="1" smtClean="0">
                <a:solidFill>
                  <a:srgbClr val="2D4E77"/>
                </a:solidFill>
              </a:rPr>
              <a:t>Federated</a:t>
            </a:r>
            <a:r>
              <a:rPr lang="de-DE" dirty="0" smtClean="0">
                <a:solidFill>
                  <a:srgbClr val="2D4E77"/>
                </a:solidFill>
              </a:rPr>
              <a:t> </a:t>
            </a:r>
            <a:r>
              <a:rPr lang="de-DE" dirty="0" err="1" smtClean="0">
                <a:solidFill>
                  <a:srgbClr val="2D4E77"/>
                </a:solidFill>
              </a:rPr>
              <a:t>Compute</a:t>
            </a:r>
            <a:endParaRPr lang="de-DE" dirty="0">
              <a:solidFill>
                <a:srgbClr val="2D4E77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05106"/>
              </p:ext>
            </p:extLst>
          </p:nvPr>
        </p:nvGraphicFramePr>
        <p:xfrm>
          <a:off x="911424" y="1268760"/>
          <a:ext cx="10945215" cy="43097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00900">
                  <a:extLst>
                    <a:ext uri="{9D8B030D-6E8A-4147-A177-3AD203B41FA5}">
                      <a16:colId xmlns:a16="http://schemas.microsoft.com/office/drawing/2014/main" val="254786260"/>
                    </a:ext>
                  </a:extLst>
                </a:gridCol>
                <a:gridCol w="3543415">
                  <a:extLst>
                    <a:ext uri="{9D8B030D-6E8A-4147-A177-3AD203B41FA5}">
                      <a16:colId xmlns:a16="http://schemas.microsoft.com/office/drawing/2014/main" val="1584156715"/>
                    </a:ext>
                  </a:extLst>
                </a:gridCol>
                <a:gridCol w="3700900">
                  <a:extLst>
                    <a:ext uri="{9D8B030D-6E8A-4147-A177-3AD203B41FA5}">
                      <a16:colId xmlns:a16="http://schemas.microsoft.com/office/drawing/2014/main" val="3428364515"/>
                    </a:ext>
                  </a:extLst>
                </a:gridCol>
              </a:tblGrid>
              <a:tr h="879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2D4E77"/>
                          </a:solidFill>
                          <a:effectLst/>
                        </a:rPr>
                        <a:t>Cloud Compute</a:t>
                      </a:r>
                      <a:endParaRPr lang="de-DE" sz="2400" b="1" dirty="0">
                        <a:solidFill>
                          <a:srgbClr val="2D4E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2D4E77"/>
                          </a:solidFill>
                          <a:effectLst/>
                        </a:rPr>
                        <a:t>Cloud Container Compute</a:t>
                      </a:r>
                      <a:endParaRPr lang="de-DE" sz="2400" b="1" dirty="0">
                        <a:solidFill>
                          <a:srgbClr val="2D4E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2D4E77"/>
                          </a:solidFill>
                          <a:effectLst/>
                        </a:rPr>
                        <a:t>High Throughput Compute</a:t>
                      </a:r>
                      <a:endParaRPr lang="de-DE" sz="2400" b="1" dirty="0">
                        <a:solidFill>
                          <a:srgbClr val="2D4E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10078426"/>
                  </a:ext>
                </a:extLst>
              </a:tr>
              <a:tr h="1004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PaaS, IaaS,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Multi-cloud </a:t>
                      </a:r>
                      <a:r>
                        <a:rPr lang="en-GB" sz="1800" dirty="0">
                          <a:effectLst/>
                        </a:rPr>
                        <a:t>IaaS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Kubernetes on top of EGI Cloud Compute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Distributed</a:t>
                      </a:r>
                      <a:r>
                        <a:rPr lang="en-GB" sz="1800" baseline="0" dirty="0" smtClean="0">
                          <a:effectLst/>
                        </a:rPr>
                        <a:t> computing,</a:t>
                      </a:r>
                      <a:br>
                        <a:rPr lang="en-GB" sz="1800" baseline="0" dirty="0" smtClean="0">
                          <a:effectLst/>
                        </a:rPr>
                      </a:br>
                      <a:r>
                        <a:rPr lang="en-GB" sz="1800" dirty="0" smtClean="0">
                          <a:effectLst/>
                        </a:rPr>
                        <a:t>a </a:t>
                      </a:r>
                      <a:r>
                        <a:rPr lang="en-GB" sz="1800" dirty="0">
                          <a:effectLst/>
                        </a:rPr>
                        <a:t>scalable </a:t>
                      </a:r>
                      <a:r>
                        <a:rPr lang="en-GB" sz="1800" dirty="0" smtClean="0">
                          <a:effectLst/>
                        </a:rPr>
                        <a:t>batch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system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65332521"/>
                  </a:ext>
                </a:extLst>
              </a:tr>
              <a:tr h="586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Virtual Machines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(Docker) Containers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Compute Jobs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87362763"/>
                  </a:ext>
                </a:extLst>
              </a:tr>
              <a:tr h="1839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C3046"/>
                          </a:solidFill>
                          <a:effectLst/>
                        </a:rPr>
                        <a:t>Lift and shift existing applications</a:t>
                      </a:r>
                      <a:endParaRPr lang="de-DE" sz="1800" b="1" dirty="0">
                        <a:solidFill>
                          <a:srgbClr val="1C304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C3046"/>
                          </a:solidFill>
                          <a:effectLst/>
                        </a:rPr>
                        <a:t>Specific OS (kernel) requirements</a:t>
                      </a:r>
                      <a:endParaRPr lang="de-DE" sz="1800" b="1" dirty="0">
                        <a:solidFill>
                          <a:srgbClr val="1C30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C3046"/>
                          </a:solidFill>
                          <a:effectLst/>
                        </a:rPr>
                        <a:t>Cloud-native containerised applications</a:t>
                      </a:r>
                      <a:endParaRPr lang="de-DE" sz="1800" b="1" dirty="0">
                        <a:solidFill>
                          <a:srgbClr val="1C30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C3046"/>
                          </a:solidFill>
                          <a:effectLst/>
                        </a:rPr>
                        <a:t>Execution of </a:t>
                      </a:r>
                      <a:r>
                        <a:rPr lang="en-GB" sz="1800" b="1" dirty="0" smtClean="0">
                          <a:solidFill>
                            <a:srgbClr val="1C3046"/>
                          </a:solidFill>
                          <a:effectLst/>
                        </a:rPr>
                        <a:t>distributed </a:t>
                      </a:r>
                      <a:r>
                        <a:rPr lang="en-GB" sz="1800" b="1" dirty="0">
                          <a:solidFill>
                            <a:srgbClr val="1C3046"/>
                          </a:solidFill>
                          <a:effectLst/>
                        </a:rPr>
                        <a:t>computing tasks to analyse large datasets.</a:t>
                      </a:r>
                      <a:endParaRPr lang="de-DE" sz="1800" b="1" dirty="0">
                        <a:solidFill>
                          <a:srgbClr val="1C30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11874704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07369" y="4494019"/>
            <a:ext cx="4104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Achievements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Deprecating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OCCIa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API </a:t>
            </a:r>
            <a:r>
              <a:rPr lang="de-DE" dirty="0" err="1" smtClean="0"/>
              <a:t>supporting</a:t>
            </a:r>
            <a:r>
              <a:rPr lang="de-DE" dirty="0" smtClean="0"/>
              <a:t> native APIs.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EGI </a:t>
            </a:r>
            <a:r>
              <a:rPr lang="de-DE" dirty="0" err="1" smtClean="0"/>
              <a:t>Federated</a:t>
            </a:r>
            <a:r>
              <a:rPr lang="de-DE" dirty="0" smtClean="0"/>
              <a:t> Cloud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promoting</a:t>
            </a:r>
            <a:r>
              <a:rPr lang="de-DE" dirty="0" smtClean="0"/>
              <a:t> EGI </a:t>
            </a:r>
            <a:r>
              <a:rPr lang="de-DE" dirty="0" err="1" smtClean="0"/>
              <a:t>Checkin</a:t>
            </a:r>
            <a:r>
              <a:rPr lang="de-DE" dirty="0" smtClean="0"/>
              <a:t> </a:t>
            </a:r>
            <a:r>
              <a:rPr lang="de-DE" dirty="0" err="1" smtClean="0"/>
              <a:t>insetad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purely</a:t>
            </a:r>
            <a:r>
              <a:rPr lang="de-DE" dirty="0" smtClean="0"/>
              <a:t> x.509 </a:t>
            </a:r>
            <a:r>
              <a:rPr lang="de-DE" dirty="0" err="1" smtClean="0"/>
              <a:t>certificates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AAI.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799856" y="4766538"/>
            <a:ext cx="354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New </a:t>
            </a:r>
            <a:r>
              <a:rPr lang="de-DE" dirty="0" err="1" smtClean="0"/>
              <a:t>Kubernetes</a:t>
            </a:r>
            <a:r>
              <a:rPr lang="de-DE" dirty="0" smtClean="0"/>
              <a:t> </a:t>
            </a:r>
            <a:r>
              <a:rPr lang="de-DE" dirty="0" err="1" smtClean="0"/>
              <a:t>recipes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Ansible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Infrastructure Manager (</a:t>
            </a:r>
            <a:r>
              <a:rPr lang="de-DE" dirty="0" err="1" smtClean="0"/>
              <a:t>simplyfies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Kubernetes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347893" y="4766538"/>
            <a:ext cx="372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New </a:t>
            </a:r>
            <a:r>
              <a:rPr lang="de-DE" dirty="0" err="1" smtClean="0"/>
              <a:t>Cloudkeeper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also </a:t>
            </a:r>
            <a:r>
              <a:rPr lang="de-DE" dirty="0" err="1" smtClean="0"/>
              <a:t>simplifiesthe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(</a:t>
            </a:r>
            <a:r>
              <a:rPr lang="de-DE" dirty="0" err="1" smtClean="0"/>
              <a:t>commercal</a:t>
            </a:r>
            <a:r>
              <a:rPr lang="de-DE" dirty="0" smtClean="0"/>
              <a:t>)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r>
              <a:rPr lang="de-DE" dirty="0" smtClean="0"/>
              <a:t> (e.g. AWS).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5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B953-CD49-4002-BDA3-78D58972B84F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Common Services: </a:t>
            </a:r>
            <a:r>
              <a:rPr lang="de-DE" dirty="0" smtClean="0"/>
              <a:t>Processing </a:t>
            </a:r>
            <a:r>
              <a:rPr lang="de-DE" dirty="0" err="1" smtClean="0"/>
              <a:t>and</a:t>
            </a:r>
            <a:r>
              <a:rPr lang="de-DE" dirty="0" smtClean="0"/>
              <a:t> Orchestration</a:t>
            </a:r>
            <a:endParaRPr lang="de-DE" dirty="0"/>
          </a:p>
        </p:txBody>
      </p:sp>
      <p:pic>
        <p:nvPicPr>
          <p:cNvPr id="6" name="image6.png"/>
          <p:cNvPicPr>
            <a:picLocks noChangeAspect="1"/>
          </p:cNvPicPr>
          <p:nvPr/>
        </p:nvPicPr>
        <p:blipFill>
          <a:blip r:embed="rId2"/>
          <a:srcRect l="18" r="18"/>
          <a:stretch>
            <a:fillRect/>
          </a:stretch>
        </p:blipFill>
        <p:spPr>
          <a:xfrm>
            <a:off x="6528048" y="979215"/>
            <a:ext cx="5210194" cy="5400600"/>
          </a:xfrm>
          <a:prstGeom prst="rect">
            <a:avLst/>
          </a:prstGeom>
          <a:ln/>
        </p:spPr>
      </p:pic>
      <p:sp>
        <p:nvSpPr>
          <p:cNvPr id="8" name="Textfeld 7"/>
          <p:cNvSpPr txBox="1"/>
          <p:nvPr/>
        </p:nvSpPr>
        <p:spPr>
          <a:xfrm>
            <a:off x="551384" y="119675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Achievements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Exoscale</a:t>
            </a:r>
            <a:r>
              <a:rPr lang="en-GB" dirty="0"/>
              <a:t> </a:t>
            </a:r>
            <a:r>
              <a:rPr lang="en-GB" dirty="0" smtClean="0"/>
              <a:t>provider (</a:t>
            </a:r>
            <a:r>
              <a:rPr lang="en-GB" dirty="0"/>
              <a:t>https://www.exoscale.com/</a:t>
            </a:r>
            <a:r>
              <a:rPr lang="en-GB" dirty="0" smtClean="0"/>
              <a:t>) </a:t>
            </a:r>
            <a:r>
              <a:rPr lang="en-GB" dirty="0"/>
              <a:t>(</a:t>
            </a:r>
            <a:r>
              <a:rPr lang="en-GB" dirty="0" err="1"/>
              <a:t>CloudStack</a:t>
            </a:r>
            <a:r>
              <a:rPr lang="en-GB" dirty="0"/>
              <a:t> API) </a:t>
            </a:r>
            <a:r>
              <a:rPr lang="en-GB" dirty="0" smtClean="0"/>
              <a:t>has been added to </a:t>
            </a:r>
            <a:r>
              <a:rPr lang="en-GB" dirty="0"/>
              <a:t>access this platform as part of a collaboration with </a:t>
            </a:r>
            <a:r>
              <a:rPr lang="en-GB" dirty="0" err="1" smtClean="0"/>
              <a:t>HNSciCloud</a:t>
            </a:r>
            <a:r>
              <a:rPr lang="de-DE" dirty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(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://www.hnscicloud.eu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Orchestrator: </a:t>
            </a:r>
            <a:r>
              <a:rPr lang="en-GB" dirty="0"/>
              <a:t>it has been decided to replace the current workflow engine (</a:t>
            </a:r>
            <a:r>
              <a:rPr lang="en-GB" dirty="0" err="1"/>
              <a:t>jBPM</a:t>
            </a:r>
            <a:r>
              <a:rPr lang="en-GB" dirty="0"/>
              <a:t>) with the </a:t>
            </a:r>
            <a:r>
              <a:rPr lang="en-GB" dirty="0" err="1"/>
              <a:t>Flowable</a:t>
            </a:r>
            <a:r>
              <a:rPr lang="en-GB" dirty="0"/>
              <a:t> Open Source workflow engine </a:t>
            </a:r>
            <a:r>
              <a:rPr lang="en-GB" dirty="0" smtClean="0"/>
              <a:t>to ensure </a:t>
            </a:r>
            <a:r>
              <a:rPr lang="en-GB" dirty="0"/>
              <a:t>better stability and </a:t>
            </a:r>
            <a:r>
              <a:rPr lang="en-GB" dirty="0" smtClean="0"/>
              <a:t>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Future Gateway has been enhanced regarding stability and code testing.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5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Common Services: 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Mngmnt</a:t>
            </a:r>
            <a:endParaRPr lang="de-DE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93" y="871842"/>
            <a:ext cx="7070727" cy="5363999"/>
          </a:xfrm>
        </p:spPr>
      </p:pic>
      <p:sp>
        <p:nvSpPr>
          <p:cNvPr id="18" name="Textfeld 17"/>
          <p:cNvSpPr txBox="1"/>
          <p:nvPr/>
        </p:nvSpPr>
        <p:spPr>
          <a:xfrm>
            <a:off x="635713" y="1484784"/>
            <a:ext cx="59800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Achievements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Maintenance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initial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: B2SAFE, B2SHARE, B2HANDLE.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(The B2NOTE-B2SHARE </a:t>
            </a:r>
            <a:r>
              <a:rPr lang="de-DE" dirty="0" err="1" smtClean="0"/>
              <a:t>bridge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Initially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B2SHARE – B2SAFE </a:t>
            </a:r>
            <a:r>
              <a:rPr lang="de-DE" dirty="0" err="1" smtClean="0"/>
              <a:t>bridge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err="1" smtClean="0"/>
              <a:t>policies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Herbadrop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CompBioMed</a:t>
            </a:r>
            <a:r>
              <a:rPr lang="de-DE" dirty="0" smtClean="0"/>
              <a:t> </a:t>
            </a:r>
            <a:r>
              <a:rPr lang="de-DE" dirty="0" err="1" smtClean="0"/>
              <a:t>communities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B2SHARE: </a:t>
            </a:r>
            <a:r>
              <a:rPr lang="de-DE" dirty="0" err="1" smtClean="0"/>
              <a:t>collecting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LOFAR </a:t>
            </a:r>
            <a:r>
              <a:rPr lang="de-DE" dirty="0" err="1" smtClean="0"/>
              <a:t>community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B2HANDLE: Handle </a:t>
            </a:r>
            <a:r>
              <a:rPr lang="de-DE" dirty="0" err="1" smtClean="0"/>
              <a:t>system</a:t>
            </a:r>
            <a:r>
              <a:rPr lang="de-DE" dirty="0" smtClean="0"/>
              <a:t> upgrade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br>
              <a:rPr lang="de-DE" dirty="0" smtClean="0"/>
            </a:br>
            <a:r>
              <a:rPr lang="de-DE" dirty="0" smtClean="0"/>
              <a:t>CDI Handle </a:t>
            </a:r>
            <a:r>
              <a:rPr lang="de-DE" dirty="0" err="1" smtClean="0"/>
              <a:t>nodes</a:t>
            </a:r>
            <a:r>
              <a:rPr lang="de-DE" dirty="0" smtClean="0"/>
              <a:t>.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5663952" y="4365104"/>
            <a:ext cx="3384376" cy="1800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8400256" y="5518482"/>
            <a:ext cx="1296144" cy="114784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8904312" y="3934619"/>
            <a:ext cx="2376264" cy="114784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8256240" y="2318798"/>
            <a:ext cx="1156077" cy="114784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5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071664" y="188640"/>
            <a:ext cx="8784976" cy="53771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VA KPIs - </a:t>
            </a:r>
            <a:r>
              <a:rPr lang="de-DE" dirty="0" err="1" smtClean="0"/>
              <a:t>Federation</a:t>
            </a:r>
            <a:r>
              <a:rPr lang="de-DE" dirty="0" smtClean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smtClean="0"/>
              <a:t>Services M1-8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04226"/>
              </p:ext>
            </p:extLst>
          </p:nvPr>
        </p:nvGraphicFramePr>
        <p:xfrm>
          <a:off x="370113" y="980728"/>
          <a:ext cx="11630543" cy="47520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50117">
                  <a:extLst>
                    <a:ext uri="{9D8B030D-6E8A-4147-A177-3AD203B41FA5}">
                      <a16:colId xmlns:a16="http://schemas.microsoft.com/office/drawing/2014/main" val="3386305787"/>
                    </a:ext>
                  </a:extLst>
                </a:gridCol>
                <a:gridCol w="487338">
                  <a:extLst>
                    <a:ext uri="{9D8B030D-6E8A-4147-A177-3AD203B41FA5}">
                      <a16:colId xmlns:a16="http://schemas.microsoft.com/office/drawing/2014/main" val="31705898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79471072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87668598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403128593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42185245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6839436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+mn-lt"/>
                        </a:rPr>
                        <a:t>Service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Access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Service Provider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Category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KPI  1 [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metric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value:baseline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KPI  2  [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metric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value:baseline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KPI  3  [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metric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value:baseline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56787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CESNET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AAI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15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Check-in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GRNET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 smtClean="0">
                          <a:effectLst/>
                          <a:latin typeface="+mn-lt"/>
                        </a:rPr>
                        <a:t>Security&amp;Operations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registered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461:92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31:18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49:15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238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B2ACCESS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JUELICH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 smtClean="0">
                          <a:effectLst/>
                          <a:latin typeface="+mn-lt"/>
                        </a:rPr>
                        <a:t>Security&amp;Operations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registered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1328:1065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21:12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48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129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WaTTS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INDIGO / KIT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AAI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76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RCauth.eu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Nikhef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GRNET, STFC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AAI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51:46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communities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3:3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issued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certificates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297:195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942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Marketplace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Cyfronet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39477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SPMT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GRNET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registered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30:0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catalogue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43:0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reached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34:3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59162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Ops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IN2P3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1082:1000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period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73k:45k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reached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59:45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90116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DPMT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MPCDF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170:130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80/63:70/60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reached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18:18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352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DMP Tool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SIGMA2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68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GOCDB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STFC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1552:1551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providers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695:694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queries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/24h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98.7k:79.2k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119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SVMON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KIT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60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:30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25:20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8:10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695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 Portal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CESGA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DNs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8997:9092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47:47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17725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Argo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GRNET, SRCE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2:2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messages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515k : 300k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3:3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88900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Pakiti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SECANT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CESNET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pakiti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reporters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188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secant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(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pakiti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43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751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ARGO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monitoring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/ IN2P3,GRNET,SRCE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78:65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277:300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1581:1000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44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APEL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/ STFC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Accounting Portal)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RT Helpdesk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BSC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507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 500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tickets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period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166 : 150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092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XGUS Helpdesk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/ BSC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778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GGUS Helpdesk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KIT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597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AppDB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/UMD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IASA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1023 : 988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could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provider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19:18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uptd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appliances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28:15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38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VA KPIs - Common </a:t>
            </a:r>
            <a:r>
              <a:rPr lang="de-DE" dirty="0" smtClean="0"/>
              <a:t>Services 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smtClean="0"/>
              <a:t>M1-8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14789"/>
              </p:ext>
            </p:extLst>
          </p:nvPr>
        </p:nvGraphicFramePr>
        <p:xfrm>
          <a:off x="370113" y="980728"/>
          <a:ext cx="11630543" cy="506636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50117">
                  <a:extLst>
                    <a:ext uri="{9D8B030D-6E8A-4147-A177-3AD203B41FA5}">
                      <a16:colId xmlns:a16="http://schemas.microsoft.com/office/drawing/2014/main" val="3386305787"/>
                    </a:ext>
                  </a:extLst>
                </a:gridCol>
                <a:gridCol w="487338">
                  <a:extLst>
                    <a:ext uri="{9D8B030D-6E8A-4147-A177-3AD203B41FA5}">
                      <a16:colId xmlns:a16="http://schemas.microsoft.com/office/drawing/2014/main" val="31705898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79471072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87668598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403128593"/>
                    </a:ext>
                  </a:extLst>
                </a:gridCol>
                <a:gridCol w="2064230">
                  <a:extLst>
                    <a:ext uri="{9D8B030D-6E8A-4147-A177-3AD203B41FA5}">
                      <a16:colId xmlns:a16="http://schemas.microsoft.com/office/drawing/2014/main" val="4218524586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568394364"/>
                    </a:ext>
                  </a:extLst>
                </a:gridCol>
              </a:tblGrid>
              <a:tr h="14401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+mn-lt"/>
                        </a:rPr>
                        <a:t>Service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Access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Service Provider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Category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KPI  1 [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metric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value:baseline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KPI  2  [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metric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value:baseline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KPI  3  [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metric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value:baseline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5678725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EGI </a:t>
                      </a:r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DataHub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CYFRONET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sharing</a:t>
                      </a:r>
                      <a:r>
                        <a:rPr lang="de-DE" sz="1200" u="none" strike="noStrike" dirty="0" smtClean="0">
                          <a:effectLst/>
                        </a:rPr>
                        <a:t>, Storage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1507"/>
                  </a:ext>
                </a:extLst>
              </a:tr>
              <a:tr h="16403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B2FIND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EUDAT / DKRZ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Sharing &amp; Discovery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Communities 19:19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30:20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usage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100:50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23804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B2DROP(*)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EUDAT / FZJ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Sharing &amp; Discovery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1807 : 1350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3.0M : 1.8M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21 : 48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12952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B2STAGE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EUDAT / CINECA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767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Indigo IAM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INDIGO / 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AAI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94213"/>
                  </a:ext>
                </a:extLst>
              </a:tr>
              <a:tr h="2415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EGI </a:t>
                      </a:r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HTC </a:t>
                      </a:r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Compute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3947712"/>
                  </a:ext>
                </a:extLst>
              </a:tr>
              <a:tr h="2625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EGI Cloud </a:t>
                      </a:r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Compute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many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providers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Compute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591625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EGI Cloud Container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901167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DIRAC4EGI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IN2P3,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Cyfronet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Compute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524 : 500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4.7M : 4.5M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 12:10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253528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EGI Online Storage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many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providers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Storage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1868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Advanced</a:t>
                      </a:r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IaaS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LIP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401196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BDII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Resources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Discovery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1269593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CVMFS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EGI / STFC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Compute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1772572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TOSCA </a:t>
                      </a:r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for</a:t>
                      </a:r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Heat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INDIGO / CSIC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75179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IM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INDIGO / UPV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447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PaaS</a:t>
                      </a:r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Orchestrator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INDIGO / INFN,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Cyfronet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229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n-lt"/>
                        </a:rPr>
                        <a:t>FutureGateway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INDIGO / PSNC,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INFN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Processing &amp; Analysis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09252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B2HANDLE(*)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EUDAT / GRNET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Data Management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provided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until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2577849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B2SAFE-DPM(*)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EUDAT / SIGMA2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DPM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1:1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policies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1:1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countries: 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5559712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B2SHARE(*)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EUDAT / CSC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469:370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usage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2150:788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countries: 48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383561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B2NOTE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EUDAT / BSC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Data Management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8:10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annotations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15:15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9150878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ETDR(*)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CINES, DANS / EUDAT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Data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Preservation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1:1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4M:4M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countries: 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45041"/>
                  </a:ext>
                </a:extLst>
              </a:tr>
              <a:tr h="20296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TSD(*)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SIGMA2,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  <a:latin typeface="+mn-lt"/>
                        </a:rPr>
                        <a:t>UiO</a:t>
                      </a:r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 / EUDAT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Storage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507:450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0011192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 smtClean="0">
                          <a:effectLst/>
                          <a:latin typeface="+mn-lt"/>
                        </a:rPr>
                        <a:t>ePouta</a:t>
                      </a:r>
                      <a:r>
                        <a:rPr lang="de-DE" sz="1200" b="1" u="none" strike="noStrike" dirty="0" smtClean="0">
                          <a:effectLst/>
                          <a:latin typeface="+mn-lt"/>
                        </a:rPr>
                        <a:t>(*)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CSC, EUDAT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  <a:latin typeface="+mn-lt"/>
                        </a:rPr>
                        <a:t>Processing &amp;</a:t>
                      </a:r>
                      <a:r>
                        <a:rPr lang="de-DE" sz="1200" u="none" strike="noStrike" baseline="0" dirty="0" smtClean="0">
                          <a:effectLst/>
                          <a:latin typeface="+mn-lt"/>
                        </a:rPr>
                        <a:t> Analysis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36.9:28.3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memory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VM  22.2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11.1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TiB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countries: 2:1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2011620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35361" y="6073551"/>
            <a:ext cx="1166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(*) in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addition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VA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service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service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instances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provided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providers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via different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channels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mechanisms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projects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commercial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268763"/>
            <a:ext cx="10729192" cy="4855007"/>
          </a:xfrm>
        </p:spPr>
        <p:txBody>
          <a:bodyPr/>
          <a:lstStyle/>
          <a:p>
            <a:r>
              <a:rPr lang="en-GB" dirty="0" smtClean="0"/>
              <a:t>Scope of access enabling</a:t>
            </a:r>
            <a:endParaRPr lang="en-GB" dirty="0" smtClean="0"/>
          </a:p>
          <a:p>
            <a:r>
              <a:rPr lang="en-GB" dirty="0" smtClean="0"/>
              <a:t>Federation </a:t>
            </a:r>
            <a:r>
              <a:rPr lang="en-GB" dirty="0"/>
              <a:t>and Collaboration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Common Services</a:t>
            </a:r>
            <a:endParaRPr lang="en-GB" dirty="0"/>
          </a:p>
          <a:p>
            <a:r>
              <a:rPr lang="en-GB" dirty="0" smtClean="0"/>
              <a:t>Access Enabling and Common Services via Virtual Access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EB3B-7621-4D3B-A222-A09EC4F94930}" type="datetime3">
              <a:rPr lang="de-DE" smtClean="0"/>
              <a:t>21/01/19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4A0-C75F-47CA-99AE-CEAC75A1DD99}" type="datetime3">
              <a:rPr lang="de-DE" smtClean="0"/>
              <a:t>21/01/19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1C3046"/>
                </a:solidFill>
              </a:rPr>
              <a:t>Scope</a:t>
            </a:r>
            <a:r>
              <a:rPr lang="de-DE" dirty="0" smtClean="0">
                <a:solidFill>
                  <a:srgbClr val="1C3046"/>
                </a:solidFill>
              </a:rPr>
              <a:t> </a:t>
            </a:r>
            <a:r>
              <a:rPr lang="de-DE" dirty="0" err="1" smtClean="0">
                <a:solidFill>
                  <a:srgbClr val="1C3046"/>
                </a:solidFill>
              </a:rPr>
              <a:t>of</a:t>
            </a:r>
            <a:r>
              <a:rPr lang="de-DE" dirty="0" smtClean="0">
                <a:solidFill>
                  <a:srgbClr val="1C3046"/>
                </a:solidFill>
              </a:rPr>
              <a:t> Access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dirty="0" err="1" smtClean="0"/>
              <a:t>nabling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5440" y="1196756"/>
            <a:ext cx="11089232" cy="51845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2" indent="0">
              <a:buFont typeface="Arial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Access enabling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services</a:t>
            </a:r>
            <a:r>
              <a:rPr lang="en-US" dirty="0" smtClean="0"/>
              <a:t> </a:t>
            </a:r>
            <a:r>
              <a:rPr lang="en-US" sz="2000" dirty="0" smtClean="0"/>
              <a:t>to operate and provide access to the Hub</a:t>
            </a:r>
          </a:p>
          <a:p>
            <a:pPr marL="266700" lvl="2" indent="0">
              <a:buFont typeface="Arial"/>
              <a:buNone/>
            </a:pPr>
            <a:endParaRPr lang="en-US" sz="1400" dirty="0" smtClean="0">
              <a:solidFill>
                <a:srgbClr val="00B050"/>
              </a:solidFill>
            </a:endParaRPr>
          </a:p>
          <a:p>
            <a:pPr marL="266700" lvl="2" indent="0">
              <a:buFont typeface="Arial"/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	Federation and Collaboration Services</a:t>
            </a:r>
          </a:p>
          <a:p>
            <a:pPr marL="266700" lvl="2" indent="0">
              <a:buNone/>
            </a:pPr>
            <a:r>
              <a:rPr lang="en-US" sz="2000" dirty="0" smtClean="0"/>
              <a:t>	Marketplace</a:t>
            </a:r>
            <a:r>
              <a:rPr lang="en-US" sz="2000" dirty="0"/>
              <a:t>, AAI, IT-Service Management tools, Business &amp; Operations support tools</a:t>
            </a:r>
          </a:p>
          <a:p>
            <a:pPr marL="266700" lvl="2" indent="0">
              <a:buFont typeface="Arial"/>
              <a:buNone/>
            </a:pPr>
            <a:r>
              <a:rPr lang="en-US" sz="2000" i="1" dirty="0" smtClean="0"/>
              <a:t>	</a:t>
            </a:r>
            <a:r>
              <a:rPr lang="en-US" sz="1800" i="1" dirty="0" smtClean="0"/>
              <a:t>operationally reliable, integrated into the EOSC-hub SMS</a:t>
            </a:r>
            <a:endParaRPr lang="en-US" sz="2000" i="1" dirty="0" smtClean="0"/>
          </a:p>
          <a:p>
            <a:pPr marL="266700" lvl="2" indent="0">
              <a:buFont typeface="Arial"/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266700" lvl="2" indent="0">
              <a:buFont typeface="Arial"/>
              <a:buNone/>
            </a:pPr>
            <a:r>
              <a:rPr lang="en-US" b="1" dirty="0" smtClean="0">
                <a:solidFill>
                  <a:srgbClr val="2D4E77"/>
                </a:solidFill>
              </a:rPr>
              <a:t>Research enabling services</a:t>
            </a:r>
          </a:p>
          <a:p>
            <a:pPr marL="266700" lvl="2" indent="0">
              <a:buFont typeface="Arial"/>
              <a:buNone/>
            </a:pPr>
            <a:endParaRPr lang="en-US" sz="1400" b="1" i="1" dirty="0">
              <a:solidFill>
                <a:srgbClr val="2D4E77"/>
              </a:solidFill>
            </a:endParaRPr>
          </a:p>
          <a:p>
            <a:pPr marL="266700" lvl="2" indent="0">
              <a:buFont typeface="Arial"/>
              <a:buNone/>
            </a:pPr>
            <a:r>
              <a:rPr lang="en-US" sz="2000" b="1" i="1" dirty="0" smtClean="0">
                <a:solidFill>
                  <a:srgbClr val="1C3046"/>
                </a:solidFill>
              </a:rPr>
              <a:t>	</a:t>
            </a:r>
            <a:r>
              <a:rPr lang="en-US" sz="2000" b="1" dirty="0" smtClean="0">
                <a:solidFill>
                  <a:srgbClr val="2D4E77"/>
                </a:solidFill>
              </a:rPr>
              <a:t>Common </a:t>
            </a:r>
            <a:r>
              <a:rPr lang="en-US" sz="2000" b="1" dirty="0">
                <a:solidFill>
                  <a:srgbClr val="2D4E77"/>
                </a:solidFill>
              </a:rPr>
              <a:t>Services</a:t>
            </a:r>
            <a:r>
              <a:rPr lang="en-US" sz="2000" dirty="0"/>
              <a:t>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generic </a:t>
            </a:r>
            <a:r>
              <a:rPr lang="en-US" sz="2000" dirty="0"/>
              <a:t>compute, </a:t>
            </a:r>
            <a:r>
              <a:rPr lang="en-US" sz="2000" dirty="0" smtClean="0"/>
              <a:t>storage, data </a:t>
            </a:r>
            <a:r>
              <a:rPr lang="en-US" sz="2000" dirty="0"/>
              <a:t>management </a:t>
            </a:r>
            <a:r>
              <a:rPr lang="en-US" sz="2000" dirty="0" smtClean="0"/>
              <a:t>services</a:t>
            </a:r>
          </a:p>
          <a:p>
            <a:pPr marL="266700" lvl="2" indent="0">
              <a:buFont typeface="Arial"/>
              <a:buNone/>
            </a:pPr>
            <a:r>
              <a:rPr lang="en-US" sz="2000" i="1" dirty="0"/>
              <a:t>	</a:t>
            </a:r>
            <a:r>
              <a:rPr lang="en-US" sz="1800" i="1" dirty="0" smtClean="0"/>
              <a:t>operationally </a:t>
            </a:r>
            <a:r>
              <a:rPr lang="en-US" sz="1800" i="1" dirty="0"/>
              <a:t>reliable, </a:t>
            </a:r>
            <a:r>
              <a:rPr lang="en-US" sz="1800" i="1" dirty="0" smtClean="0"/>
              <a:t>integrated </a:t>
            </a:r>
            <a:r>
              <a:rPr lang="en-US" sz="1800" i="1" dirty="0"/>
              <a:t>into the EOSC-hub </a:t>
            </a:r>
            <a:r>
              <a:rPr lang="en-US" sz="1800" i="1" dirty="0" smtClean="0"/>
              <a:t>SMS</a:t>
            </a:r>
            <a:endParaRPr lang="en-US" sz="2000" i="1" dirty="0" smtClean="0"/>
          </a:p>
          <a:p>
            <a:pPr marL="266700" lvl="2" indent="0">
              <a:buFont typeface="Arial"/>
              <a:buNone/>
            </a:pPr>
            <a:endParaRPr lang="en-US" sz="1200" b="1" i="1" dirty="0">
              <a:solidFill>
                <a:schemeClr val="tx2"/>
              </a:solidFill>
            </a:endParaRPr>
          </a:p>
          <a:p>
            <a:pPr marL="266700" lvl="2" indent="0">
              <a:buFont typeface="Arial"/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Thematic Services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	scientific data, data analytics, scientific simulations, scientific metadata management</a:t>
            </a:r>
          </a:p>
          <a:p>
            <a:pPr marL="266700" lvl="2" indent="0">
              <a:buFont typeface="Arial"/>
              <a:buNone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scientifically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reliable,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interoperable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integrated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into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the EOSC-hub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SMS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689C-E86B-48BB-B066-20964074630D}" type="datetime3">
              <a:rPr lang="de-DE" smtClean="0"/>
              <a:t>21/01/19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Access Enabling </a:t>
            </a:r>
            <a:r>
              <a:rPr lang="en-GB" dirty="0" smtClean="0"/>
              <a:t>and Common </a:t>
            </a:r>
            <a:r>
              <a:rPr lang="en-GB" dirty="0" smtClean="0"/>
              <a:t>Services</a:t>
            </a:r>
            <a:r>
              <a:rPr lang="en-GB" dirty="0"/>
              <a:t/>
            </a:r>
            <a:br>
              <a:rPr lang="en-GB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412776"/>
            <a:ext cx="9513015" cy="4239933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181776" y="1094185"/>
            <a:ext cx="1745872" cy="4742580"/>
            <a:chOff x="1181776" y="1094185"/>
            <a:chExt cx="1745872" cy="4742580"/>
          </a:xfrm>
        </p:grpSpPr>
        <p:sp>
          <p:nvSpPr>
            <p:cNvPr id="7" name="Ellipse 6"/>
            <p:cNvSpPr/>
            <p:nvPr/>
          </p:nvSpPr>
          <p:spPr>
            <a:xfrm>
              <a:off x="1847528" y="1628800"/>
              <a:ext cx="1080120" cy="3816424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-958681" y="3234642"/>
              <a:ext cx="4742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i="1" dirty="0" err="1" smtClean="0">
                  <a:solidFill>
                    <a:srgbClr val="00B050"/>
                  </a:solidFill>
                </a:rPr>
                <a:t>Federation</a:t>
              </a:r>
              <a:r>
                <a:rPr lang="de-DE" sz="2400" b="1" i="1" dirty="0" smtClean="0">
                  <a:solidFill>
                    <a:srgbClr val="00B050"/>
                  </a:solidFill>
                </a:rPr>
                <a:t> &amp; </a:t>
              </a:r>
              <a:r>
                <a:rPr lang="de-DE" sz="2400" b="1" i="1" dirty="0" err="1" smtClean="0">
                  <a:solidFill>
                    <a:srgbClr val="00B050"/>
                  </a:solidFill>
                </a:rPr>
                <a:t>Collaboration</a:t>
              </a:r>
              <a:r>
                <a:rPr lang="de-DE" sz="2400" b="1" i="1" dirty="0" smtClean="0">
                  <a:solidFill>
                    <a:srgbClr val="00B050"/>
                  </a:solidFill>
                </a:rPr>
                <a:t> Services</a:t>
              </a:r>
              <a:endParaRPr lang="de-DE" sz="2400" b="1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927648" y="1342242"/>
            <a:ext cx="6480720" cy="4417042"/>
            <a:chOff x="2927648" y="1916832"/>
            <a:chExt cx="4608512" cy="3782264"/>
          </a:xfrm>
        </p:grpSpPr>
        <p:sp>
          <p:nvSpPr>
            <p:cNvPr id="10" name="Freihandform 9"/>
            <p:cNvSpPr/>
            <p:nvPr/>
          </p:nvSpPr>
          <p:spPr>
            <a:xfrm>
              <a:off x="2927648" y="1916832"/>
              <a:ext cx="4608512" cy="3325745"/>
            </a:xfrm>
            <a:custGeom>
              <a:avLst/>
              <a:gdLst>
                <a:gd name="connsiteX0" fmla="*/ 66675 w 5943655"/>
                <a:gd name="connsiteY0" fmla="*/ 76200 h 3705225"/>
                <a:gd name="connsiteX1" fmla="*/ 66675 w 5943655"/>
                <a:gd name="connsiteY1" fmla="*/ 76200 h 3705225"/>
                <a:gd name="connsiteX2" fmla="*/ 161925 w 5943655"/>
                <a:gd name="connsiteY2" fmla="*/ 66675 h 3705225"/>
                <a:gd name="connsiteX3" fmla="*/ 209550 w 5943655"/>
                <a:gd name="connsiteY3" fmla="*/ 57150 h 3705225"/>
                <a:gd name="connsiteX4" fmla="*/ 247650 w 5943655"/>
                <a:gd name="connsiteY4" fmla="*/ 47625 h 3705225"/>
                <a:gd name="connsiteX5" fmla="*/ 352425 w 5943655"/>
                <a:gd name="connsiteY5" fmla="*/ 38100 h 3705225"/>
                <a:gd name="connsiteX6" fmla="*/ 438150 w 5943655"/>
                <a:gd name="connsiteY6" fmla="*/ 28575 h 3705225"/>
                <a:gd name="connsiteX7" fmla="*/ 723900 w 5943655"/>
                <a:gd name="connsiteY7" fmla="*/ 9525 h 3705225"/>
                <a:gd name="connsiteX8" fmla="*/ 828675 w 5943655"/>
                <a:gd name="connsiteY8" fmla="*/ 0 h 3705225"/>
                <a:gd name="connsiteX9" fmla="*/ 1809750 w 5943655"/>
                <a:gd name="connsiteY9" fmla="*/ 9525 h 3705225"/>
                <a:gd name="connsiteX10" fmla="*/ 1847850 w 5943655"/>
                <a:gd name="connsiteY10" fmla="*/ 19050 h 3705225"/>
                <a:gd name="connsiteX11" fmla="*/ 1943100 w 5943655"/>
                <a:gd name="connsiteY11" fmla="*/ 38100 h 3705225"/>
                <a:gd name="connsiteX12" fmla="*/ 1981200 w 5943655"/>
                <a:gd name="connsiteY12" fmla="*/ 47625 h 3705225"/>
                <a:gd name="connsiteX13" fmla="*/ 2162175 w 5943655"/>
                <a:gd name="connsiteY13" fmla="*/ 57150 h 3705225"/>
                <a:gd name="connsiteX14" fmla="*/ 2286000 w 5943655"/>
                <a:gd name="connsiteY14" fmla="*/ 76200 h 3705225"/>
                <a:gd name="connsiteX15" fmla="*/ 2438400 w 5943655"/>
                <a:gd name="connsiteY15" fmla="*/ 95250 h 3705225"/>
                <a:gd name="connsiteX16" fmla="*/ 2514600 w 5943655"/>
                <a:gd name="connsiteY16" fmla="*/ 114300 h 3705225"/>
                <a:gd name="connsiteX17" fmla="*/ 2638425 w 5943655"/>
                <a:gd name="connsiteY17" fmla="*/ 142875 h 3705225"/>
                <a:gd name="connsiteX18" fmla="*/ 2695575 w 5943655"/>
                <a:gd name="connsiteY18" fmla="*/ 161925 h 3705225"/>
                <a:gd name="connsiteX19" fmla="*/ 2771775 w 5943655"/>
                <a:gd name="connsiteY19" fmla="*/ 180975 h 3705225"/>
                <a:gd name="connsiteX20" fmla="*/ 2800350 w 5943655"/>
                <a:gd name="connsiteY20" fmla="*/ 190500 h 3705225"/>
                <a:gd name="connsiteX21" fmla="*/ 2847975 w 5943655"/>
                <a:gd name="connsiteY21" fmla="*/ 209550 h 3705225"/>
                <a:gd name="connsiteX22" fmla="*/ 2924175 w 5943655"/>
                <a:gd name="connsiteY22" fmla="*/ 228600 h 3705225"/>
                <a:gd name="connsiteX23" fmla="*/ 2952750 w 5943655"/>
                <a:gd name="connsiteY23" fmla="*/ 238125 h 3705225"/>
                <a:gd name="connsiteX24" fmla="*/ 2981325 w 5943655"/>
                <a:gd name="connsiteY24" fmla="*/ 257175 h 3705225"/>
                <a:gd name="connsiteX25" fmla="*/ 3048000 w 5943655"/>
                <a:gd name="connsiteY25" fmla="*/ 276225 h 3705225"/>
                <a:gd name="connsiteX26" fmla="*/ 3124200 w 5943655"/>
                <a:gd name="connsiteY26" fmla="*/ 314325 h 3705225"/>
                <a:gd name="connsiteX27" fmla="*/ 3190875 w 5943655"/>
                <a:gd name="connsiteY27" fmla="*/ 333375 h 3705225"/>
                <a:gd name="connsiteX28" fmla="*/ 3228975 w 5943655"/>
                <a:gd name="connsiteY28" fmla="*/ 352425 h 3705225"/>
                <a:gd name="connsiteX29" fmla="*/ 3257550 w 5943655"/>
                <a:gd name="connsiteY29" fmla="*/ 361950 h 3705225"/>
                <a:gd name="connsiteX30" fmla="*/ 3324225 w 5943655"/>
                <a:gd name="connsiteY30" fmla="*/ 390525 h 3705225"/>
                <a:gd name="connsiteX31" fmla="*/ 3352800 w 5943655"/>
                <a:gd name="connsiteY31" fmla="*/ 409575 h 3705225"/>
                <a:gd name="connsiteX32" fmla="*/ 3390900 w 5943655"/>
                <a:gd name="connsiteY32" fmla="*/ 428625 h 3705225"/>
                <a:gd name="connsiteX33" fmla="*/ 3476625 w 5943655"/>
                <a:gd name="connsiteY33" fmla="*/ 485775 h 3705225"/>
                <a:gd name="connsiteX34" fmla="*/ 3505200 w 5943655"/>
                <a:gd name="connsiteY34" fmla="*/ 495300 h 3705225"/>
                <a:gd name="connsiteX35" fmla="*/ 3543300 w 5943655"/>
                <a:gd name="connsiteY35" fmla="*/ 514350 h 3705225"/>
                <a:gd name="connsiteX36" fmla="*/ 3581400 w 5943655"/>
                <a:gd name="connsiteY36" fmla="*/ 523875 h 3705225"/>
                <a:gd name="connsiteX37" fmla="*/ 3629025 w 5943655"/>
                <a:gd name="connsiteY37" fmla="*/ 561975 h 3705225"/>
                <a:gd name="connsiteX38" fmla="*/ 3667125 w 5943655"/>
                <a:gd name="connsiteY38" fmla="*/ 571500 h 3705225"/>
                <a:gd name="connsiteX39" fmla="*/ 3724275 w 5943655"/>
                <a:gd name="connsiteY39" fmla="*/ 600075 h 3705225"/>
                <a:gd name="connsiteX40" fmla="*/ 3752850 w 5943655"/>
                <a:gd name="connsiteY40" fmla="*/ 619125 h 3705225"/>
                <a:gd name="connsiteX41" fmla="*/ 3810000 w 5943655"/>
                <a:gd name="connsiteY41" fmla="*/ 638175 h 3705225"/>
                <a:gd name="connsiteX42" fmla="*/ 3867150 w 5943655"/>
                <a:gd name="connsiteY42" fmla="*/ 666750 h 3705225"/>
                <a:gd name="connsiteX43" fmla="*/ 3895725 w 5943655"/>
                <a:gd name="connsiteY43" fmla="*/ 676275 h 3705225"/>
                <a:gd name="connsiteX44" fmla="*/ 3933825 w 5943655"/>
                <a:gd name="connsiteY44" fmla="*/ 695325 h 3705225"/>
                <a:gd name="connsiteX45" fmla="*/ 3971925 w 5943655"/>
                <a:gd name="connsiteY45" fmla="*/ 704850 h 3705225"/>
                <a:gd name="connsiteX46" fmla="*/ 4048125 w 5943655"/>
                <a:gd name="connsiteY46" fmla="*/ 742950 h 3705225"/>
                <a:gd name="connsiteX47" fmla="*/ 4105275 w 5943655"/>
                <a:gd name="connsiteY47" fmla="*/ 762000 h 3705225"/>
                <a:gd name="connsiteX48" fmla="*/ 4181475 w 5943655"/>
                <a:gd name="connsiteY48" fmla="*/ 800100 h 3705225"/>
                <a:gd name="connsiteX49" fmla="*/ 4210050 w 5943655"/>
                <a:gd name="connsiteY49" fmla="*/ 828675 h 3705225"/>
                <a:gd name="connsiteX50" fmla="*/ 4248150 w 5943655"/>
                <a:gd name="connsiteY50" fmla="*/ 847725 h 3705225"/>
                <a:gd name="connsiteX51" fmla="*/ 4305300 w 5943655"/>
                <a:gd name="connsiteY51" fmla="*/ 885825 h 3705225"/>
                <a:gd name="connsiteX52" fmla="*/ 4333875 w 5943655"/>
                <a:gd name="connsiteY52" fmla="*/ 904875 h 3705225"/>
                <a:gd name="connsiteX53" fmla="*/ 4400550 w 5943655"/>
                <a:gd name="connsiteY53" fmla="*/ 933450 h 3705225"/>
                <a:gd name="connsiteX54" fmla="*/ 4438650 w 5943655"/>
                <a:gd name="connsiteY54" fmla="*/ 962025 h 3705225"/>
                <a:gd name="connsiteX55" fmla="*/ 4505325 w 5943655"/>
                <a:gd name="connsiteY55" fmla="*/ 1000125 h 3705225"/>
                <a:gd name="connsiteX56" fmla="*/ 4543425 w 5943655"/>
                <a:gd name="connsiteY56" fmla="*/ 1028700 h 3705225"/>
                <a:gd name="connsiteX57" fmla="*/ 4600575 w 5943655"/>
                <a:gd name="connsiteY57" fmla="*/ 1066800 h 3705225"/>
                <a:gd name="connsiteX58" fmla="*/ 4638675 w 5943655"/>
                <a:gd name="connsiteY58" fmla="*/ 1095375 h 3705225"/>
                <a:gd name="connsiteX59" fmla="*/ 4667250 w 5943655"/>
                <a:gd name="connsiteY59" fmla="*/ 1114425 h 3705225"/>
                <a:gd name="connsiteX60" fmla="*/ 4695825 w 5943655"/>
                <a:gd name="connsiteY60" fmla="*/ 1143000 h 3705225"/>
                <a:gd name="connsiteX61" fmla="*/ 4752975 w 5943655"/>
                <a:gd name="connsiteY61" fmla="*/ 1181100 h 3705225"/>
                <a:gd name="connsiteX62" fmla="*/ 4829175 w 5943655"/>
                <a:gd name="connsiteY62" fmla="*/ 1238250 h 3705225"/>
                <a:gd name="connsiteX63" fmla="*/ 4867275 w 5943655"/>
                <a:gd name="connsiteY63" fmla="*/ 1266825 h 3705225"/>
                <a:gd name="connsiteX64" fmla="*/ 4924425 w 5943655"/>
                <a:gd name="connsiteY64" fmla="*/ 1314450 h 3705225"/>
                <a:gd name="connsiteX65" fmla="*/ 4953000 w 5943655"/>
                <a:gd name="connsiteY65" fmla="*/ 1333500 h 3705225"/>
                <a:gd name="connsiteX66" fmla="*/ 5010150 w 5943655"/>
                <a:gd name="connsiteY66" fmla="*/ 1381125 h 3705225"/>
                <a:gd name="connsiteX67" fmla="*/ 5095875 w 5943655"/>
                <a:gd name="connsiteY67" fmla="*/ 1447800 h 3705225"/>
                <a:gd name="connsiteX68" fmla="*/ 5114925 w 5943655"/>
                <a:gd name="connsiteY68" fmla="*/ 1476375 h 3705225"/>
                <a:gd name="connsiteX69" fmla="*/ 5143500 w 5943655"/>
                <a:gd name="connsiteY69" fmla="*/ 1485900 h 3705225"/>
                <a:gd name="connsiteX70" fmla="*/ 5200650 w 5943655"/>
                <a:gd name="connsiteY70" fmla="*/ 1533525 h 3705225"/>
                <a:gd name="connsiteX71" fmla="*/ 5229225 w 5943655"/>
                <a:gd name="connsiteY71" fmla="*/ 1562100 h 3705225"/>
                <a:gd name="connsiteX72" fmla="*/ 5295900 w 5943655"/>
                <a:gd name="connsiteY72" fmla="*/ 1609725 h 3705225"/>
                <a:gd name="connsiteX73" fmla="*/ 5362575 w 5943655"/>
                <a:gd name="connsiteY73" fmla="*/ 1676400 h 3705225"/>
                <a:gd name="connsiteX74" fmla="*/ 5410200 w 5943655"/>
                <a:gd name="connsiteY74" fmla="*/ 1733550 h 3705225"/>
                <a:gd name="connsiteX75" fmla="*/ 5467350 w 5943655"/>
                <a:gd name="connsiteY75" fmla="*/ 1790700 h 3705225"/>
                <a:gd name="connsiteX76" fmla="*/ 5495925 w 5943655"/>
                <a:gd name="connsiteY76" fmla="*/ 1809750 h 3705225"/>
                <a:gd name="connsiteX77" fmla="*/ 5524500 w 5943655"/>
                <a:gd name="connsiteY77" fmla="*/ 1847850 h 3705225"/>
                <a:gd name="connsiteX78" fmla="*/ 5553075 w 5943655"/>
                <a:gd name="connsiteY78" fmla="*/ 1876425 h 3705225"/>
                <a:gd name="connsiteX79" fmla="*/ 5581650 w 5943655"/>
                <a:gd name="connsiteY79" fmla="*/ 1914525 h 3705225"/>
                <a:gd name="connsiteX80" fmla="*/ 5638800 w 5943655"/>
                <a:gd name="connsiteY80" fmla="*/ 1971675 h 3705225"/>
                <a:gd name="connsiteX81" fmla="*/ 5648325 w 5943655"/>
                <a:gd name="connsiteY81" fmla="*/ 2000250 h 3705225"/>
                <a:gd name="connsiteX82" fmla="*/ 5686425 w 5943655"/>
                <a:gd name="connsiteY82" fmla="*/ 2057400 h 3705225"/>
                <a:gd name="connsiteX83" fmla="*/ 5705475 w 5943655"/>
                <a:gd name="connsiteY83" fmla="*/ 2085975 h 3705225"/>
                <a:gd name="connsiteX84" fmla="*/ 5724525 w 5943655"/>
                <a:gd name="connsiteY84" fmla="*/ 2114550 h 3705225"/>
                <a:gd name="connsiteX85" fmla="*/ 5734050 w 5943655"/>
                <a:gd name="connsiteY85" fmla="*/ 2143125 h 3705225"/>
                <a:gd name="connsiteX86" fmla="*/ 5800725 w 5943655"/>
                <a:gd name="connsiteY86" fmla="*/ 2257425 h 3705225"/>
                <a:gd name="connsiteX87" fmla="*/ 5829300 w 5943655"/>
                <a:gd name="connsiteY87" fmla="*/ 2324100 h 3705225"/>
                <a:gd name="connsiteX88" fmla="*/ 5886450 w 5943655"/>
                <a:gd name="connsiteY88" fmla="*/ 2476500 h 3705225"/>
                <a:gd name="connsiteX89" fmla="*/ 5934075 w 5943655"/>
                <a:gd name="connsiteY89" fmla="*/ 2714625 h 3705225"/>
                <a:gd name="connsiteX90" fmla="*/ 5924550 w 5943655"/>
                <a:gd name="connsiteY90" fmla="*/ 3200400 h 3705225"/>
                <a:gd name="connsiteX91" fmla="*/ 5886450 w 5943655"/>
                <a:gd name="connsiteY91" fmla="*/ 3257550 h 3705225"/>
                <a:gd name="connsiteX92" fmla="*/ 5848350 w 5943655"/>
                <a:gd name="connsiteY92" fmla="*/ 3324225 h 3705225"/>
                <a:gd name="connsiteX93" fmla="*/ 5781675 w 5943655"/>
                <a:gd name="connsiteY93" fmla="*/ 3400425 h 3705225"/>
                <a:gd name="connsiteX94" fmla="*/ 5762625 w 5943655"/>
                <a:gd name="connsiteY94" fmla="*/ 3429000 h 3705225"/>
                <a:gd name="connsiteX95" fmla="*/ 5734050 w 5943655"/>
                <a:gd name="connsiteY95" fmla="*/ 3448050 h 3705225"/>
                <a:gd name="connsiteX96" fmla="*/ 5695950 w 5943655"/>
                <a:gd name="connsiteY96" fmla="*/ 3486150 h 3705225"/>
                <a:gd name="connsiteX97" fmla="*/ 5657850 w 5943655"/>
                <a:gd name="connsiteY97" fmla="*/ 3514725 h 3705225"/>
                <a:gd name="connsiteX98" fmla="*/ 5638800 w 5943655"/>
                <a:gd name="connsiteY98" fmla="*/ 3543300 h 3705225"/>
                <a:gd name="connsiteX99" fmla="*/ 5600700 w 5943655"/>
                <a:gd name="connsiteY99" fmla="*/ 3552825 h 3705225"/>
                <a:gd name="connsiteX100" fmla="*/ 5543550 w 5943655"/>
                <a:gd name="connsiteY100" fmla="*/ 3590925 h 3705225"/>
                <a:gd name="connsiteX101" fmla="*/ 5429250 w 5943655"/>
                <a:gd name="connsiteY101" fmla="*/ 3629025 h 3705225"/>
                <a:gd name="connsiteX102" fmla="*/ 5334000 w 5943655"/>
                <a:gd name="connsiteY102" fmla="*/ 3648075 h 3705225"/>
                <a:gd name="connsiteX103" fmla="*/ 5162550 w 5943655"/>
                <a:gd name="connsiteY103" fmla="*/ 3667125 h 3705225"/>
                <a:gd name="connsiteX104" fmla="*/ 5038725 w 5943655"/>
                <a:gd name="connsiteY104" fmla="*/ 3686175 h 3705225"/>
                <a:gd name="connsiteX105" fmla="*/ 4591050 w 5943655"/>
                <a:gd name="connsiteY105" fmla="*/ 3705225 h 3705225"/>
                <a:gd name="connsiteX106" fmla="*/ 1943100 w 5943655"/>
                <a:gd name="connsiteY106" fmla="*/ 3695700 h 3705225"/>
                <a:gd name="connsiteX107" fmla="*/ 1390650 w 5943655"/>
                <a:gd name="connsiteY107" fmla="*/ 3676650 h 3705225"/>
                <a:gd name="connsiteX108" fmla="*/ 1000125 w 5943655"/>
                <a:gd name="connsiteY108" fmla="*/ 3657600 h 3705225"/>
                <a:gd name="connsiteX109" fmla="*/ 742950 w 5943655"/>
                <a:gd name="connsiteY109" fmla="*/ 3629025 h 3705225"/>
                <a:gd name="connsiteX110" fmla="*/ 657225 w 5943655"/>
                <a:gd name="connsiteY110" fmla="*/ 3609975 h 3705225"/>
                <a:gd name="connsiteX111" fmla="*/ 590550 w 5943655"/>
                <a:gd name="connsiteY111" fmla="*/ 3590925 h 3705225"/>
                <a:gd name="connsiteX112" fmla="*/ 561975 w 5943655"/>
                <a:gd name="connsiteY112" fmla="*/ 3571875 h 3705225"/>
                <a:gd name="connsiteX113" fmla="*/ 514350 w 5943655"/>
                <a:gd name="connsiteY113" fmla="*/ 3524250 h 3705225"/>
                <a:gd name="connsiteX114" fmla="*/ 495300 w 5943655"/>
                <a:gd name="connsiteY114" fmla="*/ 3495675 h 3705225"/>
                <a:gd name="connsiteX115" fmla="*/ 466725 w 5943655"/>
                <a:gd name="connsiteY115" fmla="*/ 3467100 h 3705225"/>
                <a:gd name="connsiteX116" fmla="*/ 447675 w 5943655"/>
                <a:gd name="connsiteY116" fmla="*/ 3438525 h 3705225"/>
                <a:gd name="connsiteX117" fmla="*/ 419100 w 5943655"/>
                <a:gd name="connsiteY117" fmla="*/ 3409950 h 3705225"/>
                <a:gd name="connsiteX118" fmla="*/ 371475 w 5943655"/>
                <a:gd name="connsiteY118" fmla="*/ 3343275 h 3705225"/>
                <a:gd name="connsiteX119" fmla="*/ 342900 w 5943655"/>
                <a:gd name="connsiteY119" fmla="*/ 3305175 h 3705225"/>
                <a:gd name="connsiteX120" fmla="*/ 304800 w 5943655"/>
                <a:gd name="connsiteY120" fmla="*/ 3209925 h 3705225"/>
                <a:gd name="connsiteX121" fmla="*/ 295275 w 5943655"/>
                <a:gd name="connsiteY121" fmla="*/ 3181350 h 3705225"/>
                <a:gd name="connsiteX122" fmla="*/ 276225 w 5943655"/>
                <a:gd name="connsiteY122" fmla="*/ 3143250 h 3705225"/>
                <a:gd name="connsiteX123" fmla="*/ 266700 w 5943655"/>
                <a:gd name="connsiteY123" fmla="*/ 2952750 h 3705225"/>
                <a:gd name="connsiteX124" fmla="*/ 247650 w 5943655"/>
                <a:gd name="connsiteY124" fmla="*/ 2695575 h 3705225"/>
                <a:gd name="connsiteX125" fmla="*/ 219075 w 5943655"/>
                <a:gd name="connsiteY125" fmla="*/ 2552700 h 3705225"/>
                <a:gd name="connsiteX126" fmla="*/ 180975 w 5943655"/>
                <a:gd name="connsiteY126" fmla="*/ 2457450 h 3705225"/>
                <a:gd name="connsiteX127" fmla="*/ 161925 w 5943655"/>
                <a:gd name="connsiteY127" fmla="*/ 2381250 h 3705225"/>
                <a:gd name="connsiteX128" fmla="*/ 142875 w 5943655"/>
                <a:gd name="connsiteY128" fmla="*/ 2324100 h 3705225"/>
                <a:gd name="connsiteX129" fmla="*/ 133350 w 5943655"/>
                <a:gd name="connsiteY129" fmla="*/ 2295525 h 3705225"/>
                <a:gd name="connsiteX130" fmla="*/ 123825 w 5943655"/>
                <a:gd name="connsiteY130" fmla="*/ 2257425 h 3705225"/>
                <a:gd name="connsiteX131" fmla="*/ 104775 w 5943655"/>
                <a:gd name="connsiteY131" fmla="*/ 2209800 h 3705225"/>
                <a:gd name="connsiteX132" fmla="*/ 95250 w 5943655"/>
                <a:gd name="connsiteY132" fmla="*/ 2171700 h 3705225"/>
                <a:gd name="connsiteX133" fmla="*/ 85725 w 5943655"/>
                <a:gd name="connsiteY133" fmla="*/ 2143125 h 3705225"/>
                <a:gd name="connsiteX134" fmla="*/ 76200 w 5943655"/>
                <a:gd name="connsiteY134" fmla="*/ 2085975 h 3705225"/>
                <a:gd name="connsiteX135" fmla="*/ 47625 w 5943655"/>
                <a:gd name="connsiteY135" fmla="*/ 1914525 h 3705225"/>
                <a:gd name="connsiteX136" fmla="*/ 38100 w 5943655"/>
                <a:gd name="connsiteY136" fmla="*/ 1600200 h 3705225"/>
                <a:gd name="connsiteX137" fmla="*/ 28575 w 5943655"/>
                <a:gd name="connsiteY137" fmla="*/ 1438275 h 3705225"/>
                <a:gd name="connsiteX138" fmla="*/ 19050 w 5943655"/>
                <a:gd name="connsiteY138" fmla="*/ 1257300 h 3705225"/>
                <a:gd name="connsiteX139" fmla="*/ 0 w 5943655"/>
                <a:gd name="connsiteY139" fmla="*/ 819150 h 3705225"/>
                <a:gd name="connsiteX140" fmla="*/ 9525 w 5943655"/>
                <a:gd name="connsiteY140" fmla="*/ 419100 h 3705225"/>
                <a:gd name="connsiteX141" fmla="*/ 19050 w 5943655"/>
                <a:gd name="connsiteY141" fmla="*/ 314325 h 3705225"/>
                <a:gd name="connsiteX142" fmla="*/ 38100 w 5943655"/>
                <a:gd name="connsiteY142" fmla="*/ 247650 h 3705225"/>
                <a:gd name="connsiteX143" fmla="*/ 47625 w 5943655"/>
                <a:gd name="connsiteY143" fmla="*/ 209550 h 3705225"/>
                <a:gd name="connsiteX144" fmla="*/ 66675 w 5943655"/>
                <a:gd name="connsiteY144" fmla="*/ 180975 h 3705225"/>
                <a:gd name="connsiteX145" fmla="*/ 114300 w 5943655"/>
                <a:gd name="connsiteY145" fmla="*/ 95250 h 3705225"/>
                <a:gd name="connsiteX146" fmla="*/ 142875 w 5943655"/>
                <a:gd name="connsiteY146" fmla="*/ 85725 h 3705225"/>
                <a:gd name="connsiteX147" fmla="*/ 200025 w 5943655"/>
                <a:gd name="connsiteY147" fmla="*/ 57150 h 3705225"/>
                <a:gd name="connsiteX148" fmla="*/ 238125 w 5943655"/>
                <a:gd name="connsiteY148" fmla="*/ 57150 h 3705225"/>
                <a:gd name="connsiteX149" fmla="*/ 238125 w 5943655"/>
                <a:gd name="connsiteY149" fmla="*/ 57150 h 370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5943655" h="3705225">
                  <a:moveTo>
                    <a:pt x="66675" y="76200"/>
                  </a:moveTo>
                  <a:lnTo>
                    <a:pt x="66675" y="76200"/>
                  </a:lnTo>
                  <a:cubicBezTo>
                    <a:pt x="98425" y="73025"/>
                    <a:pt x="130297" y="70892"/>
                    <a:pt x="161925" y="66675"/>
                  </a:cubicBezTo>
                  <a:cubicBezTo>
                    <a:pt x="177972" y="64535"/>
                    <a:pt x="193746" y="60662"/>
                    <a:pt x="209550" y="57150"/>
                  </a:cubicBezTo>
                  <a:cubicBezTo>
                    <a:pt x="222329" y="54310"/>
                    <a:pt x="234674" y="49355"/>
                    <a:pt x="247650" y="47625"/>
                  </a:cubicBezTo>
                  <a:cubicBezTo>
                    <a:pt x="282411" y="42990"/>
                    <a:pt x="317530" y="41589"/>
                    <a:pt x="352425" y="38100"/>
                  </a:cubicBezTo>
                  <a:cubicBezTo>
                    <a:pt x="381033" y="35239"/>
                    <a:pt x="409507" y="31066"/>
                    <a:pt x="438150" y="28575"/>
                  </a:cubicBezTo>
                  <a:cubicBezTo>
                    <a:pt x="555203" y="18396"/>
                    <a:pt x="603626" y="18434"/>
                    <a:pt x="723900" y="9525"/>
                  </a:cubicBezTo>
                  <a:cubicBezTo>
                    <a:pt x="758873" y="6934"/>
                    <a:pt x="793750" y="3175"/>
                    <a:pt x="828675" y="0"/>
                  </a:cubicBezTo>
                  <a:lnTo>
                    <a:pt x="1809750" y="9525"/>
                  </a:lnTo>
                  <a:cubicBezTo>
                    <a:pt x="1822839" y="9770"/>
                    <a:pt x="1835050" y="16307"/>
                    <a:pt x="1847850" y="19050"/>
                  </a:cubicBezTo>
                  <a:cubicBezTo>
                    <a:pt x="1879510" y="25834"/>
                    <a:pt x="1911688" y="30247"/>
                    <a:pt x="1943100" y="38100"/>
                  </a:cubicBezTo>
                  <a:cubicBezTo>
                    <a:pt x="1955800" y="41275"/>
                    <a:pt x="1968158" y="46491"/>
                    <a:pt x="1981200" y="47625"/>
                  </a:cubicBezTo>
                  <a:cubicBezTo>
                    <a:pt x="2041381" y="52858"/>
                    <a:pt x="2101850" y="53975"/>
                    <a:pt x="2162175" y="57150"/>
                  </a:cubicBezTo>
                  <a:cubicBezTo>
                    <a:pt x="2346431" y="80182"/>
                    <a:pt x="2155094" y="54382"/>
                    <a:pt x="2286000" y="76200"/>
                  </a:cubicBezTo>
                  <a:cubicBezTo>
                    <a:pt x="2340364" y="85261"/>
                    <a:pt x="2382577" y="89047"/>
                    <a:pt x="2438400" y="95250"/>
                  </a:cubicBezTo>
                  <a:cubicBezTo>
                    <a:pt x="2463800" y="101600"/>
                    <a:pt x="2488927" y="109165"/>
                    <a:pt x="2514600" y="114300"/>
                  </a:cubicBezTo>
                  <a:cubicBezTo>
                    <a:pt x="2552380" y="121856"/>
                    <a:pt x="2603960" y="131387"/>
                    <a:pt x="2638425" y="142875"/>
                  </a:cubicBezTo>
                  <a:cubicBezTo>
                    <a:pt x="2657475" y="149225"/>
                    <a:pt x="2676094" y="157055"/>
                    <a:pt x="2695575" y="161925"/>
                  </a:cubicBezTo>
                  <a:cubicBezTo>
                    <a:pt x="2720975" y="168275"/>
                    <a:pt x="2746937" y="172696"/>
                    <a:pt x="2771775" y="180975"/>
                  </a:cubicBezTo>
                  <a:cubicBezTo>
                    <a:pt x="2781300" y="184150"/>
                    <a:pt x="2790949" y="186975"/>
                    <a:pt x="2800350" y="190500"/>
                  </a:cubicBezTo>
                  <a:cubicBezTo>
                    <a:pt x="2816359" y="196503"/>
                    <a:pt x="2831633" y="204522"/>
                    <a:pt x="2847975" y="209550"/>
                  </a:cubicBezTo>
                  <a:cubicBezTo>
                    <a:pt x="2872999" y="217250"/>
                    <a:pt x="2899337" y="220321"/>
                    <a:pt x="2924175" y="228600"/>
                  </a:cubicBezTo>
                  <a:cubicBezTo>
                    <a:pt x="2933700" y="231775"/>
                    <a:pt x="2943770" y="233635"/>
                    <a:pt x="2952750" y="238125"/>
                  </a:cubicBezTo>
                  <a:cubicBezTo>
                    <a:pt x="2962989" y="243245"/>
                    <a:pt x="2971086" y="252055"/>
                    <a:pt x="2981325" y="257175"/>
                  </a:cubicBezTo>
                  <a:cubicBezTo>
                    <a:pt x="3013715" y="273370"/>
                    <a:pt x="3011378" y="260966"/>
                    <a:pt x="3048000" y="276225"/>
                  </a:cubicBezTo>
                  <a:cubicBezTo>
                    <a:pt x="3074214" y="287147"/>
                    <a:pt x="3096650" y="307437"/>
                    <a:pt x="3124200" y="314325"/>
                  </a:cubicBezTo>
                  <a:cubicBezTo>
                    <a:pt x="3143534" y="319158"/>
                    <a:pt x="3171744" y="325176"/>
                    <a:pt x="3190875" y="333375"/>
                  </a:cubicBezTo>
                  <a:cubicBezTo>
                    <a:pt x="3203926" y="338968"/>
                    <a:pt x="3215924" y="346832"/>
                    <a:pt x="3228975" y="352425"/>
                  </a:cubicBezTo>
                  <a:cubicBezTo>
                    <a:pt x="3238203" y="356380"/>
                    <a:pt x="3248570" y="357460"/>
                    <a:pt x="3257550" y="361950"/>
                  </a:cubicBezTo>
                  <a:cubicBezTo>
                    <a:pt x="3323329" y="394839"/>
                    <a:pt x="3244931" y="370701"/>
                    <a:pt x="3324225" y="390525"/>
                  </a:cubicBezTo>
                  <a:cubicBezTo>
                    <a:pt x="3333750" y="396875"/>
                    <a:pt x="3342861" y="403895"/>
                    <a:pt x="3352800" y="409575"/>
                  </a:cubicBezTo>
                  <a:cubicBezTo>
                    <a:pt x="3365128" y="416620"/>
                    <a:pt x="3378807" y="421183"/>
                    <a:pt x="3390900" y="428625"/>
                  </a:cubicBezTo>
                  <a:cubicBezTo>
                    <a:pt x="3420148" y="446624"/>
                    <a:pt x="3444044" y="474915"/>
                    <a:pt x="3476625" y="485775"/>
                  </a:cubicBezTo>
                  <a:cubicBezTo>
                    <a:pt x="3486150" y="488950"/>
                    <a:pt x="3495972" y="491345"/>
                    <a:pt x="3505200" y="495300"/>
                  </a:cubicBezTo>
                  <a:cubicBezTo>
                    <a:pt x="3518251" y="500893"/>
                    <a:pt x="3530005" y="509364"/>
                    <a:pt x="3543300" y="514350"/>
                  </a:cubicBezTo>
                  <a:cubicBezTo>
                    <a:pt x="3555557" y="518947"/>
                    <a:pt x="3568700" y="520700"/>
                    <a:pt x="3581400" y="523875"/>
                  </a:cubicBezTo>
                  <a:cubicBezTo>
                    <a:pt x="3597275" y="536575"/>
                    <a:pt x="3611253" y="552102"/>
                    <a:pt x="3629025" y="561975"/>
                  </a:cubicBezTo>
                  <a:cubicBezTo>
                    <a:pt x="3640468" y="568332"/>
                    <a:pt x="3654970" y="566638"/>
                    <a:pt x="3667125" y="571500"/>
                  </a:cubicBezTo>
                  <a:cubicBezTo>
                    <a:pt x="3686900" y="579410"/>
                    <a:pt x="3705657" y="589732"/>
                    <a:pt x="3724275" y="600075"/>
                  </a:cubicBezTo>
                  <a:cubicBezTo>
                    <a:pt x="3734282" y="605634"/>
                    <a:pt x="3742389" y="614476"/>
                    <a:pt x="3752850" y="619125"/>
                  </a:cubicBezTo>
                  <a:cubicBezTo>
                    <a:pt x="3771200" y="627280"/>
                    <a:pt x="3791464" y="630452"/>
                    <a:pt x="3810000" y="638175"/>
                  </a:cubicBezTo>
                  <a:cubicBezTo>
                    <a:pt x="3829660" y="646367"/>
                    <a:pt x="3847687" y="658100"/>
                    <a:pt x="3867150" y="666750"/>
                  </a:cubicBezTo>
                  <a:cubicBezTo>
                    <a:pt x="3876325" y="670828"/>
                    <a:pt x="3886497" y="672320"/>
                    <a:pt x="3895725" y="676275"/>
                  </a:cubicBezTo>
                  <a:cubicBezTo>
                    <a:pt x="3908776" y="681868"/>
                    <a:pt x="3920530" y="690339"/>
                    <a:pt x="3933825" y="695325"/>
                  </a:cubicBezTo>
                  <a:cubicBezTo>
                    <a:pt x="3946082" y="699922"/>
                    <a:pt x="3959841" y="699815"/>
                    <a:pt x="3971925" y="704850"/>
                  </a:cubicBezTo>
                  <a:cubicBezTo>
                    <a:pt x="3998139" y="715772"/>
                    <a:pt x="4021184" y="733970"/>
                    <a:pt x="4048125" y="742950"/>
                  </a:cubicBezTo>
                  <a:lnTo>
                    <a:pt x="4105275" y="762000"/>
                  </a:lnTo>
                  <a:cubicBezTo>
                    <a:pt x="4270631" y="886017"/>
                    <a:pt x="4031672" y="714498"/>
                    <a:pt x="4181475" y="800100"/>
                  </a:cubicBezTo>
                  <a:cubicBezTo>
                    <a:pt x="4193171" y="806783"/>
                    <a:pt x="4199089" y="820845"/>
                    <a:pt x="4210050" y="828675"/>
                  </a:cubicBezTo>
                  <a:cubicBezTo>
                    <a:pt x="4221604" y="836928"/>
                    <a:pt x="4235974" y="840420"/>
                    <a:pt x="4248150" y="847725"/>
                  </a:cubicBezTo>
                  <a:cubicBezTo>
                    <a:pt x="4267783" y="859505"/>
                    <a:pt x="4286250" y="873125"/>
                    <a:pt x="4305300" y="885825"/>
                  </a:cubicBezTo>
                  <a:cubicBezTo>
                    <a:pt x="4314825" y="892175"/>
                    <a:pt x="4323353" y="900366"/>
                    <a:pt x="4333875" y="904875"/>
                  </a:cubicBezTo>
                  <a:cubicBezTo>
                    <a:pt x="4356100" y="914400"/>
                    <a:pt x="4379322" y="921871"/>
                    <a:pt x="4400550" y="933450"/>
                  </a:cubicBezTo>
                  <a:cubicBezTo>
                    <a:pt x="4414487" y="941052"/>
                    <a:pt x="4425257" y="953502"/>
                    <a:pt x="4438650" y="962025"/>
                  </a:cubicBezTo>
                  <a:cubicBezTo>
                    <a:pt x="4460246" y="975768"/>
                    <a:pt x="4483729" y="986382"/>
                    <a:pt x="4505325" y="1000125"/>
                  </a:cubicBezTo>
                  <a:cubicBezTo>
                    <a:pt x="4518718" y="1008648"/>
                    <a:pt x="4530420" y="1019596"/>
                    <a:pt x="4543425" y="1028700"/>
                  </a:cubicBezTo>
                  <a:cubicBezTo>
                    <a:pt x="4562182" y="1041830"/>
                    <a:pt x="4581818" y="1053670"/>
                    <a:pt x="4600575" y="1066800"/>
                  </a:cubicBezTo>
                  <a:cubicBezTo>
                    <a:pt x="4613580" y="1075904"/>
                    <a:pt x="4625757" y="1086148"/>
                    <a:pt x="4638675" y="1095375"/>
                  </a:cubicBezTo>
                  <a:cubicBezTo>
                    <a:pt x="4647990" y="1102029"/>
                    <a:pt x="4658456" y="1107096"/>
                    <a:pt x="4667250" y="1114425"/>
                  </a:cubicBezTo>
                  <a:cubicBezTo>
                    <a:pt x="4677598" y="1123049"/>
                    <a:pt x="4685192" y="1134730"/>
                    <a:pt x="4695825" y="1143000"/>
                  </a:cubicBezTo>
                  <a:cubicBezTo>
                    <a:pt x="4713897" y="1157056"/>
                    <a:pt x="4734659" y="1167363"/>
                    <a:pt x="4752975" y="1181100"/>
                  </a:cubicBezTo>
                  <a:lnTo>
                    <a:pt x="4829175" y="1238250"/>
                  </a:lnTo>
                  <a:cubicBezTo>
                    <a:pt x="4841875" y="1247775"/>
                    <a:pt x="4855079" y="1256662"/>
                    <a:pt x="4867275" y="1266825"/>
                  </a:cubicBezTo>
                  <a:cubicBezTo>
                    <a:pt x="4886325" y="1282700"/>
                    <a:pt x="4904851" y="1299226"/>
                    <a:pt x="4924425" y="1314450"/>
                  </a:cubicBezTo>
                  <a:cubicBezTo>
                    <a:pt x="4933461" y="1321478"/>
                    <a:pt x="4943964" y="1326472"/>
                    <a:pt x="4953000" y="1333500"/>
                  </a:cubicBezTo>
                  <a:cubicBezTo>
                    <a:pt x="4972574" y="1348724"/>
                    <a:pt x="4990786" y="1365634"/>
                    <a:pt x="5010150" y="1381125"/>
                  </a:cubicBezTo>
                  <a:cubicBezTo>
                    <a:pt x="5038418" y="1403739"/>
                    <a:pt x="5075795" y="1417679"/>
                    <a:pt x="5095875" y="1447800"/>
                  </a:cubicBezTo>
                  <a:cubicBezTo>
                    <a:pt x="5102225" y="1457325"/>
                    <a:pt x="5105986" y="1469224"/>
                    <a:pt x="5114925" y="1476375"/>
                  </a:cubicBezTo>
                  <a:cubicBezTo>
                    <a:pt x="5122765" y="1482647"/>
                    <a:pt x="5133975" y="1482725"/>
                    <a:pt x="5143500" y="1485900"/>
                  </a:cubicBezTo>
                  <a:cubicBezTo>
                    <a:pt x="5181064" y="1561029"/>
                    <a:pt x="5137103" y="1497212"/>
                    <a:pt x="5200650" y="1533525"/>
                  </a:cubicBezTo>
                  <a:cubicBezTo>
                    <a:pt x="5212346" y="1540208"/>
                    <a:pt x="5218877" y="1553476"/>
                    <a:pt x="5229225" y="1562100"/>
                  </a:cubicBezTo>
                  <a:cubicBezTo>
                    <a:pt x="5291369" y="1613886"/>
                    <a:pt x="5220408" y="1541096"/>
                    <a:pt x="5295900" y="1609725"/>
                  </a:cubicBezTo>
                  <a:cubicBezTo>
                    <a:pt x="5319157" y="1630868"/>
                    <a:pt x="5362575" y="1676400"/>
                    <a:pt x="5362575" y="1676400"/>
                  </a:cubicBezTo>
                  <a:cubicBezTo>
                    <a:pt x="5379204" y="1726287"/>
                    <a:pt x="5360773" y="1689065"/>
                    <a:pt x="5410200" y="1733550"/>
                  </a:cubicBezTo>
                  <a:cubicBezTo>
                    <a:pt x="5430225" y="1751572"/>
                    <a:pt x="5444934" y="1775756"/>
                    <a:pt x="5467350" y="1790700"/>
                  </a:cubicBezTo>
                  <a:cubicBezTo>
                    <a:pt x="5476875" y="1797050"/>
                    <a:pt x="5487830" y="1801655"/>
                    <a:pt x="5495925" y="1809750"/>
                  </a:cubicBezTo>
                  <a:cubicBezTo>
                    <a:pt x="5507150" y="1820975"/>
                    <a:pt x="5514169" y="1835797"/>
                    <a:pt x="5524500" y="1847850"/>
                  </a:cubicBezTo>
                  <a:cubicBezTo>
                    <a:pt x="5533266" y="1858077"/>
                    <a:pt x="5544309" y="1866198"/>
                    <a:pt x="5553075" y="1876425"/>
                  </a:cubicBezTo>
                  <a:cubicBezTo>
                    <a:pt x="5563406" y="1888478"/>
                    <a:pt x="5571030" y="1902725"/>
                    <a:pt x="5581650" y="1914525"/>
                  </a:cubicBezTo>
                  <a:cubicBezTo>
                    <a:pt x="5599672" y="1934550"/>
                    <a:pt x="5638800" y="1971675"/>
                    <a:pt x="5638800" y="1971675"/>
                  </a:cubicBezTo>
                  <a:cubicBezTo>
                    <a:pt x="5641975" y="1981200"/>
                    <a:pt x="5643449" y="1991473"/>
                    <a:pt x="5648325" y="2000250"/>
                  </a:cubicBezTo>
                  <a:cubicBezTo>
                    <a:pt x="5659444" y="2020264"/>
                    <a:pt x="5673725" y="2038350"/>
                    <a:pt x="5686425" y="2057400"/>
                  </a:cubicBezTo>
                  <a:lnTo>
                    <a:pt x="5705475" y="2085975"/>
                  </a:lnTo>
                  <a:cubicBezTo>
                    <a:pt x="5711825" y="2095500"/>
                    <a:pt x="5720905" y="2103690"/>
                    <a:pt x="5724525" y="2114550"/>
                  </a:cubicBezTo>
                  <a:cubicBezTo>
                    <a:pt x="5727700" y="2124075"/>
                    <a:pt x="5729069" y="2134408"/>
                    <a:pt x="5734050" y="2143125"/>
                  </a:cubicBezTo>
                  <a:cubicBezTo>
                    <a:pt x="5774655" y="2214183"/>
                    <a:pt x="5764486" y="2148709"/>
                    <a:pt x="5800725" y="2257425"/>
                  </a:cubicBezTo>
                  <a:cubicBezTo>
                    <a:pt x="5818901" y="2311954"/>
                    <a:pt x="5799875" y="2259365"/>
                    <a:pt x="5829300" y="2324100"/>
                  </a:cubicBezTo>
                  <a:cubicBezTo>
                    <a:pt x="5846522" y="2361987"/>
                    <a:pt x="5879152" y="2438183"/>
                    <a:pt x="5886450" y="2476500"/>
                  </a:cubicBezTo>
                  <a:cubicBezTo>
                    <a:pt x="5926999" y="2689385"/>
                    <a:pt x="5908088" y="2610678"/>
                    <a:pt x="5934075" y="2714625"/>
                  </a:cubicBezTo>
                  <a:cubicBezTo>
                    <a:pt x="5940402" y="2879127"/>
                    <a:pt x="5956220" y="3036770"/>
                    <a:pt x="5924550" y="3200400"/>
                  </a:cubicBezTo>
                  <a:cubicBezTo>
                    <a:pt x="5920199" y="3222878"/>
                    <a:pt x="5897809" y="3237671"/>
                    <a:pt x="5886450" y="3257550"/>
                  </a:cubicBezTo>
                  <a:cubicBezTo>
                    <a:pt x="5873750" y="3279775"/>
                    <a:pt x="5862549" y="3302926"/>
                    <a:pt x="5848350" y="3324225"/>
                  </a:cubicBezTo>
                  <a:cubicBezTo>
                    <a:pt x="5797383" y="3400676"/>
                    <a:pt x="5827575" y="3345344"/>
                    <a:pt x="5781675" y="3400425"/>
                  </a:cubicBezTo>
                  <a:cubicBezTo>
                    <a:pt x="5774346" y="3409219"/>
                    <a:pt x="5770720" y="3420905"/>
                    <a:pt x="5762625" y="3429000"/>
                  </a:cubicBezTo>
                  <a:cubicBezTo>
                    <a:pt x="5754530" y="3437095"/>
                    <a:pt x="5742742" y="3440600"/>
                    <a:pt x="5734050" y="3448050"/>
                  </a:cubicBezTo>
                  <a:cubicBezTo>
                    <a:pt x="5720413" y="3459739"/>
                    <a:pt x="5709467" y="3474323"/>
                    <a:pt x="5695950" y="3486150"/>
                  </a:cubicBezTo>
                  <a:cubicBezTo>
                    <a:pt x="5684003" y="3496604"/>
                    <a:pt x="5669075" y="3503500"/>
                    <a:pt x="5657850" y="3514725"/>
                  </a:cubicBezTo>
                  <a:cubicBezTo>
                    <a:pt x="5649755" y="3522820"/>
                    <a:pt x="5648325" y="3536950"/>
                    <a:pt x="5638800" y="3543300"/>
                  </a:cubicBezTo>
                  <a:cubicBezTo>
                    <a:pt x="5627908" y="3550562"/>
                    <a:pt x="5613400" y="3549650"/>
                    <a:pt x="5600700" y="3552825"/>
                  </a:cubicBezTo>
                  <a:cubicBezTo>
                    <a:pt x="5581650" y="3565525"/>
                    <a:pt x="5563650" y="3579962"/>
                    <a:pt x="5543550" y="3590925"/>
                  </a:cubicBezTo>
                  <a:cubicBezTo>
                    <a:pt x="5511826" y="3608229"/>
                    <a:pt x="5461856" y="3619243"/>
                    <a:pt x="5429250" y="3629025"/>
                  </a:cubicBezTo>
                  <a:cubicBezTo>
                    <a:pt x="5368797" y="3647161"/>
                    <a:pt x="5434270" y="3633751"/>
                    <a:pt x="5334000" y="3648075"/>
                  </a:cubicBezTo>
                  <a:cubicBezTo>
                    <a:pt x="5254388" y="3674612"/>
                    <a:pt x="5342803" y="3647812"/>
                    <a:pt x="5162550" y="3667125"/>
                  </a:cubicBezTo>
                  <a:cubicBezTo>
                    <a:pt x="5121027" y="3671574"/>
                    <a:pt x="5080303" y="3682277"/>
                    <a:pt x="5038725" y="3686175"/>
                  </a:cubicBezTo>
                  <a:cubicBezTo>
                    <a:pt x="4960076" y="3693548"/>
                    <a:pt x="4636621" y="3703597"/>
                    <a:pt x="4591050" y="3705225"/>
                  </a:cubicBezTo>
                  <a:lnTo>
                    <a:pt x="1943100" y="3695700"/>
                  </a:lnTo>
                  <a:cubicBezTo>
                    <a:pt x="1704893" y="3694188"/>
                    <a:pt x="1605283" y="3686189"/>
                    <a:pt x="1390650" y="3676650"/>
                  </a:cubicBezTo>
                  <a:cubicBezTo>
                    <a:pt x="1235795" y="3669768"/>
                    <a:pt x="1147606" y="3668134"/>
                    <a:pt x="1000125" y="3657600"/>
                  </a:cubicBezTo>
                  <a:cubicBezTo>
                    <a:pt x="932326" y="3652757"/>
                    <a:pt x="801738" y="3638823"/>
                    <a:pt x="742950" y="3629025"/>
                  </a:cubicBezTo>
                  <a:cubicBezTo>
                    <a:pt x="639813" y="3611836"/>
                    <a:pt x="722880" y="3628734"/>
                    <a:pt x="657225" y="3609975"/>
                  </a:cubicBezTo>
                  <a:cubicBezTo>
                    <a:pt x="642983" y="3605906"/>
                    <a:pt x="605775" y="3598538"/>
                    <a:pt x="590550" y="3590925"/>
                  </a:cubicBezTo>
                  <a:cubicBezTo>
                    <a:pt x="580311" y="3585805"/>
                    <a:pt x="571500" y="3578225"/>
                    <a:pt x="561975" y="3571875"/>
                  </a:cubicBezTo>
                  <a:cubicBezTo>
                    <a:pt x="511175" y="3495675"/>
                    <a:pt x="577850" y="3587750"/>
                    <a:pt x="514350" y="3524250"/>
                  </a:cubicBezTo>
                  <a:cubicBezTo>
                    <a:pt x="506255" y="3516155"/>
                    <a:pt x="502629" y="3504469"/>
                    <a:pt x="495300" y="3495675"/>
                  </a:cubicBezTo>
                  <a:cubicBezTo>
                    <a:pt x="486676" y="3485327"/>
                    <a:pt x="475349" y="3477448"/>
                    <a:pt x="466725" y="3467100"/>
                  </a:cubicBezTo>
                  <a:cubicBezTo>
                    <a:pt x="459396" y="3458306"/>
                    <a:pt x="455004" y="3447319"/>
                    <a:pt x="447675" y="3438525"/>
                  </a:cubicBezTo>
                  <a:cubicBezTo>
                    <a:pt x="439051" y="3428177"/>
                    <a:pt x="427866" y="3420177"/>
                    <a:pt x="419100" y="3409950"/>
                  </a:cubicBezTo>
                  <a:cubicBezTo>
                    <a:pt x="392418" y="3378821"/>
                    <a:pt x="393013" y="3373428"/>
                    <a:pt x="371475" y="3343275"/>
                  </a:cubicBezTo>
                  <a:cubicBezTo>
                    <a:pt x="362248" y="3330357"/>
                    <a:pt x="352425" y="3317875"/>
                    <a:pt x="342900" y="3305175"/>
                  </a:cubicBezTo>
                  <a:cubicBezTo>
                    <a:pt x="299539" y="3175093"/>
                    <a:pt x="346845" y="3308031"/>
                    <a:pt x="304800" y="3209925"/>
                  </a:cubicBezTo>
                  <a:cubicBezTo>
                    <a:pt x="300845" y="3200697"/>
                    <a:pt x="299230" y="3190578"/>
                    <a:pt x="295275" y="3181350"/>
                  </a:cubicBezTo>
                  <a:cubicBezTo>
                    <a:pt x="289682" y="3168299"/>
                    <a:pt x="282575" y="3155950"/>
                    <a:pt x="276225" y="3143250"/>
                  </a:cubicBezTo>
                  <a:cubicBezTo>
                    <a:pt x="273050" y="3079750"/>
                    <a:pt x="269587" y="3016264"/>
                    <a:pt x="266700" y="2952750"/>
                  </a:cubicBezTo>
                  <a:cubicBezTo>
                    <a:pt x="255710" y="2710979"/>
                    <a:pt x="281430" y="2796916"/>
                    <a:pt x="247650" y="2695575"/>
                  </a:cubicBezTo>
                  <a:cubicBezTo>
                    <a:pt x="242824" y="2661794"/>
                    <a:pt x="233772" y="2582094"/>
                    <a:pt x="219075" y="2552700"/>
                  </a:cubicBezTo>
                  <a:cubicBezTo>
                    <a:pt x="199367" y="2513285"/>
                    <a:pt x="192745" y="2504530"/>
                    <a:pt x="180975" y="2457450"/>
                  </a:cubicBezTo>
                  <a:cubicBezTo>
                    <a:pt x="174625" y="2432050"/>
                    <a:pt x="170204" y="2406088"/>
                    <a:pt x="161925" y="2381250"/>
                  </a:cubicBezTo>
                  <a:lnTo>
                    <a:pt x="142875" y="2324100"/>
                  </a:lnTo>
                  <a:cubicBezTo>
                    <a:pt x="139700" y="2314575"/>
                    <a:pt x="135785" y="2305265"/>
                    <a:pt x="133350" y="2295525"/>
                  </a:cubicBezTo>
                  <a:cubicBezTo>
                    <a:pt x="130175" y="2282825"/>
                    <a:pt x="127965" y="2269844"/>
                    <a:pt x="123825" y="2257425"/>
                  </a:cubicBezTo>
                  <a:cubicBezTo>
                    <a:pt x="118418" y="2241205"/>
                    <a:pt x="110182" y="2226020"/>
                    <a:pt x="104775" y="2209800"/>
                  </a:cubicBezTo>
                  <a:cubicBezTo>
                    <a:pt x="100635" y="2197381"/>
                    <a:pt x="98846" y="2184287"/>
                    <a:pt x="95250" y="2171700"/>
                  </a:cubicBezTo>
                  <a:cubicBezTo>
                    <a:pt x="92492" y="2162046"/>
                    <a:pt x="87903" y="2152926"/>
                    <a:pt x="85725" y="2143125"/>
                  </a:cubicBezTo>
                  <a:cubicBezTo>
                    <a:pt x="81535" y="2124272"/>
                    <a:pt x="79759" y="2104957"/>
                    <a:pt x="76200" y="2085975"/>
                  </a:cubicBezTo>
                  <a:cubicBezTo>
                    <a:pt x="49121" y="1941554"/>
                    <a:pt x="63545" y="2041883"/>
                    <a:pt x="47625" y="1914525"/>
                  </a:cubicBezTo>
                  <a:cubicBezTo>
                    <a:pt x="44450" y="1809750"/>
                    <a:pt x="42290" y="1704939"/>
                    <a:pt x="38100" y="1600200"/>
                  </a:cubicBezTo>
                  <a:cubicBezTo>
                    <a:pt x="35939" y="1546175"/>
                    <a:pt x="31574" y="1492260"/>
                    <a:pt x="28575" y="1438275"/>
                  </a:cubicBezTo>
                  <a:cubicBezTo>
                    <a:pt x="25224" y="1377960"/>
                    <a:pt x="21732" y="1317649"/>
                    <a:pt x="19050" y="1257300"/>
                  </a:cubicBezTo>
                  <a:cubicBezTo>
                    <a:pt x="-9675" y="610998"/>
                    <a:pt x="26546" y="1350073"/>
                    <a:pt x="0" y="819150"/>
                  </a:cubicBezTo>
                  <a:cubicBezTo>
                    <a:pt x="3175" y="685800"/>
                    <a:pt x="4495" y="552393"/>
                    <a:pt x="9525" y="419100"/>
                  </a:cubicBezTo>
                  <a:cubicBezTo>
                    <a:pt x="10847" y="384056"/>
                    <a:pt x="14415" y="349086"/>
                    <a:pt x="19050" y="314325"/>
                  </a:cubicBezTo>
                  <a:cubicBezTo>
                    <a:pt x="22772" y="286409"/>
                    <a:pt x="30754" y="273362"/>
                    <a:pt x="38100" y="247650"/>
                  </a:cubicBezTo>
                  <a:cubicBezTo>
                    <a:pt x="41696" y="235063"/>
                    <a:pt x="42468" y="221582"/>
                    <a:pt x="47625" y="209550"/>
                  </a:cubicBezTo>
                  <a:cubicBezTo>
                    <a:pt x="52134" y="199028"/>
                    <a:pt x="61555" y="191214"/>
                    <a:pt x="66675" y="180975"/>
                  </a:cubicBezTo>
                  <a:cubicBezTo>
                    <a:pt x="80094" y="154137"/>
                    <a:pt x="78261" y="107263"/>
                    <a:pt x="114300" y="95250"/>
                  </a:cubicBezTo>
                  <a:cubicBezTo>
                    <a:pt x="123825" y="92075"/>
                    <a:pt x="133895" y="90215"/>
                    <a:pt x="142875" y="85725"/>
                  </a:cubicBezTo>
                  <a:cubicBezTo>
                    <a:pt x="173057" y="70634"/>
                    <a:pt x="166507" y="61938"/>
                    <a:pt x="200025" y="57150"/>
                  </a:cubicBezTo>
                  <a:cubicBezTo>
                    <a:pt x="212597" y="55354"/>
                    <a:pt x="225425" y="57150"/>
                    <a:pt x="238125" y="57150"/>
                  </a:cubicBezTo>
                  <a:lnTo>
                    <a:pt x="238125" y="57150"/>
                  </a:lnTo>
                </a:path>
              </a:pathLst>
            </a:custGeom>
            <a:noFill/>
            <a:ln w="508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791744" y="5303777"/>
              <a:ext cx="1717257" cy="395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i="1" dirty="0" smtClean="0">
                  <a:solidFill>
                    <a:srgbClr val="2D4E77"/>
                  </a:solidFill>
                </a:rPr>
                <a:t>Common Services</a:t>
              </a:r>
              <a:endParaRPr lang="de-DE" sz="2400" b="1" i="1" dirty="0">
                <a:solidFill>
                  <a:srgbClr val="2D4E7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Federation</a:t>
            </a:r>
            <a:r>
              <a:rPr lang="de-DE" dirty="0"/>
              <a:t> &amp;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smtClean="0"/>
              <a:t>Services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37784"/>
              </p:ext>
            </p:extLst>
          </p:nvPr>
        </p:nvGraphicFramePr>
        <p:xfrm>
          <a:off x="370113" y="916432"/>
          <a:ext cx="11630543" cy="483816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61391">
                  <a:extLst>
                    <a:ext uri="{9D8B030D-6E8A-4147-A177-3AD203B41FA5}">
                      <a16:colId xmlns:a16="http://schemas.microsoft.com/office/drawing/2014/main" val="3386305787"/>
                    </a:ext>
                  </a:extLst>
                </a:gridCol>
                <a:gridCol w="5027715">
                  <a:extLst>
                    <a:ext uri="{9D8B030D-6E8A-4147-A177-3AD203B41FA5}">
                      <a16:colId xmlns:a16="http://schemas.microsoft.com/office/drawing/2014/main" val="317058985"/>
                    </a:ext>
                  </a:extLst>
                </a:gridCol>
                <a:gridCol w="1367181">
                  <a:extLst>
                    <a:ext uri="{9D8B030D-6E8A-4147-A177-3AD203B41FA5}">
                      <a16:colId xmlns:a16="http://schemas.microsoft.com/office/drawing/2014/main" val="794710721"/>
                    </a:ext>
                  </a:extLst>
                </a:gridCol>
                <a:gridCol w="1714020">
                  <a:extLst>
                    <a:ext uri="{9D8B030D-6E8A-4147-A177-3AD203B41FA5}">
                      <a16:colId xmlns:a16="http://schemas.microsoft.com/office/drawing/2014/main" val="3087668598"/>
                    </a:ext>
                  </a:extLst>
                </a:gridCol>
                <a:gridCol w="2260236">
                  <a:extLst>
                    <a:ext uri="{9D8B030D-6E8A-4147-A177-3AD203B41FA5}">
                      <a16:colId xmlns:a16="http://schemas.microsoft.com/office/drawing/2014/main" val="40312859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+mn-lt"/>
                        </a:rPr>
                        <a:t>Service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  <a:latin typeface="+mn-lt"/>
                        </a:rPr>
                        <a:t>Description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+mn-lt"/>
                        </a:rPr>
                        <a:t>Main</a:t>
                      </a:r>
                      <a:r>
                        <a:rPr lang="de-DE" sz="11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u="none" strike="noStrike" dirty="0" smtClean="0">
                          <a:effectLst/>
                          <a:latin typeface="+mn-lt"/>
                        </a:rPr>
                        <a:t>Components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 smtClean="0">
                          <a:effectLst/>
                          <a:latin typeface="+mn-lt"/>
                        </a:rPr>
                        <a:t>Category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+mn-lt"/>
                        </a:rPr>
                        <a:t>Service </a:t>
                      </a:r>
                      <a:r>
                        <a:rPr lang="de-DE" sz="1100" u="none" strike="noStrike" dirty="0" err="1" smtClean="0">
                          <a:effectLst/>
                          <a:latin typeface="+mn-lt"/>
                        </a:rPr>
                        <a:t>Owner</a:t>
                      </a:r>
                      <a:r>
                        <a:rPr lang="de-DE" sz="1100" u="none" strike="noStrike" dirty="0" smtClean="0">
                          <a:effectLst/>
                          <a:latin typeface="+mn-lt"/>
                        </a:rPr>
                        <a:t>(s)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56787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identity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and access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mngmt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system (IAM)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on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top of an existing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infrastructure 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Perun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Core,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…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AAI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CESNET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15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Check-in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AARC BP compliant EGI Identity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and Access Management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proxy solution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Comanage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 smtClean="0">
                          <a:effectLst/>
                          <a:latin typeface="+mn-lt"/>
                        </a:rPr>
                        <a:t>Security&amp;Operations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GRNET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238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B2ACCESS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AARC BP compliant  </a:t>
                      </a:r>
                      <a:r>
                        <a:rPr lang="en-US" sz="1100" dirty="0" smtClean="0">
                          <a:latin typeface="+mn-lt"/>
                        </a:rPr>
                        <a:t>EUDAT Identity and Access Management proxy solution</a:t>
                      </a:r>
                      <a:endParaRPr lang="de-DE" sz="11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Unity IDM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 smtClean="0">
                          <a:effectLst/>
                          <a:latin typeface="+mn-lt"/>
                        </a:rPr>
                        <a:t>Security&amp;Operations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JUELICH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129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WaTTS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Token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Translation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Service (TTS),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supporting IGTF compatible (IOTA) X.509 certificates.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Erlang OTP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AAI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INDIGO / KIT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76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RCauth.eu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TTS that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can issue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PKIX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credentials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on the fly and in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real-time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latin typeface="+mn-lt"/>
                      </a:endParaRPr>
                    </a:p>
                  </a:txBody>
                  <a:tcPr marL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AAI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Nikhef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GRNET, STFC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942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Marketplace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user-facing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platform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to promote,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discover, order and access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EOSC-hub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services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Ruby-on-rails App</a:t>
                      </a: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Cyfronet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39477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SPMT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full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list of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services,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to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manage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service descriptions according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FitSM</a:t>
                      </a:r>
                      <a:r>
                        <a:rPr lang="en" sz="1100" b="0" strike="noStrike" spc="-1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guidelines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Agora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GRNET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59162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Ops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VO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management 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and operations support tool for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the daily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operations of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EGI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Vapor App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CNRS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52455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DPMT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business</a:t>
                      </a:r>
                      <a:r>
                        <a:rPr lang="de-DE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1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and</a:t>
                      </a:r>
                      <a:r>
                        <a:rPr lang="de-DE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1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operations</a:t>
                      </a:r>
                      <a:r>
                        <a:rPr lang="de-DE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1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support</a:t>
                      </a:r>
                      <a:r>
                        <a:rPr lang="de-DE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1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tool</a:t>
                      </a:r>
                      <a:r>
                        <a:rPr lang="de-DE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to manage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projects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and services topologies.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Plone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python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MPCDF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16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DMP Tool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Data Mngmt Planning tool for</a:t>
                      </a:r>
                      <a:r>
                        <a:rPr lang="en" sz="11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creating and updating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data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management plans.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SIGMA2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352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GOCDB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Registry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to record information about the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complete e-Infrastructure topology.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STFC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68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SVMON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de-DE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I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nformation aggregator and provider </a:t>
                      </a:r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on </a:t>
                      </a:r>
                      <a:r>
                        <a:rPr lang="en" sz="11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software versions installed.</a:t>
                      </a:r>
                      <a:endParaRPr lang="en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Spring App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KIT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350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 Portal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framework for monitoring status, availability and reliability provided by infrastructures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/ CESGA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40119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ARGO </a:t>
                      </a:r>
                      <a:r>
                        <a:rPr lang="de-DE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Msg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messaging Service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GRNET  / SRCE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58408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Pakiti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SECANT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monitors the patching status 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Linux systems; security cloud assessment framework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CESNET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12695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ARGO </a:t>
                      </a:r>
                      <a:r>
                        <a:rPr lang="de-DE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monitoring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monitoring status, availability and reliability provided by infrastructures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/ GRNET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17725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APEL </a:t>
                      </a:r>
                      <a:r>
                        <a:rPr lang="de-DE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collects, aggregates, stores,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displays compute, storage, and cloud resource usage data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APEL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/ STFC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751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RT Helpdesk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ticketing system based on Request Tracker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EUDAT / BSC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44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XGUS Helpdesk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EOSC-hub / BSC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009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GGUS Helpdesk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KIT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AppDB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/UMD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Application data base, enabling EGI Cloud infrastructure through a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VMOps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dashboard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EGI / IASA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09252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285750" y="1124744"/>
            <a:ext cx="11714905" cy="1110456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285750" y="2276872"/>
            <a:ext cx="11714905" cy="713978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327929" y="3794964"/>
            <a:ext cx="11714907" cy="1098550"/>
            <a:chOff x="327929" y="3794964"/>
            <a:chExt cx="11714907" cy="1098550"/>
          </a:xfrm>
        </p:grpSpPr>
        <p:sp>
          <p:nvSpPr>
            <p:cNvPr id="10" name="Abgerundetes Rechteck 9"/>
            <p:cNvSpPr/>
            <p:nvPr/>
          </p:nvSpPr>
          <p:spPr>
            <a:xfrm>
              <a:off x="327931" y="3794964"/>
              <a:ext cx="11714905" cy="453186"/>
            </a:xfrm>
            <a:prstGeom prst="roundRect">
              <a:avLst/>
            </a:prstGeom>
            <a:noFill/>
            <a:ln w="603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327929" y="4664914"/>
              <a:ext cx="11714905" cy="228600"/>
            </a:xfrm>
            <a:prstGeom prst="roundRect">
              <a:avLst/>
            </a:prstGeom>
            <a:noFill/>
            <a:ln w="603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327930" y="4421685"/>
            <a:ext cx="11714905" cy="243229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0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422B-C083-4944-B390-C660ADD1931D}" type="datetime3">
              <a:rPr lang="de-DE" smtClean="0"/>
              <a:t>21/01/19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1C3046"/>
                </a:solidFill>
              </a:rPr>
              <a:t>Federation Services: EOSC-hub AAI </a:t>
            </a:r>
            <a:endParaRPr lang="de-DE" dirty="0"/>
          </a:p>
        </p:txBody>
      </p:sp>
      <p:sp>
        <p:nvSpPr>
          <p:cNvPr id="7" name="Google Shape;137;p10"/>
          <p:cNvSpPr txBox="1">
            <a:spLocks/>
          </p:cNvSpPr>
          <p:nvPr/>
        </p:nvSpPr>
        <p:spPr>
          <a:xfrm>
            <a:off x="335350" y="1268775"/>
            <a:ext cx="6552738" cy="50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0"/>
              </a:spcBef>
              <a:buClr>
                <a:schemeClr val="accent1"/>
              </a:buClr>
              <a:buSzPts val="1800"/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EOSC-hub AAI architecture</a:t>
            </a:r>
          </a:p>
          <a:p>
            <a:pPr marL="914400" lvl="1"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Definition of the first version of the EOSC-hub AAI high-level architecture</a:t>
            </a:r>
          </a:p>
          <a:p>
            <a:pPr marL="914400" lvl="1"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Based on the “community-first” approach of the AARC Blueprint Architecture (BPA)</a:t>
            </a:r>
          </a:p>
          <a:p>
            <a:pPr marL="914400" lvl="1"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Collaborate with GN4-2 on the evolution of the EOSC-hub AAI</a:t>
            </a:r>
          </a:p>
          <a:p>
            <a:pPr marL="914400" lvl="1"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EOSC-hub AAI integration </a:t>
            </a:r>
            <a:r>
              <a:rPr lang="en-US" sz="1800" dirty="0" err="1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workplan</a:t>
            </a:r>
            <a:endParaRPr lang="en-US" sz="18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 err="1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Workplan</a:t>
            </a: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1800" dirty="0" err="1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RCauth</a:t>
            </a: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Online CA High Availability Support</a:t>
            </a:r>
          </a:p>
          <a:p>
            <a:pPr marL="914400" lvl="1"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 err="1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Workplan</a:t>
            </a: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for integration with </a:t>
            </a:r>
            <a:r>
              <a:rPr lang="en-US" sz="1800" dirty="0" err="1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OpenAIRE</a:t>
            </a: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AAI</a:t>
            </a:r>
          </a:p>
          <a:p>
            <a:pPr marL="914400" lvl="1"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Specification of AAI integration use-cases [</a:t>
            </a:r>
            <a:r>
              <a:rPr lang="en-US" sz="1800" dirty="0" smtClean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ONGOING</a:t>
            </a:r>
            <a:r>
              <a:rPr lang="en-US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marL="457200" indent="0">
              <a:spcBef>
                <a:spcPts val="0"/>
              </a:spcBef>
              <a:buFontTx/>
              <a:buNone/>
            </a:pPr>
            <a:endParaRPr lang="en-US" sz="2400" dirty="0">
              <a:solidFill>
                <a:srgbClr val="FF9900"/>
              </a:solidFill>
            </a:endParaRPr>
          </a:p>
        </p:txBody>
      </p:sp>
      <p:pic>
        <p:nvPicPr>
          <p:cNvPr id="8" name="Google Shape;14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299" y="1268775"/>
            <a:ext cx="5433351" cy="500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1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ECD6-A7EB-44EB-B546-E81EDE87F672}" type="datetime3">
              <a:rPr lang="de-DE" smtClean="0"/>
              <a:t>21/01/19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20976" y="188640"/>
            <a:ext cx="8971023" cy="537716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1C3046"/>
                </a:solidFill>
              </a:rPr>
              <a:t>Federation Services: </a:t>
            </a:r>
            <a:r>
              <a:rPr lang="en-GB" sz="2800" dirty="0" smtClean="0">
                <a:solidFill>
                  <a:srgbClr val="1C3046"/>
                </a:solidFill>
              </a:rPr>
              <a:t>SPMT, Marketplace</a:t>
            </a:r>
            <a:endParaRPr lang="de-DE" sz="2800" dirty="0">
              <a:solidFill>
                <a:srgbClr val="1C304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376" y="1080124"/>
            <a:ext cx="10441160" cy="51125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lvl="1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Arial"/>
              <a:buNone/>
            </a:pPr>
            <a:r>
              <a:rPr lang="en-US" sz="1600" b="1" dirty="0" smtClean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>Service Portfolio and Catalogue Management Tool</a:t>
            </a:r>
            <a:r>
              <a:rPr lang="en-US" sz="1600" i="1" dirty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i="1" dirty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6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Arial"/>
              <a:buNone/>
            </a:pPr>
            <a:endParaRPr lang="en-US" sz="16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Arial"/>
              <a:buNone/>
            </a:pPr>
            <a:endParaRPr lang="en-US" sz="16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4100" lvl="2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Arial"/>
              <a:buNone/>
            </a:pPr>
            <a:endParaRPr lang="en-US" sz="16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663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Arial"/>
              <a:buNone/>
            </a:pPr>
            <a:endParaRPr lang="en-US" sz="1600" b="1" dirty="0" smtClean="0">
              <a:solidFill>
                <a:srgbClr val="1C30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663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Arial"/>
              <a:buNone/>
            </a:pPr>
            <a:r>
              <a:rPr lang="en-US" sz="1600" b="1" dirty="0" smtClean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>Marketplace </a:t>
            </a:r>
            <a:r>
              <a:rPr lang="en-US" sz="1600" b="1" dirty="0" smtClean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>Service  </a:t>
            </a:r>
            <a:r>
              <a:rPr lang="en-US" sz="1600" i="1" dirty="0" smtClean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marketplace.eosc-portal.eu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6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1" indent="0">
              <a:buFont typeface="Arial"/>
              <a:buNone/>
            </a:pPr>
            <a:endParaRPr lang="en-GB" b="1" dirty="0" smtClean="0"/>
          </a:p>
        </p:txBody>
      </p:sp>
      <p:pic>
        <p:nvPicPr>
          <p:cNvPr id="6" name="Picture 2" descr="https://lh4.googleusercontent.com/QXp2yNP3g2oOPSoN16KsCbw9pq2Hqa7Y_Bt3Kzm204eHONG5SsvyoFIBGgDFUVE4gKo2jaPV_XOqwaVuKoRk5OJck9Zvf__HnmPzJffaqyt7wVc4uffOGaV-uLfSpXAEylIniU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53" y="2132856"/>
            <a:ext cx="4655298" cy="42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51384" y="1399330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Achievements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ea typeface="Arial"/>
                <a:cs typeface="Arial"/>
                <a:sym typeface="Arial"/>
              </a:rPr>
              <a:t>EOSC-hub SPMT instance linked to </a:t>
            </a:r>
            <a:r>
              <a:rPr lang="en-US" dirty="0">
                <a:solidFill>
                  <a:srgbClr val="1C3046"/>
                </a:solidFill>
                <a:ea typeface="Arial"/>
                <a:cs typeface="Arial"/>
                <a:sym typeface="Arial"/>
                <a:hlinkClick r:id="rId4"/>
              </a:rPr>
              <a:t>www.eosc-hub.eu/catalogue</a:t>
            </a:r>
            <a:r>
              <a:rPr lang="en-US" dirty="0">
                <a:solidFill>
                  <a:srgbClr val="595959"/>
                </a:solidFill>
                <a:ea typeface="Arial"/>
                <a:cs typeface="Arial"/>
                <a:sym typeface="Arial"/>
              </a:rPr>
              <a:t> and the </a:t>
            </a:r>
            <a:r>
              <a:rPr lang="en-US" dirty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t>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t>Enhanced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t>Improved role model and authorization</a:t>
            </a:r>
            <a:endParaRPr lang="en-US" dirty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1384" y="3128996"/>
            <a:ext cx="58655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Achievements</a:t>
            </a:r>
            <a:r>
              <a:rPr lang="de-DE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Flexible catalogue </a:t>
            </a:r>
            <a:r>
              <a:rPr lang="en-GB" dirty="0" smtClean="0"/>
              <a:t>functionality implemented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Enhanced </a:t>
            </a:r>
            <a:r>
              <a:rPr lang="en-GB" dirty="0"/>
              <a:t>search and service </a:t>
            </a:r>
            <a:r>
              <a:rPr lang="en-GB" dirty="0" smtClean="0"/>
              <a:t>filtering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Form </a:t>
            </a:r>
            <a:r>
              <a:rPr lang="en-GB" dirty="0"/>
              <a:t>to contact a service </a:t>
            </a:r>
            <a:r>
              <a:rPr lang="en-GB" dirty="0" smtClean="0"/>
              <a:t>provider;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User profile-sensitive service </a:t>
            </a:r>
            <a:r>
              <a:rPr lang="en-GB" dirty="0"/>
              <a:t>search </a:t>
            </a:r>
            <a:r>
              <a:rPr lang="en-GB" dirty="0" smtClean="0"/>
              <a:t>engine;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Intuitive </a:t>
            </a:r>
            <a:r>
              <a:rPr lang="en-GB" dirty="0"/>
              <a:t>service ordering path for the </a:t>
            </a:r>
            <a:r>
              <a:rPr lang="en-GB" dirty="0" smtClean="0"/>
              <a:t>user;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Custom </a:t>
            </a:r>
            <a:r>
              <a:rPr lang="en-GB" dirty="0"/>
              <a:t>ordering forms for </a:t>
            </a:r>
            <a:r>
              <a:rPr lang="en-GB" dirty="0" smtClean="0"/>
              <a:t>services;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Users</a:t>
            </a:r>
            <a:r>
              <a:rPr lang="en-GB" dirty="0"/>
              <a:t>’ orders are recorded in a </a:t>
            </a:r>
            <a:r>
              <a:rPr lang="en-GB" dirty="0" smtClean="0"/>
              <a:t>JIRA ticketing </a:t>
            </a:r>
            <a:r>
              <a:rPr lang="en-GB" dirty="0"/>
              <a:t>system 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Dedicated </a:t>
            </a:r>
            <a:r>
              <a:rPr lang="en-GB" dirty="0"/>
              <a:t>user dashboard to check status of the </a:t>
            </a:r>
            <a:r>
              <a:rPr lang="en-GB" dirty="0" smtClean="0"/>
              <a:t>orders;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Service Rating;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Integration </a:t>
            </a:r>
            <a:r>
              <a:rPr lang="en-GB" dirty="0"/>
              <a:t>with </a:t>
            </a:r>
            <a:r>
              <a:rPr lang="en-GB" dirty="0" smtClean="0"/>
              <a:t>the EOSC-hub </a:t>
            </a:r>
            <a:r>
              <a:rPr lang="en-GB" dirty="0"/>
              <a:t>AAI.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9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BAB-5D0D-46F7-A52F-480E3A120402}" type="datetime3">
              <a:rPr lang="de-DE" smtClean="0"/>
              <a:t>21/01/19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1C3046"/>
                </a:solidFill>
              </a:rPr>
              <a:t>Federation</a:t>
            </a:r>
            <a:r>
              <a:rPr lang="de-DE" sz="2800" dirty="0" smtClean="0">
                <a:solidFill>
                  <a:srgbClr val="1C3046"/>
                </a:solidFill>
              </a:rPr>
              <a:t> Services: Order &amp; </a:t>
            </a:r>
            <a:r>
              <a:rPr lang="en-GB" sz="2800" dirty="0" smtClean="0">
                <a:solidFill>
                  <a:srgbClr val="1C3046"/>
                </a:solidFill>
              </a:rPr>
              <a:t>SLA/OLA management</a:t>
            </a:r>
            <a:endParaRPr lang="de-DE" sz="2800" dirty="0">
              <a:solidFill>
                <a:srgbClr val="1C3046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099891" y="908720"/>
            <a:ext cx="9252693" cy="5204512"/>
            <a:chOff x="1199456" y="836712"/>
            <a:chExt cx="9252693" cy="5204512"/>
          </a:xfrm>
        </p:grpSpPr>
        <p:pic>
          <p:nvPicPr>
            <p:cNvPr id="5" name="image3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99456" y="836712"/>
              <a:ext cx="9252693" cy="5204512"/>
            </a:xfrm>
            <a:prstGeom prst="rect">
              <a:avLst/>
            </a:prstGeom>
            <a:ln/>
          </p:spPr>
        </p:pic>
        <p:sp>
          <p:nvSpPr>
            <p:cNvPr id="7" name="Textfeld 6"/>
            <p:cNvSpPr txBox="1"/>
            <p:nvPr/>
          </p:nvSpPr>
          <p:spPr>
            <a:xfrm>
              <a:off x="8328248" y="1340768"/>
              <a:ext cx="20162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rgbClr val="1C3046"/>
                  </a:solidFill>
                </a:rPr>
                <a:t>Service Providers</a:t>
              </a:r>
              <a:endParaRPr lang="de-DE" sz="2000" dirty="0">
                <a:solidFill>
                  <a:srgbClr val="1C3046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6456040" y="3068961"/>
              <a:ext cx="576064" cy="354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2783632" y="3438969"/>
              <a:ext cx="576064" cy="354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752442" y="3258949"/>
              <a:ext cx="576064" cy="354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47728" y="1916833"/>
              <a:ext cx="576064" cy="354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719464" y="2115902"/>
              <a:ext cx="360040" cy="2481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6134100" y="4888210"/>
              <a:ext cx="216024" cy="212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934325" y="4467226"/>
              <a:ext cx="358899" cy="280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962900" y="3884318"/>
              <a:ext cx="358899" cy="280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919536" y="4759324"/>
            <a:ext cx="8136904" cy="637954"/>
            <a:chOff x="1807292" y="4759324"/>
            <a:chExt cx="6870440" cy="1496840"/>
          </a:xfrm>
        </p:grpSpPr>
        <p:sp>
          <p:nvSpPr>
            <p:cNvPr id="6" name="Ellipse 5"/>
            <p:cNvSpPr/>
            <p:nvPr/>
          </p:nvSpPr>
          <p:spPr>
            <a:xfrm>
              <a:off x="3781188" y="4759324"/>
              <a:ext cx="4896544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807292" y="5172953"/>
              <a:ext cx="2372145" cy="108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>
                  <a:solidFill>
                    <a:srgbClr val="FF0000"/>
                  </a:solidFill>
                </a:rPr>
                <a:t>u</a:t>
              </a:r>
              <a:r>
                <a:rPr lang="de-DE" sz="2400" dirty="0" err="1" smtClean="0">
                  <a:solidFill>
                    <a:srgbClr val="FF0000"/>
                  </a:solidFill>
                </a:rPr>
                <a:t>nder</a:t>
              </a:r>
              <a:r>
                <a:rPr lang="de-DE" sz="2400" dirty="0" smtClean="0">
                  <a:solidFill>
                    <a:srgbClr val="FF0000"/>
                  </a:solidFill>
                </a:rPr>
                <a:t> </a:t>
              </a:r>
              <a:r>
                <a:rPr lang="de-DE" sz="2400" dirty="0" err="1" smtClean="0">
                  <a:solidFill>
                    <a:srgbClr val="FF0000"/>
                  </a:solidFill>
                </a:rPr>
                <a:t>development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173234" y="2596105"/>
            <a:ext cx="3873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Achievements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Marketplace Front Office </a:t>
            </a:r>
            <a:r>
              <a:rPr lang="de-DE" dirty="0" err="1" smtClean="0"/>
              <a:t>enabled</a:t>
            </a:r>
            <a:r>
              <a:rPr lang="de-DE" dirty="0" smtClean="0"/>
              <a:t> (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JIRA)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MP </a:t>
            </a:r>
            <a:r>
              <a:rPr lang="de-DE" dirty="0" err="1"/>
              <a:t>b</a:t>
            </a:r>
            <a:r>
              <a:rPr lang="de-DE" dirty="0" err="1" smtClean="0"/>
              <a:t>ackoffice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r>
              <a:rPr lang="de-DE" dirty="0" smtClean="0"/>
              <a:t>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aggregate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4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3B27-F7A4-407A-8143-421518954AB1}" type="datetime3">
              <a:rPr lang="de-DE" smtClean="0"/>
              <a:t>21/01/19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1C3046"/>
                </a:solidFill>
              </a:rPr>
              <a:t>Federation Services</a:t>
            </a:r>
            <a:r>
              <a:rPr lang="en-GB" dirty="0" smtClean="0">
                <a:solidFill>
                  <a:srgbClr val="1C3046"/>
                </a:solidFill>
              </a:rPr>
              <a:t>: Accounting, Monitoring </a:t>
            </a:r>
            <a:endParaRPr lang="de-DE" dirty="0">
              <a:solidFill>
                <a:srgbClr val="1C3046"/>
              </a:solidFill>
            </a:endParaRPr>
          </a:p>
        </p:txBody>
      </p:sp>
      <p:sp>
        <p:nvSpPr>
          <p:cNvPr id="5" name="Google Shape;173;p14"/>
          <p:cNvSpPr txBox="1">
            <a:spLocks/>
          </p:cNvSpPr>
          <p:nvPr/>
        </p:nvSpPr>
        <p:spPr>
          <a:xfrm>
            <a:off x="551384" y="980728"/>
            <a:ext cx="8893162" cy="529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r>
              <a:rPr lang="en-US" sz="1800" b="1" dirty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>Accounting</a:t>
            </a:r>
            <a:r>
              <a:rPr lang="en-US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endParaRPr lang="en-US" sz="1800" dirty="0" smtClea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endParaRPr lang="en-US" sz="18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endParaRPr lang="en-US" sz="1800" dirty="0" smtClea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endParaRPr lang="en-US" sz="18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endParaRPr lang="en-US" sz="1800" dirty="0" smtClea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endParaRPr lang="en-US" sz="18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endParaRPr lang="en-US" sz="1800" b="1" dirty="0" smtClea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None/>
            </a:pPr>
            <a:r>
              <a:rPr lang="en-US" sz="1800" b="1" dirty="0" smtClean="0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>Monitoring</a:t>
            </a:r>
            <a:endParaRPr lang="en-US" sz="1800" b="1" dirty="0">
              <a:solidFill>
                <a:srgbClr val="1C3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https://lh3.googleusercontent.com/ps2yg0RxyJ0bl2BfQcCz-XZqaX-2qZ8TiE6UfZjlpuKrpxYbNz-AqtGT44V3toZymoCgRkeuSHyEWz7N8zr-amhedrUfuPe6qdkPqNzkVzrQLnMCsgYXgH7cVyKn8yLbRZLjrUU9i3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4943872" y="980728"/>
            <a:ext cx="4785393" cy="24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4.googleusercontent.com/ghsSTK-QNfBfLVwJfG1LjDF4NY2Y8noF67lm1FDmX3diZh7-BXWOwqMkrHc9B9ezJvM6p1otCFTBGUducjmvKKFJtKAMunnqjc-ZWKRc5VwAywmSQc3TU-qaa2dRUcypJz8owCpCTu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914196"/>
            <a:ext cx="4156915" cy="23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95400" y="1556792"/>
            <a:ext cx="438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Achievements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EGI </a:t>
            </a:r>
            <a:r>
              <a:rPr lang="de-DE" dirty="0" err="1" smtClean="0"/>
              <a:t>and</a:t>
            </a:r>
            <a:r>
              <a:rPr lang="de-DE" dirty="0" smtClean="0"/>
              <a:t>  </a:t>
            </a:r>
            <a:r>
              <a:rPr lang="de-DE" dirty="0" err="1" smtClean="0"/>
              <a:t>the</a:t>
            </a:r>
            <a:r>
              <a:rPr lang="de-DE" dirty="0" smtClean="0"/>
              <a:t> EUDAT</a:t>
            </a:r>
            <a:br>
              <a:rPr lang="de-DE" dirty="0" smtClean="0"/>
            </a:br>
            <a:r>
              <a:rPr lang="de-DE" dirty="0" err="1" smtClean="0"/>
              <a:t>accounting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GOCDB </a:t>
            </a:r>
            <a:br>
              <a:rPr lang="de-DE" dirty="0" smtClean="0"/>
            </a:br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DPMT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95400" y="3933056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Activities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Pilot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harmonised</a:t>
            </a:r>
            <a:r>
              <a:rPr lang="de-DE" dirty="0" smtClean="0"/>
              <a:t> Status web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EUDAT </a:t>
            </a:r>
            <a:r>
              <a:rPr lang="de-DE" dirty="0" err="1" smtClean="0"/>
              <a:t>and</a:t>
            </a:r>
            <a:r>
              <a:rPr lang="de-DE" dirty="0" smtClean="0"/>
              <a:t> EGI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Simplified</a:t>
            </a:r>
            <a:r>
              <a:rPr lang="de-DE" dirty="0" smtClean="0"/>
              <a:t> </a:t>
            </a:r>
            <a:r>
              <a:rPr lang="de-DE" dirty="0" err="1" smtClean="0"/>
              <a:t>customisation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per </a:t>
            </a:r>
            <a:r>
              <a:rPr lang="de-DE" dirty="0" err="1" smtClean="0"/>
              <a:t>customer</a:t>
            </a:r>
            <a:r>
              <a:rPr lang="de-DE" dirty="0" smtClean="0"/>
              <a:t> (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self</a:t>
            </a:r>
            <a:r>
              <a:rPr lang="de-DE" dirty="0" smtClean="0"/>
              <a:t>-service) 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6918729" y="1909369"/>
            <a:ext cx="5120527" cy="1267717"/>
            <a:chOff x="7123617" y="2191896"/>
            <a:chExt cx="5120527" cy="1267717"/>
          </a:xfrm>
        </p:grpSpPr>
        <p:sp>
          <p:nvSpPr>
            <p:cNvPr id="7" name="Ellipse 6"/>
            <p:cNvSpPr/>
            <p:nvPr/>
          </p:nvSpPr>
          <p:spPr>
            <a:xfrm rot="1010912">
              <a:off x="7123617" y="2191896"/>
              <a:ext cx="2882988" cy="126771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934153" y="2640687"/>
              <a:ext cx="2309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FF0000"/>
                  </a:solidFill>
                </a:rPr>
                <a:t>u</a:t>
              </a:r>
              <a:r>
                <a:rPr lang="de-DE" dirty="0" err="1" smtClean="0">
                  <a:solidFill>
                    <a:srgbClr val="FF0000"/>
                  </a:solidFill>
                </a:rPr>
                <a:t>nder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preparation</a:t>
              </a:r>
              <a:r>
                <a:rPr lang="de-DE" dirty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and</a:t>
              </a:r>
              <a:endParaRPr lang="de-DE" dirty="0" smtClean="0">
                <a:solidFill>
                  <a:srgbClr val="FF0000"/>
                </a:solidFill>
              </a:endParaRPr>
            </a:p>
            <a:p>
              <a:r>
                <a:rPr lang="de-DE" dirty="0" err="1" smtClean="0">
                  <a:solidFill>
                    <a:srgbClr val="FF0000"/>
                  </a:solidFill>
                </a:rPr>
                <a:t>improvement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3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</Template>
  <TotalTime>0</TotalTime>
  <Words>2505</Words>
  <Application>Microsoft Office PowerPoint</Application>
  <PresentationFormat>Breitbild</PresentationFormat>
  <Paragraphs>718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Source Sans Pro</vt:lpstr>
      <vt:lpstr>Wingdings</vt:lpstr>
      <vt:lpstr>slide_base</vt:lpstr>
      <vt:lpstr>PowerPoint-Präsentation</vt:lpstr>
      <vt:lpstr>Outline</vt:lpstr>
      <vt:lpstr>Scope of Access enabling</vt:lpstr>
      <vt:lpstr>Access Enabling and Common Services </vt:lpstr>
      <vt:lpstr>Federation &amp; Collaboration Services and tools</vt:lpstr>
      <vt:lpstr>Federation Services: EOSC-hub AAI </vt:lpstr>
      <vt:lpstr>Federation Services: SPMT, Marketplace</vt:lpstr>
      <vt:lpstr>Federation Services: Order &amp; SLA/OLA management</vt:lpstr>
      <vt:lpstr>Federation Services: Accounting, Monitoring </vt:lpstr>
      <vt:lpstr>Common Services and Components</vt:lpstr>
      <vt:lpstr>Common &amp; Federated Services adopted by TS</vt:lpstr>
      <vt:lpstr>Achievements on Common Services</vt:lpstr>
      <vt:lpstr>Common Services: Discovery and Access </vt:lpstr>
      <vt:lpstr>Common Services: Federated Compute</vt:lpstr>
      <vt:lpstr>Common Services: Processing and Orchestration</vt:lpstr>
      <vt:lpstr>Common Services: Data and Metadata Mngmnt</vt:lpstr>
      <vt:lpstr>VA KPIs - Federation &amp; Collaboration Services M1-8</vt:lpstr>
      <vt:lpstr>VA KPIs - Common Services   M1-8</vt:lpstr>
      <vt:lpstr>PowerPoint-Präsentation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Kupila-Rantala</dc:creator>
  <cp:lastModifiedBy>Reetz, Johannes</cp:lastModifiedBy>
  <cp:revision>524</cp:revision>
  <cp:lastPrinted>2019-01-11T10:31:26Z</cp:lastPrinted>
  <dcterms:created xsi:type="dcterms:W3CDTF">2018-09-30T09:12:50Z</dcterms:created>
  <dcterms:modified xsi:type="dcterms:W3CDTF">2019-01-21T17:35:27Z</dcterms:modified>
</cp:coreProperties>
</file>