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 Coelh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F98E68C-D321-43B7-AF2D-D7C5EE32434E}">
  <a:tblStyle styleId="{AF98E68C-D321-43B7-AF2D-D7C5EE3243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0B40628-AE61-4CC5-BDFA-82349C7DB0A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A"/>
          </a:solidFill>
        </a:fill>
      </a:tcStyle>
    </a:wholeTbl>
    <a:band1H>
      <a:tcTxStyle/>
      <a:tcStyle>
        <a:tcBdr/>
        <a:fill>
          <a:solidFill>
            <a:srgbClr val="CBCBD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BD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744" y="-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1-21T09:20:57.430" idx="1">
    <p:pos x="6000" y="0"/>
    <p:text>This slide is too busy -- I added a duplicate with less content a stronger message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08265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(This slide would look better once you move it to 16:9)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as a transition from the last slide; Here, this slide provides a bit more detail in the promotion and outreach, such as: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Having defined an initial strategy for the DIH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Getting formally recognized in the EC DIH Catalogue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Preparing dedicated promotional material tailored to the EOSC DIH such as logos, twitter account, url, video interviews and written articles/brochures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Organizing and attending events such as the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EC DIH Working Group meetings and A</a:t>
            </a:r>
            <a:r>
              <a:rPr lang="en-US" sz="1200"/>
              <a:t>nnual Event (Warsaw – Nov)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/>
              <a:t>ICT 2018 with a networking session and joint DIH Booth participation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192E44"/>
              </a:buClr>
              <a:buSzPts val="1200"/>
              <a:buFont typeface="Calibri"/>
              <a:buChar char="-"/>
            </a:pPr>
            <a:r>
              <a:rPr lang="en-US" sz="1200">
                <a:solidFill>
                  <a:srgbClr val="192E44"/>
                </a:solidFill>
              </a:rPr>
              <a:t>Say “i won’t go into detail here, but these logos are a few of the ongoing collaborations with commercial companies and industry related projects that will be formalized as we move into in PY2</a:t>
            </a:r>
            <a:endParaRPr sz="1200">
              <a:solidFill>
                <a:srgbClr val="192E44"/>
              </a:solidFill>
            </a:endParaRPr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1" name="Google Shape;36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The first 4 bullets points at the top of the slide give a nice overview of activities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The animation helps to work through the 6 as you did in the rehearsal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Highlight that the other 4 pilots are planning to show demos at the EOSC-hub Week in Prague (April)</a:t>
            </a:r>
            <a:endParaRPr/>
          </a:p>
        </p:txBody>
      </p:sp>
      <p:sp>
        <p:nvSpPr>
          <p:cNvPr id="410" name="Google Shape;41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GREY - technology/service is considered for adoption, but the integration and assessment work is yet to start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YELLOW - integration is ongoing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- technology was assessed and was found unsuitable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- technology is integrated and assessment is yet to finish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- technology is integrated and positively evaluated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</p:txBody>
      </p:sp>
      <p:sp>
        <p:nvSpPr>
          <p:cNvPr id="250" name="Google Shape;2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go through the points on the slide as you did in the rehearsal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Changed to 200+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Could highlight here or later in Slide 10 that we are positioning the EOSC DIH as “the” mechanism for industry to engage with the European Open Science Cloud</a:t>
            </a:r>
            <a:endParaRPr/>
          </a:p>
        </p:txBody>
      </p:sp>
      <p:sp>
        <p:nvSpPr>
          <p:cNvPr id="322" name="Google Shape;32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/>
              <a:t>The main activities carried out over the first year have been: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u="none"/>
              <a:t>Defining the service areas available for industry such as piloting and co-design, technical access, training and support as well as providing visibility which is often difficult for small companies to obtain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u="none"/>
              <a:t>We’ve established a voucher mechanism as a means to onboard new pilots to ensure project service provider support as the project doesn’t have cascading funding available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u="none"/>
              <a:t>This kicked off with a fully automated initial free trial offer for cloud services worth ~€250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u="none"/>
              <a:t>As well as a one time giveaway, selecting a winner from participants of the networking session at ICT 2018, here we will support a university spin-off from Spain.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u="none"/>
              <a:t>This will be expanded into PY2 with different packages and support for larger use cases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u="none"/>
              <a:t>Additional activities have been preparing promotional material, participating at events, supporting the initial 6 business pilots, and starting a series of commercialization webinars for the pilots and CCs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u="none"/>
              <a:t>Though planned more for PY2, several partnerships and potential new pilots are already in various stages of development</a:t>
            </a:r>
            <a:endParaRPr/>
          </a:p>
          <a:p>
            <a:pPr marL="628650" lvl="1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1" name="Google Shape;33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_slide">
  <p:cSld name="Intro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501" y="4877734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858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007437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1937699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w="25400" cap="flat" cmpd="sng">
            <a:solidFill>
              <a:srgbClr val="1C304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2301" y="1520795"/>
            <a:ext cx="4916163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X">
  <p:cSld name="Content 2X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>
            <a:spLocks noGrp="1"/>
          </p:cNvSpPr>
          <p:nvPr>
            <p:ph type="title"/>
          </p:nvPr>
        </p:nvSpPr>
        <p:spPr>
          <a:xfrm>
            <a:off x="2063553" y="188640"/>
            <a:ext cx="8160907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body" idx="1"/>
          </p:nvPr>
        </p:nvSpPr>
        <p:spPr>
          <a:xfrm>
            <a:off x="623392" y="1916832"/>
            <a:ext cx="11233248" cy="420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Title &amp;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4" name="Google Shape;24;p3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">
  <p:cSld name="Content_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7" name="Google Shape;57;p4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4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5"/>
          <p:cNvGrpSpPr/>
          <p:nvPr/>
        </p:nvGrpSpPr>
        <p:grpSpPr>
          <a:xfrm>
            <a:off x="4192277" y="4365105"/>
            <a:ext cx="3956040" cy="633228"/>
            <a:chOff x="4269008" y="5638956"/>
            <a:chExt cx="3956040" cy="633228"/>
          </a:xfrm>
        </p:grpSpPr>
        <p:pic>
          <p:nvPicPr>
            <p:cNvPr id="64" name="Google Shape;64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5"/>
            <p:cNvSpPr txBox="1"/>
            <p:nvPr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eosc-hub.eu</a:t>
              </a:r>
              <a:endParaRPr/>
            </a:p>
          </p:txBody>
        </p:sp>
        <p:sp>
          <p:nvSpPr>
            <p:cNvPr id="67" name="Google Shape;67;p5"/>
            <p:cNvSpPr txBox="1"/>
            <p:nvPr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@EOSC_eu</a:t>
              </a:r>
              <a:endParaRPr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8" name="Google Shape;6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7818" y="1643592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5"/>
          <p:cNvSpPr txBox="1"/>
          <p:nvPr/>
        </p:nvSpPr>
        <p:spPr>
          <a:xfrm>
            <a:off x="1116253" y="1902604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/>
          </a:p>
        </p:txBody>
      </p:sp>
      <p:sp>
        <p:nvSpPr>
          <p:cNvPr id="70" name="Google Shape;70;p5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  <p:cxnSp>
        <p:nvCxnSpPr>
          <p:cNvPr id="71" name="Google Shape;71;p5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w="254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2" name="Google Shape;72;p5"/>
          <p:cNvGrpSpPr/>
          <p:nvPr/>
        </p:nvGrpSpPr>
        <p:grpSpPr>
          <a:xfrm>
            <a:off x="935074" y="5956688"/>
            <a:ext cx="10470447" cy="400110"/>
            <a:chOff x="899592" y="6271590"/>
            <a:chExt cx="7705726" cy="294461"/>
          </a:xfrm>
        </p:grpSpPr>
        <p:pic>
          <p:nvPicPr>
            <p:cNvPr id="73" name="Google Shape;73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9592" y="6271590"/>
              <a:ext cx="842697" cy="294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_2">
  <p:cSld name="Content_Slide_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 txBox="1">
            <a:spLocks noGrp="1"/>
          </p:cNvSpPr>
          <p:nvPr>
            <p:ph type="body" idx="1"/>
          </p:nvPr>
        </p:nvSpPr>
        <p:spPr>
          <a:xfrm>
            <a:off x="335360" y="1293225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body" idx="2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6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6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6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6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6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">
  <p:cSld name="Intermediate Slide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349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7"/>
          <p:cNvSpPr txBox="1">
            <a:spLocks noGrp="1"/>
          </p:cNvSpPr>
          <p:nvPr>
            <p:ph type="body" idx="1"/>
          </p:nvPr>
        </p:nvSpPr>
        <p:spPr>
          <a:xfrm>
            <a:off x="628650" y="3631913"/>
            <a:ext cx="7759775" cy="23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sz="28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2"/>
          </p:nvPr>
        </p:nvSpPr>
        <p:spPr>
          <a:xfrm>
            <a:off x="628651" y="2944596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sz="2800" b="0" i="0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628650" y="2286672"/>
            <a:ext cx="5756583" cy="50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&amp; Content">
  <p:cSld name="1_Title &amp;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body" idx="1"/>
          </p:nvPr>
        </p:nvSpPr>
        <p:spPr>
          <a:xfrm>
            <a:off x="335360" y="1268767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8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8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9" name="Google Shape;109;p8"/>
          <p:cNvCxnSpPr/>
          <p:nvPr/>
        </p:nvCxnSpPr>
        <p:spPr>
          <a:xfrm rot="10800000">
            <a:off x="335360" y="6376250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8"/>
          <p:cNvSpPr/>
          <p:nvPr/>
        </p:nvSpPr>
        <p:spPr>
          <a:xfrm>
            <a:off x="11266784" y="6381335"/>
            <a:ext cx="589856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6714449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10504877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8508622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8"/>
          <p:cNvSpPr txBox="1">
            <a:spLocks noGrp="1"/>
          </p:cNvSpPr>
          <p:nvPr>
            <p:ph type="body" idx="2"/>
          </p:nvPr>
        </p:nvSpPr>
        <p:spPr>
          <a:xfrm>
            <a:off x="3882238" y="260492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&amp; Content">
  <p:cSld name="3_Title &amp;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body" idx="1"/>
          </p:nvPr>
        </p:nvSpPr>
        <p:spPr>
          <a:xfrm>
            <a:off x="335360" y="1268767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2" name="Google Shape;122;p9"/>
          <p:cNvCxnSpPr/>
          <p:nvPr/>
        </p:nvCxnSpPr>
        <p:spPr>
          <a:xfrm rot="10800000">
            <a:off x="335360" y="6376250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9"/>
          <p:cNvSpPr/>
          <p:nvPr/>
        </p:nvSpPr>
        <p:spPr>
          <a:xfrm>
            <a:off x="11266784" y="6381335"/>
            <a:ext cx="589856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6714449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10504877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8508622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"/>
          <p:cNvSpPr txBox="1">
            <a:spLocks noGrp="1"/>
          </p:cNvSpPr>
          <p:nvPr>
            <p:ph type="body" idx="2"/>
          </p:nvPr>
        </p:nvSpPr>
        <p:spPr>
          <a:xfrm>
            <a:off x="3882238" y="260492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4_Title &amp;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0"/>
          <p:cNvSpPr txBox="1">
            <a:spLocks noGrp="1"/>
          </p:cNvSpPr>
          <p:nvPr>
            <p:ph type="body" idx="1"/>
          </p:nvPr>
        </p:nvSpPr>
        <p:spPr>
          <a:xfrm>
            <a:off x="335360" y="1268767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5" name="Google Shape;135;p10"/>
          <p:cNvCxnSpPr/>
          <p:nvPr/>
        </p:nvCxnSpPr>
        <p:spPr>
          <a:xfrm rot="10800000">
            <a:off x="335359" y="6376250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" name="Google Shape;136;p10"/>
          <p:cNvSpPr/>
          <p:nvPr/>
        </p:nvSpPr>
        <p:spPr>
          <a:xfrm>
            <a:off x="11266784" y="6381335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>
            <a:off x="6714449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10504877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>
            <a:off x="8508622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0"/>
          <p:cNvSpPr txBox="1">
            <a:spLocks noGrp="1"/>
          </p:cNvSpPr>
          <p:nvPr>
            <p:ph type="title"/>
          </p:nvPr>
        </p:nvSpPr>
        <p:spPr>
          <a:xfrm>
            <a:off x="3882233" y="131650"/>
            <a:ext cx="68872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comments" Target="../comments/comment1.xml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png"/><Relationship Id="rId6" Type="http://schemas.openxmlformats.org/officeDocument/2006/relationships/image" Target="../media/image58.jpg"/><Relationship Id="rId7" Type="http://schemas.openxmlformats.org/officeDocument/2006/relationships/image" Target="../media/image59.jpg"/><Relationship Id="rId8" Type="http://schemas.openxmlformats.org/officeDocument/2006/relationships/image" Target="../media/image60.jpg"/><Relationship Id="rId9" Type="http://schemas.openxmlformats.org/officeDocument/2006/relationships/hyperlink" Target="https://eosc-hub.eu/digital-innovation-hub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osc-hub.eu/training-events" TargetMode="External"/><Relationship Id="rId4" Type="http://schemas.openxmlformats.org/officeDocument/2006/relationships/hyperlink" Target="https://eosc-hub.eu/training-material" TargetMode="External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/>
          <p:nvPr/>
        </p:nvSpPr>
        <p:spPr>
          <a:xfrm>
            <a:off x="1343472" y="2852935"/>
            <a:ext cx="9793088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US" sz="2800" b="1" i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Competence Centres,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US" sz="2800" b="1" i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Joint Digital Innovation Hub and </a:t>
            </a:r>
            <a:br>
              <a:rPr lang="en-US" sz="2800" b="1" i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800" b="1" i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community engagement – WP3, 8, 9, 11</a:t>
            </a:r>
            <a:endParaRPr sz="2800" b="1" i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" name="Google Shape;152;p12"/>
          <p:cNvSpPr txBox="1"/>
          <p:nvPr/>
        </p:nvSpPr>
        <p:spPr>
          <a:xfrm>
            <a:off x="1343472" y="4221090"/>
            <a:ext cx="9793088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400"/>
              <a:buFont typeface="Calibri"/>
              <a:buNone/>
            </a:pPr>
            <a:r>
              <a:rPr lang="en-US" sz="2400" b="0" i="0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Gergely Sipos – WP8 coordinator, WP3, 4, 9, 10, 11 member (EGI Foundation)</a:t>
            </a:r>
            <a:endParaRPr sz="2400" b="0" i="0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2"/>
          <p:cNvSpPr txBox="1"/>
          <p:nvPr/>
        </p:nvSpPr>
        <p:spPr>
          <a:xfrm>
            <a:off x="4055096" y="6114782"/>
            <a:ext cx="81369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Dissemination level</a:t>
            </a:r>
            <a:r>
              <a:rPr lang="en-US" sz="1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: Public</a:t>
            </a:r>
            <a:endParaRPr sz="16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"/>
          <p:cNvSpPr txBox="1"/>
          <p:nvPr/>
        </p:nvSpPr>
        <p:spPr>
          <a:xfrm>
            <a:off x="191344" y="1033930"/>
            <a:ext cx="7994351" cy="27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None/>
            </a:pPr>
            <a:r>
              <a:rPr lang="en-US" sz="16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</a:t>
            </a:r>
            <a:endParaRPr/>
          </a:p>
          <a:p>
            <a:pPr marL="342900" marR="0" lvl="0" indent="-19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37"/>
              <a:buFont typeface="Arial"/>
              <a:buChar char="•"/>
            </a:pPr>
            <a:r>
              <a:rPr lang="en-US" sz="14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“EOSC DIH”, as the mechanism for industry to engage the EOSC;  live beyond the life of the project, applied as official DIH</a:t>
            </a:r>
            <a:endParaRPr/>
          </a:p>
          <a:p>
            <a:pPr marL="342900" marR="0" lvl="0" indent="-19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37"/>
              <a:buFont typeface="Arial"/>
              <a:buChar char="•"/>
            </a:pPr>
            <a:r>
              <a:rPr lang="en-US" sz="14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D9.2 "Joint Digital Innovation Hub Intro and Strategy" (M6 – Jun)</a:t>
            </a:r>
            <a:endParaRPr/>
          </a:p>
          <a:p>
            <a:pPr marL="342900" marR="0" lvl="0" indent="-19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37"/>
              <a:buFont typeface="Arial"/>
              <a:buChar char="•"/>
            </a:pPr>
            <a:r>
              <a:rPr lang="en-US" sz="14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Recognition in EC DIH Catalogue</a:t>
            </a:r>
            <a:endParaRPr sz="143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None/>
            </a:pPr>
            <a:r>
              <a:rPr lang="en-US" sz="16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Promotional Material</a:t>
            </a:r>
            <a:endParaRPr/>
          </a:p>
          <a:p>
            <a:pPr marL="342900" marR="0" lvl="0" indent="-19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rial"/>
              <a:buChar char="•"/>
            </a:pPr>
            <a:r>
              <a:rPr lang="en-US" sz="13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website DIH page content</a:t>
            </a:r>
            <a:endParaRPr/>
          </a:p>
          <a:p>
            <a:pPr marL="342900" marR="0" lvl="0" indent="-19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rial"/>
              <a:buChar char="•"/>
            </a:pPr>
            <a:r>
              <a:rPr lang="en-US" sz="13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interview (DIH intro) + ICT 2018 promo video</a:t>
            </a:r>
            <a:endParaRPr/>
          </a:p>
          <a:p>
            <a:pPr marL="342900" marR="0" lvl="0" indent="-19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rial"/>
              <a:buChar char="•"/>
            </a:pPr>
            <a:r>
              <a:rPr lang="en-US" sz="13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Magazine DIH article (issue 1)</a:t>
            </a:r>
            <a:endParaRPr/>
          </a:p>
          <a:p>
            <a:pPr marL="342900" marR="0" lvl="0" indent="-19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rial"/>
              <a:buChar char="•"/>
            </a:pPr>
            <a:r>
              <a:rPr lang="en-US" sz="13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Usable slide decks, brochure, poster</a:t>
            </a:r>
            <a:endParaRPr/>
          </a:p>
          <a:p>
            <a:pPr marL="342900" marR="0" lvl="0" indent="-19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rial"/>
              <a:buChar char="•"/>
            </a:pPr>
            <a:r>
              <a:rPr lang="en-US" sz="13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Dedicated DIH logos, URL and Twitter account</a:t>
            </a:r>
            <a:endParaRPr/>
          </a:p>
          <a:p>
            <a:pPr marL="742950" marR="0" lvl="1" indent="-198437" algn="just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rial"/>
              <a:buNone/>
            </a:pPr>
            <a:endParaRPr sz="1375" b="0" i="0" u="none" strike="noStrike" cap="none">
              <a:solidFill>
                <a:srgbClr val="192E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192E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765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rgbClr val="192E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975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1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Promotion, events, collaboration</a:t>
            </a:r>
            <a:endParaRPr/>
          </a:p>
        </p:txBody>
      </p:sp>
      <p:pic>
        <p:nvPicPr>
          <p:cNvPr id="366" name="Google Shape;36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5565" y="844284"/>
            <a:ext cx="3106041" cy="66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7905" y="5719686"/>
            <a:ext cx="3405161" cy="43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1" descr="A screenshot of a cell pho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6982" y="3385722"/>
            <a:ext cx="2888281" cy="144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1" descr="A screenshot of a social media pos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23383" y="2148889"/>
            <a:ext cx="1997388" cy="157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46204" y="2595986"/>
            <a:ext cx="2224357" cy="79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1" descr="A screenshot of a cell phon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27522" y="764704"/>
            <a:ext cx="1650833" cy="182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704" y="6285935"/>
            <a:ext cx="980177" cy="35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25935" y="6295271"/>
            <a:ext cx="1326836" cy="39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1" descr="A close up of a logo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80177" y="6353766"/>
            <a:ext cx="988409" cy="309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67697" y="6353766"/>
            <a:ext cx="1356720" cy="36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72573" y="6254823"/>
            <a:ext cx="857251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62291" y="6227857"/>
            <a:ext cx="549880" cy="54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827746" y="6267449"/>
            <a:ext cx="952500" cy="4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800236" y="6383960"/>
            <a:ext cx="1168601" cy="30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056165" y="4737042"/>
            <a:ext cx="944491" cy="737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940723" y="6290731"/>
            <a:ext cx="582995" cy="4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1" descr="A screenshot of a social media post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792201" y="1426209"/>
            <a:ext cx="2532363" cy="111537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1"/>
          <p:cNvSpPr txBox="1"/>
          <p:nvPr/>
        </p:nvSpPr>
        <p:spPr>
          <a:xfrm>
            <a:off x="191343" y="3798787"/>
            <a:ext cx="8160907" cy="255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/>
          </a:p>
          <a:p>
            <a:pPr marL="342900" marR="0" lvl="0" indent="-19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ICTFOOTPRINT.eu “Green ICT” (Amsterdam – Mar): Presentation + Panel</a:t>
            </a:r>
            <a:endParaRPr/>
          </a:p>
          <a:p>
            <a:pPr marL="342900" marR="0" lvl="0" indent="-19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 DIH Working Group Meetings (Feb, May, Jul)</a:t>
            </a:r>
            <a:endParaRPr/>
          </a:p>
          <a:p>
            <a:pPr marL="342900" marR="0" lvl="0" indent="-19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BDVA Group Meetings (Brussels - Mar, Apr, Jun, Sep) + Meetup (Sofia - May)</a:t>
            </a:r>
            <a:endParaRPr/>
          </a:p>
          <a:p>
            <a:pPr marL="342900" marR="0" lvl="0" indent="-19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DI4R 2018 (Lisbon – Oct): Organised a session “DIHs for Industry Engagement” </a:t>
            </a:r>
            <a:endParaRPr/>
          </a:p>
          <a:p>
            <a:pPr marL="342900" marR="0" lvl="0" indent="-19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ELIXIR Innovation and SME Forum (Frankfurt – Oct): Lightning talk</a:t>
            </a:r>
            <a:endParaRPr/>
          </a:p>
          <a:p>
            <a:pPr marL="342900" marR="0" lvl="0" indent="-19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 DIH Annual Event (Warsaw – Nov)</a:t>
            </a:r>
            <a:endParaRPr/>
          </a:p>
          <a:p>
            <a:pPr marL="342900" marR="0" lvl="0" indent="-19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ICT 2018 (Vienna – Dec): Networking session; Joint DIH Booth participation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Collaborations (ongoing)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21" descr="A picture containing tennis, person, man, holding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266773" y="2748210"/>
            <a:ext cx="1841756" cy="1050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864821" y="4694746"/>
            <a:ext cx="2191345" cy="958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975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3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Business pilots (initial 6)</a:t>
            </a:r>
            <a:endParaRPr/>
          </a:p>
        </p:txBody>
      </p:sp>
      <p:pic>
        <p:nvPicPr>
          <p:cNvPr id="414" name="Google Shape;414;p23" descr="Seapor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989" y="1700213"/>
            <a:ext cx="3700463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3" descr="auror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5777" y="1700213"/>
            <a:ext cx="3700463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3" descr="CyberHAB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3563" y="1700213"/>
            <a:ext cx="3702051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3" descr="Bot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7989" y="4148138"/>
            <a:ext cx="3700463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3" descr="SportBP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5777" y="4148138"/>
            <a:ext cx="3700463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3" descr="Furniture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83563" y="4148138"/>
            <a:ext cx="3702051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3"/>
          <p:cNvSpPr/>
          <p:nvPr/>
        </p:nvSpPr>
        <p:spPr>
          <a:xfrm>
            <a:off x="407368" y="3429000"/>
            <a:ext cx="3744416" cy="576064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B67003"/>
                </a:solidFill>
                <a:latin typeface="Calibri"/>
                <a:ea typeface="Calibri"/>
                <a:cs typeface="Calibri"/>
                <a:sym typeface="Calibri"/>
              </a:rPr>
              <a:t>ACTION Seaport</a:t>
            </a:r>
            <a:endParaRPr/>
          </a:p>
        </p:txBody>
      </p:sp>
      <p:sp>
        <p:nvSpPr>
          <p:cNvPr id="421" name="Google Shape;421;p23"/>
          <p:cNvSpPr/>
          <p:nvPr/>
        </p:nvSpPr>
        <p:spPr>
          <a:xfrm>
            <a:off x="4295800" y="3429000"/>
            <a:ext cx="3744416" cy="576064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4762A"/>
                </a:solidFill>
                <a:latin typeface="Calibri"/>
                <a:ea typeface="Calibri"/>
                <a:cs typeface="Calibri"/>
                <a:sym typeface="Calibri"/>
              </a:rPr>
              <a:t>Space Weather Data for the DRACO Observatory</a:t>
            </a:r>
            <a:endParaRPr/>
          </a:p>
        </p:txBody>
      </p:sp>
      <p:sp>
        <p:nvSpPr>
          <p:cNvPr id="422" name="Google Shape;422;p23"/>
          <p:cNvSpPr/>
          <p:nvPr/>
        </p:nvSpPr>
        <p:spPr>
          <a:xfrm>
            <a:off x="407368" y="5877272"/>
            <a:ext cx="3816424" cy="576064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4762A"/>
                </a:solidFill>
                <a:latin typeface="Calibri"/>
                <a:ea typeface="Calibri"/>
                <a:cs typeface="Calibri"/>
                <a:sym typeface="Calibri"/>
              </a:rPr>
              <a:t>Bot Mitigation Engine</a:t>
            </a:r>
            <a:endParaRPr/>
          </a:p>
        </p:txBody>
      </p:sp>
      <p:sp>
        <p:nvSpPr>
          <p:cNvPr id="423" name="Google Shape;423;p23"/>
          <p:cNvSpPr/>
          <p:nvPr/>
        </p:nvSpPr>
        <p:spPr>
          <a:xfrm>
            <a:off x="4295800" y="5877272"/>
            <a:ext cx="3744416" cy="576064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4762A"/>
                </a:solidFill>
                <a:latin typeface="Calibri"/>
                <a:ea typeface="Calibri"/>
                <a:cs typeface="Calibri"/>
                <a:sym typeface="Calibri"/>
              </a:rPr>
              <a:t>Sport Smart Video Analysis</a:t>
            </a:r>
            <a:endParaRPr/>
          </a:p>
        </p:txBody>
      </p:sp>
      <p:sp>
        <p:nvSpPr>
          <p:cNvPr id="424" name="Google Shape;424;p23"/>
          <p:cNvSpPr/>
          <p:nvPr/>
        </p:nvSpPr>
        <p:spPr>
          <a:xfrm>
            <a:off x="8184232" y="3429000"/>
            <a:ext cx="3744416" cy="576064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4762A"/>
                </a:solidFill>
                <a:latin typeface="Calibri"/>
                <a:ea typeface="Calibri"/>
                <a:cs typeface="Calibri"/>
                <a:sym typeface="Calibri"/>
              </a:rPr>
              <a:t>CyberHAB</a:t>
            </a:r>
            <a:endParaRPr/>
          </a:p>
        </p:txBody>
      </p:sp>
      <p:sp>
        <p:nvSpPr>
          <p:cNvPr id="425" name="Google Shape;425;p23"/>
          <p:cNvSpPr/>
          <p:nvPr/>
        </p:nvSpPr>
        <p:spPr>
          <a:xfrm>
            <a:off x="8184232" y="5877272"/>
            <a:ext cx="3672408" cy="576064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4762A"/>
                </a:solidFill>
                <a:latin typeface="Calibri"/>
                <a:ea typeface="Calibri"/>
                <a:cs typeface="Calibri"/>
                <a:sym typeface="Calibri"/>
              </a:rPr>
              <a:t>Furniture Enterprise Analytics Datafurn</a:t>
            </a:r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31371" y="1700808"/>
            <a:ext cx="3744416" cy="2304256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Improving safety and operational performance of seaports</a:t>
            </a:r>
            <a:endParaRPr/>
          </a:p>
        </p:txBody>
      </p:sp>
      <p:sp>
        <p:nvSpPr>
          <p:cNvPr id="427" name="Google Shape;427;p23"/>
          <p:cNvSpPr/>
          <p:nvPr/>
        </p:nvSpPr>
        <p:spPr>
          <a:xfrm>
            <a:off x="4295800" y="1700808"/>
            <a:ext cx="3744416" cy="2304256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Cloud Framework for State-of-the-art Space Weather </a:t>
            </a:r>
            <a:endParaRPr/>
          </a:p>
        </p:txBody>
      </p:sp>
      <p:sp>
        <p:nvSpPr>
          <p:cNvPr id="428" name="Google Shape;428;p23"/>
          <p:cNvSpPr/>
          <p:nvPr/>
        </p:nvSpPr>
        <p:spPr>
          <a:xfrm>
            <a:off x="8184232" y="1700808"/>
            <a:ext cx="3744416" cy="2304256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Using data cloud Services to manage harmful algae blooms</a:t>
            </a:r>
            <a:endParaRPr/>
          </a:p>
        </p:txBody>
      </p:sp>
      <p:sp>
        <p:nvSpPr>
          <p:cNvPr id="429" name="Google Shape;429;p23"/>
          <p:cNvSpPr/>
          <p:nvPr/>
        </p:nvSpPr>
        <p:spPr>
          <a:xfrm>
            <a:off x="407368" y="4149080"/>
            <a:ext cx="3744416" cy="2304256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Solutions to secure online services from Botnets Attacks</a:t>
            </a:r>
            <a:endParaRPr/>
          </a:p>
        </p:txBody>
      </p:sp>
      <p:sp>
        <p:nvSpPr>
          <p:cNvPr id="430" name="Google Shape;430;p23"/>
          <p:cNvSpPr/>
          <p:nvPr/>
        </p:nvSpPr>
        <p:spPr>
          <a:xfrm>
            <a:off x="4295800" y="4149080"/>
            <a:ext cx="3744416" cy="2304256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Analyzing Sport Performance through a Cloud-hosted platform</a:t>
            </a:r>
            <a:endParaRPr/>
          </a:p>
        </p:txBody>
      </p:sp>
      <p:sp>
        <p:nvSpPr>
          <p:cNvPr id="431" name="Google Shape;431;p23"/>
          <p:cNvSpPr/>
          <p:nvPr/>
        </p:nvSpPr>
        <p:spPr>
          <a:xfrm>
            <a:off x="8184232" y="4149080"/>
            <a:ext cx="3744416" cy="2304256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Platform-as-a-Service Data Analytics for the Furniture Industry</a:t>
            </a:r>
            <a:endParaRPr/>
          </a:p>
        </p:txBody>
      </p:sp>
      <p:sp>
        <p:nvSpPr>
          <p:cNvPr id="432" name="Google Shape;432;p23"/>
          <p:cNvSpPr txBox="1"/>
          <p:nvPr/>
        </p:nvSpPr>
        <p:spPr>
          <a:xfrm>
            <a:off x="2068224" y="3611982"/>
            <a:ext cx="4296477" cy="369332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Demos ran at DI4R 2018 - Lisbon</a:t>
            </a:r>
            <a:endParaRPr/>
          </a:p>
        </p:txBody>
      </p:sp>
      <p:sp>
        <p:nvSpPr>
          <p:cNvPr id="433" name="Google Shape;433;p23"/>
          <p:cNvSpPr txBox="1"/>
          <p:nvPr/>
        </p:nvSpPr>
        <p:spPr>
          <a:xfrm>
            <a:off x="4403812" y="5980639"/>
            <a:ext cx="3528392" cy="64633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pilot to finish (PM12) – Final report in progress (~Feb’19)</a:t>
            </a:r>
            <a:endParaRPr/>
          </a:p>
        </p:txBody>
      </p:sp>
      <p:sp>
        <p:nvSpPr>
          <p:cNvPr id="434" name="Google Shape;434;p23"/>
          <p:cNvSpPr txBox="1"/>
          <p:nvPr/>
        </p:nvSpPr>
        <p:spPr>
          <a:xfrm>
            <a:off x="119336" y="836713"/>
            <a:ext cx="6725717" cy="86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marR="0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D9.1 "1st Stage Business Pilots Overview and Work Plans” (M3)</a:t>
            </a:r>
            <a:endParaRPr/>
          </a:p>
          <a:p>
            <a:pPr marL="177800" marR="0" lvl="0" indent="-1778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Dedicated overview webpages for each pilot: </a:t>
            </a:r>
            <a:r>
              <a:rPr lang="en-US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https://eosc-hub.eu/digital-innovation-hub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3"/>
          <p:cNvSpPr txBox="1"/>
          <p:nvPr/>
        </p:nvSpPr>
        <p:spPr>
          <a:xfrm>
            <a:off x="6480043" y="836712"/>
            <a:ext cx="5592621" cy="71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marR="0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defined architecture mapped to EOSC-hub services and infra</a:t>
            </a:r>
            <a:endParaRPr/>
          </a:p>
          <a:p>
            <a:pPr marL="177800" marR="0" lvl="0" indent="-1778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92E44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Progressing inline with detailed implementation plan</a:t>
            </a:r>
            <a:endParaRPr/>
          </a:p>
        </p:txBody>
      </p:sp>
      <p:sp>
        <p:nvSpPr>
          <p:cNvPr id="436" name="Google Shape;436;p23"/>
          <p:cNvSpPr txBox="1"/>
          <p:nvPr/>
        </p:nvSpPr>
        <p:spPr>
          <a:xfrm>
            <a:off x="515380" y="6011051"/>
            <a:ext cx="3528392" cy="369332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evaluation by early adopters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24" descr="Screenshot 2019-01-16 at 14.45.5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8208" y="1700808"/>
            <a:ext cx="4085148" cy="3573016"/>
          </a:xfrm>
          <a:prstGeom prst="rect">
            <a:avLst/>
          </a:prstGeom>
          <a:noFill/>
          <a:ln w="9525" cap="flat" cmpd="sng">
            <a:solidFill>
              <a:srgbClr val="1B216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2" name="Google Shape;442;p24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975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4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Engagement with new communities</a:t>
            </a:r>
            <a:endParaRPr sz="3240"/>
          </a:p>
        </p:txBody>
      </p:sp>
      <p:graphicFrame>
        <p:nvGraphicFramePr>
          <p:cNvPr id="444" name="Google Shape;444;p24"/>
          <p:cNvGraphicFramePr/>
          <p:nvPr/>
        </p:nvGraphicFramePr>
        <p:xfrm>
          <a:off x="263352" y="1582738"/>
          <a:ext cx="3744425" cy="4079350"/>
        </p:xfrm>
        <a:graphic>
          <a:graphicData uri="http://schemas.openxmlformats.org/drawingml/2006/table">
            <a:tbl>
              <a:tblPr firstRow="1" bandRow="1">
                <a:noFill/>
                <a:tableStyleId>{50B40628-AE61-4CC5-BDFA-82349C7DB0A5}</a:tableStyleId>
              </a:tblPr>
              <a:tblGrid>
                <a:gridCol w="37444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Stakeholders (D3.1)</a:t>
                      </a:r>
                      <a:endParaRPr sz="1800"/>
                    </a:p>
                  </a:txBody>
                  <a:tcPr marL="121925" marR="121925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ESFRI clusters</a:t>
                      </a:r>
                      <a:endParaRPr sz="1800"/>
                    </a:p>
                  </a:txBody>
                  <a:tcPr marL="121925" marR="121925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ESFRI or other RI</a:t>
                      </a:r>
                      <a:endParaRPr sz="1800"/>
                    </a:p>
                  </a:txBody>
                  <a:tcPr marL="121925" marR="121925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International communities &amp; projects</a:t>
                      </a:r>
                      <a:endParaRPr sz="1800"/>
                    </a:p>
                  </a:txBody>
                  <a:tcPr marL="121925" marR="121925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Service provider institutes (academic)</a:t>
                      </a:r>
                      <a:endParaRPr sz="1800"/>
                    </a:p>
                  </a:txBody>
                  <a:tcPr marL="121925" marR="121925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Business organisations</a:t>
                      </a:r>
                      <a:endParaRPr sz="1800"/>
                    </a:p>
                  </a:txBody>
                  <a:tcPr marL="121925" marR="121925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Funding and policy agencies</a:t>
                      </a:r>
                      <a:endParaRPr/>
                    </a:p>
                  </a:txBody>
                  <a:tcPr marL="121925" marR="121925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Preparatory activities (e.g. EOSCpilot)</a:t>
                      </a:r>
                      <a:endParaRPr/>
                    </a:p>
                  </a:txBody>
                  <a:tcPr marL="121925" marR="121925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Long tail of science</a:t>
                      </a:r>
                      <a:endParaRPr/>
                    </a:p>
                  </a:txBody>
                  <a:tcPr marL="121925" marR="121925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Technology providers</a:t>
                      </a:r>
                      <a:endParaRPr/>
                    </a:p>
                  </a:txBody>
                  <a:tcPr marL="121925" marR="121925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General public</a:t>
                      </a:r>
                      <a:endParaRPr/>
                    </a:p>
                  </a:txBody>
                  <a:tcPr marL="121925" marR="121925" marT="45725" marB="45725"/>
                </a:tc>
              </a:tr>
            </a:tbl>
          </a:graphicData>
        </a:graphic>
      </p:graphicFrame>
      <p:graphicFrame>
        <p:nvGraphicFramePr>
          <p:cNvPr id="445" name="Google Shape;445;p24"/>
          <p:cNvGraphicFramePr/>
          <p:nvPr/>
        </p:nvGraphicFramePr>
        <p:xfrm>
          <a:off x="4511824" y="2736304"/>
          <a:ext cx="2352250" cy="1483400"/>
        </p:xfrm>
        <a:graphic>
          <a:graphicData uri="http://schemas.openxmlformats.org/drawingml/2006/table">
            <a:tbl>
              <a:tblPr firstRow="1" bandRow="1">
                <a:noFill/>
                <a:tableStyleId>{50B40628-AE61-4CC5-BDFA-82349C7DB0A5}</a:tableStyleId>
              </a:tblPr>
              <a:tblGrid>
                <a:gridCol w="235225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Roles</a:t>
                      </a:r>
                      <a:endParaRPr sz="1800"/>
                    </a:p>
                  </a:txBody>
                  <a:tcPr marL="121925" marR="121925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User/customer</a:t>
                      </a:r>
                      <a:endParaRPr sz="1800"/>
                    </a:p>
                  </a:txBody>
                  <a:tcPr marL="121925" marR="121925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Provider</a:t>
                      </a:r>
                      <a:endParaRPr sz="1800"/>
                    </a:p>
                  </a:txBody>
                  <a:tcPr marL="121925" marR="121925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Enabler</a:t>
                      </a:r>
                      <a:endParaRPr sz="1800"/>
                    </a:p>
                  </a:txBody>
                  <a:tcPr marL="121925" marR="121925" marT="45725" marB="45725"/>
                </a:tc>
              </a:tr>
            </a:tbl>
          </a:graphicData>
        </a:graphic>
      </p:graphicFrame>
      <p:sp>
        <p:nvSpPr>
          <p:cNvPr id="446" name="Google Shape;446;p24"/>
          <p:cNvSpPr/>
          <p:nvPr/>
        </p:nvSpPr>
        <p:spPr>
          <a:xfrm>
            <a:off x="6960096" y="2736304"/>
            <a:ext cx="1056117" cy="151216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4"/>
          <p:cNvSpPr/>
          <p:nvPr/>
        </p:nvSpPr>
        <p:spPr>
          <a:xfrm>
            <a:off x="3695733" y="1194584"/>
            <a:ext cx="2592288" cy="504056"/>
          </a:xfrm>
          <a:prstGeom prst="wedgeRoundRectCallout">
            <a:avLst>
              <a:gd name="adj1" fmla="val -69212"/>
              <a:gd name="adj2" fmla="val 196987"/>
              <a:gd name="adj3" fmla="val 16667"/>
            </a:avLst>
          </a:prstGeom>
          <a:solidFill>
            <a:srgbClr val="FFF2CC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Competence Centres</a:t>
            </a:r>
            <a:endParaRPr sz="1600" i="1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4"/>
          <p:cNvSpPr/>
          <p:nvPr/>
        </p:nvSpPr>
        <p:spPr>
          <a:xfrm>
            <a:off x="4175787" y="4365104"/>
            <a:ext cx="2592288" cy="504056"/>
          </a:xfrm>
          <a:prstGeom prst="wedgeRoundRectCallout">
            <a:avLst>
              <a:gd name="adj1" fmla="val -81892"/>
              <a:gd name="adj2" fmla="val -200312"/>
              <a:gd name="adj3" fmla="val 16667"/>
            </a:avLst>
          </a:prstGeom>
          <a:solidFill>
            <a:srgbClr val="FFF2CC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Digital Innovation Hub</a:t>
            </a:r>
            <a:endParaRPr sz="1600" i="1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4"/>
          <p:cNvSpPr/>
          <p:nvPr/>
        </p:nvSpPr>
        <p:spPr>
          <a:xfrm>
            <a:off x="96011" y="1842656"/>
            <a:ext cx="2063552" cy="50405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4"/>
          <p:cNvSpPr/>
          <p:nvPr/>
        </p:nvSpPr>
        <p:spPr>
          <a:xfrm>
            <a:off x="96012" y="2634744"/>
            <a:ext cx="3983765" cy="50405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975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5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ESFRI clusters</a:t>
            </a:r>
            <a:endParaRPr sz="3240"/>
          </a:p>
        </p:txBody>
      </p:sp>
      <p:sp>
        <p:nvSpPr>
          <p:cNvPr id="457" name="Google Shape;457;p25"/>
          <p:cNvSpPr txBox="1">
            <a:spLocks noGrp="1"/>
          </p:cNvSpPr>
          <p:nvPr>
            <p:ph type="body" idx="1"/>
          </p:nvPr>
        </p:nvSpPr>
        <p:spPr>
          <a:xfrm>
            <a:off x="334565" y="1195859"/>
            <a:ext cx="11522075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Jan-Mar: Support proposal preparation </a:t>
            </a:r>
            <a:r>
              <a:rPr lang="en-US" sz="2400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→ ENVRI-FAIR; ESCAPE; EOSC-Life; PaNoSC; (SSHOC)</a:t>
            </a:r>
            <a:endParaRPr sz="2400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April: Dedicated session at EOSC-hub week </a:t>
            </a:r>
            <a:r>
              <a:rPr lang="en-US" sz="2400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→ Initial recommendations and expectations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Joint workshops with EOSCpilot at current clusters’ events </a:t>
            </a:r>
            <a:r>
              <a:rPr lang="en-US" sz="2400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→ EOSC Service Roadmap (EOSCpilot)</a:t>
            </a:r>
            <a:endParaRPr sz="2400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ASTERICS; ENVRIplus; PARTHENOS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at CORBEL AGM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Jan: ESFRI-EOSC liaison workshop (EC organised event)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Q1: Participation (at some) cluster kick-off meetings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Q2 onward: Joint focused events, technical collaboration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6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975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6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Major engagement milestones in 2018 </a:t>
            </a:r>
            <a:endParaRPr sz="3240"/>
          </a:p>
        </p:txBody>
      </p:sp>
      <p:sp>
        <p:nvSpPr>
          <p:cNvPr id="464" name="Google Shape;464;p26"/>
          <p:cNvSpPr txBox="1">
            <a:spLocks noGrp="1"/>
          </p:cNvSpPr>
          <p:nvPr>
            <p:ph type="body" idx="1"/>
          </p:nvPr>
        </p:nvSpPr>
        <p:spPr>
          <a:xfrm>
            <a:off x="958850" y="981075"/>
            <a:ext cx="1123315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Apr: EOSC-hub week with dedicated sessions for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ESFRI clusters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projects (users &amp; providers)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May: Service order form opened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Sep: Join as provider form opened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Oct: DI4R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Nov: EOSC Portal opened</a:t>
            </a:r>
            <a:endParaRPr/>
          </a:p>
          <a:p>
            <a: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6"/>
          <p:cNvSpPr txBox="1"/>
          <p:nvPr/>
        </p:nvSpPr>
        <p:spPr>
          <a:xfrm>
            <a:off x="623392" y="5108992"/>
            <a:ext cx="10945216" cy="1200328"/>
          </a:xfrm>
          <a:prstGeom prst="rect">
            <a:avLst/>
          </a:prstGeom>
          <a:noFill/>
          <a:ln w="9525" cap="flat" cmpd="sng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EOSC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b="1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hub</a:t>
            </a:r>
            <a:r>
              <a:rPr lang="en-US" sz="2400" b="1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 presentations at 15+ external community events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such as TNC, VI-SEEM Conference, ISGC, Digital Humanities Conference, Eur. Ocean Observatory Systems Conference, Medical Infrastructure Users Forum, …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7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975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7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Example: VESPA</a:t>
            </a:r>
            <a:endParaRPr sz="3240"/>
          </a:p>
        </p:txBody>
      </p:sp>
      <p:sp>
        <p:nvSpPr>
          <p:cNvPr id="472" name="Google Shape;472;p27"/>
          <p:cNvSpPr txBox="1">
            <a:spLocks noGrp="1"/>
          </p:cNvSpPr>
          <p:nvPr>
            <p:ph type="body" idx="1"/>
          </p:nvPr>
        </p:nvSpPr>
        <p:spPr>
          <a:xfrm>
            <a:off x="0" y="908050"/>
            <a:ext cx="7777163" cy="489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VESPA is a Virtual Observatory for Solar System sciences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Connecting data and providing modern tools to interact with them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To act as provider AND as IaaS cloud user in EOSC</a:t>
            </a:r>
            <a:endParaRPr/>
          </a:p>
        </p:txBody>
      </p:sp>
      <p:pic>
        <p:nvPicPr>
          <p:cNvPr id="473" name="Google Shape;473;p27" descr="Screenshot 2019-01-09 at 17.25.1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6480" y="140360"/>
            <a:ext cx="3578192" cy="69635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27"/>
          <p:cNvSpPr txBox="1"/>
          <p:nvPr/>
        </p:nvSpPr>
        <p:spPr>
          <a:xfrm>
            <a:off x="335360" y="3005336"/>
            <a:ext cx="11233248" cy="330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happened so far:</a:t>
            </a:r>
            <a:endParaRPr/>
          </a:p>
          <a:p>
            <a:pPr marL="257175" marR="0" lvl="0" indent="-257175" algn="l" rtl="0">
              <a:spcBef>
                <a:spcPts val="48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Oct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557213" marR="0" lvl="1" indent="-2143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contact with the Observatoire of Paris at DI4R (WP3)</a:t>
            </a:r>
            <a:endParaRPr/>
          </a:p>
          <a:p>
            <a:pPr marL="257175" marR="0" lvl="0" indent="-257175" algn="l" rtl="0">
              <a:spcBef>
                <a:spcPts val="48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Nov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557213" marR="0" lvl="1" indent="-2143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for support was opened for IaaS cloud providers, IN2P3 responded (WP6)</a:t>
            </a:r>
            <a:endParaRPr/>
          </a:p>
          <a:p>
            <a:pPr marL="257175" marR="0" lvl="0" indent="-257175" algn="l" rtl="0">
              <a:spcBef>
                <a:spcPts val="48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Dec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557213" marR="0" lvl="1" indent="-2143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site is configured with federated AAI (WP6); </a:t>
            </a:r>
            <a:endParaRPr/>
          </a:p>
          <a:p>
            <a:pPr marL="557213" marR="0" lvl="1" indent="-2143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description template was pre-filled and sent to provider (WP2)</a:t>
            </a:r>
            <a:endParaRPr/>
          </a:p>
          <a:p>
            <a:pPr marL="257175" marR="0" lvl="0" indent="-1301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1301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5" name="Google Shape;475;p27" descr="Screenshot 2019-01-11 at 14.26.2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8208" y="908720"/>
            <a:ext cx="3888434" cy="229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7" descr="Screenshot 2019-01-11 at 14.26.1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8368" y="3281660"/>
            <a:ext cx="2410335" cy="201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8"/>
          <p:cNvSpPr txBox="1"/>
          <p:nvPr/>
        </p:nvSpPr>
        <p:spPr>
          <a:xfrm>
            <a:off x="8738738" y="63894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975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8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Training (WP11)</a:t>
            </a:r>
            <a:endParaRPr sz="3240"/>
          </a:p>
        </p:txBody>
      </p:sp>
      <p:sp>
        <p:nvSpPr>
          <p:cNvPr id="485" name="Google Shape;485;p28"/>
          <p:cNvSpPr txBox="1">
            <a:spLocks noGrp="1"/>
          </p:cNvSpPr>
          <p:nvPr>
            <p:ph type="body" idx="1"/>
          </p:nvPr>
        </p:nvSpPr>
        <p:spPr>
          <a:xfrm>
            <a:off x="0" y="1052513"/>
            <a:ext cx="6911975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Reaching training audience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Set-up an online registry of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training events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training materials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the website</a:t>
            </a:r>
            <a:endParaRPr/>
          </a:p>
          <a:p>
            <a:pPr marL="16002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 events</a:t>
            </a:r>
            <a:endParaRPr/>
          </a:p>
          <a:p>
            <a:pPr marL="16002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200+ modules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 to WP7-8-9 and externally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6" name="Google Shape;486;p28" descr="https://lh3.googleusercontent.com/2GKRaeTqQyA_At-fmlHO0fAru3xAXP0OEZtpsGYLknPZKkvvDLyQh1znJB2hplOsgDzL3BLTm5yG2ix2dFGOutuW7TadTKPqTStizIEuhNgruqsiVCQResWfZZO6sN97K5kLv6RkMhmNl_wB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65083" y="980731"/>
            <a:ext cx="5783580" cy="244125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87" name="Google Shape;487;p28" descr="Screenshot 2019-01-09 at 17.51.05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72064" y="3668806"/>
            <a:ext cx="3360373" cy="2640514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88" name="Google Shape;488;p28" descr="Screenshot 2019-01-09 at 17.50.5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3360" y="4016903"/>
            <a:ext cx="3840427" cy="2652314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9" name="Google Shape;489;p28"/>
          <p:cNvSpPr txBox="1"/>
          <p:nvPr/>
        </p:nvSpPr>
        <p:spPr>
          <a:xfrm>
            <a:off x="-24680" y="3861048"/>
            <a:ext cx="6912768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800"/>
              <a:buFont typeface="Calibri"/>
              <a:buNone/>
            </a:pPr>
            <a:r>
              <a:rPr lang="en-US" sz="2000" b="1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Reaching trainers</a:t>
            </a:r>
            <a:endParaRPr/>
          </a:p>
          <a:p>
            <a:pPr marL="857250" marR="0" lvl="2" indent="-171450" algn="l" rtl="0">
              <a:spcBef>
                <a:spcPts val="360"/>
              </a:spcBef>
              <a:spcAft>
                <a:spcPts val="0"/>
              </a:spcAft>
              <a:buClr>
                <a:srgbClr val="3C3C3C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Online guide about tools and materials for training</a:t>
            </a:r>
            <a:endParaRPr/>
          </a:p>
          <a:p>
            <a:pPr marL="857250" marR="0" lvl="2" indent="-171450" algn="l" rtl="0">
              <a:spcBef>
                <a:spcPts val="360"/>
              </a:spcBef>
              <a:spcAft>
                <a:spcPts val="0"/>
              </a:spcAft>
              <a:buClr>
                <a:srgbClr val="3C3C3C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1h webinar about tools and good practices in training</a:t>
            </a:r>
            <a:endParaRPr/>
          </a:p>
          <a:p>
            <a:pPr marL="857250" marR="0" lvl="2" indent="-171450" algn="l" rtl="0">
              <a:spcBef>
                <a:spcPts val="360"/>
              </a:spcBef>
              <a:spcAft>
                <a:spcPts val="0"/>
              </a:spcAft>
              <a:buClr>
                <a:srgbClr val="3C3C3C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Participation in EOSC ‘Training coordinators Community of Practice’ initiative</a:t>
            </a:r>
            <a:endParaRPr sz="18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9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80"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98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9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Delivered events: 35 events; 890 attendees</a:t>
            </a:r>
            <a:br>
              <a:rPr lang="en-US" sz="3240"/>
            </a:br>
            <a:endParaRPr sz="3240"/>
          </a:p>
        </p:txBody>
      </p:sp>
      <p:sp>
        <p:nvSpPr>
          <p:cNvPr id="497" name="Google Shape;497;p29"/>
          <p:cNvSpPr txBox="1"/>
          <p:nvPr/>
        </p:nvSpPr>
        <p:spPr>
          <a:xfrm>
            <a:off x="132161" y="1052736"/>
            <a:ext cx="11820491" cy="554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None/>
            </a:pPr>
            <a:r>
              <a:rPr lang="en-US" sz="2400" b="1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1. Data Management Planning</a:t>
            </a:r>
            <a:r>
              <a:rPr lang="en-US" sz="24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(T11.2)   → </a:t>
            </a:r>
            <a:r>
              <a:rPr lang="en-US" sz="2400" b="1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447 attendees</a:t>
            </a:r>
            <a:endParaRPr sz="2400" b="1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7213" marR="0" lvl="1" indent="-21431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20"/>
              <a:buFont typeface="Calibri"/>
              <a:buChar char="-"/>
            </a:pPr>
            <a:r>
              <a:rPr lang="en-US" sz="1800" b="1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US" sz="1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DMP Training Events (</a:t>
            </a:r>
            <a:r>
              <a:rPr lang="en-US" sz="1800" b="1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events jointly organized with the OpenAIRE-Advance project)</a:t>
            </a:r>
            <a:endParaRPr sz="14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7213" marR="0" lvl="1" indent="-7715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160"/>
              <a:buFont typeface="Calibri"/>
              <a:buNone/>
            </a:pPr>
            <a:endParaRPr sz="2400" b="1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None/>
            </a:pPr>
            <a:r>
              <a:rPr lang="en-US" sz="2400" b="1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2. Federated Service Management</a:t>
            </a:r>
            <a:r>
              <a:rPr lang="en-US" sz="24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(T11.3)  → </a:t>
            </a:r>
            <a:r>
              <a:rPr lang="en-US" sz="2400" b="1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133 attendees, 60 FitSM certified</a:t>
            </a:r>
            <a:endParaRPr sz="2000" b="1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7213" marR="0" lvl="1" indent="-21431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20"/>
              <a:buFont typeface="Calibri"/>
              <a:buChar char="-"/>
            </a:pPr>
            <a:r>
              <a:rPr lang="en-US" sz="1800" b="1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FitSM Certification Training Events</a:t>
            </a:r>
            <a:endParaRPr/>
          </a:p>
          <a:p>
            <a:pPr marL="557213" marR="0" lvl="1" indent="-21431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20"/>
              <a:buFont typeface="Calibri"/>
              <a:buChar char="-"/>
            </a:pPr>
            <a:r>
              <a:rPr lang="en-US" sz="1800" b="1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Webinars “Lightweight Service Management for Research Infrastructures: FitSM Approach”</a:t>
            </a:r>
            <a:endParaRPr/>
          </a:p>
          <a:p>
            <a:pPr marL="557213" marR="0" lvl="1" indent="-11144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20"/>
              <a:buFont typeface="Calibri"/>
              <a:buNone/>
            </a:pPr>
            <a:endParaRPr sz="18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None/>
            </a:pPr>
            <a:r>
              <a:rPr lang="en-US" sz="2400" b="1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3. Common and federated services</a:t>
            </a:r>
            <a:r>
              <a:rPr lang="en-US" sz="24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(T11.4)  → </a:t>
            </a:r>
            <a:r>
              <a:rPr lang="en-US" sz="2400" b="1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112 attendees</a:t>
            </a:r>
            <a:endParaRPr sz="2400" b="1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7213" marR="0" lvl="1" indent="-214313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C3C3C"/>
              </a:buClr>
              <a:buSzPts val="1620"/>
              <a:buFont typeface="Calibri"/>
              <a:buChar char="-"/>
            </a:pPr>
            <a:r>
              <a:rPr lang="en-US" sz="1800" b="1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Security workshop for users</a:t>
            </a:r>
            <a:endParaRPr/>
          </a:p>
          <a:p>
            <a:pPr marL="557213" marR="0" lvl="1" indent="-214313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C3C3C"/>
              </a:buClr>
              <a:buSzPts val="1620"/>
              <a:buFont typeface="Calibri"/>
              <a:buChar char="-"/>
            </a:pPr>
            <a:r>
              <a:rPr lang="en-US" sz="1800" b="1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tech talks on AAI, Storage and Cloud technologies</a:t>
            </a:r>
            <a:endParaRPr/>
          </a:p>
          <a:p>
            <a:pPr marL="557213" marR="0" lvl="1" indent="-214313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C3C3C"/>
              </a:buClr>
              <a:buSzPts val="1620"/>
              <a:buFont typeface="Calibri"/>
              <a:buChar char="-"/>
            </a:pPr>
            <a:r>
              <a:rPr lang="en-US" sz="1800" b="1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1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Webinar for the EOSC-hub trainers to reach out the communities</a:t>
            </a:r>
            <a:endParaRPr/>
          </a:p>
          <a:p>
            <a:pPr marL="557213" marR="0" lvl="1" indent="-111443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C3C3C"/>
              </a:buClr>
              <a:buSzPts val="1620"/>
              <a:buFont typeface="Calibri"/>
              <a:buNone/>
            </a:pPr>
            <a:endParaRPr sz="18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None/>
            </a:pPr>
            <a:r>
              <a:rPr lang="en-US" sz="2400" b="1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4. Doman-specific training </a:t>
            </a:r>
            <a:r>
              <a:rPr lang="en-US" sz="24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(T11.5 through WP6, WP7)  → </a:t>
            </a:r>
            <a:r>
              <a:rPr lang="en-US" sz="2400" b="1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198 attendees</a:t>
            </a:r>
            <a:endParaRPr sz="2400" b="1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7213" marR="0" lvl="1" indent="-214313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C3C3C"/>
              </a:buClr>
              <a:buSzPts val="1620"/>
              <a:buFont typeface="Calibri"/>
              <a:buChar char="-"/>
            </a:pPr>
            <a:r>
              <a:rPr lang="en-US" sz="1800" b="1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14 events</a:t>
            </a:r>
            <a:r>
              <a:rPr lang="en-US" sz="1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: Tech-talks (webinars) on storage; AAI, cloud; INTRUCT training course: Advanced methods for the integration of diverse structural data; IEEE Workshop on Big Data Governance and Metadata and Management; 1st ECAS training event; UNIDATA workshop…</a:t>
            </a:r>
            <a:endParaRPr sz="18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7213" marR="0" lvl="1" indent="-11144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20"/>
              <a:buFont typeface="Calibri"/>
              <a:buNone/>
            </a:pPr>
            <a:endParaRPr sz="18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7213" marR="0" lvl="1" indent="-11144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20"/>
              <a:buFont typeface="Calibri"/>
              <a:buNone/>
            </a:pPr>
            <a:endParaRPr sz="1800"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975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0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Future plans</a:t>
            </a:r>
            <a:endParaRPr sz="3240"/>
          </a:p>
        </p:txBody>
      </p:sp>
      <p:sp>
        <p:nvSpPr>
          <p:cNvPr id="504" name="Google Shape;504;p30"/>
          <p:cNvSpPr txBox="1">
            <a:spLocks noGrp="1"/>
          </p:cNvSpPr>
          <p:nvPr>
            <p:ph type="body" idx="1"/>
          </p:nvPr>
        </p:nvSpPr>
        <p:spPr>
          <a:xfrm>
            <a:off x="792584" y="836712"/>
            <a:ext cx="9767912" cy="42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CCs: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Mar: D8.1-Technology validation and integration plan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Sep: First Thematic services by Marine, EISCAT_3D, ICOS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DIH: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Conclude and promote first business pilots; Onboard new pilots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 the voucher programme (to additional services)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Commercialization support for EOSC service providers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Engagement: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Q1-2: ESFRI cluster events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Q1:  Prioritise and engage directly with individual ESFRIs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April: Call for use case and providers (with funding and integration support)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Intensify Thematic Service and Competence Centre based events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 first round of Advanced level FitSM courses</a:t>
            </a:r>
            <a:endParaRPr/>
          </a:p>
          <a:p>
            <a: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975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1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Conclusion – Major results</a:t>
            </a:r>
            <a:endParaRPr sz="3240"/>
          </a:p>
        </p:txBody>
      </p:sp>
      <p:sp>
        <p:nvSpPr>
          <p:cNvPr id="511" name="Google Shape;511;p31"/>
          <p:cNvSpPr txBox="1">
            <a:spLocks noGrp="1"/>
          </p:cNvSpPr>
          <p:nvPr>
            <p:ph type="body" idx="1"/>
          </p:nvPr>
        </p:nvSpPr>
        <p:spPr>
          <a:xfrm>
            <a:off x="551384" y="1124744"/>
            <a:ext cx="11233150" cy="471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integration with ESFRIs and business organisations is ongoing</a:t>
            </a:r>
            <a:endParaRPr/>
          </a:p>
          <a:p>
            <a:pPr marL="1143000" marR="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architectures, good practices, blueprints are emerging</a:t>
            </a:r>
            <a:endParaRPr/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Instruments are in place to engage with and serve new communities</a:t>
            </a:r>
            <a:endParaRPr/>
          </a:p>
          <a:p>
            <a:pPr marL="1143000" marR="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Marketplace</a:t>
            </a:r>
            <a:endParaRPr/>
          </a:p>
          <a:p>
            <a:pPr marL="1143000" marR="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 for new providers</a:t>
            </a:r>
            <a:endParaRPr/>
          </a:p>
          <a:p>
            <a:pPr marL="1143000" marR="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teams from WP3 and WP10</a:t>
            </a:r>
            <a:endParaRPr/>
          </a:p>
          <a:p>
            <a:pPr marL="1143000" marR="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events, materials</a:t>
            </a:r>
            <a:endParaRPr/>
          </a:p>
          <a:p>
            <a:pPr marL="1143000" marR="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Joint events with ESFRI clusters</a:t>
            </a:r>
            <a:endParaRPr/>
          </a:p>
          <a:p>
            <a:pPr marL="1143000" marR="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vouchers for industry</a:t>
            </a:r>
            <a:endParaRPr/>
          </a:p>
        </p:txBody>
      </p:sp>
      <p:pic>
        <p:nvPicPr>
          <p:cNvPr id="512" name="Google Shape;512;p31" descr="Trainings and training materi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3306" y="4581128"/>
            <a:ext cx="2292141" cy="242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31" descr="Research communities Success Storie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5501" y="2348880"/>
            <a:ext cx="2223962" cy="2348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1" descr="EOSC Digital Innovation  Hu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8088" y="3501008"/>
            <a:ext cx="2292140" cy="2420912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1"/>
          <p:cNvSpPr txBox="1"/>
          <p:nvPr/>
        </p:nvSpPr>
        <p:spPr>
          <a:xfrm>
            <a:off x="8976320" y="3068960"/>
            <a:ext cx="3235431" cy="286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Research communities</a:t>
            </a:r>
            <a:br>
              <a:rPr lang="en-US" sz="18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success stories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Digital Innovation Hub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Trainings and training materials </a:t>
            </a:r>
            <a:endParaRPr sz="1800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body" idx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US"/>
              <a:t>Community engagement and support </a:t>
            </a: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US"/>
              <a:t>The big picture</a:t>
            </a: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US"/>
              <a:t>Competence Centres (WP8)</a:t>
            </a: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US"/>
              <a:t>Digital Innovation Hub (WP9)</a:t>
            </a: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US"/>
              <a:t>New communities (WP3)</a:t>
            </a: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US"/>
              <a:t>Training (WP11)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US"/>
              <a:t>Use of resources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US"/>
              <a:t>Future plans</a:t>
            </a:r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80">
                <a:latin typeface="Calibri"/>
                <a:ea typeface="Calibri"/>
                <a:cs typeface="Calibri"/>
                <a:sym typeface="Calibri"/>
              </a:rPr>
              <a:t>2</a:t>
            </a:fld>
            <a:endParaRPr sz="98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Outline</a:t>
            </a:r>
            <a:endParaRPr sz="324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14"/>
          <p:cNvCxnSpPr>
            <a:stCxn id="166" idx="1"/>
          </p:cNvCxnSpPr>
          <p:nvPr/>
        </p:nvCxnSpPr>
        <p:spPr>
          <a:xfrm rot="10800000">
            <a:off x="2351723" y="3357064"/>
            <a:ext cx="2765700" cy="13926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80">
                <a:latin typeface="Calibri"/>
                <a:ea typeface="Calibri"/>
                <a:cs typeface="Calibri"/>
                <a:sym typeface="Calibri"/>
              </a:rPr>
              <a:t>3</a:t>
            </a:fld>
            <a:endParaRPr sz="98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4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Community engagement via services – Big picture</a:t>
            </a:r>
            <a:endParaRPr sz="3240"/>
          </a:p>
        </p:txBody>
      </p:sp>
      <p:sp>
        <p:nvSpPr>
          <p:cNvPr id="169" name="Google Shape;169;p14"/>
          <p:cNvSpPr txBox="1"/>
          <p:nvPr/>
        </p:nvSpPr>
        <p:spPr>
          <a:xfrm>
            <a:off x="623393" y="620688"/>
            <a:ext cx="8160907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Calibri"/>
              <a:buNone/>
            </a:pPr>
            <a:endParaRPr sz="3200" b="1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3695733" y="1124747"/>
            <a:ext cx="7872875" cy="2331551"/>
          </a:xfrm>
          <a:prstGeom prst="rect">
            <a:avLst/>
          </a:prstGeom>
          <a:solidFill>
            <a:srgbClr val="8CB3E3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EOSC federating core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4"/>
          <p:cNvSpPr/>
          <p:nvPr/>
        </p:nvSpPr>
        <p:spPr>
          <a:xfrm>
            <a:off x="1103445" y="1584086"/>
            <a:ext cx="1536171" cy="1728192"/>
          </a:xfrm>
          <a:prstGeom prst="rect">
            <a:avLst/>
          </a:prstGeom>
          <a:solidFill>
            <a:srgbClr val="C09006"/>
          </a:solidFill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Thematic services (9)</a:t>
            </a:r>
            <a:endParaRPr sz="1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4"/>
          <p:cNvSpPr/>
          <p:nvPr/>
        </p:nvSpPr>
        <p:spPr>
          <a:xfrm>
            <a:off x="9744405" y="1584086"/>
            <a:ext cx="1536171" cy="1728192"/>
          </a:xfrm>
          <a:prstGeom prst="rect">
            <a:avLst/>
          </a:prstGeom>
          <a:solidFill>
            <a:srgbClr val="C09003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Open Collaboration Services</a:t>
            </a:r>
            <a:endParaRPr sz="1200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Application/software repository, Configuration management, Marketplace</a:t>
            </a:r>
            <a:endParaRPr/>
          </a:p>
        </p:txBody>
      </p:sp>
      <p:sp>
        <p:nvSpPr>
          <p:cNvPr id="173" name="Google Shape;173;p14"/>
          <p:cNvSpPr/>
          <p:nvPr/>
        </p:nvSpPr>
        <p:spPr>
          <a:xfrm>
            <a:off x="4079777" y="1584086"/>
            <a:ext cx="1536171" cy="1728192"/>
          </a:xfrm>
          <a:prstGeom prst="rect">
            <a:avLst/>
          </a:prstGeom>
          <a:solidFill>
            <a:srgbClr val="C09006"/>
          </a:solidFill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Federation Services</a:t>
            </a:r>
            <a:r>
              <a:rPr lang="en-US" sz="120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AAI, Accounting, Monitoring, Operations, Security</a:t>
            </a:r>
            <a:endParaRPr/>
          </a:p>
        </p:txBody>
      </p:sp>
      <p:sp>
        <p:nvSpPr>
          <p:cNvPr id="174" name="Google Shape;174;p14"/>
          <p:cNvSpPr/>
          <p:nvPr/>
        </p:nvSpPr>
        <p:spPr>
          <a:xfrm>
            <a:off x="5807968" y="1584086"/>
            <a:ext cx="3744416" cy="864096"/>
          </a:xfrm>
          <a:prstGeom prst="rect">
            <a:avLst/>
          </a:prstGeom>
          <a:solidFill>
            <a:srgbClr val="C09003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Added value services</a:t>
            </a:r>
            <a:endParaRPr sz="1200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Compute, data, software management, curation &amp; preservation</a:t>
            </a:r>
            <a:endParaRPr/>
          </a:p>
        </p:txBody>
      </p:sp>
      <p:sp>
        <p:nvSpPr>
          <p:cNvPr id="175" name="Google Shape;175;p14"/>
          <p:cNvSpPr/>
          <p:nvPr/>
        </p:nvSpPr>
        <p:spPr>
          <a:xfrm>
            <a:off x="5807968" y="2636911"/>
            <a:ext cx="3744416" cy="648072"/>
          </a:xfrm>
          <a:prstGeom prst="rect">
            <a:avLst/>
          </a:prstGeom>
          <a:solidFill>
            <a:srgbClr val="C09003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Basic infrastructure</a:t>
            </a:r>
            <a:endParaRPr sz="1200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Compute and storage</a:t>
            </a:r>
            <a:endParaRPr/>
          </a:p>
        </p:txBody>
      </p:sp>
      <p:sp>
        <p:nvSpPr>
          <p:cNvPr id="176" name="Google Shape;176;p14"/>
          <p:cNvSpPr/>
          <p:nvPr/>
        </p:nvSpPr>
        <p:spPr>
          <a:xfrm>
            <a:off x="2639616" y="2204864"/>
            <a:ext cx="1440160" cy="576064"/>
          </a:xfrm>
          <a:prstGeom prst="leftRightArrow">
            <a:avLst>
              <a:gd name="adj1" fmla="val 53674"/>
              <a:gd name="adj2" fmla="val 35303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/>
          </a:p>
        </p:txBody>
      </p:sp>
      <p:sp>
        <p:nvSpPr>
          <p:cNvPr id="177" name="Google Shape;177;p14"/>
          <p:cNvSpPr/>
          <p:nvPr/>
        </p:nvSpPr>
        <p:spPr>
          <a:xfrm>
            <a:off x="1494316" y="4536414"/>
            <a:ext cx="2422056" cy="1412866"/>
          </a:xfrm>
          <a:prstGeom prst="ellipse">
            <a:avLst/>
          </a:prstGeom>
          <a:solidFill>
            <a:srgbClr val="4B55D3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Competence</a:t>
            </a:r>
            <a:b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Centres (8)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4"/>
          <p:cNvSpPr/>
          <p:nvPr/>
        </p:nvSpPr>
        <p:spPr>
          <a:xfrm rot="-3337516">
            <a:off x="2911585" y="3681674"/>
            <a:ext cx="1582363" cy="768085"/>
          </a:xfrm>
          <a:prstGeom prst="leftRightArrow">
            <a:avLst>
              <a:gd name="adj1" fmla="val 53674"/>
              <a:gd name="adj2" fmla="val 35303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/>
          </a:p>
        </p:txBody>
      </p:sp>
      <p:cxnSp>
        <p:nvCxnSpPr>
          <p:cNvPr id="179" name="Google Shape;179;p14"/>
          <p:cNvCxnSpPr>
            <a:stCxn id="177" idx="0"/>
          </p:cNvCxnSpPr>
          <p:nvPr/>
        </p:nvCxnSpPr>
        <p:spPr>
          <a:xfrm rot="10800000">
            <a:off x="2262544" y="3312414"/>
            <a:ext cx="442800" cy="1224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0" name="Google Shape;180;p14"/>
          <p:cNvSpPr txBox="1"/>
          <p:nvPr/>
        </p:nvSpPr>
        <p:spPr>
          <a:xfrm>
            <a:off x="1487488" y="3573016"/>
            <a:ext cx="9284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B216E"/>
                </a:solidFill>
                <a:latin typeface="Calibri"/>
                <a:ea typeface="Calibri"/>
                <a:cs typeface="Calibri"/>
                <a:sym typeface="Calibri"/>
              </a:rPr>
              <a:t>incubate</a:t>
            </a:r>
            <a:endParaRPr/>
          </a:p>
        </p:txBody>
      </p:sp>
      <p:sp>
        <p:nvSpPr>
          <p:cNvPr id="181" name="Google Shape;181;p14"/>
          <p:cNvSpPr txBox="1"/>
          <p:nvPr/>
        </p:nvSpPr>
        <p:spPr>
          <a:xfrm>
            <a:off x="4520012" y="1512082"/>
            <a:ext cx="5339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WP5</a:t>
            </a:r>
            <a:endParaRPr/>
          </a:p>
        </p:txBody>
      </p:sp>
      <p:sp>
        <p:nvSpPr>
          <p:cNvPr id="182" name="Google Shape;182;p14"/>
          <p:cNvSpPr txBox="1"/>
          <p:nvPr/>
        </p:nvSpPr>
        <p:spPr>
          <a:xfrm>
            <a:off x="10664695" y="1502790"/>
            <a:ext cx="5339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WP5</a:t>
            </a:r>
            <a:endParaRPr/>
          </a:p>
        </p:txBody>
      </p:sp>
      <p:sp>
        <p:nvSpPr>
          <p:cNvPr id="183" name="Google Shape;183;p14"/>
          <p:cNvSpPr txBox="1"/>
          <p:nvPr/>
        </p:nvSpPr>
        <p:spPr>
          <a:xfrm>
            <a:off x="7344139" y="1512082"/>
            <a:ext cx="5339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WP6</a:t>
            </a:r>
            <a:endParaRPr/>
          </a:p>
        </p:txBody>
      </p:sp>
      <p:sp>
        <p:nvSpPr>
          <p:cNvPr id="184" name="Google Shape;184;p14"/>
          <p:cNvSpPr txBox="1"/>
          <p:nvPr/>
        </p:nvSpPr>
        <p:spPr>
          <a:xfrm>
            <a:off x="7400331" y="2572456"/>
            <a:ext cx="5339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WP6</a:t>
            </a:r>
            <a:endParaRPr/>
          </a:p>
        </p:txBody>
      </p:sp>
      <p:sp>
        <p:nvSpPr>
          <p:cNvPr id="185" name="Google Shape;185;p14"/>
          <p:cNvSpPr txBox="1"/>
          <p:nvPr/>
        </p:nvSpPr>
        <p:spPr>
          <a:xfrm>
            <a:off x="1583499" y="1584090"/>
            <a:ext cx="5339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WP7</a:t>
            </a:r>
            <a:endParaRPr sz="1400" b="1">
              <a:solidFill>
                <a:srgbClr val="8411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4"/>
          <p:cNvSpPr txBox="1"/>
          <p:nvPr/>
        </p:nvSpPr>
        <p:spPr>
          <a:xfrm>
            <a:off x="1934551" y="5517235"/>
            <a:ext cx="5339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WP8</a:t>
            </a:r>
            <a:endParaRPr sz="1400" b="1">
              <a:solidFill>
                <a:srgbClr val="8411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>
            <a:off x="7833031" y="4509120"/>
            <a:ext cx="2496277" cy="1512168"/>
          </a:xfrm>
          <a:prstGeom prst="ellipse">
            <a:avLst/>
          </a:prstGeom>
          <a:solidFill>
            <a:srgbClr val="93895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New communities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rot="-5400000">
            <a:off x="8482748" y="3670674"/>
            <a:ext cx="1196842" cy="768085"/>
          </a:xfrm>
          <a:prstGeom prst="leftRightArrow">
            <a:avLst>
              <a:gd name="adj1" fmla="val 53674"/>
              <a:gd name="adj2" fmla="val 35303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/>
          </a:p>
        </p:txBody>
      </p:sp>
      <p:sp>
        <p:nvSpPr>
          <p:cNvPr id="166" name="Google Shape;166;p14"/>
          <p:cNvSpPr/>
          <p:nvPr/>
        </p:nvSpPr>
        <p:spPr>
          <a:xfrm>
            <a:off x="4751852" y="4536414"/>
            <a:ext cx="2496277" cy="1456162"/>
          </a:xfrm>
          <a:prstGeom prst="ellipse">
            <a:avLst/>
          </a:prstGeom>
          <a:solidFill>
            <a:srgbClr val="4B55D3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 Innovation Hub </a:t>
            </a:r>
            <a:b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Business pilots (6)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rot="-5400000">
            <a:off x="5503116" y="3693002"/>
            <a:ext cx="1185768" cy="768085"/>
          </a:xfrm>
          <a:prstGeom prst="leftRightArrow">
            <a:avLst>
              <a:gd name="adj1" fmla="val 53674"/>
              <a:gd name="adj2" fmla="val 35303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/>
          </a:p>
        </p:txBody>
      </p:sp>
      <p:sp>
        <p:nvSpPr>
          <p:cNvPr id="190" name="Google Shape;190;p14"/>
          <p:cNvSpPr txBox="1"/>
          <p:nvPr/>
        </p:nvSpPr>
        <p:spPr>
          <a:xfrm>
            <a:off x="5327915" y="5589243"/>
            <a:ext cx="5339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WP9</a:t>
            </a:r>
            <a:endParaRPr sz="1400" b="1">
              <a:solidFill>
                <a:srgbClr val="8411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/>
          <p:nvPr/>
        </p:nvSpPr>
        <p:spPr>
          <a:xfrm>
            <a:off x="2887831" y="1924381"/>
            <a:ext cx="624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WP10</a:t>
            </a:r>
            <a:endParaRPr sz="1400" b="1">
              <a:solidFill>
                <a:srgbClr val="8411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4"/>
          <p:cNvSpPr txBox="1"/>
          <p:nvPr/>
        </p:nvSpPr>
        <p:spPr>
          <a:xfrm>
            <a:off x="3894583" y="3933056"/>
            <a:ext cx="6249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WP10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WP11</a:t>
            </a:r>
            <a:endParaRPr sz="1400" b="1">
              <a:solidFill>
                <a:srgbClr val="8411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4"/>
          <p:cNvSpPr txBox="1"/>
          <p:nvPr/>
        </p:nvSpPr>
        <p:spPr>
          <a:xfrm>
            <a:off x="6318896" y="3789040"/>
            <a:ext cx="6249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WP10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WP11</a:t>
            </a:r>
            <a:endParaRPr sz="1400" b="1">
              <a:solidFill>
                <a:srgbClr val="8411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9264352" y="3789040"/>
            <a:ext cx="6249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WP10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WP11</a:t>
            </a:r>
            <a:endParaRPr sz="1400" b="1">
              <a:solidFill>
                <a:srgbClr val="8411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10329307" y="4994012"/>
            <a:ext cx="15055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WP3 Engagement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84110E"/>
                </a:solidFill>
                <a:latin typeface="Calibri"/>
                <a:ea typeface="Calibri"/>
                <a:cs typeface="Calibri"/>
                <a:sym typeface="Calibri"/>
              </a:rPr>
              <a:t>WP4 Orders</a:t>
            </a:r>
            <a:endParaRPr sz="1400" b="1">
              <a:solidFill>
                <a:srgbClr val="8411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14"/>
          <p:cNvCxnSpPr/>
          <p:nvPr/>
        </p:nvCxnSpPr>
        <p:spPr>
          <a:xfrm rot="10800000">
            <a:off x="2543607" y="3284984"/>
            <a:ext cx="5376597" cy="151216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80">
                <a:latin typeface="Calibri"/>
                <a:ea typeface="Calibri"/>
                <a:cs typeface="Calibri"/>
                <a:sym typeface="Calibri"/>
              </a:rPr>
              <a:t>4</a:t>
            </a:fld>
            <a:endParaRPr sz="98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3220977" y="44624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Competence Centres</a:t>
            </a:r>
            <a:br>
              <a:rPr lang="en-US" sz="3240"/>
            </a:br>
            <a:endParaRPr sz="3240"/>
          </a:p>
        </p:txBody>
      </p:sp>
      <p:grpSp>
        <p:nvGrpSpPr>
          <p:cNvPr id="203" name="Google Shape;203;p15"/>
          <p:cNvGrpSpPr/>
          <p:nvPr/>
        </p:nvGrpSpPr>
        <p:grpSpPr>
          <a:xfrm>
            <a:off x="3336193" y="1096617"/>
            <a:ext cx="5039561" cy="5039561"/>
            <a:chOff x="3000832" y="499"/>
            <a:chExt cx="5039561" cy="5039561"/>
          </a:xfrm>
        </p:grpSpPr>
        <p:sp>
          <p:nvSpPr>
            <p:cNvPr id="204" name="Google Shape;204;p15"/>
            <p:cNvSpPr/>
            <p:nvPr/>
          </p:nvSpPr>
          <p:spPr>
            <a:xfrm>
              <a:off x="4122645" y="1122312"/>
              <a:ext cx="2795935" cy="279593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 txBox="1"/>
            <p:nvPr/>
          </p:nvSpPr>
          <p:spPr>
            <a:xfrm>
              <a:off x="4532100" y="1531767"/>
              <a:ext cx="1977025" cy="1977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Competence Centres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4821629" y="499"/>
              <a:ext cx="1397967" cy="1397967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 txBox="1"/>
            <p:nvPr/>
          </p:nvSpPr>
          <p:spPr>
            <a:xfrm>
              <a:off x="5026357" y="205227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ELIXIR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6109127" y="533798"/>
              <a:ext cx="1397967" cy="1397967"/>
            </a:xfrm>
            <a:prstGeom prst="ellipse">
              <a:avLst/>
            </a:prstGeom>
            <a:solidFill>
              <a:srgbClr val="ACBB36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 txBox="1"/>
            <p:nvPr/>
          </p:nvSpPr>
          <p:spPr>
            <a:xfrm>
              <a:off x="6313855" y="738526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Fusion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6642426" y="1821296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 txBox="1"/>
            <p:nvPr/>
          </p:nvSpPr>
          <p:spPr>
            <a:xfrm>
              <a:off x="6847154" y="2026024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Marine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6109127" y="3108794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 txBox="1"/>
            <p:nvPr/>
          </p:nvSpPr>
          <p:spPr>
            <a:xfrm>
              <a:off x="6313855" y="3313522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EISCAT_3D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4821629" y="3642093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 txBox="1"/>
            <p:nvPr/>
          </p:nvSpPr>
          <p:spPr>
            <a:xfrm>
              <a:off x="5026357" y="3846821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EPOS-ORFEUS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3534131" y="3108794"/>
              <a:ext cx="1397967" cy="1397967"/>
            </a:xfrm>
            <a:prstGeom prst="ellipse">
              <a:avLst/>
            </a:prstGeom>
            <a:solidFill>
              <a:srgbClr val="76539E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 txBox="1"/>
            <p:nvPr/>
          </p:nvSpPr>
          <p:spPr>
            <a:xfrm>
              <a:off x="3738859" y="3313522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Radio astronomy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000832" y="1821296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3205560" y="2026024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ICOS-eLTER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534131" y="533798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 txBox="1"/>
            <p:nvPr/>
          </p:nvSpPr>
          <p:spPr>
            <a:xfrm>
              <a:off x="3738859" y="738526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Disaster mitigation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2" name="Google Shape;222;p15" descr="Screen Shot 2015-02-26 at 09.30.1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5893" y="5949280"/>
            <a:ext cx="1440160" cy="48058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3" name="Google Shape;223;p15" descr="Screen Shot 2015-02-26 at 09.30.4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2187" y="764704"/>
            <a:ext cx="1056117" cy="58221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4" name="Google Shape;224;p15"/>
          <p:cNvSpPr txBox="1"/>
          <p:nvPr/>
        </p:nvSpPr>
        <p:spPr>
          <a:xfrm>
            <a:off x="9458950" y="4725144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5"/>
          <p:cNvSpPr txBox="1"/>
          <p:nvPr/>
        </p:nvSpPr>
        <p:spPr>
          <a:xfrm>
            <a:off x="1127448" y="2668850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5846296" y="764704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5" descr="Screenshot 2019-01-09 at 12.58.4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2264" y="2862479"/>
            <a:ext cx="1049536" cy="774788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8" name="Google Shape;228;p15"/>
          <p:cNvSpPr txBox="1"/>
          <p:nvPr/>
        </p:nvSpPr>
        <p:spPr>
          <a:xfrm>
            <a:off x="9480376" y="2996952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72264" y="3726575"/>
            <a:ext cx="1440160" cy="494513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0" name="Google Shape;23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96200" y="4653136"/>
            <a:ext cx="1623616" cy="608856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1" name="Google Shape;231;p15"/>
          <p:cNvSpPr txBox="1"/>
          <p:nvPr/>
        </p:nvSpPr>
        <p:spPr>
          <a:xfrm>
            <a:off x="4655840" y="6381328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75587" y="4653136"/>
            <a:ext cx="1440160" cy="560832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3" name="Google Shape;233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39616" y="5301208"/>
            <a:ext cx="1299200" cy="689744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4" name="Google Shape;234;p15"/>
          <p:cNvSpPr txBox="1"/>
          <p:nvPr/>
        </p:nvSpPr>
        <p:spPr>
          <a:xfrm>
            <a:off x="877744" y="5445224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5" descr="Screenshot 2019-01-09 at 13.12.25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23459" y="3068960"/>
            <a:ext cx="2026245" cy="471626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6" name="Google Shape;236;p15"/>
          <p:cNvSpPr txBox="1"/>
          <p:nvPr/>
        </p:nvSpPr>
        <p:spPr>
          <a:xfrm>
            <a:off x="191344" y="3645024"/>
            <a:ext cx="15824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project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5" descr="Screenshot 2019-01-09 at 13.14.27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03512" y="3645024"/>
            <a:ext cx="1532293" cy="460772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8" name="Google Shape;238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96200" y="1628800"/>
            <a:ext cx="1038537" cy="692696"/>
          </a:xfrm>
          <a:prstGeom prst="rect">
            <a:avLst/>
          </a:prstGeom>
          <a:noFill/>
          <a:ln w="9525" cap="flat" cmpd="sng">
            <a:solidFill>
              <a:srgbClr val="1B216E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80"/>
              <a:buFont typeface="Calibri"/>
              <a:buNone/>
            </a:pPr>
            <a:fld id="{00000000-1234-1234-1234-123412341234}" type="slidenum">
              <a:rPr lang="en-US" sz="980">
                <a:latin typeface="Calibri"/>
                <a:ea typeface="Calibri"/>
                <a:cs typeface="Calibri"/>
                <a:sym typeface="Calibri"/>
              </a:rPr>
              <a:t>5</a:t>
            </a:fld>
            <a:endParaRPr sz="98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Use cases</a:t>
            </a:r>
            <a:endParaRPr sz="3240"/>
          </a:p>
        </p:txBody>
      </p:sp>
      <p:graphicFrame>
        <p:nvGraphicFramePr>
          <p:cNvPr id="246" name="Google Shape;246;p16"/>
          <p:cNvGraphicFramePr/>
          <p:nvPr/>
        </p:nvGraphicFramePr>
        <p:xfrm>
          <a:off x="335360" y="1124747"/>
          <a:ext cx="11137250" cy="5142305"/>
        </p:xfrm>
        <a:graphic>
          <a:graphicData uri="http://schemas.openxmlformats.org/drawingml/2006/table">
            <a:tbl>
              <a:tblPr firstRow="1" bandRow="1">
                <a:noFill/>
                <a:tableStyleId>{AF98E68C-D321-43B7-AF2D-D7C5EE32434E}</a:tableStyleId>
              </a:tblPr>
              <a:tblGrid>
                <a:gridCol w="6107525"/>
                <a:gridCol w="5029725"/>
              </a:tblGrid>
              <a:tr h="757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Simplified use case</a:t>
                      </a:r>
                      <a:endParaRPr sz="2400" u="none" strike="noStrike" cap="none"/>
                    </a:p>
                  </a:txBody>
                  <a:tcPr marL="121925" marR="1219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8D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Implemented by</a:t>
                      </a:r>
                      <a:endParaRPr/>
                    </a:p>
                  </a:txBody>
                  <a:tcPr marL="121925" marR="1219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8DE3"/>
                    </a:solidFill>
                  </a:tcPr>
                </a:tc>
              </a:tr>
              <a:tr h="108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1B216E"/>
                          </a:solidFill>
                        </a:rPr>
                        <a:t>Application and data portal with compute and data management back-end</a:t>
                      </a:r>
                      <a:endParaRPr sz="2400">
                        <a:solidFill>
                          <a:srgbClr val="1B216E"/>
                        </a:solidFill>
                      </a:endParaRPr>
                    </a:p>
                  </a:txBody>
                  <a:tcPr marL="121925" marR="1219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16E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rgbClr val="1B216E"/>
                          </a:solidFill>
                        </a:rPr>
                        <a:t>EISCAT_3D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16E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rgbClr val="1B216E"/>
                          </a:solidFill>
                        </a:rPr>
                        <a:t>ICOS-eLTER</a:t>
                      </a:r>
                      <a:endParaRPr sz="2400">
                        <a:solidFill>
                          <a:srgbClr val="1B216E"/>
                        </a:solidFill>
                      </a:endParaRPr>
                    </a:p>
                  </a:txBody>
                  <a:tcPr marL="121925" marR="1219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8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1B216E"/>
                          </a:solidFill>
                        </a:rPr>
                        <a:t>Data and application replication backbone for community centres</a:t>
                      </a:r>
                      <a:endParaRPr sz="2400">
                        <a:solidFill>
                          <a:srgbClr val="1B216E"/>
                        </a:solidFill>
                      </a:endParaRPr>
                    </a:p>
                  </a:txBody>
                  <a:tcPr marL="121925" marR="1219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16E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rgbClr val="1B216E"/>
                          </a:solidFill>
                        </a:rPr>
                        <a:t>ELIXIR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16E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rgbClr val="1B216E"/>
                          </a:solidFill>
                        </a:rPr>
                        <a:t>EPOS-ORFEUS</a:t>
                      </a:r>
                      <a:endParaRPr sz="2400">
                        <a:solidFill>
                          <a:srgbClr val="1B216E"/>
                        </a:solidFill>
                      </a:endParaRPr>
                    </a:p>
                  </a:txBody>
                  <a:tcPr marL="121925" marR="1219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22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1B216E"/>
                          </a:solidFill>
                        </a:rPr>
                        <a:t>‘Dropbox-like’ access to diverse and scattered data</a:t>
                      </a:r>
                      <a:endParaRPr sz="2400">
                        <a:solidFill>
                          <a:srgbClr val="1B216E"/>
                        </a:solidFill>
                      </a:endParaRPr>
                    </a:p>
                  </a:txBody>
                  <a:tcPr marL="121925" marR="1219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16E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rgbClr val="1B216E"/>
                          </a:solidFill>
                        </a:rPr>
                        <a:t>Marine</a:t>
                      </a:r>
                      <a:endParaRPr sz="2400">
                        <a:solidFill>
                          <a:srgbClr val="1B216E"/>
                        </a:solidFill>
                      </a:endParaRPr>
                    </a:p>
                  </a:txBody>
                  <a:tcPr marL="121925" marR="1219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8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1B216E"/>
                          </a:solidFill>
                        </a:rPr>
                        <a:t>User workflows over distributed data and compute resources</a:t>
                      </a:r>
                      <a:endParaRPr sz="2400">
                        <a:solidFill>
                          <a:srgbClr val="1B216E"/>
                        </a:solidFill>
                      </a:endParaRPr>
                    </a:p>
                  </a:txBody>
                  <a:tcPr marL="121925" marR="1219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16E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rgbClr val="1B216E"/>
                          </a:solidFill>
                        </a:rPr>
                        <a:t>Fusion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16E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rgbClr val="1B216E"/>
                          </a:solidFill>
                        </a:rPr>
                        <a:t>Radio astronomy</a:t>
                      </a:r>
                      <a:endParaRPr sz="2400">
                        <a:solidFill>
                          <a:srgbClr val="1B216E"/>
                        </a:solidFill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16E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rgbClr val="1B216E"/>
                          </a:solidFill>
                        </a:rPr>
                        <a:t>Disaster Mitigation</a:t>
                      </a:r>
                      <a:endParaRPr sz="2400">
                        <a:solidFill>
                          <a:srgbClr val="1B216E"/>
                        </a:solidFill>
                      </a:endParaRPr>
                    </a:p>
                  </a:txBody>
                  <a:tcPr marL="121925" marR="1219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980"/>
              <a:buFont typeface="Calibri"/>
              <a:buNone/>
            </a:pPr>
            <a:fld id="{00000000-1234-1234-1234-123412341234}" type="slidenum">
              <a:rPr lang="en-US" sz="980">
                <a:latin typeface="Calibri"/>
                <a:ea typeface="Calibri"/>
                <a:cs typeface="Calibri"/>
                <a:sym typeface="Calibri"/>
              </a:rPr>
              <a:t>6</a:t>
            </a:fld>
            <a:endParaRPr sz="98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7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Planning &amp; tracking service integration</a:t>
            </a:r>
            <a:endParaRPr sz="3240"/>
          </a:p>
        </p:txBody>
      </p:sp>
      <p:pic>
        <p:nvPicPr>
          <p:cNvPr id="255" name="Google Shape;255;p17" descr="Screenshot 2019-01-09 at 13.30.5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384" y="1124745"/>
            <a:ext cx="6817771" cy="3816424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6" name="Google Shape;256;p17" descr="Screenshot 2019-01-09 at 13.41.5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7436" y="1772816"/>
            <a:ext cx="6888373" cy="3816424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7" name="Google Shape;257;p17"/>
          <p:cNvSpPr txBox="1"/>
          <p:nvPr/>
        </p:nvSpPr>
        <p:spPr>
          <a:xfrm>
            <a:off x="8016215" y="1268763"/>
            <a:ext cx="4303839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 leaders’ meetings</a:t>
            </a:r>
            <a:endParaRPr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face-to-face meetings</a:t>
            </a:r>
            <a:endParaRPr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teleconference</a:t>
            </a:r>
            <a:endParaRPr/>
          </a:p>
          <a:p>
            <a:pPr marL="17780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WP10 requirements DB:</a:t>
            </a:r>
            <a:endParaRPr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stories</a:t>
            </a:r>
            <a:endParaRPr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cases</a:t>
            </a:r>
            <a:endParaRPr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requirements</a:t>
            </a:r>
            <a:endParaRPr/>
          </a:p>
        </p:txBody>
      </p:sp>
      <p:pic>
        <p:nvPicPr>
          <p:cNvPr id="258" name="Google Shape;258;p17" descr="Screenshot 2019-01-11 at 13.40.5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44" y="1100324"/>
            <a:ext cx="11835880" cy="3840844"/>
          </a:xfrm>
          <a:prstGeom prst="rect">
            <a:avLst/>
          </a:prstGeom>
          <a:noFill/>
          <a:ln w="9525" cap="flat" cmpd="sng">
            <a:solidFill>
              <a:srgbClr val="1B216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9" name="Google Shape;259;p17"/>
          <p:cNvSpPr/>
          <p:nvPr/>
        </p:nvSpPr>
        <p:spPr>
          <a:xfrm>
            <a:off x="911424" y="4941168"/>
            <a:ext cx="10081120" cy="147732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B21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GREY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considered for adoption, but the integration is yet to start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DD869"/>
                </a:solidFill>
                <a:latin typeface="Calibri"/>
                <a:ea typeface="Calibri"/>
                <a:cs typeface="Calibri"/>
                <a:sym typeface="Calibri"/>
              </a:rPr>
              <a:t>YELLOW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integration is ongoing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8CB3E3"/>
                </a:solidFill>
                <a:latin typeface="Calibri"/>
                <a:ea typeface="Calibri"/>
                <a:cs typeface="Calibri"/>
                <a:sym typeface="Calibri"/>
              </a:rPr>
              <a:t>BLUE</a:t>
            </a:r>
            <a:r>
              <a:rPr lang="en-US" sz="1800">
                <a:solidFill>
                  <a:srgbClr val="8CB3E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technology is integrated and assessment is yet to finish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48265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technology was assessed and was found unsuitable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09E23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technology is integrated and positively evaluated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/>
          <p:nvPr/>
        </p:nvSpPr>
        <p:spPr>
          <a:xfrm>
            <a:off x="5447928" y="6065912"/>
            <a:ext cx="4752528" cy="67545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 stations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5" name="Google Shape;265;p18"/>
          <p:cNvCxnSpPr>
            <a:stCxn id="264" idx="1"/>
            <a:endCxn id="266" idx="4"/>
          </p:cNvCxnSpPr>
          <p:nvPr/>
        </p:nvCxnSpPr>
        <p:spPr>
          <a:xfrm rot="10800000">
            <a:off x="2639628" y="5949140"/>
            <a:ext cx="2808300" cy="454500"/>
          </a:xfrm>
          <a:prstGeom prst="bentConnector2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67" name="Google Shape;267;p18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80">
                <a:latin typeface="Calibri"/>
                <a:ea typeface="Calibri"/>
                <a:cs typeface="Calibri"/>
                <a:sym typeface="Calibri"/>
              </a:rPr>
              <a:t>7</a:t>
            </a:fld>
            <a:endParaRPr sz="98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3220977" y="44624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Calibri"/>
              <a:buNone/>
            </a:pPr>
            <a:r>
              <a:rPr lang="en-US" sz="3240">
                <a:solidFill>
                  <a:schemeClr val="accent1"/>
                </a:solidFill>
              </a:rPr>
              <a:t>Integrated Carbon Observation System</a:t>
            </a:r>
            <a:endParaRPr sz="3240"/>
          </a:p>
        </p:txBody>
      </p:sp>
      <p:sp>
        <p:nvSpPr>
          <p:cNvPr id="269" name="Google Shape;269;p18"/>
          <p:cNvSpPr/>
          <p:nvPr/>
        </p:nvSpPr>
        <p:spPr>
          <a:xfrm>
            <a:off x="5920911" y="2276872"/>
            <a:ext cx="3888432" cy="1512168"/>
          </a:xfrm>
          <a:prstGeom prst="rect">
            <a:avLst/>
          </a:prstGeom>
          <a:solidFill>
            <a:srgbClr val="FEE49A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ICOS Carbon Portal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8"/>
          <p:cNvSpPr/>
          <p:nvPr/>
        </p:nvSpPr>
        <p:spPr>
          <a:xfrm>
            <a:off x="6136935" y="2780928"/>
            <a:ext cx="3528392" cy="778078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 cap="flat" cmpd="sng">
            <a:solidFill>
              <a:srgbClr val="F063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STILT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Lagrangian transport model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8"/>
          <p:cNvSpPr txBox="1"/>
          <p:nvPr/>
        </p:nvSpPr>
        <p:spPr>
          <a:xfrm>
            <a:off x="5920910" y="1259468"/>
            <a:ext cx="41472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Scientists; Engineers; Policy makers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8"/>
          <p:cNvSpPr/>
          <p:nvPr/>
        </p:nvSpPr>
        <p:spPr>
          <a:xfrm>
            <a:off x="2110408" y="3645024"/>
            <a:ext cx="792088" cy="792088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8"/>
          <p:cNvSpPr/>
          <p:nvPr/>
        </p:nvSpPr>
        <p:spPr>
          <a:xfrm>
            <a:off x="2262808" y="3797424"/>
            <a:ext cx="792088" cy="792088"/>
          </a:xfrm>
          <a:prstGeom prst="can">
            <a:avLst>
              <a:gd name="adj" fmla="val 25000"/>
            </a:avLst>
          </a:prstGeom>
          <a:solidFill>
            <a:srgbClr val="F38E8B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8"/>
          <p:cNvSpPr/>
          <p:nvPr/>
        </p:nvSpPr>
        <p:spPr>
          <a:xfrm>
            <a:off x="2415208" y="3949824"/>
            <a:ext cx="792088" cy="792088"/>
          </a:xfrm>
          <a:prstGeom prst="can">
            <a:avLst>
              <a:gd name="adj" fmla="val 25000"/>
            </a:avLst>
          </a:prstGeom>
          <a:solidFill>
            <a:srgbClr val="C4BD97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8"/>
          <p:cNvSpPr/>
          <p:nvPr/>
        </p:nvSpPr>
        <p:spPr>
          <a:xfrm>
            <a:off x="2567608" y="4102224"/>
            <a:ext cx="792088" cy="792088"/>
          </a:xfrm>
          <a:prstGeom prst="can">
            <a:avLst>
              <a:gd name="adj" fmla="val 25000"/>
            </a:avLst>
          </a:prstGeom>
          <a:solidFill>
            <a:srgbClr val="B9B9B9"/>
          </a:soli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1199456" y="3429000"/>
            <a:ext cx="2880320" cy="2520280"/>
          </a:xfrm>
          <a:prstGeom prst="ellipse">
            <a:avLst/>
          </a:prstGeom>
          <a:noFill/>
          <a:ln w="9525" cap="flat" cmpd="sng">
            <a:solidFill>
              <a:srgbClr val="F396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ICOS repository (data &amp; metadata)</a:t>
            </a:r>
            <a:endParaRPr sz="180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5879976" y="6165304"/>
            <a:ext cx="288032" cy="288032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8"/>
          <p:cNvSpPr/>
          <p:nvPr/>
        </p:nvSpPr>
        <p:spPr>
          <a:xfrm>
            <a:off x="5951984" y="4797152"/>
            <a:ext cx="1008112" cy="1008112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Ecosystem thematic centre</a:t>
            </a:r>
            <a:endParaRPr sz="120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8" name="Google Shape;278;p18"/>
          <p:cNvCxnSpPr>
            <a:stCxn id="276" idx="0"/>
          </p:cNvCxnSpPr>
          <p:nvPr/>
        </p:nvCxnSpPr>
        <p:spPr>
          <a:xfrm rot="10800000">
            <a:off x="6023992" y="5805304"/>
            <a:ext cx="0" cy="360000"/>
          </a:xfrm>
          <a:prstGeom prst="straightConnector1">
            <a:avLst/>
          </a:prstGeom>
          <a:noFill/>
          <a:ln w="9525" cap="flat" cmpd="sng">
            <a:solidFill>
              <a:srgbClr val="008000"/>
            </a:solidFill>
            <a:prstDash val="dash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9" name="Google Shape;279;p18"/>
          <p:cNvSpPr/>
          <p:nvPr/>
        </p:nvSpPr>
        <p:spPr>
          <a:xfrm>
            <a:off x="6744072" y="6165304"/>
            <a:ext cx="288032" cy="288032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0" name="Google Shape;280;p18"/>
          <p:cNvCxnSpPr>
            <a:stCxn id="279" idx="0"/>
          </p:cNvCxnSpPr>
          <p:nvPr/>
        </p:nvCxnSpPr>
        <p:spPr>
          <a:xfrm rot="10800000">
            <a:off x="6888088" y="5805304"/>
            <a:ext cx="0" cy="360000"/>
          </a:xfrm>
          <a:prstGeom prst="straightConnector1">
            <a:avLst/>
          </a:prstGeom>
          <a:noFill/>
          <a:ln w="9525" cap="flat" cmpd="sng">
            <a:solidFill>
              <a:srgbClr val="008000"/>
            </a:solidFill>
            <a:prstDash val="dash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81" name="Google Shape;281;p18"/>
          <p:cNvSpPr/>
          <p:nvPr/>
        </p:nvSpPr>
        <p:spPr>
          <a:xfrm>
            <a:off x="6312024" y="6165304"/>
            <a:ext cx="288032" cy="288032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2" name="Google Shape;282;p18"/>
          <p:cNvCxnSpPr>
            <a:stCxn id="281" idx="0"/>
          </p:cNvCxnSpPr>
          <p:nvPr/>
        </p:nvCxnSpPr>
        <p:spPr>
          <a:xfrm rot="10800000">
            <a:off x="6456040" y="5805304"/>
            <a:ext cx="0" cy="360000"/>
          </a:xfrm>
          <a:prstGeom prst="straightConnector1">
            <a:avLst/>
          </a:prstGeom>
          <a:noFill/>
          <a:ln w="9525" cap="flat" cmpd="sng">
            <a:solidFill>
              <a:srgbClr val="008000"/>
            </a:solidFill>
            <a:prstDash val="dash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83" name="Google Shape;283;p18"/>
          <p:cNvSpPr/>
          <p:nvPr/>
        </p:nvSpPr>
        <p:spPr>
          <a:xfrm>
            <a:off x="7392144" y="6165304"/>
            <a:ext cx="288032" cy="288032"/>
          </a:xfrm>
          <a:prstGeom prst="ellipse">
            <a:avLst/>
          </a:prstGeom>
          <a:solidFill>
            <a:srgbClr val="F9C5C4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8"/>
          <p:cNvSpPr/>
          <p:nvPr/>
        </p:nvSpPr>
        <p:spPr>
          <a:xfrm>
            <a:off x="7464152" y="4797152"/>
            <a:ext cx="1008112" cy="1008112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Athmospheric thematic</a:t>
            </a:r>
            <a:br>
              <a:rPr lang="en-US" sz="12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centre</a:t>
            </a:r>
            <a:endParaRPr sz="120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5" name="Google Shape;285;p18"/>
          <p:cNvCxnSpPr>
            <a:stCxn id="283" idx="0"/>
          </p:cNvCxnSpPr>
          <p:nvPr/>
        </p:nvCxnSpPr>
        <p:spPr>
          <a:xfrm rot="10800000">
            <a:off x="7536160" y="5805304"/>
            <a:ext cx="0" cy="360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86" name="Google Shape;286;p18"/>
          <p:cNvSpPr/>
          <p:nvPr/>
        </p:nvSpPr>
        <p:spPr>
          <a:xfrm>
            <a:off x="8256240" y="6165304"/>
            <a:ext cx="288032" cy="288032"/>
          </a:xfrm>
          <a:prstGeom prst="ellipse">
            <a:avLst/>
          </a:prstGeom>
          <a:solidFill>
            <a:srgbClr val="F9C5C4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Google Shape;287;p18"/>
          <p:cNvCxnSpPr>
            <a:stCxn id="286" idx="0"/>
          </p:cNvCxnSpPr>
          <p:nvPr/>
        </p:nvCxnSpPr>
        <p:spPr>
          <a:xfrm rot="10800000">
            <a:off x="8400256" y="5805304"/>
            <a:ext cx="0" cy="360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88" name="Google Shape;288;p18"/>
          <p:cNvSpPr/>
          <p:nvPr/>
        </p:nvSpPr>
        <p:spPr>
          <a:xfrm>
            <a:off x="7824192" y="6165304"/>
            <a:ext cx="288032" cy="288032"/>
          </a:xfrm>
          <a:prstGeom prst="ellipse">
            <a:avLst/>
          </a:prstGeom>
          <a:solidFill>
            <a:srgbClr val="F9C5C4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9" name="Google Shape;289;p18"/>
          <p:cNvCxnSpPr>
            <a:stCxn id="288" idx="0"/>
          </p:cNvCxnSpPr>
          <p:nvPr/>
        </p:nvCxnSpPr>
        <p:spPr>
          <a:xfrm rot="10800000">
            <a:off x="7968208" y="5805304"/>
            <a:ext cx="0" cy="360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90" name="Google Shape;290;p18"/>
          <p:cNvSpPr/>
          <p:nvPr/>
        </p:nvSpPr>
        <p:spPr>
          <a:xfrm>
            <a:off x="8760296" y="6165304"/>
            <a:ext cx="288032" cy="288032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8832304" y="4797152"/>
            <a:ext cx="1008112" cy="1008112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Oceanic</a:t>
            </a:r>
            <a:br>
              <a:rPr lang="en-US" sz="12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thematic centre</a:t>
            </a:r>
            <a:endParaRPr sz="120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p18"/>
          <p:cNvCxnSpPr>
            <a:stCxn id="290" idx="0"/>
          </p:cNvCxnSpPr>
          <p:nvPr/>
        </p:nvCxnSpPr>
        <p:spPr>
          <a:xfrm rot="10800000">
            <a:off x="8904312" y="5805304"/>
            <a:ext cx="0" cy="360000"/>
          </a:xfrm>
          <a:prstGeom prst="straightConnector1">
            <a:avLst/>
          </a:prstGeom>
          <a:noFill/>
          <a:ln w="9525" cap="flat" cmpd="sng">
            <a:solidFill>
              <a:srgbClr val="008000"/>
            </a:solidFill>
            <a:prstDash val="dash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93" name="Google Shape;293;p18"/>
          <p:cNvSpPr/>
          <p:nvPr/>
        </p:nvSpPr>
        <p:spPr>
          <a:xfrm>
            <a:off x="9624392" y="6165304"/>
            <a:ext cx="288032" cy="288032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4" name="Google Shape;294;p18"/>
          <p:cNvCxnSpPr>
            <a:stCxn id="293" idx="0"/>
          </p:cNvCxnSpPr>
          <p:nvPr/>
        </p:nvCxnSpPr>
        <p:spPr>
          <a:xfrm rot="10800000">
            <a:off x="9768408" y="5805304"/>
            <a:ext cx="0" cy="360000"/>
          </a:xfrm>
          <a:prstGeom prst="straightConnector1">
            <a:avLst/>
          </a:prstGeom>
          <a:noFill/>
          <a:ln w="9525" cap="flat" cmpd="sng">
            <a:solidFill>
              <a:srgbClr val="008000"/>
            </a:solidFill>
            <a:prstDash val="dash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95" name="Google Shape;295;p18"/>
          <p:cNvSpPr/>
          <p:nvPr/>
        </p:nvSpPr>
        <p:spPr>
          <a:xfrm>
            <a:off x="9192344" y="6165304"/>
            <a:ext cx="288032" cy="288032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p18"/>
          <p:cNvCxnSpPr>
            <a:stCxn id="295" idx="0"/>
          </p:cNvCxnSpPr>
          <p:nvPr/>
        </p:nvCxnSpPr>
        <p:spPr>
          <a:xfrm rot="10800000">
            <a:off x="9336360" y="5805304"/>
            <a:ext cx="0" cy="360000"/>
          </a:xfrm>
          <a:prstGeom prst="straightConnector1">
            <a:avLst/>
          </a:prstGeom>
          <a:noFill/>
          <a:ln w="9525" cap="flat" cmpd="sng">
            <a:solidFill>
              <a:srgbClr val="008000"/>
            </a:solidFill>
            <a:prstDash val="dash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97" name="Google Shape;297;p18"/>
          <p:cNvSpPr txBox="1"/>
          <p:nvPr/>
        </p:nvSpPr>
        <p:spPr>
          <a:xfrm>
            <a:off x="3667984" y="5805264"/>
            <a:ext cx="13345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Sensor data</a:t>
            </a:r>
            <a:br>
              <a:rPr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(near real-time)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8" name="Google Shape;298;p18"/>
          <p:cNvCxnSpPr>
            <a:stCxn id="266" idx="0"/>
            <a:endCxn id="269" idx="1"/>
          </p:cNvCxnSpPr>
          <p:nvPr/>
        </p:nvCxnSpPr>
        <p:spPr>
          <a:xfrm rot="-5400000">
            <a:off x="4082316" y="1590300"/>
            <a:ext cx="396000" cy="3281400"/>
          </a:xfrm>
          <a:prstGeom prst="bentConnector2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99" name="Google Shape;299;p18"/>
          <p:cNvSpPr txBox="1"/>
          <p:nvPr/>
        </p:nvSpPr>
        <p:spPr>
          <a:xfrm>
            <a:off x="3779832" y="2689177"/>
            <a:ext cx="12143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Data products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839416" y="2420888"/>
            <a:ext cx="1152128" cy="792088"/>
          </a:xfrm>
          <a:prstGeom prst="rect">
            <a:avLst/>
          </a:prstGeom>
          <a:noFill/>
          <a:ln w="28575" cap="flat" cmpd="sng">
            <a:solidFill>
              <a:srgbClr val="1B216E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B216E"/>
                </a:solidFill>
                <a:latin typeface="Calibri"/>
                <a:ea typeface="Calibri"/>
                <a:cs typeface="Calibri"/>
                <a:sym typeface="Calibri"/>
              </a:rPr>
              <a:t>External HTC and HPC services</a:t>
            </a:r>
            <a:endParaRPr sz="1400">
              <a:solidFill>
                <a:srgbClr val="1B21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p18"/>
          <p:cNvCxnSpPr>
            <a:endCxn id="300" idx="3"/>
          </p:cNvCxnSpPr>
          <p:nvPr/>
        </p:nvCxnSpPr>
        <p:spPr>
          <a:xfrm rot="5400000" flipH="1">
            <a:off x="1901544" y="2906932"/>
            <a:ext cx="612000" cy="432000"/>
          </a:xfrm>
          <a:prstGeom prst="bentConnector2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02" name="Google Shape;302;p18"/>
          <p:cNvSpPr txBox="1"/>
          <p:nvPr/>
        </p:nvSpPr>
        <p:spPr>
          <a:xfrm>
            <a:off x="9408369" y="2996952"/>
            <a:ext cx="1268897" cy="338554"/>
          </a:xfrm>
          <a:prstGeom prst="rect">
            <a:avLst/>
          </a:prstGeom>
          <a:solidFill>
            <a:srgbClr val="209E2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B216E"/>
                </a:solidFill>
                <a:latin typeface="Calibri"/>
                <a:ea typeface="Calibri"/>
                <a:cs typeface="Calibri"/>
                <a:sym typeface="Calibri"/>
              </a:rPr>
              <a:t>(Uni of Lund)</a:t>
            </a:r>
            <a:endParaRPr/>
          </a:p>
        </p:txBody>
      </p:sp>
      <p:sp>
        <p:nvSpPr>
          <p:cNvPr id="303" name="Google Shape;303;p18"/>
          <p:cNvSpPr txBox="1"/>
          <p:nvPr/>
        </p:nvSpPr>
        <p:spPr>
          <a:xfrm>
            <a:off x="119336" y="1988840"/>
            <a:ext cx="3503712" cy="338554"/>
          </a:xfrm>
          <a:prstGeom prst="rect">
            <a:avLst/>
          </a:prstGeom>
          <a:solidFill>
            <a:srgbClr val="209E2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B216E"/>
                </a:solidFill>
                <a:latin typeface="Calibri"/>
                <a:ea typeface="Calibri"/>
                <a:cs typeface="Calibri"/>
                <a:sym typeface="Calibri"/>
              </a:rPr>
              <a:t>Cloud (CSC, CESNET, Juelich)</a:t>
            </a:r>
            <a:endParaRPr sz="1600">
              <a:solidFill>
                <a:srgbClr val="1B21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8"/>
          <p:cNvSpPr txBox="1"/>
          <p:nvPr/>
        </p:nvSpPr>
        <p:spPr>
          <a:xfrm>
            <a:off x="623392" y="4149080"/>
            <a:ext cx="1241446" cy="338554"/>
          </a:xfrm>
          <a:prstGeom prst="rect">
            <a:avLst/>
          </a:prstGeom>
          <a:solidFill>
            <a:srgbClr val="209E2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B216E"/>
                </a:solidFill>
                <a:latin typeface="Calibri"/>
                <a:ea typeface="Calibri"/>
                <a:cs typeface="Calibri"/>
                <a:sym typeface="Calibri"/>
              </a:rPr>
              <a:t>B2Safe (CSC)</a:t>
            </a:r>
            <a:endParaRPr/>
          </a:p>
        </p:txBody>
      </p:sp>
      <p:sp>
        <p:nvSpPr>
          <p:cNvPr id="305" name="Google Shape;305;p18"/>
          <p:cNvSpPr txBox="1"/>
          <p:nvPr/>
        </p:nvSpPr>
        <p:spPr>
          <a:xfrm>
            <a:off x="623392" y="4602614"/>
            <a:ext cx="1211990" cy="338554"/>
          </a:xfrm>
          <a:prstGeom prst="rect">
            <a:avLst/>
          </a:prstGeom>
          <a:solidFill>
            <a:srgbClr val="209E2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B216E"/>
                </a:solidFill>
                <a:latin typeface="Calibri"/>
                <a:ea typeface="Calibri"/>
                <a:cs typeface="Calibri"/>
                <a:sym typeface="Calibri"/>
              </a:rPr>
              <a:t>iRODS (PDC)</a:t>
            </a:r>
            <a:endParaRPr sz="1600">
              <a:solidFill>
                <a:srgbClr val="1B21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6" name="Google Shape;306;p18"/>
          <p:cNvCxnSpPr/>
          <p:nvPr/>
        </p:nvCxnSpPr>
        <p:spPr>
          <a:xfrm>
            <a:off x="7176120" y="1628800"/>
            <a:ext cx="0" cy="648072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07" name="Google Shape;307;p18"/>
          <p:cNvSpPr txBox="1"/>
          <p:nvPr/>
        </p:nvSpPr>
        <p:spPr>
          <a:xfrm>
            <a:off x="6312024" y="1628800"/>
            <a:ext cx="8566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Compute</a:t>
            </a:r>
            <a:br>
              <a:rPr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requests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8628777" y="1700810"/>
            <a:ext cx="7075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18"/>
          <p:cNvCxnSpPr/>
          <p:nvPr/>
        </p:nvCxnSpPr>
        <p:spPr>
          <a:xfrm rot="10800000">
            <a:off x="8616280" y="1628800"/>
            <a:ext cx="0" cy="648072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10" name="Google Shape;310;p18"/>
          <p:cNvSpPr/>
          <p:nvPr/>
        </p:nvSpPr>
        <p:spPr>
          <a:xfrm>
            <a:off x="1991544" y="529516"/>
            <a:ext cx="87849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A pan-European research infrastructure for quantifying and </a:t>
            </a:r>
            <a:br>
              <a:rPr lang="en-US" sz="1400" i="1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i="1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understanding the greenhouse gas balance of the European continent</a:t>
            </a:r>
            <a:endParaRPr sz="1200" i="1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5948" y="4077072"/>
            <a:ext cx="1947333" cy="1947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4192" y="4221088"/>
            <a:ext cx="3072341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8"/>
          <p:cNvPicPr preferRelativeResize="0"/>
          <p:nvPr/>
        </p:nvPicPr>
        <p:blipFill rotWithShape="1">
          <a:blip r:embed="rId5">
            <a:alphaModFix/>
          </a:blip>
          <a:srcRect t="1494" b="1429"/>
          <a:stretch/>
        </p:blipFill>
        <p:spPr>
          <a:xfrm>
            <a:off x="4943874" y="260651"/>
            <a:ext cx="3439921" cy="1655067"/>
          </a:xfrm>
          <a:prstGeom prst="rect">
            <a:avLst/>
          </a:prstGeom>
          <a:noFill/>
          <a:ln w="9525" cap="flat" cmpd="sng">
            <a:solidFill>
              <a:srgbClr val="1B216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4" name="Google Shape;314;p18"/>
          <p:cNvPicPr preferRelativeResize="0"/>
          <p:nvPr/>
        </p:nvPicPr>
        <p:blipFill rotWithShape="1">
          <a:blip r:embed="rId6">
            <a:alphaModFix/>
          </a:blip>
          <a:srcRect t="3455"/>
          <a:stretch/>
        </p:blipFill>
        <p:spPr>
          <a:xfrm>
            <a:off x="7929850" y="260648"/>
            <a:ext cx="3439996" cy="1656184"/>
          </a:xfrm>
          <a:prstGeom prst="rect">
            <a:avLst/>
          </a:prstGeom>
          <a:noFill/>
          <a:ln w="9525" cap="flat" cmpd="sng">
            <a:solidFill>
              <a:srgbClr val="1B216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5" name="Google Shape;315;p18"/>
          <p:cNvSpPr/>
          <p:nvPr/>
        </p:nvSpPr>
        <p:spPr>
          <a:xfrm rot="513168">
            <a:off x="3599724" y="4532443"/>
            <a:ext cx="1824203" cy="1152128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/>
          <p:nvPr/>
        </p:nvSpPr>
        <p:spPr>
          <a:xfrm rot="-1341805">
            <a:off x="3207372" y="3415180"/>
            <a:ext cx="2400267" cy="1080120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/>
          <p:nvPr/>
        </p:nvSpPr>
        <p:spPr>
          <a:xfrm rot="3168808">
            <a:off x="1320837" y="3151509"/>
            <a:ext cx="1466656" cy="1080120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/>
          <p:nvPr/>
        </p:nvSpPr>
        <p:spPr>
          <a:xfrm rot="5400000">
            <a:off x="7368141" y="1484784"/>
            <a:ext cx="1008112" cy="1440160"/>
          </a:xfrm>
          <a:prstGeom prst="leftRightArrow">
            <a:avLst>
              <a:gd name="adj1" fmla="val 50000"/>
              <a:gd name="adj2" fmla="val 42364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w="9525" cap="flat" cmpd="sng">
            <a:solidFill>
              <a:srgbClr val="171E6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975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EOSC Digital Innovation Hub (DIH)</a:t>
            </a:r>
            <a:endParaRPr/>
          </a:p>
        </p:txBody>
      </p:sp>
      <p:sp>
        <p:nvSpPr>
          <p:cNvPr id="326" name="Google Shape;326;p19"/>
          <p:cNvSpPr txBox="1"/>
          <p:nvPr/>
        </p:nvSpPr>
        <p:spPr>
          <a:xfrm>
            <a:off x="109639" y="1196752"/>
            <a:ext cx="11914981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92E44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What are Digital Innovation Hubs?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192E4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US" sz="2000" b="0" i="0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ecosystem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of start-ups, SMEs, large industries, researchers, accelerators and investors that fosters the creation of partnerships to stimulate </a:t>
            </a:r>
            <a:r>
              <a:rPr lang="en-US" sz="2000" b="0" i="0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innovation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192E4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200+ DIHs registered comprising both regional and European ones that focus on a variety of sectors and topics</a:t>
            </a:r>
            <a:endParaRPr/>
          </a:p>
          <a:p>
            <a: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rgbClr val="192E44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The EOSC DIH</a:t>
            </a:r>
            <a:endParaRPr sz="2400">
              <a:solidFill>
                <a:srgbClr val="192E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192E4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A4762A"/>
                </a:solidFill>
                <a:latin typeface="Calibri"/>
                <a:ea typeface="Calibri"/>
                <a:cs typeface="Calibri"/>
                <a:sym typeface="Calibri"/>
              </a:rPr>
              <a:t>onboard industrial partnerships </a:t>
            </a:r>
            <a:r>
              <a:rPr lang="en-US" sz="2000" b="0" i="0" u="none" strike="noStrike" cap="none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within the </a:t>
            </a:r>
            <a:r>
              <a:rPr lang="en-US" sz="2000" b="1" i="0" u="sng" strike="noStrike" cap="none">
                <a:solidFill>
                  <a:srgbClr val="A4762A"/>
                </a:solidFill>
                <a:latin typeface="Calibri"/>
                <a:ea typeface="Calibri"/>
                <a:cs typeface="Calibri"/>
                <a:sym typeface="Calibri"/>
              </a:rPr>
              <a:t>European Open Science Cloud</a:t>
            </a:r>
            <a:endParaRPr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rgbClr val="192E4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Focused on (not limited to) </a:t>
            </a:r>
            <a:r>
              <a:rPr lang="en-US" sz="2000" b="1" i="0" u="none" strike="noStrike" cap="none">
                <a:solidFill>
                  <a:srgbClr val="A4762A"/>
                </a:solidFill>
                <a:latin typeface="Calibri"/>
                <a:ea typeface="Calibri"/>
                <a:cs typeface="Calibri"/>
                <a:sym typeface="Calibri"/>
              </a:rPr>
              <a:t>start-ups and SMEs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192E4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A4762A"/>
                </a:solidFill>
                <a:latin typeface="Calibri"/>
                <a:ea typeface="Calibri"/>
                <a:cs typeface="Calibri"/>
                <a:sym typeface="Calibri"/>
              </a:rPr>
              <a:t>persist beyond </a:t>
            </a:r>
            <a:r>
              <a:rPr lang="en-US" sz="2000" b="0" i="0" u="none" strike="noStrike" cap="none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the life of the project</a:t>
            </a:r>
            <a:endParaRPr/>
          </a:p>
        </p:txBody>
      </p:sp>
      <p:pic>
        <p:nvPicPr>
          <p:cNvPr id="327" name="Google Shape;327;p19" descr="EOSC Digital Innovation  Hu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5788" y="2808288"/>
            <a:ext cx="4132940" cy="4365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975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0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Activities</a:t>
            </a:r>
            <a:endParaRPr/>
          </a:p>
        </p:txBody>
      </p:sp>
      <p:sp>
        <p:nvSpPr>
          <p:cNvPr id="335" name="Google Shape;335;p20"/>
          <p:cNvSpPr/>
          <p:nvPr/>
        </p:nvSpPr>
        <p:spPr>
          <a:xfrm>
            <a:off x="7152117" y="980728"/>
            <a:ext cx="47045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Service Vouchers Mechanism</a:t>
            </a:r>
            <a:endParaRPr/>
          </a:p>
        </p:txBody>
      </p:sp>
      <p:pic>
        <p:nvPicPr>
          <p:cNvPr id="336" name="Google Shape;33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064" y="1340768"/>
            <a:ext cx="5413035" cy="14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0"/>
          <p:cNvSpPr txBox="1"/>
          <p:nvPr/>
        </p:nvSpPr>
        <p:spPr>
          <a:xfrm>
            <a:off x="143341" y="1693259"/>
            <a:ext cx="3264361" cy="1015664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rgbClr val="192E44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Pilots/proofs of concepts</a:t>
            </a:r>
            <a:endParaRPr/>
          </a:p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rgbClr val="192E44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Service/Product design</a:t>
            </a:r>
            <a:endParaRPr/>
          </a:p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rgbClr val="192E44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PaaS/SaaS Integration</a:t>
            </a:r>
            <a:endParaRPr/>
          </a:p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rgbClr val="192E44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Performance verification</a:t>
            </a:r>
            <a:endParaRPr/>
          </a:p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rgbClr val="192E44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Testing </a:t>
            </a:r>
            <a:endParaRPr/>
          </a:p>
        </p:txBody>
      </p:sp>
      <p:sp>
        <p:nvSpPr>
          <p:cNvPr id="338" name="Google Shape;338;p20"/>
          <p:cNvSpPr txBox="1"/>
          <p:nvPr/>
        </p:nvSpPr>
        <p:spPr>
          <a:xfrm>
            <a:off x="143343" y="1340771"/>
            <a:ext cx="3264360" cy="288029"/>
          </a:xfrm>
          <a:prstGeom prst="rect">
            <a:avLst/>
          </a:prstGeom>
          <a:solidFill>
            <a:srgbClr val="192E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Piloting and co-design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0"/>
          <p:cNvSpPr txBox="1"/>
          <p:nvPr/>
        </p:nvSpPr>
        <p:spPr>
          <a:xfrm>
            <a:off x="143340" y="3349442"/>
            <a:ext cx="3264363" cy="830997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rgbClr val="192E44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Technical consultancy</a:t>
            </a:r>
            <a:endParaRPr/>
          </a:p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rgbClr val="192E44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Service management</a:t>
            </a:r>
            <a:endParaRPr/>
          </a:p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rgbClr val="192E44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Commercialization and business coaching</a:t>
            </a:r>
            <a:endParaRPr/>
          </a:p>
          <a:p>
            <a:pPr marL="182563" marR="0" lvl="0" indent="-182563" algn="l" rtl="0">
              <a:spcBef>
                <a:spcPts val="0"/>
              </a:spcBef>
              <a:spcAft>
                <a:spcPts val="0"/>
              </a:spcAft>
              <a:buClr>
                <a:srgbClr val="192E44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Brokerage to funding and opportunities</a:t>
            </a:r>
            <a:endParaRPr/>
          </a:p>
        </p:txBody>
      </p:sp>
      <p:sp>
        <p:nvSpPr>
          <p:cNvPr id="340" name="Google Shape;340;p20"/>
          <p:cNvSpPr txBox="1"/>
          <p:nvPr/>
        </p:nvSpPr>
        <p:spPr>
          <a:xfrm>
            <a:off x="143340" y="2787181"/>
            <a:ext cx="3264360" cy="288030"/>
          </a:xfrm>
          <a:prstGeom prst="rect">
            <a:avLst/>
          </a:prstGeom>
          <a:solidFill>
            <a:srgbClr val="192E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Training &amp; Support</a:t>
            </a:r>
            <a:endParaRPr/>
          </a:p>
        </p:txBody>
      </p:sp>
      <p:sp>
        <p:nvSpPr>
          <p:cNvPr id="341" name="Google Shape;341;p20"/>
          <p:cNvSpPr txBox="1"/>
          <p:nvPr/>
        </p:nvSpPr>
        <p:spPr>
          <a:xfrm>
            <a:off x="3503712" y="1693260"/>
            <a:ext cx="2946819" cy="1015663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Compute (HTC, HPC, Cloud)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Storage (Online/Archive)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Data management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Research data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Tools &amp; applications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0"/>
          <p:cNvSpPr txBox="1"/>
          <p:nvPr/>
        </p:nvSpPr>
        <p:spPr>
          <a:xfrm>
            <a:off x="3503713" y="1340769"/>
            <a:ext cx="2957767" cy="276999"/>
          </a:xfrm>
          <a:prstGeom prst="rect">
            <a:avLst/>
          </a:prstGeom>
          <a:solidFill>
            <a:srgbClr val="192E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Technical access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0"/>
          <p:cNvSpPr txBox="1"/>
          <p:nvPr/>
        </p:nvSpPr>
        <p:spPr>
          <a:xfrm>
            <a:off x="3503712" y="3140969"/>
            <a:ext cx="2946816" cy="1200329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92E44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Media Exposure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92E44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Participation to events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92E44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Promotional print material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92E44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Inclusion in marketplace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92E44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192E44"/>
                </a:solidFill>
                <a:latin typeface="Calibri"/>
                <a:ea typeface="Calibri"/>
                <a:cs typeface="Calibri"/>
                <a:sym typeface="Calibri"/>
              </a:rPr>
              <a:t>Networking</a:t>
            </a:r>
            <a:endParaRPr sz="1200" b="1">
              <a:solidFill>
                <a:srgbClr val="192E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rgbClr val="192E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0"/>
          <p:cNvSpPr txBox="1"/>
          <p:nvPr/>
        </p:nvSpPr>
        <p:spPr>
          <a:xfrm>
            <a:off x="3503712" y="2784415"/>
            <a:ext cx="2946816" cy="276999"/>
          </a:xfrm>
          <a:prstGeom prst="rect">
            <a:avLst/>
          </a:prstGeom>
          <a:solidFill>
            <a:srgbClr val="192E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Visibility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20" descr="Screen Shot 2018-12-07 at 1.19.34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4072" y="4774119"/>
            <a:ext cx="5280587" cy="196724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0"/>
          <p:cNvSpPr/>
          <p:nvPr/>
        </p:nvSpPr>
        <p:spPr>
          <a:xfrm>
            <a:off x="5807968" y="4437112"/>
            <a:ext cx="57606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Long-term Collaboration Platform Analysis</a:t>
            </a:r>
            <a:endParaRPr/>
          </a:p>
        </p:txBody>
      </p:sp>
      <p:sp>
        <p:nvSpPr>
          <p:cNvPr id="347" name="Google Shape;347;p20"/>
          <p:cNvSpPr/>
          <p:nvPr/>
        </p:nvSpPr>
        <p:spPr>
          <a:xfrm>
            <a:off x="8359656" y="2647944"/>
            <a:ext cx="3122765" cy="277000"/>
          </a:xfrm>
          <a:prstGeom prst="rect">
            <a:avLst/>
          </a:prstGeom>
          <a:solidFill>
            <a:srgbClr val="B5892D">
              <a:alpha val="8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Currently running</a:t>
            </a:r>
            <a:endParaRPr/>
          </a:p>
        </p:txBody>
      </p:sp>
      <p:sp>
        <p:nvSpPr>
          <p:cNvPr id="348" name="Google Shape;348;p20"/>
          <p:cNvSpPr/>
          <p:nvPr/>
        </p:nvSpPr>
        <p:spPr>
          <a:xfrm>
            <a:off x="1415480" y="965884"/>
            <a:ext cx="40324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Defined Services for Industry</a:t>
            </a:r>
            <a:endParaRPr/>
          </a:p>
        </p:txBody>
      </p:sp>
      <p:pic>
        <p:nvPicPr>
          <p:cNvPr id="349" name="Google Shape;34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8074" y="3176189"/>
            <a:ext cx="2256115" cy="99527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0"/>
          <p:cNvSpPr/>
          <p:nvPr/>
        </p:nvSpPr>
        <p:spPr>
          <a:xfrm>
            <a:off x="9101845" y="3615041"/>
            <a:ext cx="2946816" cy="467088"/>
          </a:xfrm>
          <a:prstGeom prst="rect">
            <a:avLst/>
          </a:prstGeom>
          <a:solidFill>
            <a:srgbClr val="B5892D">
              <a:alpha val="8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Winner selected from ICT 2018 Session; support Univ. spin-off</a:t>
            </a:r>
            <a:endParaRPr/>
          </a:p>
        </p:txBody>
      </p:sp>
      <p:sp>
        <p:nvSpPr>
          <p:cNvPr id="351" name="Google Shape;351;p20"/>
          <p:cNvSpPr txBox="1"/>
          <p:nvPr/>
        </p:nvSpPr>
        <p:spPr>
          <a:xfrm>
            <a:off x="9101845" y="3356993"/>
            <a:ext cx="2946816" cy="276999"/>
          </a:xfrm>
          <a:prstGeom prst="rect">
            <a:avLst/>
          </a:prstGeom>
          <a:solidFill>
            <a:srgbClr val="192E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€5,000 Award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2" name="Google Shape;352;p20"/>
          <p:cNvGrpSpPr/>
          <p:nvPr/>
        </p:nvGrpSpPr>
        <p:grpSpPr>
          <a:xfrm>
            <a:off x="143339" y="4437112"/>
            <a:ext cx="6336704" cy="1897332"/>
            <a:chOff x="107504" y="4483952"/>
            <a:chExt cx="4752528" cy="1897332"/>
          </a:xfrm>
        </p:grpSpPr>
        <p:sp>
          <p:nvSpPr>
            <p:cNvPr id="353" name="Google Shape;353;p20"/>
            <p:cNvSpPr/>
            <p:nvPr/>
          </p:nvSpPr>
          <p:spPr>
            <a:xfrm>
              <a:off x="850795" y="5229372"/>
              <a:ext cx="3217148" cy="303487"/>
            </a:xfrm>
            <a:prstGeom prst="rect">
              <a:avLst/>
            </a:prstGeom>
            <a:solidFill>
              <a:srgbClr val="B5892D">
                <a:alpha val="8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Business pilots technical support</a:t>
              </a: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107504" y="4483952"/>
              <a:ext cx="47525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Outreach and Support</a:t>
              </a: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850795" y="5601937"/>
              <a:ext cx="3217148" cy="340938"/>
            </a:xfrm>
            <a:prstGeom prst="rect">
              <a:avLst/>
            </a:prstGeom>
            <a:solidFill>
              <a:srgbClr val="B5892D">
                <a:alpha val="8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Commercialization Webinar for pilots and CCs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850794" y="4843374"/>
              <a:ext cx="3217149" cy="310022"/>
            </a:xfrm>
            <a:prstGeom prst="rect">
              <a:avLst/>
            </a:prstGeom>
            <a:solidFill>
              <a:srgbClr val="B5892D">
                <a:alpha val="8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Promotion Material and Event Participation</a:t>
              </a: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850794" y="6011953"/>
              <a:ext cx="3217149" cy="369331"/>
            </a:xfrm>
            <a:prstGeom prst="rect">
              <a:avLst/>
            </a:prstGeom>
            <a:solidFill>
              <a:srgbClr val="B5892D">
                <a:alpha val="8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Establishing partnerships, onboarding new pilots </a:t>
              </a:r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2217</Words>
  <Application>Microsoft Macintosh PowerPoint</Application>
  <PresentationFormat>Custom</PresentationFormat>
  <Paragraphs>361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slide_base</vt:lpstr>
      <vt:lpstr>PowerPoint Presentation</vt:lpstr>
      <vt:lpstr>Outline</vt:lpstr>
      <vt:lpstr>Community engagement via services – Big picture</vt:lpstr>
      <vt:lpstr>Competence Centres </vt:lpstr>
      <vt:lpstr>Use cases</vt:lpstr>
      <vt:lpstr>Planning &amp; tracking service integration</vt:lpstr>
      <vt:lpstr>Integrated Carbon Observation System</vt:lpstr>
      <vt:lpstr>EOSC Digital Innovation Hub (DIH)</vt:lpstr>
      <vt:lpstr>Activities</vt:lpstr>
      <vt:lpstr>Promotion, events, collaboration</vt:lpstr>
      <vt:lpstr>Business pilots (initial 6)</vt:lpstr>
      <vt:lpstr>Engagement with new communities</vt:lpstr>
      <vt:lpstr>ESFRI clusters</vt:lpstr>
      <vt:lpstr>Major engagement milestones in 2018 </vt:lpstr>
      <vt:lpstr>Example: VESPA</vt:lpstr>
      <vt:lpstr>Training (WP11)</vt:lpstr>
      <vt:lpstr>Delivered events: 35 events; 890 attendees </vt:lpstr>
      <vt:lpstr>Future plans</vt:lpstr>
      <vt:lpstr>Conclusion – Major results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Gergely Sipos</cp:lastModifiedBy>
  <cp:revision>1</cp:revision>
  <dcterms:modified xsi:type="dcterms:W3CDTF">2019-01-22T07:41:25Z</dcterms:modified>
</cp:coreProperties>
</file>