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274" r:id="rId2"/>
    <p:sldId id="275" r:id="rId3"/>
    <p:sldId id="282" r:id="rId4"/>
    <p:sldId id="302" r:id="rId5"/>
    <p:sldId id="284" r:id="rId6"/>
    <p:sldId id="301" r:id="rId7"/>
    <p:sldId id="285" r:id="rId8"/>
    <p:sldId id="286" r:id="rId9"/>
    <p:sldId id="287" r:id="rId10"/>
    <p:sldId id="288" r:id="rId11"/>
    <p:sldId id="289" r:id="rId12"/>
    <p:sldId id="290" r:id="rId13"/>
    <p:sldId id="299" r:id="rId14"/>
    <p:sldId id="291" r:id="rId15"/>
    <p:sldId id="300" r:id="rId16"/>
    <p:sldId id="292" r:id="rId17"/>
    <p:sldId id="293" r:id="rId18"/>
    <p:sldId id="294" r:id="rId19"/>
    <p:sldId id="295" r:id="rId20"/>
    <p:sldId id="296" r:id="rId21"/>
    <p:sldId id="303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F45"/>
    <a:srgbClr val="B5892D"/>
    <a:srgbClr val="75A5D8"/>
    <a:srgbClr val="1670C9"/>
    <a:srgbClr val="1C3046"/>
    <a:srgbClr val="E2E4EA"/>
    <a:srgbClr val="75A4D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05" autoAdjust="0"/>
  </p:normalViewPr>
  <p:slideViewPr>
    <p:cSldViewPr>
      <p:cViewPr varScale="1">
        <p:scale>
          <a:sx n="64" d="100"/>
          <a:sy n="64" d="100"/>
        </p:scale>
        <p:origin x="765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22/01/2019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22/01/2019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dirty="0"/>
              <a:t>20/04/2018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22/01/2019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hidiaBigData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2743200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>
                <a:solidFill>
                  <a:srgbClr val="1C3046"/>
                </a:solidFill>
                <a:latin typeface="+mn-lt"/>
              </a:rPr>
              <a:t>Research Enabling Services – Thematic services</a:t>
            </a:r>
          </a:p>
          <a:p>
            <a:pPr algn="l"/>
            <a:endParaRPr lang="en-GB" sz="36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403696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WP7, WP13</a:t>
            </a:r>
          </a:p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Diego Scardaci</a:t>
            </a:r>
          </a:p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EOSC-hub AMB co-Chair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Public</a:t>
            </a: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2BA02-7E43-4F11-8216-5CE468DF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20/04/2018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15719-071B-4D25-825C-CBCC2866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9828F9-257E-4D85-A7A3-90A5DE7C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377" y="188640"/>
            <a:ext cx="9047223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GEOSS - Global Earth Observation System of Systems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4A52255-6364-430F-921A-209FE69C199C}"/>
              </a:ext>
            </a:extLst>
          </p:cNvPr>
          <p:cNvSpPr txBox="1">
            <a:spLocks/>
          </p:cNvSpPr>
          <p:nvPr/>
        </p:nvSpPr>
        <p:spPr>
          <a:xfrm>
            <a:off x="0" y="914400"/>
            <a:ext cx="7315200" cy="19992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GEO Discovery and Access Broker (GEO DAB)</a:t>
            </a:r>
            <a:r>
              <a:rPr lang="en-US" sz="2400" dirty="0"/>
              <a:t> transparently connects GEOSS User’s requests to the resources shared by the GEOSS Providers:</a:t>
            </a:r>
          </a:p>
          <a:p>
            <a:pPr lvl="1"/>
            <a:r>
              <a:rPr lang="en-US" sz="2000" dirty="0"/>
              <a:t>brokering framework that interconnects hundreds of heterogeneous and autonomous supply systems (constituting the GEO metasystem)</a:t>
            </a:r>
          </a:p>
          <a:p>
            <a:pPr lvl="1"/>
            <a:r>
              <a:rPr lang="en-US" sz="2000" dirty="0"/>
              <a:t>provides mediation, harmonization, transformation, and QoS capabilities</a:t>
            </a:r>
          </a:p>
          <a:p>
            <a:pPr lvl="1"/>
            <a:r>
              <a:rPr lang="en-US" sz="2000" dirty="0"/>
              <a:t>simplify cross and multi-disciplinary discovery, access, and use (or reuse) of disparate data and information</a:t>
            </a:r>
            <a:endParaRPr lang="en-US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E57075-9D73-4766-8462-D8F8FA125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12720"/>
              </p:ext>
            </p:extLst>
          </p:nvPr>
        </p:nvGraphicFramePr>
        <p:xfrm>
          <a:off x="335360" y="4678305"/>
          <a:ext cx="6025565" cy="1432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61650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1217590">
                  <a:extLst>
                    <a:ext uri="{9D8B030D-6E8A-4147-A177-3AD203B41FA5}">
                      <a16:colId xmlns:a16="http://schemas.microsoft.com/office/drawing/2014/main" val="4127738788"/>
                    </a:ext>
                  </a:extLst>
                </a:gridCol>
                <a:gridCol w="3846325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3125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Launch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979187">
                <a:tc>
                  <a:txBody>
                    <a:bodyPr/>
                    <a:lstStyle/>
                    <a:p>
                      <a:r>
                        <a:rPr lang="en-US" sz="1600" b="1" dirty="0"/>
                        <a:t>GEO DAB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01/06/2020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Cloud Compute and Cloud Container</a:t>
                      </a:r>
                    </a:p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EGI HTC EGI 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DataHub</a:t>
                      </a:r>
                      <a:endParaRPr lang="en-US" sz="1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EGI Check-in B2STAGE</a:t>
                      </a:r>
                    </a:p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Accounting Monitoring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CB992D-99EA-44B7-AC5A-9BD97D7A84C3}"/>
              </a:ext>
            </a:extLst>
          </p:cNvPr>
          <p:cNvSpPr/>
          <p:nvPr/>
        </p:nvSpPr>
        <p:spPr>
          <a:xfrm>
            <a:off x="7467600" y="1463415"/>
            <a:ext cx="4606977" cy="2386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Main use cases: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Discovery and Access of GEOSS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Generation of new products </a:t>
            </a:r>
            <a:r>
              <a:rPr lang="en-US" sz="2000" dirty="0" err="1">
                <a:solidFill>
                  <a:schemeClr val="tx1"/>
                </a:solidFill>
              </a:rPr>
              <a:t>utilising</a:t>
            </a:r>
            <a:r>
              <a:rPr lang="en-US" sz="2000" dirty="0">
                <a:solidFill>
                  <a:schemeClr val="tx1"/>
                </a:solidFill>
              </a:rPr>
              <a:t> GEOSS datasets (discover) through the execution and orchestration of workflows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C552C-6078-4279-BD18-B7612D7FA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745" y="797871"/>
            <a:ext cx="1777255" cy="5805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8EF96-23D9-4E2E-B4F4-8515279F3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620" y="4128901"/>
            <a:ext cx="4119248" cy="2531368"/>
          </a:xfrm>
          <a:prstGeom prst="rect">
            <a:avLst/>
          </a:prstGeom>
        </p:spPr>
      </p:pic>
      <p:pic>
        <p:nvPicPr>
          <p:cNvPr id="3078" name="Picture 6" descr="Image result for geoss">
            <a:extLst>
              <a:ext uri="{FF2B5EF4-FFF2-40B4-BE49-F238E27FC236}">
                <a16:creationId xmlns:a16="http://schemas.microsoft.com/office/drawing/2014/main" id="{8EEA2CD9-2153-45C8-896F-745799E70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97871"/>
            <a:ext cx="1488747" cy="5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7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75FF1-B5BB-457B-AF53-55BB5C1B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20/04/2018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B9524-C34C-45E0-8AB4-3E382C33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C5B25C-6869-4C45-A30C-802AD911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6" y="188640"/>
            <a:ext cx="8818623" cy="537716"/>
          </a:xfrm>
        </p:spPr>
        <p:txBody>
          <a:bodyPr>
            <a:noAutofit/>
          </a:bodyPr>
          <a:lstStyle/>
          <a:p>
            <a:r>
              <a:rPr lang="en-US" sz="3000" dirty="0" err="1"/>
              <a:t>OPENCoasts</a:t>
            </a:r>
            <a:r>
              <a:rPr lang="en-US" sz="3000" dirty="0"/>
              <a:t> - Coastal circulation on-demand forecast</a:t>
            </a:r>
          </a:p>
        </p:txBody>
      </p:sp>
      <p:pic>
        <p:nvPicPr>
          <p:cNvPr id="4098" name="Picture 2" descr="http://opencoasts.lnec.pt/img/logo4.png">
            <a:extLst>
              <a:ext uri="{FF2B5EF4-FFF2-40B4-BE49-F238E27FC236}">
                <a16:creationId xmlns:a16="http://schemas.microsoft.com/office/drawing/2014/main" id="{9220B132-D23E-49BE-9233-1004B0949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140" y="8235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D0C169D-46E4-4D1A-AA43-95696E644961}"/>
              </a:ext>
            </a:extLst>
          </p:cNvPr>
          <p:cNvSpPr txBox="1">
            <a:spLocks/>
          </p:cNvSpPr>
          <p:nvPr/>
        </p:nvSpPr>
        <p:spPr>
          <a:xfrm>
            <a:off x="0" y="914400"/>
            <a:ext cx="6858000" cy="19992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OPENCoastS</a:t>
            </a:r>
            <a:r>
              <a:rPr lang="en-US" sz="2400" b="1" dirty="0"/>
              <a:t> service</a:t>
            </a:r>
            <a:r>
              <a:rPr lang="en-US" sz="2400" dirty="0"/>
              <a:t> builds on-demand circulation forecast systems for user-selected sections of the North Atlantic coast:</a:t>
            </a:r>
          </a:p>
          <a:p>
            <a:pPr lvl="1"/>
            <a:r>
              <a:rPr lang="en-US" sz="2000" dirty="0"/>
              <a:t>daily forecasts of water levels and 2D velocities over the spatial region of interest for periods of 48 hours</a:t>
            </a:r>
          </a:p>
          <a:p>
            <a:pPr lvl="1"/>
            <a:r>
              <a:rPr lang="en-US" sz="2000" dirty="0"/>
              <a:t>forcing conditions at the boundaries and over the domain are defined by the user from global forecast databases</a:t>
            </a:r>
          </a:p>
          <a:p>
            <a:pPr lvl="1"/>
            <a:r>
              <a:rPr lang="en-US" sz="2000" dirty="0"/>
              <a:t>automatic comparison with real-time in-situ sensor data can be provided for a number of user specified locations</a:t>
            </a:r>
            <a:endParaRPr lang="en-US" sz="1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F864D7-76CB-4816-A9D3-1527E389F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7031"/>
              </p:ext>
            </p:extLst>
          </p:nvPr>
        </p:nvGraphicFramePr>
        <p:xfrm>
          <a:off x="52660" y="4602480"/>
          <a:ext cx="4519340" cy="2194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64227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1239320">
                  <a:extLst>
                    <a:ext uri="{9D8B030D-6E8A-4147-A177-3AD203B41FA5}">
                      <a16:colId xmlns:a16="http://schemas.microsoft.com/office/drawing/2014/main" val="4127738788"/>
                    </a:ext>
                  </a:extLst>
                </a:gridCol>
                <a:gridCol w="2015793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3125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Launch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979187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OPENCoasts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01/09/2018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EGI Cloud Compute</a:t>
                      </a:r>
                    </a:p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EGI HTC DIRAC4EGI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EGI 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DataHub</a:t>
                      </a:r>
                      <a:endParaRPr lang="en-US" sz="1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Check-in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B2STAGE B2SAFE Accounting, 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Orchestr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8CCC12-DD04-4977-A5E8-5820BFC0E8CF}"/>
              </a:ext>
            </a:extLst>
          </p:cNvPr>
          <p:cNvSpPr/>
          <p:nvPr/>
        </p:nvSpPr>
        <p:spPr>
          <a:xfrm>
            <a:off x="7162800" y="664911"/>
            <a:ext cx="3581400" cy="17507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From national to European scope: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integration with European and global services for water levels and meteorological forcing (e.g. EMNODNET)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B848A3-5BD0-4FEA-BEF1-44FB43A78640}"/>
              </a:ext>
            </a:extLst>
          </p:cNvPr>
          <p:cNvSpPr/>
          <p:nvPr/>
        </p:nvSpPr>
        <p:spPr>
          <a:xfrm>
            <a:off x="7568829" y="2662988"/>
            <a:ext cx="4606977" cy="33259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Main use cases: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Forecast systems to anticipate hazardous events and prepare emergency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Support planning activities, from daily tasks to strategic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Studies of coastal processes, of the climate change and anthropogenic impacts in the coastal 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Facilitate the access to circulation forecasts</a:t>
            </a:r>
          </a:p>
        </p:txBody>
      </p:sp>
      <p:graphicFrame>
        <p:nvGraphicFramePr>
          <p:cNvPr id="10" name="Google Shape;192;p33">
            <a:extLst>
              <a:ext uri="{FF2B5EF4-FFF2-40B4-BE49-F238E27FC236}">
                <a16:creationId xmlns:a16="http://schemas.microsoft.com/office/drawing/2014/main" id="{52AADF02-1E10-40B8-AEF3-755394C4A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993990"/>
              </p:ext>
            </p:extLst>
          </p:nvPr>
        </p:nvGraphicFramePr>
        <p:xfrm>
          <a:off x="4719214" y="4754970"/>
          <a:ext cx="2768229" cy="1554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68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err="1"/>
                        <a:t>OPENCoasts</a:t>
                      </a:r>
                      <a:r>
                        <a:rPr lang="en-GB" b="1" dirty="0"/>
                        <a:t> - VA Metrics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International deployments: 14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Countries reached: 8 (Belgium, Germany, France, Spain, </a:t>
                      </a:r>
                      <a:r>
                        <a:rPr lang="en-GB" sz="1200" b="1" dirty="0" err="1"/>
                        <a:t>Finland,Italy</a:t>
                      </a:r>
                      <a:r>
                        <a:rPr lang="en-GB" sz="1200" b="1" dirty="0"/>
                        <a:t>, USA, </a:t>
                      </a:r>
                      <a:r>
                        <a:rPr lang="en-GB" sz="1200" b="1" dirty="0" err="1"/>
                        <a:t>Portuga</a:t>
                      </a:r>
                      <a:r>
                        <a:rPr lang="en-GB" sz="1200" b="1" dirty="0"/>
                        <a:t>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5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82032-590E-4EFC-AAE3-B5DC333B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20/04/2018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42D792-78BE-41DC-AC89-E9385920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5F2CA2-5324-4CA3-881F-B6024973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WeNMR</a:t>
            </a:r>
            <a:r>
              <a:rPr lang="en-US" dirty="0"/>
              <a:t> - A Worldwide e-infrastructure for NMR and structural biology</a:t>
            </a:r>
          </a:p>
        </p:txBody>
      </p:sp>
      <p:pic>
        <p:nvPicPr>
          <p:cNvPr id="5" name="Google Shape;193;p33">
            <a:extLst>
              <a:ext uri="{FF2B5EF4-FFF2-40B4-BE49-F238E27FC236}">
                <a16:creationId xmlns:a16="http://schemas.microsoft.com/office/drawing/2014/main" id="{3A9F02EA-DFEB-49B7-8233-EB59ED48A0B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31159" y="692635"/>
            <a:ext cx="152548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992B0E-3621-4B99-9AED-14559CCA42B4}"/>
              </a:ext>
            </a:extLst>
          </p:cNvPr>
          <p:cNvSpPr txBox="1">
            <a:spLocks/>
          </p:cNvSpPr>
          <p:nvPr/>
        </p:nvSpPr>
        <p:spPr>
          <a:xfrm>
            <a:off x="76200" y="1174666"/>
            <a:ext cx="8915401" cy="19992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 err="1"/>
              <a:t>WeNMR</a:t>
            </a:r>
            <a:r>
              <a:rPr lang="en-US" sz="2400" b="1" dirty="0"/>
              <a:t> suite</a:t>
            </a:r>
            <a:r>
              <a:rPr lang="en-US" sz="2400" dirty="0"/>
              <a:t> is composed of seven individual platforms:</a:t>
            </a:r>
          </a:p>
          <a:p>
            <a:r>
              <a:rPr lang="en-US" sz="2000" b="1" dirty="0"/>
              <a:t>AMPS-NMR</a:t>
            </a:r>
            <a:r>
              <a:rPr lang="en-US" sz="2000" dirty="0"/>
              <a:t>: a web portal for Nuclear Magnetic Resonance (NMR) structures</a:t>
            </a:r>
          </a:p>
          <a:p>
            <a:r>
              <a:rPr lang="en-US" sz="2000" b="1" dirty="0"/>
              <a:t>CS-ROSETTA</a:t>
            </a:r>
            <a:r>
              <a:rPr lang="en-US" sz="2000" dirty="0"/>
              <a:t>: to model the 3D structure of proteins</a:t>
            </a:r>
          </a:p>
          <a:p>
            <a:r>
              <a:rPr lang="en-US" sz="2000" b="1" dirty="0"/>
              <a:t>DISVIS</a:t>
            </a:r>
            <a:r>
              <a:rPr lang="en-US" sz="2000" dirty="0"/>
              <a:t>: to </a:t>
            </a:r>
            <a:r>
              <a:rPr lang="en-US" sz="2000" dirty="0" err="1"/>
              <a:t>visualise</a:t>
            </a:r>
            <a:r>
              <a:rPr lang="en-US" sz="2000" dirty="0"/>
              <a:t> and quantify the accessible interaction space in macromolecular complexes</a:t>
            </a:r>
          </a:p>
          <a:p>
            <a:r>
              <a:rPr lang="en-US" sz="2000" b="1" dirty="0"/>
              <a:t>FANTEN</a:t>
            </a:r>
            <a:r>
              <a:rPr lang="en-US" sz="2000" dirty="0"/>
              <a:t>: for multiple alignment of nucleic acid and protein sequences</a:t>
            </a:r>
          </a:p>
          <a:p>
            <a:r>
              <a:rPr lang="en-US" sz="2000" b="1" dirty="0"/>
              <a:t>HADDOCK</a:t>
            </a:r>
            <a:r>
              <a:rPr lang="en-US" sz="2000" dirty="0"/>
              <a:t>: to model complexes of proteins and other biomolecules</a:t>
            </a:r>
          </a:p>
          <a:p>
            <a:r>
              <a:rPr lang="en-US" sz="2000" b="1" dirty="0"/>
              <a:t>POWERFIT</a:t>
            </a:r>
            <a:r>
              <a:rPr lang="en-US" sz="2000" dirty="0"/>
              <a:t>: for rigid body fitting of atomic structures into cryo-EM density maps</a:t>
            </a:r>
          </a:p>
          <a:p>
            <a:r>
              <a:rPr lang="en-US" sz="2000" b="1" dirty="0"/>
              <a:t>SPOTON</a:t>
            </a:r>
            <a:r>
              <a:rPr lang="en-US" sz="2000" dirty="0"/>
              <a:t>: to identify and classify interfacial residues as Hot-Spots (HS) in protein-protein complexes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3358A1-AEDD-4EFF-9D4E-8035182EB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920"/>
              </p:ext>
            </p:extLst>
          </p:nvPr>
        </p:nvGraphicFramePr>
        <p:xfrm>
          <a:off x="208194" y="4827253"/>
          <a:ext cx="6025565" cy="1432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61650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1217590">
                  <a:extLst>
                    <a:ext uri="{9D8B030D-6E8A-4147-A177-3AD203B41FA5}">
                      <a16:colId xmlns:a16="http://schemas.microsoft.com/office/drawing/2014/main" val="4127738788"/>
                    </a:ext>
                  </a:extLst>
                </a:gridCol>
                <a:gridCol w="3846325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3125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Launch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979187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WeNMR</a:t>
                      </a:r>
                      <a:r>
                        <a:rPr lang="en-US" sz="1600" b="1" dirty="0"/>
                        <a:t> suite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01/01/2018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HTC, EGI Cloud Compute, DIRAC4EGI</a:t>
                      </a:r>
                    </a:p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Check-in</a:t>
                      </a:r>
                    </a:p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INDIGO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</a:rPr>
                        <a:t>udocker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EGI </a:t>
                      </a:r>
                      <a:r>
                        <a:rPr lang="en-US" sz="1600" b="1" dirty="0" err="1">
                          <a:solidFill>
                            <a:srgbClr val="B5892D"/>
                          </a:solidFill>
                        </a:rPr>
                        <a:t>DataHub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B2DROP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AA082C-DF09-4BBA-9E8C-6B9E64ABF9C7}"/>
              </a:ext>
            </a:extLst>
          </p:cNvPr>
          <p:cNvSpPr/>
          <p:nvPr/>
        </p:nvSpPr>
        <p:spPr>
          <a:xfrm>
            <a:off x="8534400" y="1295400"/>
            <a:ext cx="3581400" cy="25621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Main use cases: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Disease-causing mutations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Engineer better molecules for material, health or food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Obtain a starting point for drug design to combat disease</a:t>
            </a:r>
          </a:p>
        </p:txBody>
      </p:sp>
      <p:graphicFrame>
        <p:nvGraphicFramePr>
          <p:cNvPr id="9" name="Google Shape;192;p33">
            <a:extLst>
              <a:ext uri="{FF2B5EF4-FFF2-40B4-BE49-F238E27FC236}">
                <a16:creationId xmlns:a16="http://schemas.microsoft.com/office/drawing/2014/main" id="{70DA0339-C38A-42A3-8FBE-A50D17B04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482980"/>
              </p:ext>
            </p:extLst>
          </p:nvPr>
        </p:nvGraphicFramePr>
        <p:xfrm>
          <a:off x="7719312" y="4477477"/>
          <a:ext cx="4137328" cy="19200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664">
                  <a:extLst>
                    <a:ext uri="{9D8B030D-6E8A-4147-A177-3AD203B41FA5}">
                      <a16:colId xmlns:a16="http://schemas.microsoft.com/office/drawing/2014/main" val="146297352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err="1"/>
                        <a:t>WeNMR</a:t>
                      </a:r>
                      <a:r>
                        <a:rPr lang="en-GB" b="1" dirty="0"/>
                        <a:t> suite - VA Metrics</a:t>
                      </a:r>
                      <a:endParaRPr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New users: from 1750 to 2273 (+ 30%)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9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Number of user runs submitted: from 13800 to 36179 (+162%)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Job submitted: 5034534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CPU time: 15685748 hours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991114050"/>
                  </a:ext>
                </a:extLst>
              </a:tr>
              <a:tr h="3099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Reached countries: 96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5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37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82032-590E-4EFC-AAE3-B5DC333B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20/04/2018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42D792-78BE-41DC-AC89-E9385920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5F2CA2-5324-4CA3-881F-B6024973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WeNMR</a:t>
            </a:r>
            <a:r>
              <a:rPr lang="en-US" dirty="0"/>
              <a:t> - A Worldwide e-infrastructure for NMR and structural biology</a:t>
            </a:r>
          </a:p>
        </p:txBody>
      </p:sp>
      <p:pic>
        <p:nvPicPr>
          <p:cNvPr id="5" name="Google Shape;193;p33">
            <a:extLst>
              <a:ext uri="{FF2B5EF4-FFF2-40B4-BE49-F238E27FC236}">
                <a16:creationId xmlns:a16="http://schemas.microsoft.com/office/drawing/2014/main" id="{3A9F02EA-DFEB-49B7-8233-EB59ED48A0B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31159" y="692635"/>
            <a:ext cx="152548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992B0E-3621-4B99-9AED-14559CCA42B4}"/>
              </a:ext>
            </a:extLst>
          </p:cNvPr>
          <p:cNvSpPr txBox="1">
            <a:spLocks/>
          </p:cNvSpPr>
          <p:nvPr/>
        </p:nvSpPr>
        <p:spPr>
          <a:xfrm>
            <a:off x="76200" y="1174666"/>
            <a:ext cx="8915401" cy="19992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 err="1"/>
              <a:t>WeNMR</a:t>
            </a:r>
            <a:r>
              <a:rPr lang="en-US" sz="2400" b="1" dirty="0"/>
              <a:t> suite</a:t>
            </a:r>
            <a:r>
              <a:rPr lang="en-US" sz="2400" dirty="0"/>
              <a:t> is composed of seven individual platforms:</a:t>
            </a:r>
          </a:p>
          <a:p>
            <a:r>
              <a:rPr lang="en-US" sz="2000" b="1" dirty="0"/>
              <a:t>AMPS-NMR</a:t>
            </a:r>
            <a:r>
              <a:rPr lang="en-US" sz="2000" dirty="0"/>
              <a:t>: a web portal for Nuclear Magnetic Resonance (NMR) structures</a:t>
            </a:r>
          </a:p>
          <a:p>
            <a:r>
              <a:rPr lang="en-US" sz="2000" b="1" dirty="0"/>
              <a:t>CS-ROSETTA</a:t>
            </a:r>
            <a:r>
              <a:rPr lang="en-US" sz="2000" dirty="0"/>
              <a:t>: to model the 3D structure of proteins</a:t>
            </a:r>
          </a:p>
          <a:p>
            <a:r>
              <a:rPr lang="en-US" sz="2000" b="1" dirty="0"/>
              <a:t>DISVIS</a:t>
            </a:r>
            <a:r>
              <a:rPr lang="en-US" sz="2000" dirty="0"/>
              <a:t>: to </a:t>
            </a:r>
            <a:r>
              <a:rPr lang="en-US" sz="2000" dirty="0" err="1"/>
              <a:t>visualise</a:t>
            </a:r>
            <a:r>
              <a:rPr lang="en-US" sz="2000" dirty="0"/>
              <a:t> and quantify the accessible interaction space in macromolecular complexes</a:t>
            </a:r>
          </a:p>
          <a:p>
            <a:r>
              <a:rPr lang="en-US" sz="2000" b="1" dirty="0"/>
              <a:t>FANTEN</a:t>
            </a:r>
            <a:r>
              <a:rPr lang="en-US" sz="2000" dirty="0"/>
              <a:t>: for multiple alignment of nucleic acid and protein sequences</a:t>
            </a:r>
          </a:p>
          <a:p>
            <a:r>
              <a:rPr lang="en-US" sz="2000" b="1" dirty="0"/>
              <a:t>HADDOCK</a:t>
            </a:r>
            <a:r>
              <a:rPr lang="en-US" sz="2000" dirty="0"/>
              <a:t>: to model complexes of proteins and other biomolecules</a:t>
            </a:r>
          </a:p>
          <a:p>
            <a:r>
              <a:rPr lang="en-US" sz="2000" b="1" dirty="0"/>
              <a:t>POWERFIT</a:t>
            </a:r>
            <a:r>
              <a:rPr lang="en-US" sz="2000" dirty="0"/>
              <a:t>: for rigid body fitting of atomic structures into cryo-EM density maps</a:t>
            </a:r>
          </a:p>
          <a:p>
            <a:r>
              <a:rPr lang="en-US" sz="2000" b="1" dirty="0"/>
              <a:t>SPOTON</a:t>
            </a:r>
            <a:r>
              <a:rPr lang="en-US" sz="2000" dirty="0"/>
              <a:t>: to identify and classify interfacial residues as Hot-Spots (HS) in protein-protein complexes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3358A1-AEDD-4EFF-9D4E-8035182EB7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8194" y="4827253"/>
          <a:ext cx="6025565" cy="134494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61650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1217590">
                  <a:extLst>
                    <a:ext uri="{9D8B030D-6E8A-4147-A177-3AD203B41FA5}">
                      <a16:colId xmlns:a16="http://schemas.microsoft.com/office/drawing/2014/main" val="4127738788"/>
                    </a:ext>
                  </a:extLst>
                </a:gridCol>
                <a:gridCol w="3846325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3125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Launch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979187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WeNMR</a:t>
                      </a:r>
                      <a:r>
                        <a:rPr lang="en-US" sz="1600" b="1" dirty="0"/>
                        <a:t> suite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01/01/2018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HTC</a:t>
                      </a:r>
                    </a:p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Check-in</a:t>
                      </a:r>
                    </a:p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INDIGO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</a:rPr>
                        <a:t>udocker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AA082C-DF09-4BBA-9E8C-6B9E64ABF9C7}"/>
              </a:ext>
            </a:extLst>
          </p:cNvPr>
          <p:cNvSpPr/>
          <p:nvPr/>
        </p:nvSpPr>
        <p:spPr>
          <a:xfrm>
            <a:off x="8534400" y="1295400"/>
            <a:ext cx="3581400" cy="25621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Main use cases: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Disease-causing mutations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Engineer better molecules for material, health or food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Obtain a starting point for drug design to combat disease</a:t>
            </a:r>
          </a:p>
        </p:txBody>
      </p:sp>
      <p:graphicFrame>
        <p:nvGraphicFramePr>
          <p:cNvPr id="9" name="Google Shape;192;p33">
            <a:extLst>
              <a:ext uri="{FF2B5EF4-FFF2-40B4-BE49-F238E27FC236}">
                <a16:creationId xmlns:a16="http://schemas.microsoft.com/office/drawing/2014/main" id="{70DA0339-C38A-42A3-8FBE-A50D17B049B2}"/>
              </a:ext>
            </a:extLst>
          </p:cNvPr>
          <p:cNvGraphicFramePr/>
          <p:nvPr>
            <p:extLst/>
          </p:nvPr>
        </p:nvGraphicFramePr>
        <p:xfrm>
          <a:off x="7719312" y="4477477"/>
          <a:ext cx="4137328" cy="19200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664">
                  <a:extLst>
                    <a:ext uri="{9D8B030D-6E8A-4147-A177-3AD203B41FA5}">
                      <a16:colId xmlns:a16="http://schemas.microsoft.com/office/drawing/2014/main" val="146297352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err="1"/>
                        <a:t>WeNMR</a:t>
                      </a:r>
                      <a:r>
                        <a:rPr lang="en-GB" b="1" dirty="0"/>
                        <a:t> suite - VA Metrics</a:t>
                      </a:r>
                      <a:endParaRPr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New users: from 1750 to 2273 (+ 30%)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9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Number of user runs submitted: from 13800 to 36179 (+162%)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Job submitted: 5034534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CPU time: 15685748 hours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991114050"/>
                  </a:ext>
                </a:extLst>
              </a:tr>
              <a:tr h="3099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Reached countries: 96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5973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3ECC51F-7724-4D48-A4E1-B28346827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43" y="1039242"/>
            <a:ext cx="718591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FD560-8313-4132-915D-FA106E65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20/04/2018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F2CC4-CC09-4716-81D4-B2DD92A4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18A5AF-D1B9-4EA8-93E5-1076568A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 Pillar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438416-E2FE-4782-8BF9-4E578C250170}"/>
              </a:ext>
            </a:extLst>
          </p:cNvPr>
          <p:cNvSpPr txBox="1">
            <a:spLocks/>
          </p:cNvSpPr>
          <p:nvPr/>
        </p:nvSpPr>
        <p:spPr>
          <a:xfrm>
            <a:off x="76200" y="914400"/>
            <a:ext cx="8153400" cy="19992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EO-Pillar service provides access to different services in the field of Earth Observation (EO). </a:t>
            </a:r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D4CA4A-D141-44F0-91D6-83CF13C0D0D2}"/>
              </a:ext>
            </a:extLst>
          </p:cNvPr>
          <p:cNvGrpSpPr/>
          <p:nvPr/>
        </p:nvGrpSpPr>
        <p:grpSpPr>
          <a:xfrm>
            <a:off x="228600" y="1914011"/>
            <a:ext cx="3429000" cy="4675523"/>
            <a:chOff x="228600" y="1914011"/>
            <a:chExt cx="3429000" cy="467552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7B6F3A-524F-4291-A8EF-D04195D6D8DB}"/>
                </a:ext>
              </a:extLst>
            </p:cNvPr>
            <p:cNvSpPr/>
            <p:nvPr/>
          </p:nvSpPr>
          <p:spPr>
            <a:xfrm>
              <a:off x="228600" y="1914011"/>
              <a:ext cx="3429000" cy="4343400"/>
            </a:xfrm>
            <a:prstGeom prst="roundRect">
              <a:avLst/>
            </a:prstGeom>
            <a:solidFill>
              <a:srgbClr val="75A5D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 b="1" dirty="0"/>
                <a:t>Data Access and Computing services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0B9EB4-5C97-419A-80AE-4BC34B62928D}"/>
                </a:ext>
              </a:extLst>
            </p:cNvPr>
            <p:cNvSpPr txBox="1"/>
            <p:nvPr/>
          </p:nvSpPr>
          <p:spPr>
            <a:xfrm>
              <a:off x="335360" y="3111659"/>
              <a:ext cx="3246040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EODC Data Catalogue Service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EODC </a:t>
              </a:r>
              <a:r>
                <a:rPr lang="en-US" sz="2000" dirty="0" err="1">
                  <a:solidFill>
                    <a:schemeClr val="bg1"/>
                  </a:solidFill>
                </a:rPr>
                <a:t>JupyterHub</a:t>
              </a:r>
              <a:r>
                <a:rPr lang="en-US" sz="2000" dirty="0">
                  <a:solidFill>
                    <a:schemeClr val="bg1"/>
                  </a:solidFill>
                </a:rPr>
                <a:t> for global Copernicus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OSX-Sentinel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err="1">
                  <a:solidFill>
                    <a:schemeClr val="bg1"/>
                  </a:solidFill>
                </a:rPr>
                <a:t>CloudFerro</a:t>
              </a:r>
              <a:r>
                <a:rPr lang="en-US" sz="2000" dirty="0">
                  <a:solidFill>
                    <a:schemeClr val="bg1"/>
                  </a:solidFill>
                </a:rPr>
                <a:t> Data Collections Catalog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err="1">
                  <a:solidFill>
                    <a:schemeClr val="bg1"/>
                  </a:solidFill>
                </a:rPr>
                <a:t>CloudFerro</a:t>
              </a:r>
              <a:r>
                <a:rPr lang="en-US" sz="2000" dirty="0">
                  <a:solidFill>
                    <a:schemeClr val="bg1"/>
                  </a:solidFill>
                </a:rPr>
                <a:t> Infrastructure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err="1">
                  <a:solidFill>
                    <a:schemeClr val="bg1"/>
                  </a:solidFill>
                </a:rPr>
                <a:t>CloudFerro</a:t>
              </a:r>
              <a:r>
                <a:rPr lang="en-US" sz="2000" dirty="0">
                  <a:solidFill>
                    <a:schemeClr val="bg1"/>
                  </a:solidFill>
                </a:rPr>
                <a:t> EO Finder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err="1">
                  <a:solidFill>
                    <a:schemeClr val="bg1"/>
                  </a:solidFill>
                </a:rPr>
                <a:t>CloudFerro</a:t>
              </a:r>
              <a:r>
                <a:rPr lang="en-US" sz="2000" dirty="0">
                  <a:solidFill>
                    <a:schemeClr val="bg1"/>
                  </a:solidFill>
                </a:rPr>
                <a:t> EO Browser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8B9E32-BDBD-4620-9C55-BA05AA6DC159}"/>
              </a:ext>
            </a:extLst>
          </p:cNvPr>
          <p:cNvGrpSpPr/>
          <p:nvPr/>
        </p:nvGrpSpPr>
        <p:grpSpPr>
          <a:xfrm>
            <a:off x="4427409" y="1914011"/>
            <a:ext cx="3429000" cy="2738254"/>
            <a:chOff x="4409045" y="1914011"/>
            <a:chExt cx="3429000" cy="273825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3334EAC-DAED-436E-97D4-C9B7DF51DC3F}"/>
                </a:ext>
              </a:extLst>
            </p:cNvPr>
            <p:cNvSpPr/>
            <p:nvPr/>
          </p:nvSpPr>
          <p:spPr>
            <a:xfrm>
              <a:off x="4409045" y="1914011"/>
              <a:ext cx="3429000" cy="2505589"/>
            </a:xfrm>
            <a:prstGeom prst="roundRect">
              <a:avLst/>
            </a:prstGeom>
            <a:solidFill>
              <a:srgbClr val="75A5D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 b="1" dirty="0"/>
                <a:t>EO Data Exploitation services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0F7AFF-8057-451A-976F-FB357EE17B4D}"/>
                </a:ext>
              </a:extLst>
            </p:cNvPr>
            <p:cNvSpPr txBox="1"/>
            <p:nvPr/>
          </p:nvSpPr>
          <p:spPr>
            <a:xfrm>
              <a:off x="4637645" y="3021049"/>
              <a:ext cx="3048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Geohazards Exploitation Platform (GEP)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MEA Platform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err="1">
                  <a:solidFill>
                    <a:schemeClr val="bg1"/>
                  </a:solidFill>
                </a:rPr>
                <a:t>Rasdaman</a:t>
              </a:r>
              <a:r>
                <a:rPr lang="en-US" sz="2000" dirty="0">
                  <a:solidFill>
                    <a:schemeClr val="bg1"/>
                  </a:solidFill>
                </a:rPr>
                <a:t> EO </a:t>
              </a:r>
              <a:r>
                <a:rPr lang="en-US" sz="2000" dirty="0" err="1">
                  <a:solidFill>
                    <a:schemeClr val="bg1"/>
                  </a:solidFill>
                </a:rPr>
                <a:t>Datacube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5BFEB7-5033-4B3E-93EA-3130E2C60D50}"/>
              </a:ext>
            </a:extLst>
          </p:cNvPr>
          <p:cNvGrpSpPr/>
          <p:nvPr/>
        </p:nvGrpSpPr>
        <p:grpSpPr>
          <a:xfrm>
            <a:off x="8648075" y="2419456"/>
            <a:ext cx="3418880" cy="2000143"/>
            <a:chOff x="8544520" y="2419456"/>
            <a:chExt cx="3418880" cy="200014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27A6632-50EA-4CCA-BD6D-6BDAB0F67EAE}"/>
                </a:ext>
              </a:extLst>
            </p:cNvPr>
            <p:cNvSpPr/>
            <p:nvPr/>
          </p:nvSpPr>
          <p:spPr>
            <a:xfrm>
              <a:off x="8544520" y="2419456"/>
              <a:ext cx="3418880" cy="2000143"/>
            </a:xfrm>
            <a:prstGeom prst="roundRect">
              <a:avLst/>
            </a:prstGeom>
            <a:solidFill>
              <a:srgbClr val="75A5D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 b="1" dirty="0"/>
                <a:t>EO general user services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F406AD-BBF2-4782-AC00-1EA471D1DF95}"/>
                </a:ext>
              </a:extLst>
            </p:cNvPr>
            <p:cNvSpPr txBox="1"/>
            <p:nvPr/>
          </p:nvSpPr>
          <p:spPr>
            <a:xfrm>
              <a:off x="8832500" y="3306111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Sentinel Hub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EPOSAR Service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5DAD361-9409-4758-AFFA-E415FD2C8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3615"/>
              </p:ext>
            </p:extLst>
          </p:nvPr>
        </p:nvGraphicFramePr>
        <p:xfrm>
          <a:off x="4427409" y="4649559"/>
          <a:ext cx="6868555" cy="200014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82356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1851750">
                  <a:extLst>
                    <a:ext uri="{9D8B030D-6E8A-4147-A177-3AD203B41FA5}">
                      <a16:colId xmlns:a16="http://schemas.microsoft.com/office/drawing/2014/main" val="4127738788"/>
                    </a:ext>
                  </a:extLst>
                </a:gridCol>
                <a:gridCol w="2034449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5469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Launch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836721">
                <a:tc>
                  <a:txBody>
                    <a:bodyPr/>
                    <a:lstStyle/>
                    <a:p>
                      <a:r>
                        <a:rPr lang="en-US" sz="1600" b="1" dirty="0"/>
                        <a:t>All services except MEA Platform and EPOSAR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01/07/2018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EGI Check-in</a:t>
                      </a:r>
                    </a:p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EGI Cloud Compute</a:t>
                      </a:r>
                    </a:p>
                    <a:p>
                      <a:r>
                        <a:rPr lang="en-US" sz="1600" b="1" dirty="0">
                          <a:solidFill>
                            <a:srgbClr val="1D2F45"/>
                          </a:solidFill>
                        </a:rPr>
                        <a:t>EGI </a:t>
                      </a:r>
                      <a:r>
                        <a:rPr lang="en-US" sz="1600" b="1" dirty="0" err="1">
                          <a:solidFill>
                            <a:srgbClr val="1D2F45"/>
                          </a:solidFill>
                        </a:rPr>
                        <a:t>DataHub</a:t>
                      </a:r>
                      <a:endParaRPr lang="en-US" sz="1600" b="1" dirty="0">
                        <a:solidFill>
                          <a:srgbClr val="1D2F45"/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rgbClr val="1D2F45"/>
                          </a:solidFill>
                        </a:rPr>
                        <a:t>B2SHARE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 Monitoring Accounting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  <a:tr h="523342">
                <a:tc>
                  <a:txBody>
                    <a:bodyPr/>
                    <a:lstStyle/>
                    <a:p>
                      <a:r>
                        <a:rPr lang="en-US" sz="1600" b="1" dirty="0"/>
                        <a:t>MEA and EPOSAR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01/06/2019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42900"/>
                  </a:ext>
                </a:extLst>
              </a:tr>
            </a:tbl>
          </a:graphicData>
        </a:graphic>
      </p:graphicFrame>
      <p:graphicFrame>
        <p:nvGraphicFramePr>
          <p:cNvPr id="13" name="Google Shape;192;p33">
            <a:extLst>
              <a:ext uri="{FF2B5EF4-FFF2-40B4-BE49-F238E27FC236}">
                <a16:creationId xmlns:a16="http://schemas.microsoft.com/office/drawing/2014/main" id="{C9BE9FC0-4F8E-49FB-82C0-C93F4743A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954552"/>
              </p:ext>
            </p:extLst>
          </p:nvPr>
        </p:nvGraphicFramePr>
        <p:xfrm>
          <a:off x="8610600" y="100115"/>
          <a:ext cx="3373455" cy="22858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7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0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EO Pillar - VA Metrics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EODC EO DATA available: &gt; 3 PB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OSS-X Sentinel: Number of published products</a:t>
                      </a:r>
                      <a:endParaRPr lang="en-GB" sz="12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/>
                        <a:t>CloudFerro</a:t>
                      </a:r>
                      <a:r>
                        <a:rPr lang="en-GB" sz="1200" b="1" dirty="0"/>
                        <a:t>: EO data available: &gt; 9 PB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396024488"/>
                  </a:ext>
                </a:extLst>
              </a:tr>
              <a:tr h="316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/>
                        <a:t>CloudFerro</a:t>
                      </a:r>
                      <a:r>
                        <a:rPr lang="en-GB" sz="1200" b="1" dirty="0"/>
                        <a:t>: Number of users: 200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753279644"/>
                  </a:ext>
                </a:extLst>
              </a:tr>
              <a:tr h="316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/>
                        <a:t>CloudFerro</a:t>
                      </a:r>
                      <a:r>
                        <a:rPr lang="en-GB" sz="1200" b="1" dirty="0"/>
                        <a:t>: </a:t>
                      </a:r>
                      <a:r>
                        <a:rPr lang="en-GB" sz="1200" b="1" dirty="0" err="1"/>
                        <a:t>EOBrowser</a:t>
                      </a:r>
                      <a:r>
                        <a:rPr lang="en-GB" sz="1200" b="1" dirty="0"/>
                        <a:t> Collections: 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503874158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3B6E7316-AB5D-44C3-8254-C370A9AEC594}"/>
              </a:ext>
            </a:extLst>
          </p:cNvPr>
          <p:cNvSpPr/>
          <p:nvPr/>
        </p:nvSpPr>
        <p:spPr>
          <a:xfrm>
            <a:off x="3657601" y="3101665"/>
            <a:ext cx="769808" cy="71787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D415513-595A-4CF7-8087-A5282EB64D5B}"/>
              </a:ext>
            </a:extLst>
          </p:cNvPr>
          <p:cNvSpPr/>
          <p:nvPr/>
        </p:nvSpPr>
        <p:spPr>
          <a:xfrm>
            <a:off x="7871085" y="3101664"/>
            <a:ext cx="769808" cy="71787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26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9C477-7636-40E2-AD4B-0FC13643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20/04/2018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D4FEDF-984A-4543-8370-00A47F28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F63B6C-3DB5-4E02-9A41-0738CC12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 Pillar – Two examples</a:t>
            </a:r>
          </a:p>
        </p:txBody>
      </p:sp>
      <p:pic>
        <p:nvPicPr>
          <p:cNvPr id="7" name="Immagine 21" descr="https://lh4.googleusercontent.com/JTrf7vxE0g76xWzLcUvxzzMppS9sKS3dgVjh-Uk6ZKmn55OxeyoB8AkvvN87LmheLaV7d79yqhAKspjP16W7wrBQlDN26xV_MpaVxwrjdVGJECVC7RuPS7wn2OdnXS9OnEO0x60z">
            <a:extLst>
              <a:ext uri="{FF2B5EF4-FFF2-40B4-BE49-F238E27FC236}">
                <a16:creationId xmlns:a16="http://schemas.microsoft.com/office/drawing/2014/main" id="{272298C8-7F04-4452-AAD6-989ADC0F11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48061"/>
            <a:ext cx="5946775" cy="3310890"/>
          </a:xfrm>
          <a:prstGeom prst="rect">
            <a:avLst/>
          </a:prstGeom>
          <a:noFill/>
          <a:ln w="38100">
            <a:solidFill>
              <a:srgbClr val="1670C9"/>
            </a:solidFill>
          </a:ln>
        </p:spPr>
      </p:pic>
      <p:pic>
        <p:nvPicPr>
          <p:cNvPr id="8" name="Immagine 22" descr="https://lh6.googleusercontent.com/C92OxwT1AJpetSU6Tevku4ROIkabji75SjP84FfOFA1DBy0_Koon581npryzU-jwq5r-rCbi81KyRAFp4gFiDxFXMvvpgSpchDu0NTd33x8vRQtwXji35mdqkj7BU8PzDOiISq8z">
            <a:extLst>
              <a:ext uri="{FF2B5EF4-FFF2-40B4-BE49-F238E27FC236}">
                <a16:creationId xmlns:a16="http://schemas.microsoft.com/office/drawing/2014/main" id="{E0526208-48D1-4BFC-AD13-E00883C973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282"/>
            <a:ext cx="4836795" cy="3726815"/>
          </a:xfrm>
          <a:prstGeom prst="rect">
            <a:avLst/>
          </a:prstGeom>
          <a:noFill/>
          <a:ln w="38100">
            <a:solidFill>
              <a:srgbClr val="1670C9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16AEFF-D6FC-4230-8558-C078EC2E35CB}"/>
              </a:ext>
            </a:extLst>
          </p:cNvPr>
          <p:cNvSpPr/>
          <p:nvPr/>
        </p:nvSpPr>
        <p:spPr>
          <a:xfrm>
            <a:off x="2362200" y="4495800"/>
            <a:ext cx="1208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EPOSAR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349B0-7262-49A5-9EDD-A2E722B7929B}"/>
              </a:ext>
            </a:extLst>
          </p:cNvPr>
          <p:cNvSpPr/>
          <p:nvPr/>
        </p:nvSpPr>
        <p:spPr>
          <a:xfrm>
            <a:off x="6934200" y="1881906"/>
            <a:ext cx="4348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Geohazard Exploitation Platform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8507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3341A-9ECF-4E1B-B080-1946508B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20/04/2018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9BDBF-F015-42F9-B442-D37048F0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6BD86D-B4D6-46B9-BAE0-B967C58C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DARIAH - Digital RI for the Arts and Humanities</a:t>
            </a:r>
          </a:p>
        </p:txBody>
      </p:sp>
      <p:pic>
        <p:nvPicPr>
          <p:cNvPr id="5122" name="Picture 2" descr="Image result for dariah">
            <a:extLst>
              <a:ext uri="{FF2B5EF4-FFF2-40B4-BE49-F238E27FC236}">
                <a16:creationId xmlns:a16="http://schemas.microsoft.com/office/drawing/2014/main" id="{B7312417-1B03-4D8B-BAEA-3CC299254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1" y="685800"/>
            <a:ext cx="1738312" cy="5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B67A0E-EF51-4F7B-A708-0FCD17A250DC}"/>
              </a:ext>
            </a:extLst>
          </p:cNvPr>
          <p:cNvSpPr txBox="1">
            <a:spLocks/>
          </p:cNvSpPr>
          <p:nvPr/>
        </p:nvSpPr>
        <p:spPr>
          <a:xfrm>
            <a:off x="1249" y="914400"/>
            <a:ext cx="7060367" cy="52588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DARIAH Science Gateway</a:t>
            </a:r>
            <a:r>
              <a:rPr lang="en-US" sz="2400" dirty="0"/>
              <a:t>: provides a set of generic and customized services and tools</a:t>
            </a:r>
          </a:p>
          <a:p>
            <a:pPr lvl="1"/>
            <a:r>
              <a:rPr lang="en-US" sz="2000" b="1" dirty="0"/>
              <a:t>Semantic Search Engine (SSE)</a:t>
            </a:r>
            <a:r>
              <a:rPr lang="en-US" sz="2000" dirty="0"/>
              <a:t>: allows users to search in Open Access Document Repositories and Data Repositories and to discover new correlations about document and data</a:t>
            </a:r>
          </a:p>
          <a:p>
            <a:pPr lvl="1"/>
            <a:r>
              <a:rPr lang="en-US" sz="2000" b="1" dirty="0"/>
              <a:t>Parallel Semantic Search Engine (PSSE)</a:t>
            </a:r>
            <a:r>
              <a:rPr lang="en-US" sz="2000" dirty="0"/>
              <a:t>: enabling users to semantically correlate contents in geographically distributed digital repositories</a:t>
            </a:r>
          </a:p>
          <a:p>
            <a:pPr lvl="1"/>
            <a:r>
              <a:rPr lang="en-US" sz="2000" b="1" dirty="0"/>
              <a:t>Simple Cloud Access</a:t>
            </a:r>
            <a:r>
              <a:rPr lang="en-US" sz="2000" dirty="0"/>
              <a:t>: workflow creation and execution</a:t>
            </a:r>
          </a:p>
          <a:p>
            <a:pPr lvl="1"/>
            <a:r>
              <a:rPr lang="en-US" sz="2000" b="1" dirty="0" err="1"/>
              <a:t>DBO@Cloud</a:t>
            </a:r>
            <a:r>
              <a:rPr lang="en-US" sz="2000" dirty="0"/>
              <a:t>: Cloud repository of Bavarian dialects</a:t>
            </a:r>
          </a:p>
          <a:p>
            <a:r>
              <a:rPr lang="en-US" sz="2400" b="1" dirty="0" err="1"/>
              <a:t>Invenio</a:t>
            </a:r>
            <a:r>
              <a:rPr lang="en-US" sz="2400" b="1" dirty="0"/>
              <a:t>-based repository in the cloud: </a:t>
            </a:r>
          </a:p>
          <a:p>
            <a:pPr lvl="1"/>
            <a:r>
              <a:rPr lang="en-US" sz="2000" dirty="0"/>
              <a:t>enables users to easily create, deploy and configure their own </a:t>
            </a:r>
            <a:r>
              <a:rPr lang="en-US" sz="2000" dirty="0" err="1"/>
              <a:t>Invenio</a:t>
            </a:r>
            <a:r>
              <a:rPr lang="en-US" sz="2000" dirty="0"/>
              <a:t>-based repository instance in the cloud</a:t>
            </a:r>
            <a:endParaRPr lang="en-US" sz="2000" b="1" dirty="0"/>
          </a:p>
          <a:p>
            <a:r>
              <a:rPr lang="en-US" sz="2400" b="1" dirty="0"/>
              <a:t>DARIAH repository</a:t>
            </a:r>
            <a:r>
              <a:rPr lang="en-US" sz="2400" dirty="0"/>
              <a:t>: storing and searching objects in research projects</a:t>
            </a:r>
            <a:endParaRPr lang="en-US" sz="1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1CEA97-514F-412D-B149-A356E78B9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95949"/>
              </p:ext>
            </p:extLst>
          </p:nvPr>
        </p:nvGraphicFramePr>
        <p:xfrm>
          <a:off x="7086600" y="1402080"/>
          <a:ext cx="5029200" cy="330332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27738788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3125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Launch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979187">
                <a:tc>
                  <a:txBody>
                    <a:bodyPr/>
                    <a:lstStyle/>
                    <a:p>
                      <a:r>
                        <a:rPr lang="en-US" sz="1600" b="1" dirty="0"/>
                        <a:t>DARIAH Science Gateway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01/01/2018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Cloud Compute</a:t>
                      </a:r>
                    </a:p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EOSC-hub AAI</a:t>
                      </a:r>
                    </a:p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Accounting Monitoring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  <a:tr h="979187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Invenio</a:t>
                      </a:r>
                      <a:r>
                        <a:rPr lang="en-US" sz="1600" b="1" dirty="0"/>
                        <a:t> repo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01/01/2018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INDIGO IAM</a:t>
                      </a:r>
                    </a:p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INDIGO Orchestrator</a:t>
                      </a:r>
                    </a:p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EGI Cloud Compute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179197"/>
                  </a:ext>
                </a:extLst>
              </a:tr>
              <a:tr h="979187">
                <a:tc>
                  <a:txBody>
                    <a:bodyPr/>
                    <a:lstStyle/>
                    <a:p>
                      <a:r>
                        <a:rPr lang="en-US" sz="1600" b="1" dirty="0"/>
                        <a:t>DARIAH repo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01/01/2018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EOSC Federation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523206"/>
                  </a:ext>
                </a:extLst>
              </a:tr>
            </a:tbl>
          </a:graphicData>
        </a:graphic>
      </p:graphicFrame>
      <p:graphicFrame>
        <p:nvGraphicFramePr>
          <p:cNvPr id="9" name="Google Shape;192;p33">
            <a:extLst>
              <a:ext uri="{FF2B5EF4-FFF2-40B4-BE49-F238E27FC236}">
                <a16:creationId xmlns:a16="http://schemas.microsoft.com/office/drawing/2014/main" id="{F27B48EB-8430-4480-87A9-AA947B046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630834"/>
              </p:ext>
            </p:extLst>
          </p:nvPr>
        </p:nvGraphicFramePr>
        <p:xfrm>
          <a:off x="7772400" y="4949049"/>
          <a:ext cx="3373455" cy="11886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7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0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DARIAH - VA Metrics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Number of supported applications: 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Country reached: 10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396024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175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434188-67A9-4EB4-9668-76F89CBF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1"/>
            <a:ext cx="11521280" cy="1600200"/>
          </a:xfrm>
        </p:spPr>
        <p:txBody>
          <a:bodyPr/>
          <a:lstStyle/>
          <a:p>
            <a:r>
              <a:rPr lang="en-US" dirty="0"/>
              <a:t>All the Thematic Services have been published in the EOSC Marketplace and are accessible via the EOSC Portal</a:t>
            </a:r>
          </a:p>
          <a:p>
            <a:pPr lvl="1"/>
            <a:r>
              <a:rPr lang="en-US" dirty="0"/>
              <a:t>Requests to access are accounted via the SOCRM process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2B616-5BE5-4052-A203-360C6BBA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22/01/2019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ACB6A-82C0-4F95-A6FA-E5377BB8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49E5E6-F276-4434-9EB5-86D4EBE0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Thematic services in the EOSC Marketplace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CD672-F3FF-4F59-88E4-C6895885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590800"/>
            <a:ext cx="7162800" cy="2604090"/>
          </a:xfrm>
          <a:prstGeom prst="rect">
            <a:avLst/>
          </a:prstGeom>
          <a:noFill/>
          <a:ln w="38100">
            <a:solidFill>
              <a:srgbClr val="1670C9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BEE28-F62B-46A0-B668-5F169D957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77238"/>
            <a:ext cx="7482219" cy="2604090"/>
          </a:xfrm>
          <a:prstGeom prst="rect">
            <a:avLst/>
          </a:prstGeom>
          <a:noFill/>
          <a:ln w="38100">
            <a:solidFill>
              <a:srgbClr val="1670C9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D2E933-98CA-4094-9582-E6A4A2A46679}"/>
              </a:ext>
            </a:extLst>
          </p:cNvPr>
          <p:cNvSpPr/>
          <p:nvPr/>
        </p:nvSpPr>
        <p:spPr>
          <a:xfrm>
            <a:off x="8199710" y="3101999"/>
            <a:ext cx="3581400" cy="1482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Service integration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E.g. Catalogue of scientific data + Analytics</a:t>
            </a:r>
          </a:p>
        </p:txBody>
      </p:sp>
    </p:spTree>
    <p:extLst>
      <p:ext uri="{BB962C8B-B14F-4D97-AF65-F5344CB8AC3E}">
        <p14:creationId xmlns:p14="http://schemas.microsoft.com/office/powerpoint/2010/main" val="496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BF60F1-52D0-4BAF-87CF-1038FA5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01497"/>
            <a:ext cx="11521280" cy="1741704"/>
          </a:xfrm>
        </p:spPr>
        <p:txBody>
          <a:bodyPr/>
          <a:lstStyle/>
          <a:p>
            <a:r>
              <a:rPr lang="en-US" dirty="0"/>
              <a:t>Research enabling services as source of requirements for EOSC-hub access enabling and common services</a:t>
            </a:r>
          </a:p>
          <a:p>
            <a:r>
              <a:rPr lang="en-US" dirty="0"/>
              <a:t>To drive the evolution of the other services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B92AA-E7C9-48B7-818F-FB64633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22/01/2019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3869-EE2D-4B4B-898E-48DD6D73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CB778E-87D8-4C34-BD0D-05BB277B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6" y="188640"/>
            <a:ext cx="8818623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Enhance the Hub to better serve Thematic services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852549-3EB7-482E-93CF-3FB833B7E5FC}"/>
              </a:ext>
            </a:extLst>
          </p:cNvPr>
          <p:cNvSpPr/>
          <p:nvPr/>
        </p:nvSpPr>
        <p:spPr>
          <a:xfrm>
            <a:off x="838200" y="2880454"/>
            <a:ext cx="2057399" cy="1447800"/>
          </a:xfrm>
          <a:prstGeom prst="roundRect">
            <a:avLst/>
          </a:prstGeom>
          <a:solidFill>
            <a:srgbClr val="75A5D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Thematic Services (WP7)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80B9F8-4707-4715-9540-059A4E7A82C3}"/>
              </a:ext>
            </a:extLst>
          </p:cNvPr>
          <p:cNvSpPr/>
          <p:nvPr/>
        </p:nvSpPr>
        <p:spPr>
          <a:xfrm>
            <a:off x="9296400" y="2897944"/>
            <a:ext cx="2133600" cy="1447799"/>
          </a:xfrm>
          <a:prstGeom prst="roundRect">
            <a:avLst/>
          </a:prstGeom>
          <a:solidFill>
            <a:srgbClr val="75A5D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Service Developer</a:t>
            </a:r>
          </a:p>
          <a:p>
            <a:pPr algn="ctr"/>
            <a:r>
              <a:rPr lang="en-US" sz="2400" b="1" dirty="0"/>
              <a:t>(WP5/WP6)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21307A-A02C-4CE7-889D-D7CEEFF776D3}"/>
              </a:ext>
            </a:extLst>
          </p:cNvPr>
          <p:cNvSpPr/>
          <p:nvPr/>
        </p:nvSpPr>
        <p:spPr>
          <a:xfrm>
            <a:off x="5029200" y="2897944"/>
            <a:ext cx="2133600" cy="1447799"/>
          </a:xfrm>
          <a:prstGeom prst="roundRect">
            <a:avLst/>
          </a:prstGeom>
          <a:solidFill>
            <a:srgbClr val="75A5D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Technical Support</a:t>
            </a:r>
          </a:p>
          <a:p>
            <a:pPr algn="ctr"/>
            <a:r>
              <a:rPr lang="en-US" sz="2400" b="1" dirty="0"/>
              <a:t>(WP10)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BB5595E-EB78-40A1-8C12-5FBDF3ED996B}"/>
              </a:ext>
            </a:extLst>
          </p:cNvPr>
          <p:cNvSpPr/>
          <p:nvPr/>
        </p:nvSpPr>
        <p:spPr>
          <a:xfrm>
            <a:off x="3048000" y="3276600"/>
            <a:ext cx="1828800" cy="68580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F8720-9C54-44E4-BB5A-01DBFEE8C4D5}"/>
              </a:ext>
            </a:extLst>
          </p:cNvPr>
          <p:cNvSpPr txBox="1"/>
          <p:nvPr/>
        </p:nvSpPr>
        <p:spPr>
          <a:xfrm>
            <a:off x="2958528" y="2880454"/>
            <a:ext cx="190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Use cases analysis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E449A2-BCC5-4E4F-BC98-6096800F2F4A}"/>
              </a:ext>
            </a:extLst>
          </p:cNvPr>
          <p:cNvSpPr/>
          <p:nvPr/>
        </p:nvSpPr>
        <p:spPr>
          <a:xfrm>
            <a:off x="7315200" y="3249786"/>
            <a:ext cx="1828800" cy="68580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6DA9A1-CA29-4723-8D14-8A9D802DF67F}"/>
              </a:ext>
            </a:extLst>
          </p:cNvPr>
          <p:cNvSpPr txBox="1"/>
          <p:nvPr/>
        </p:nvSpPr>
        <p:spPr>
          <a:xfrm rot="19248000">
            <a:off x="8094427" y="5194433"/>
            <a:ext cx="217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 service releases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49BFB8-5344-4CEF-9A63-51CEF643A1C5}"/>
              </a:ext>
            </a:extLst>
          </p:cNvPr>
          <p:cNvSpPr/>
          <p:nvPr/>
        </p:nvSpPr>
        <p:spPr>
          <a:xfrm>
            <a:off x="4567003" y="5105400"/>
            <a:ext cx="3057993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Hub Services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AD39D3F-BB3D-4C89-8E07-F597DA515A0A}"/>
              </a:ext>
            </a:extLst>
          </p:cNvPr>
          <p:cNvSpPr/>
          <p:nvPr/>
        </p:nvSpPr>
        <p:spPr>
          <a:xfrm rot="8638333">
            <a:off x="7630909" y="4774987"/>
            <a:ext cx="2041425" cy="68580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0011DE5-1D88-43B2-8BA9-D4DD34298E5E}"/>
              </a:ext>
            </a:extLst>
          </p:cNvPr>
          <p:cNvSpPr/>
          <p:nvPr/>
        </p:nvSpPr>
        <p:spPr>
          <a:xfrm rot="12971382">
            <a:off x="2467673" y="4806882"/>
            <a:ext cx="2041425" cy="68580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BA716-8D76-4AA3-8E23-AF6775802FF6}"/>
              </a:ext>
            </a:extLst>
          </p:cNvPr>
          <p:cNvSpPr txBox="1"/>
          <p:nvPr/>
        </p:nvSpPr>
        <p:spPr>
          <a:xfrm>
            <a:off x="7315200" y="3032854"/>
            <a:ext cx="19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Tech requirements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960D19-C4C5-4DC7-8B08-E9CF878D7A6B}"/>
              </a:ext>
            </a:extLst>
          </p:cNvPr>
          <p:cNvSpPr txBox="1"/>
          <p:nvPr/>
        </p:nvSpPr>
        <p:spPr>
          <a:xfrm rot="2186375">
            <a:off x="2326564" y="5454134"/>
            <a:ext cx="17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Service adoption</a:t>
            </a:r>
          </a:p>
        </p:txBody>
      </p:sp>
    </p:spTree>
    <p:extLst>
      <p:ext uri="{BB962C8B-B14F-4D97-AF65-F5344CB8AC3E}">
        <p14:creationId xmlns:p14="http://schemas.microsoft.com/office/powerpoint/2010/main" val="3277026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421653-9803-4A05-A331-3E0753695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14400"/>
            <a:ext cx="11521280" cy="4855007"/>
          </a:xfrm>
        </p:spPr>
        <p:txBody>
          <a:bodyPr/>
          <a:lstStyle/>
          <a:p>
            <a:r>
              <a:rPr lang="en-US" dirty="0"/>
              <a:t>The number of TSs offered by the Hub will be extended:</a:t>
            </a:r>
          </a:p>
          <a:p>
            <a:pPr lvl="1"/>
            <a:r>
              <a:rPr lang="en-US" dirty="0"/>
              <a:t>EOSC-portal</a:t>
            </a:r>
          </a:p>
          <a:p>
            <a:pPr lvl="1"/>
            <a:r>
              <a:rPr lang="en-US" dirty="0"/>
              <a:t>Competence Centers (WP8)</a:t>
            </a:r>
          </a:p>
          <a:p>
            <a:pPr lvl="1"/>
            <a:r>
              <a:rPr lang="en-US" dirty="0"/>
              <a:t>Engagement activities (WP3)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70AAA-F705-47CF-A0C0-01233D97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22/01/2019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B2661-4FC5-4DB7-94D1-D60DAA0A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68843B-7EF9-4307-AF76-EF312F00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 the EOSC-hub service offer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EC166C-AD28-4D89-B9C3-C42C1AB79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886936"/>
            <a:ext cx="7924800" cy="350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Enabling services</a:t>
            </a:r>
          </a:p>
          <a:p>
            <a:pPr lvl="1"/>
            <a:r>
              <a:rPr lang="en-GB" dirty="0"/>
              <a:t>What are they ?</a:t>
            </a:r>
          </a:p>
          <a:p>
            <a:pPr lvl="1"/>
            <a:r>
              <a:rPr lang="en-GB" dirty="0"/>
              <a:t>Thematic services</a:t>
            </a:r>
          </a:p>
          <a:p>
            <a:r>
              <a:rPr lang="en-GB" dirty="0"/>
              <a:t>Thematic services (TSs) and the Hub</a:t>
            </a:r>
          </a:p>
          <a:p>
            <a:pPr lvl="1"/>
            <a:r>
              <a:rPr lang="en-GB" dirty="0"/>
              <a:t>Which services ?</a:t>
            </a:r>
          </a:p>
          <a:p>
            <a:pPr lvl="1"/>
            <a:r>
              <a:rPr lang="en-GB" dirty="0"/>
              <a:t>TSs as early adopter of the Hub services</a:t>
            </a:r>
          </a:p>
          <a:p>
            <a:pPr lvl="1"/>
            <a:r>
              <a:rPr lang="en-GB" dirty="0"/>
              <a:t>Initial TSs offered by the Hub</a:t>
            </a:r>
          </a:p>
          <a:p>
            <a:pPr lvl="1"/>
            <a:r>
              <a:rPr lang="en-GB" dirty="0"/>
              <a:t>TSs in the EOSC Marketplace</a:t>
            </a:r>
          </a:p>
          <a:p>
            <a:r>
              <a:rPr lang="en-GB" dirty="0"/>
              <a:t>Enhancing the Hub and extend its service offer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6F90-7FE8-496A-B124-08E94EE988BB}" type="datetime1">
              <a:rPr lang="en-GB" smtClean="0"/>
              <a:t>22/01/2019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6614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DE6920-9150-4848-A698-3C1A9EF7E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First set of Thematic services offered via the Hub</a:t>
            </a:r>
          </a:p>
          <a:p>
            <a:pPr lvl="1"/>
            <a:r>
              <a:rPr lang="en-GB" dirty="0"/>
              <a:t>From various scientific disciplines and large research infrastructures</a:t>
            </a:r>
          </a:p>
          <a:p>
            <a:endParaRPr lang="en-GB" dirty="0"/>
          </a:p>
          <a:p>
            <a:r>
              <a:rPr lang="en-GB" dirty="0"/>
              <a:t>TSs are early adopter of the Hub services</a:t>
            </a:r>
          </a:p>
          <a:p>
            <a:pPr lvl="1"/>
            <a:r>
              <a:rPr lang="en-GB" dirty="0"/>
              <a:t>First samples of service integration/composition</a:t>
            </a:r>
          </a:p>
          <a:p>
            <a:pPr lvl="1"/>
            <a:r>
              <a:rPr lang="en-GB" dirty="0"/>
              <a:t>Sources of requirements to improve the Hub service offer</a:t>
            </a:r>
          </a:p>
          <a:p>
            <a:endParaRPr lang="en-GB" dirty="0"/>
          </a:p>
          <a:p>
            <a:r>
              <a:rPr lang="en-GB" dirty="0"/>
              <a:t>Thematic services accessible via the EOSC Portal and the EOSC Marketplace</a:t>
            </a:r>
          </a:p>
          <a:p>
            <a:endParaRPr lang="en-GB" dirty="0"/>
          </a:p>
          <a:p>
            <a:r>
              <a:rPr lang="en-GB" dirty="0"/>
              <a:t>Procedures to extend the offer of Thematic services up &amp; running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56A30-978F-43E4-B9B6-70288C5C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22/01/2019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6D9DD-7C05-4F6D-951E-7641F080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ABA77D-B72D-4203-95EE-85DC5505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1548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48774-4119-4F20-AE3D-E5117F049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the integration of the TSs with the Hub</a:t>
            </a:r>
          </a:p>
          <a:p>
            <a:pPr lvl="1"/>
            <a:r>
              <a:rPr lang="en-US" dirty="0"/>
              <a:t>More Hub services adopted</a:t>
            </a:r>
          </a:p>
          <a:p>
            <a:pPr lvl="1"/>
            <a:endParaRPr lang="en-US" dirty="0"/>
          </a:p>
          <a:p>
            <a:r>
              <a:rPr lang="en-US" dirty="0"/>
              <a:t>Support new TSs</a:t>
            </a:r>
          </a:p>
          <a:p>
            <a:pPr lvl="1"/>
            <a:r>
              <a:rPr lang="en-US" dirty="0"/>
              <a:t>Use case analysis</a:t>
            </a:r>
          </a:p>
          <a:p>
            <a:pPr lvl="1"/>
            <a:r>
              <a:rPr lang="en-US" dirty="0"/>
              <a:t>Integration with the Hub</a:t>
            </a:r>
          </a:p>
          <a:p>
            <a:pPr lvl="1"/>
            <a:endParaRPr lang="en-US" dirty="0"/>
          </a:p>
          <a:p>
            <a:r>
              <a:rPr lang="en-US" dirty="0"/>
              <a:t>Advertise the TSs offer in the Hub to widen their usage</a:t>
            </a:r>
          </a:p>
          <a:p>
            <a:pPr lvl="1"/>
            <a:r>
              <a:rPr lang="en-US" dirty="0"/>
              <a:t>Marketplace, training events, participation to conference, etc.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94AA4-9ED1-45B9-AB40-A9C63E2F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22/01/2019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8291C-761C-4722-BD26-8A99871A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131DBD-9BCA-47A5-AB1D-72215CCD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1838728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D3EF7-C432-4E8D-9121-CC75E1DD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20/04/2018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ECA34A-B6B5-48A4-8641-C8F780A4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Google Shape;131;p11">
            <a:extLst>
              <a:ext uri="{FF2B5EF4-FFF2-40B4-BE49-F238E27FC236}">
                <a16:creationId xmlns:a16="http://schemas.microsoft.com/office/drawing/2014/main" id="{273CBE99-A259-4D22-86AC-51400B05C1E0}"/>
              </a:ext>
            </a:extLst>
          </p:cNvPr>
          <p:cNvSpPr txBox="1">
            <a:spLocks/>
          </p:cNvSpPr>
          <p:nvPr/>
        </p:nvSpPr>
        <p:spPr>
          <a:xfrm>
            <a:off x="251520" y="1268764"/>
            <a:ext cx="11559480" cy="540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06400">
              <a:spcBef>
                <a:spcPts val="0"/>
              </a:spcBef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 dirty="0"/>
              <a:t>User facing services offered by means of the EOSC Marketplace</a:t>
            </a:r>
          </a:p>
          <a:p>
            <a:pPr marL="914400" lvl="1" indent="-377190">
              <a:spcBef>
                <a:spcPts val="0"/>
              </a:spcBef>
              <a:buSzPts val="2340"/>
              <a:buFont typeface="Arial"/>
              <a:buChar char="-"/>
            </a:pPr>
            <a:r>
              <a:rPr lang="en-US" dirty="0"/>
              <a:t>Common services: </a:t>
            </a:r>
          </a:p>
          <a:p>
            <a:pPr marL="1371600" lvl="2" indent="-350519">
              <a:spcBef>
                <a:spcPts val="0"/>
              </a:spcBef>
              <a:buSzPts val="1920"/>
              <a:buFont typeface="Arial"/>
              <a:buChar char="▪"/>
            </a:pPr>
            <a:r>
              <a:rPr lang="en-US" dirty="0"/>
              <a:t>provide added value to exploit storage, compute and data  resources</a:t>
            </a:r>
          </a:p>
          <a:p>
            <a:pPr marL="1371600" lvl="2" indent="-350519">
              <a:spcBef>
                <a:spcPts val="0"/>
              </a:spcBef>
              <a:buSzPts val="1920"/>
              <a:buFont typeface="Arial"/>
              <a:buChar char="▪"/>
            </a:pPr>
            <a:r>
              <a:rPr lang="en-US" dirty="0"/>
              <a:t>can be re-used by other services</a:t>
            </a:r>
          </a:p>
          <a:p>
            <a:pPr marL="1371600" lvl="2" indent="-350519">
              <a:spcBef>
                <a:spcPts val="0"/>
              </a:spcBef>
              <a:buSzPts val="1920"/>
              <a:buFont typeface="Arial"/>
              <a:buChar char="▪"/>
            </a:pPr>
            <a:endParaRPr lang="en-US" dirty="0"/>
          </a:p>
          <a:p>
            <a:pPr marL="914400" lvl="1" indent="-377190">
              <a:spcBef>
                <a:spcPts val="0"/>
              </a:spcBef>
              <a:buSzPts val="2340"/>
              <a:buFont typeface="Arial"/>
              <a:buChar char="-"/>
            </a:pPr>
            <a:r>
              <a:rPr lang="en-US" dirty="0"/>
              <a:t>Thematic services:</a:t>
            </a:r>
          </a:p>
          <a:p>
            <a:pPr marL="1371600" lvl="2" indent="-350519">
              <a:spcBef>
                <a:spcPts val="0"/>
              </a:spcBef>
              <a:buSzPts val="1920"/>
              <a:buFont typeface="Arial"/>
              <a:buChar char="▪"/>
            </a:pPr>
            <a:r>
              <a:rPr lang="en-US" dirty="0"/>
              <a:t>scientific applications like those offered by the Research Infrastructures</a:t>
            </a:r>
          </a:p>
          <a:p>
            <a:pPr marL="1371600" lvl="2" indent="-350519">
              <a:spcBef>
                <a:spcPts val="0"/>
              </a:spcBef>
              <a:buSzPts val="1920"/>
              <a:buFont typeface="Arial"/>
              <a:buChar char="▪"/>
            </a:pPr>
            <a:r>
              <a:rPr lang="en-US" dirty="0"/>
              <a:t>research data, advanced data brokering and analysis capabilities for specific research communities and multidisciplinary research.</a:t>
            </a:r>
          </a:p>
        </p:txBody>
      </p:sp>
      <p:sp>
        <p:nvSpPr>
          <p:cNvPr id="6" name="Google Shape;133;p11">
            <a:extLst>
              <a:ext uri="{FF2B5EF4-FFF2-40B4-BE49-F238E27FC236}">
                <a16:creationId xmlns:a16="http://schemas.microsoft.com/office/drawing/2014/main" id="{08381127-1B1E-40BA-87E6-568B1C6BBE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1674" y="131650"/>
            <a:ext cx="8944965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Research Enabling services - What are they?  </a:t>
            </a:r>
            <a:endParaRPr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11B538-98DE-455D-A560-0118A448537A}"/>
              </a:ext>
            </a:extLst>
          </p:cNvPr>
          <p:cNvSpPr/>
          <p:nvPr/>
        </p:nvSpPr>
        <p:spPr>
          <a:xfrm>
            <a:off x="762000" y="3241435"/>
            <a:ext cx="3505200" cy="652007"/>
          </a:xfrm>
          <a:prstGeom prst="ellipse">
            <a:avLst/>
          </a:prstGeom>
          <a:noFill/>
          <a:ln w="57150">
            <a:solidFill>
              <a:srgbClr val="75A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E3A6B8-CBD6-4FB9-8088-643926EF3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1"/>
            <a:ext cx="11521280" cy="685800"/>
          </a:xfrm>
        </p:spPr>
        <p:txBody>
          <a:bodyPr/>
          <a:lstStyle/>
          <a:p>
            <a:r>
              <a:rPr lang="en-US" dirty="0"/>
              <a:t>Initial set of services from various disciplines offered by the Hub: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B5F3C-2909-4DE0-AAFC-5542ABD2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22/01/2019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28122-A143-4E9D-A9F2-F28B44FF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32F9A9-2912-492C-99E6-C959754F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Thematic Services in EOSC-hub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9814EB-D140-4C99-8EDF-63D088DD5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37484"/>
              </p:ext>
            </p:extLst>
          </p:nvPr>
        </p:nvGraphicFramePr>
        <p:xfrm>
          <a:off x="335360" y="1677650"/>
          <a:ext cx="10942241" cy="451871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26840">
                  <a:extLst>
                    <a:ext uri="{9D8B030D-6E8A-4147-A177-3AD203B41FA5}">
                      <a16:colId xmlns:a16="http://schemas.microsoft.com/office/drawing/2014/main" val="415101363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6289988"/>
                    </a:ext>
                  </a:extLst>
                </a:gridCol>
                <a:gridCol w="6781801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</a:tblGrid>
              <a:tr h="40521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Provider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Discipline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64159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5A5D8"/>
                          </a:solidFill>
                        </a:rPr>
                        <a:t>CLARIN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Humanities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Virtual Language Observatory (VLO), Virtual Collection Registry, Language Resource Switchboard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5A5D8"/>
                          </a:solidFill>
                        </a:rPr>
                        <a:t>CMS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Physical Sciences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DODAS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348065"/>
                  </a:ext>
                </a:extLst>
              </a:tr>
              <a:tr h="39002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5A5D8"/>
                          </a:solidFill>
                        </a:rPr>
                        <a:t>ENES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Earth Sciences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ECAS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65771"/>
                  </a:ext>
                </a:extLst>
              </a:tr>
              <a:tr h="39002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5A5D8"/>
                          </a:solidFill>
                        </a:rPr>
                        <a:t>GEOSS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Earth Sciences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GEO DAB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859285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5A5D8"/>
                          </a:solidFill>
                        </a:rPr>
                        <a:t>LNEC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Earth Sciences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OPENCoasts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48582"/>
                  </a:ext>
                </a:extLst>
              </a:tr>
              <a:tr h="91174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75A5D8"/>
                          </a:solidFill>
                        </a:rPr>
                        <a:t>WeNMR</a:t>
                      </a:r>
                      <a:endParaRPr lang="en-US" sz="1800" b="1" dirty="0">
                        <a:solidFill>
                          <a:srgbClr val="75A5D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Biological Sciences,</a:t>
                      </a:r>
                    </a:p>
                    <a:p>
                      <a:r>
                        <a:rPr lang="en-US" sz="1800" b="1" dirty="0"/>
                        <a:t>Medical and Health Sciences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WeNMR</a:t>
                      </a:r>
                      <a:r>
                        <a:rPr lang="en-US" sz="1800" b="1" dirty="0"/>
                        <a:t> suite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354347"/>
                  </a:ext>
                </a:extLst>
              </a:tr>
              <a:tr h="64159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5A5D8"/>
                          </a:solidFill>
                        </a:rPr>
                        <a:t>Various from Earth Observation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Earth Sciences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All EO Pillar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744464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5A5D8"/>
                          </a:solidFill>
                        </a:rPr>
                        <a:t>DARIAH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Humanities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DARIAH Science Gateway, </a:t>
                      </a:r>
                      <a:r>
                        <a:rPr lang="en-US" sz="1800" b="1" dirty="0" err="1"/>
                        <a:t>Invenio</a:t>
                      </a:r>
                      <a:r>
                        <a:rPr lang="en-US" sz="1800" b="1" dirty="0"/>
                        <a:t> repository, DARIAH repository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58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39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5691E-B3DD-423A-AB19-A1A3DA94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20/04/2018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4038C7-CA88-4E7D-A6E5-0344A9A8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5A5847-28F9-4F34-838F-437562C1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Thematic services and the Hub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1248A-3B4C-4C58-8E07-DB1A0F597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95400"/>
            <a:ext cx="8252903" cy="47775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3D93554-579F-4B72-85F1-EF61930C2CBB}"/>
              </a:ext>
            </a:extLst>
          </p:cNvPr>
          <p:cNvGrpSpPr/>
          <p:nvPr/>
        </p:nvGrpSpPr>
        <p:grpSpPr>
          <a:xfrm>
            <a:off x="2524251" y="2293574"/>
            <a:ext cx="6893782" cy="1513397"/>
            <a:chOff x="556591" y="2028908"/>
            <a:chExt cx="6893782" cy="15133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A984EE-AF1D-40B7-B853-78987812AD33}"/>
                </a:ext>
              </a:extLst>
            </p:cNvPr>
            <p:cNvSpPr/>
            <p:nvPr/>
          </p:nvSpPr>
          <p:spPr>
            <a:xfrm>
              <a:off x="556591" y="2989690"/>
              <a:ext cx="1001865" cy="5208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Thematic service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0402BE-97C6-48BF-AE24-486A5C09F431}"/>
                </a:ext>
              </a:extLst>
            </p:cNvPr>
            <p:cNvSpPr/>
            <p:nvPr/>
          </p:nvSpPr>
          <p:spPr>
            <a:xfrm>
              <a:off x="3696982" y="2028908"/>
              <a:ext cx="1264633" cy="4598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Marketplace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756B0B-C611-4F3F-A3DE-3A0CA859F341}"/>
                </a:ext>
              </a:extLst>
            </p:cNvPr>
            <p:cNvSpPr/>
            <p:nvPr/>
          </p:nvSpPr>
          <p:spPr>
            <a:xfrm>
              <a:off x="6926911" y="3095645"/>
              <a:ext cx="523462" cy="4466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AAI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397ABD-7E47-4BC0-AB9D-A4099801AD24}"/>
              </a:ext>
            </a:extLst>
          </p:cNvPr>
          <p:cNvGrpSpPr/>
          <p:nvPr/>
        </p:nvGrpSpPr>
        <p:grpSpPr>
          <a:xfrm>
            <a:off x="3638802" y="2222706"/>
            <a:ext cx="6630684" cy="2789552"/>
            <a:chOff x="1671142" y="1958040"/>
            <a:chExt cx="6630684" cy="27895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EDD7C0-61FA-41D2-AF0D-0EB91BBF805C}"/>
                </a:ext>
              </a:extLst>
            </p:cNvPr>
            <p:cNvSpPr/>
            <p:nvPr/>
          </p:nvSpPr>
          <p:spPr>
            <a:xfrm>
              <a:off x="3594940" y="1958040"/>
              <a:ext cx="1264633" cy="45984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Marketplace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669FD2-A59C-414D-BC72-AFF1E8D8E106}"/>
                </a:ext>
              </a:extLst>
            </p:cNvPr>
            <p:cNvSpPr/>
            <p:nvPr/>
          </p:nvSpPr>
          <p:spPr>
            <a:xfrm>
              <a:off x="6848724" y="3032035"/>
              <a:ext cx="523462" cy="44666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AAI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D9963B-BE50-49D0-A0FD-A88F3827FB2D}"/>
                </a:ext>
              </a:extLst>
            </p:cNvPr>
            <p:cNvSpPr/>
            <p:nvPr/>
          </p:nvSpPr>
          <p:spPr>
            <a:xfrm>
              <a:off x="4778732" y="2574834"/>
              <a:ext cx="1272209" cy="52081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Config </a:t>
              </a:r>
              <a:r>
                <a:rPr lang="en-US" sz="1600" dirty="0" err="1"/>
                <a:t>Mngmt</a:t>
              </a:r>
              <a:endParaRPr lang="en-US" sz="16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F16FB3-5D35-4534-8845-AB34847161B4}"/>
                </a:ext>
              </a:extLst>
            </p:cNvPr>
            <p:cNvSpPr/>
            <p:nvPr/>
          </p:nvSpPr>
          <p:spPr>
            <a:xfrm>
              <a:off x="6115214" y="2588340"/>
              <a:ext cx="1113184" cy="44247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Operations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0E2C0F-2DEA-4365-83AF-B0F000B59B50}"/>
                </a:ext>
              </a:extLst>
            </p:cNvPr>
            <p:cNvSpPr/>
            <p:nvPr/>
          </p:nvSpPr>
          <p:spPr>
            <a:xfrm>
              <a:off x="7188642" y="2040833"/>
              <a:ext cx="1113184" cy="43599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Monitoring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02BEDC2-E143-49BE-8F1D-436C131534FD}"/>
                </a:ext>
              </a:extLst>
            </p:cNvPr>
            <p:cNvSpPr/>
            <p:nvPr/>
          </p:nvSpPr>
          <p:spPr>
            <a:xfrm>
              <a:off x="4399060" y="4226781"/>
              <a:ext cx="948480" cy="45984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Compute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551EB0-82D6-4870-93BD-C1F7B5BA5985}"/>
                </a:ext>
              </a:extLst>
            </p:cNvPr>
            <p:cNvSpPr/>
            <p:nvPr/>
          </p:nvSpPr>
          <p:spPr>
            <a:xfrm>
              <a:off x="7650480" y="4226781"/>
              <a:ext cx="579120" cy="52081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Data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7EE4DD-4A4B-45EF-9C61-3455A5416509}"/>
                </a:ext>
              </a:extLst>
            </p:cNvPr>
            <p:cNvSpPr/>
            <p:nvPr/>
          </p:nvSpPr>
          <p:spPr>
            <a:xfrm>
              <a:off x="1671142" y="2989690"/>
              <a:ext cx="1001865" cy="52081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Thematic service</a:t>
              </a:r>
            </a:p>
          </p:txBody>
        </p:sp>
      </p:grpSp>
      <p:sp>
        <p:nvSpPr>
          <p:cNvPr id="19" name="Google Shape;147;p13">
            <a:extLst>
              <a:ext uri="{FF2B5EF4-FFF2-40B4-BE49-F238E27FC236}">
                <a16:creationId xmlns:a16="http://schemas.microsoft.com/office/drawing/2014/main" id="{924CBD60-EBF3-405A-B35E-9645CEEB9E58}"/>
              </a:ext>
            </a:extLst>
          </p:cNvPr>
          <p:cNvSpPr txBox="1">
            <a:spLocks/>
          </p:cNvSpPr>
          <p:nvPr/>
        </p:nvSpPr>
        <p:spPr>
          <a:xfrm>
            <a:off x="2743200" y="873836"/>
            <a:ext cx="8640900" cy="71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spcBef>
                <a:spcPts val="0"/>
              </a:spcBef>
              <a:buClr>
                <a:srgbClr val="3C3C3C"/>
              </a:buClr>
              <a:buSzPts val="2800"/>
              <a:buFont typeface="Arial"/>
              <a:buNone/>
            </a:pPr>
            <a:r>
              <a:rPr lang="en-US" b="1" dirty="0">
                <a:solidFill>
                  <a:srgbClr val="0070C0"/>
                </a:solidFill>
              </a:rPr>
              <a:t>Early adopters of the EOSC-hub services</a:t>
            </a:r>
          </a:p>
        </p:txBody>
      </p:sp>
    </p:spTree>
    <p:extLst>
      <p:ext uri="{BB962C8B-B14F-4D97-AF65-F5344CB8AC3E}">
        <p14:creationId xmlns:p14="http://schemas.microsoft.com/office/powerpoint/2010/main" val="23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8F5C8-5E22-4AE4-B583-F537FBA2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20/04/2018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81DA7D-6B71-4A18-BC6D-D3E1334E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0FB04F-614F-4E92-B2CC-4E9F2A26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Thematic Services – Service adoption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667578-54FF-41EE-B6E9-32658A6DA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158762"/>
              </p:ext>
            </p:extLst>
          </p:nvPr>
        </p:nvGraphicFramePr>
        <p:xfrm>
          <a:off x="335360" y="739882"/>
          <a:ext cx="11368514" cy="604191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96009">
                  <a:extLst>
                    <a:ext uri="{9D8B030D-6E8A-4147-A177-3AD203B41FA5}">
                      <a16:colId xmlns:a16="http://schemas.microsoft.com/office/drawing/2014/main" val="4151013635"/>
                    </a:ext>
                  </a:extLst>
                </a:gridCol>
                <a:gridCol w="3248533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1229043">
                  <a:extLst>
                    <a:ext uri="{9D8B030D-6E8A-4147-A177-3AD203B41FA5}">
                      <a16:colId xmlns:a16="http://schemas.microsoft.com/office/drawing/2014/main" val="4127738788"/>
                    </a:ext>
                  </a:extLst>
                </a:gridCol>
                <a:gridCol w="5294929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3313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Provider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Launch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35863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5A5D8"/>
                          </a:solidFill>
                        </a:rPr>
                        <a:t>CLARIN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Virtual Language Observatory (VLO)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01/07/2018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EGI Cloud Compute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Fed. Services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B2SHARE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  <a:tr h="30373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5A5D8"/>
                          </a:solidFill>
                        </a:rPr>
                        <a:t>CLARIN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Virtual Collection Registry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01/01/2019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B2SHARE, 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B2FIND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42900"/>
                  </a:ext>
                </a:extLst>
              </a:tr>
              <a:tr h="31235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5A5D8"/>
                          </a:solidFill>
                        </a:rPr>
                        <a:t>CLARIN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Language Resource Switchboard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01/02/2019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EGI Cloud Compute</a:t>
                      </a:r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B2DROP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B2SHARE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987900"/>
                  </a:ext>
                </a:extLst>
              </a:tr>
              <a:tr h="31235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5A5D8"/>
                          </a:solidFill>
                        </a:rPr>
                        <a:t>CMS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DODAS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01/03/2018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</a:rPr>
                        <a:t>DataHub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, CVFMS, EGI Check-in, INDIGO IAM,</a:t>
                      </a:r>
                    </a:p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Orchestrator,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Accounting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348065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5A5D8"/>
                          </a:solidFill>
                        </a:rPr>
                        <a:t>ENES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01/09/2019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EGI </a:t>
                      </a:r>
                      <a:r>
                        <a:rPr lang="en-US" sz="1600" b="1" dirty="0" err="1">
                          <a:solidFill>
                            <a:srgbClr val="B5892D"/>
                          </a:solidFill>
                        </a:rPr>
                        <a:t>DataHub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INDIGO IAM, B2ACCESS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, EGI Check-in,</a:t>
                      </a:r>
                    </a:p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B2SHARE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, B2DROP,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B2HANDLE, INDIGO 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65771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5A5D8"/>
                          </a:solidFill>
                        </a:rPr>
                        <a:t>GEOSS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GEO DAB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01/06/2020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Cloud Compute and Cloud Container,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EGI HTC, EGI 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DataHub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, EGI Check-in B2STAGE Accounting Monitoring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859285"/>
                  </a:ext>
                </a:extLst>
              </a:tr>
              <a:tr h="31235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5A5D8"/>
                          </a:solidFill>
                        </a:rPr>
                        <a:t>LNEC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OPENCoasts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01/09/2018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EGI Cloud Compute,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EGI HTC,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DIRAC4EGI,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EGI 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DataHub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Check-in,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B2STAGE, B2SAFE, Accounting, Orchestrator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48582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75A5D8"/>
                          </a:solidFill>
                        </a:rPr>
                        <a:t>WeNMR</a:t>
                      </a:r>
                      <a:endParaRPr lang="en-US" sz="1600" b="1" dirty="0">
                        <a:solidFill>
                          <a:srgbClr val="75A5D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WeNMR</a:t>
                      </a:r>
                      <a:r>
                        <a:rPr lang="en-US" sz="1600" b="1" dirty="0"/>
                        <a:t> suite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01/01/2018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HTC, EGI Cloud Compute, DIRAC4EGI, EGI Check-in</a:t>
                      </a:r>
                    </a:p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INDIGO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</a:rPr>
                        <a:t>udocker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EGI </a:t>
                      </a:r>
                      <a:r>
                        <a:rPr lang="en-US" sz="1600" b="1" dirty="0" err="1">
                          <a:solidFill>
                            <a:srgbClr val="B5892D"/>
                          </a:solidFill>
                        </a:rPr>
                        <a:t>DataHub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B2DROP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354347"/>
                  </a:ext>
                </a:extLst>
              </a:tr>
              <a:tr h="74552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5A5D8"/>
                          </a:solidFill>
                        </a:rPr>
                        <a:t>Various from EO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All EO Pillar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01/07/2018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EGI Check-in, EGI Cloud Compute, </a:t>
                      </a:r>
                      <a:r>
                        <a:rPr lang="en-US" sz="1600" b="1" dirty="0">
                          <a:solidFill>
                            <a:srgbClr val="1D2F45"/>
                          </a:solidFill>
                        </a:rPr>
                        <a:t>EGI </a:t>
                      </a:r>
                      <a:r>
                        <a:rPr lang="en-US" sz="1600" b="1" dirty="0" err="1">
                          <a:solidFill>
                            <a:srgbClr val="1D2F45"/>
                          </a:solidFill>
                        </a:rPr>
                        <a:t>DataHub</a:t>
                      </a:r>
                      <a:r>
                        <a:rPr lang="en-US" sz="1600" b="1" dirty="0">
                          <a:solidFill>
                            <a:srgbClr val="1D2F45"/>
                          </a:solidFill>
                        </a:rPr>
                        <a:t>, B2SHARE,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 Monitoring, Accounting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744464"/>
                  </a:ext>
                </a:extLst>
              </a:tr>
              <a:tr h="31235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5A5D8"/>
                          </a:solidFill>
                        </a:rPr>
                        <a:t>DARIAH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DARIAH Science Gateway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01/01/2018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Cloud Compute EOSC AAI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Accounting Monitoring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584384"/>
                  </a:ext>
                </a:extLst>
              </a:tr>
              <a:tr h="31235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5A5D8"/>
                          </a:solidFill>
                        </a:rPr>
                        <a:t>DARIAH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Invenio</a:t>
                      </a:r>
                      <a:r>
                        <a:rPr lang="en-US" sz="1600" b="1" dirty="0"/>
                        <a:t> repo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01/01/2018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INDIGO IAM, INDIGO Orchestrator, EGI Cloud Compute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593494"/>
                  </a:ext>
                </a:extLst>
              </a:tr>
              <a:tr h="31235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5A5D8"/>
                          </a:solidFill>
                        </a:rPr>
                        <a:t>DARIAH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DARIAH repo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01/01/2018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EOSC Federation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32809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044DCB6-FF4F-4427-8A38-D3AD3555430F}"/>
              </a:ext>
            </a:extLst>
          </p:cNvPr>
          <p:cNvGrpSpPr/>
          <p:nvPr/>
        </p:nvGrpSpPr>
        <p:grpSpPr>
          <a:xfrm>
            <a:off x="2204977" y="1169340"/>
            <a:ext cx="4272023" cy="914400"/>
            <a:chOff x="2128777" y="1169340"/>
            <a:chExt cx="4272023" cy="914400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DED7A69-4CF0-48E0-9622-B5811F893AE9}"/>
                </a:ext>
              </a:extLst>
            </p:cNvPr>
            <p:cNvSpPr/>
            <p:nvPr/>
          </p:nvSpPr>
          <p:spPr>
            <a:xfrm>
              <a:off x="5105400" y="1295400"/>
              <a:ext cx="1295400" cy="662281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ADEDDC6-9BD0-4F4D-883D-F9A1B827FEC5}"/>
                </a:ext>
              </a:extLst>
            </p:cNvPr>
            <p:cNvSpPr/>
            <p:nvPr/>
          </p:nvSpPr>
          <p:spPr>
            <a:xfrm>
              <a:off x="2128777" y="1169340"/>
              <a:ext cx="2844800" cy="914400"/>
            </a:xfrm>
            <a:prstGeom prst="roundRect">
              <a:avLst/>
            </a:prstGeom>
            <a:solidFill>
              <a:srgbClr val="75A5D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 b="1" dirty="0">
                  <a:solidFill>
                    <a:srgbClr val="92D050"/>
                  </a:solidFill>
                </a:rPr>
                <a:t>Green</a:t>
              </a:r>
              <a:r>
                <a:rPr lang="en-US" sz="2400" b="1" dirty="0">
                  <a:solidFill>
                    <a:schemeClr val="bg1"/>
                  </a:solidFill>
                </a:rPr>
                <a:t>:</a:t>
              </a:r>
              <a:r>
                <a:rPr lang="en-US" sz="2400" b="1" dirty="0"/>
                <a:t> Integration completed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571964-C597-4DD0-9B42-E84F74727E9E}"/>
              </a:ext>
            </a:extLst>
          </p:cNvPr>
          <p:cNvGrpSpPr/>
          <p:nvPr/>
        </p:nvGrpSpPr>
        <p:grpSpPr>
          <a:xfrm>
            <a:off x="2184400" y="4900320"/>
            <a:ext cx="4272023" cy="914400"/>
            <a:chOff x="2128777" y="1169340"/>
            <a:chExt cx="4272023" cy="914400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8430B56B-376E-4DD2-9B41-982111F823B9}"/>
                </a:ext>
              </a:extLst>
            </p:cNvPr>
            <p:cNvSpPr/>
            <p:nvPr/>
          </p:nvSpPr>
          <p:spPr>
            <a:xfrm>
              <a:off x="5105400" y="1295400"/>
              <a:ext cx="1295400" cy="662281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B975CD7-BC7C-4172-9C0C-4ED9FABC5379}"/>
                </a:ext>
              </a:extLst>
            </p:cNvPr>
            <p:cNvSpPr/>
            <p:nvPr/>
          </p:nvSpPr>
          <p:spPr>
            <a:xfrm>
              <a:off x="2128777" y="1169340"/>
              <a:ext cx="2844800" cy="914400"/>
            </a:xfrm>
            <a:prstGeom prst="roundRect">
              <a:avLst/>
            </a:prstGeom>
            <a:solidFill>
              <a:srgbClr val="75A5D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 b="1" dirty="0">
                  <a:solidFill>
                    <a:srgbClr val="B5892D"/>
                  </a:solidFill>
                </a:rPr>
                <a:t>Gold</a:t>
              </a:r>
              <a:r>
                <a:rPr lang="en-US" sz="2400" b="1" dirty="0"/>
                <a:t>: Integration ongoing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33A964-EA81-47DE-B32C-8DB8459D763F}"/>
              </a:ext>
            </a:extLst>
          </p:cNvPr>
          <p:cNvGrpSpPr/>
          <p:nvPr/>
        </p:nvGrpSpPr>
        <p:grpSpPr>
          <a:xfrm>
            <a:off x="2199390" y="3648017"/>
            <a:ext cx="4272023" cy="914400"/>
            <a:chOff x="2128777" y="1169340"/>
            <a:chExt cx="4272023" cy="914400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A7CEE514-585E-411D-98AE-4313D383D6DC}"/>
                </a:ext>
              </a:extLst>
            </p:cNvPr>
            <p:cNvSpPr/>
            <p:nvPr/>
          </p:nvSpPr>
          <p:spPr>
            <a:xfrm>
              <a:off x="5105400" y="1295400"/>
              <a:ext cx="1295400" cy="662281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91ACC50-208F-4865-B616-DDB1AE0C5852}"/>
                </a:ext>
              </a:extLst>
            </p:cNvPr>
            <p:cNvSpPr/>
            <p:nvPr/>
          </p:nvSpPr>
          <p:spPr>
            <a:xfrm>
              <a:off x="2128777" y="1169340"/>
              <a:ext cx="2844800" cy="914400"/>
            </a:xfrm>
            <a:prstGeom prst="roundRect">
              <a:avLst/>
            </a:prstGeom>
            <a:solidFill>
              <a:srgbClr val="75A5D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</a:rPr>
                <a:t>Grey</a:t>
              </a:r>
              <a:r>
                <a:rPr lang="en-US" sz="2400" b="1" dirty="0"/>
                <a:t>: Integration planned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8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12CB8-C725-48D9-8C58-8EA0DDBE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20/04/2018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25762-11A9-47C8-9A44-0F0E86DB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F57BE5-3DB1-4F46-81F2-02D79AC6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CLARIN - European Research Infrastructure for Language Resources and Technology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94AFB0-FE51-4332-BB67-5BF338E4A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55139"/>
              </p:ext>
            </p:extLst>
          </p:nvPr>
        </p:nvGraphicFramePr>
        <p:xfrm>
          <a:off x="228600" y="3585020"/>
          <a:ext cx="5257800" cy="27846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12773878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5469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Launch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836721">
                <a:tc>
                  <a:txBody>
                    <a:bodyPr/>
                    <a:lstStyle/>
                    <a:p>
                      <a:r>
                        <a:rPr lang="en-US" sz="1600" b="1" dirty="0"/>
                        <a:t>Virtual Language Observatory (VLO)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01/07/2018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EGI Cloud Compute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Fed. Services, 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B2SHARE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  <a:tr h="523342">
                <a:tc>
                  <a:txBody>
                    <a:bodyPr/>
                    <a:lstStyle/>
                    <a:p>
                      <a:r>
                        <a:rPr lang="en-US" sz="1600" b="1" dirty="0"/>
                        <a:t>Virtual Collection Registry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01/01/2019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B2SHARE, 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B2FIND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42900"/>
                  </a:ext>
                </a:extLst>
              </a:tr>
              <a:tr h="728758">
                <a:tc>
                  <a:txBody>
                    <a:bodyPr/>
                    <a:lstStyle/>
                    <a:p>
                      <a:r>
                        <a:rPr lang="en-US" sz="1600" b="1" dirty="0"/>
                        <a:t>Language Resource Switchboard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01/02/2019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EGI Cloud Compute,</a:t>
                      </a:r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B2DROP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B2SHARE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987900"/>
                  </a:ext>
                </a:extLst>
              </a:tr>
            </a:tbl>
          </a:graphicData>
        </a:graphic>
      </p:graphicFrame>
      <p:graphicFrame>
        <p:nvGraphicFramePr>
          <p:cNvPr id="7" name="Google Shape;192;p33">
            <a:extLst>
              <a:ext uri="{FF2B5EF4-FFF2-40B4-BE49-F238E27FC236}">
                <a16:creationId xmlns:a16="http://schemas.microsoft.com/office/drawing/2014/main" id="{973FB646-4E42-4562-A429-3A9C57498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280908"/>
              </p:ext>
            </p:extLst>
          </p:nvPr>
        </p:nvGraphicFramePr>
        <p:xfrm>
          <a:off x="8569409" y="1859370"/>
          <a:ext cx="3432716" cy="11886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32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VLO - VA Metrics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Visits: 259/months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Harvested metadata records: 896473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D0C9DBF-7755-4C41-8B47-1D2EE6F65B22}"/>
              </a:ext>
            </a:extLst>
          </p:cNvPr>
          <p:cNvSpPr txBox="1">
            <a:spLocks/>
          </p:cNvSpPr>
          <p:nvPr/>
        </p:nvSpPr>
        <p:spPr>
          <a:xfrm>
            <a:off x="152400" y="1174666"/>
            <a:ext cx="8077200" cy="19992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Virtual Language Observatory</a:t>
            </a:r>
            <a:r>
              <a:rPr lang="en-US" sz="2400" dirty="0"/>
              <a:t>: uniform search and discovery functionality for language resources and tools</a:t>
            </a:r>
          </a:p>
          <a:p>
            <a:r>
              <a:rPr lang="en-US" sz="2400" b="1" dirty="0"/>
              <a:t>Virtual Collection Registry</a:t>
            </a:r>
            <a:r>
              <a:rPr lang="en-US" sz="2400" dirty="0"/>
              <a:t>: a registry of CLARIN digital objects</a:t>
            </a:r>
          </a:p>
          <a:p>
            <a:r>
              <a:rPr lang="en-US" sz="2400" b="1" dirty="0"/>
              <a:t>Language Resource Switchboard</a:t>
            </a:r>
            <a:r>
              <a:rPr lang="en-US" sz="2400" dirty="0"/>
              <a:t>: find a matching language for data</a:t>
            </a:r>
          </a:p>
        </p:txBody>
      </p:sp>
      <p:pic>
        <p:nvPicPr>
          <p:cNvPr id="9" name="Picture 2" descr="https://www.clarin.eu/sites/default/files/clarin-frontpage-logo.jpg">
            <a:extLst>
              <a:ext uri="{FF2B5EF4-FFF2-40B4-BE49-F238E27FC236}">
                <a16:creationId xmlns:a16="http://schemas.microsoft.com/office/drawing/2014/main" id="{63440320-0307-4697-B7C5-B26E8653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265" y="764945"/>
            <a:ext cx="1036335" cy="83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607A85-13C4-454A-A2E6-FFB6DBB67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288847"/>
            <a:ext cx="6186734" cy="30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0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9F0B1-4C1B-41C8-AA54-2E391B95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20/04/2018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54AF2A-9EF3-4BE5-871E-2DD212FE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2CA211-D729-4DBE-9A81-5220B75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WLCG CMS Experiment - DODAS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75C990-DA24-4384-9539-197B65234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932315"/>
              </p:ext>
            </p:extLst>
          </p:nvPr>
        </p:nvGraphicFramePr>
        <p:xfrm>
          <a:off x="148425" y="3105578"/>
          <a:ext cx="4415150" cy="19202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49689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1277629">
                  <a:extLst>
                    <a:ext uri="{9D8B030D-6E8A-4147-A177-3AD203B41FA5}">
                      <a16:colId xmlns:a16="http://schemas.microsoft.com/office/drawing/2014/main" val="4127738788"/>
                    </a:ext>
                  </a:extLst>
                </a:gridCol>
                <a:gridCol w="2187832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3125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Launch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979187">
                <a:tc>
                  <a:txBody>
                    <a:bodyPr/>
                    <a:lstStyle/>
                    <a:p>
                      <a:r>
                        <a:rPr lang="en-US" sz="1600" b="1" dirty="0"/>
                        <a:t>DODAS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01/03/2018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</a:rPr>
                        <a:t>DataHub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CVFMS</a:t>
                      </a:r>
                    </a:p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EGI Check-in</a:t>
                      </a:r>
                    </a:p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INDIGO IAM</a:t>
                      </a:r>
                    </a:p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Orchestrator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Accounting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</a:tbl>
          </a:graphicData>
        </a:graphic>
      </p:graphicFrame>
      <p:graphicFrame>
        <p:nvGraphicFramePr>
          <p:cNvPr id="7" name="Google Shape;192;p33">
            <a:extLst>
              <a:ext uri="{FF2B5EF4-FFF2-40B4-BE49-F238E27FC236}">
                <a16:creationId xmlns:a16="http://schemas.microsoft.com/office/drawing/2014/main" id="{815B0800-4586-40CC-B46D-20E29BE33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896141"/>
              </p:ext>
            </p:extLst>
          </p:nvPr>
        </p:nvGraphicFramePr>
        <p:xfrm>
          <a:off x="148425" y="5141575"/>
          <a:ext cx="4007456" cy="11886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07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DODAS - VA Metrics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Jobs: 70k (50K CMS + 20K AMS)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Clusters deployed: 622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B7CDEA-3A75-4C40-AB8C-F3EF2A76B011}"/>
              </a:ext>
            </a:extLst>
          </p:cNvPr>
          <p:cNvSpPr txBox="1">
            <a:spLocks/>
          </p:cNvSpPr>
          <p:nvPr/>
        </p:nvSpPr>
        <p:spPr>
          <a:xfrm>
            <a:off x="76201" y="990600"/>
            <a:ext cx="8686800" cy="19992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Dynamic On Demand Analysis Service (DODAS)</a:t>
            </a:r>
            <a:r>
              <a:rPr lang="en-US" sz="2400" dirty="0"/>
              <a:t> automates the process of provisioning, creating, managing and accessing a pool of heterogeneous computing and storage resources:</a:t>
            </a:r>
          </a:p>
          <a:p>
            <a:pPr lvl="1"/>
            <a:r>
              <a:rPr lang="en-US" sz="2200" dirty="0" err="1"/>
              <a:t>HTCondor</a:t>
            </a:r>
            <a:r>
              <a:rPr lang="en-US" sz="2200" dirty="0"/>
              <a:t> based batch system as a Service</a:t>
            </a:r>
          </a:p>
          <a:p>
            <a:pPr lvl="1"/>
            <a:r>
              <a:rPr lang="en-US" sz="2200" dirty="0"/>
              <a:t>Big Data platform for Machine Learning as a Service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4363A5-BFF8-42DE-AF06-8E9E224D1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115641"/>
            <a:ext cx="6633262" cy="3147164"/>
          </a:xfrm>
          <a:prstGeom prst="rect">
            <a:avLst/>
          </a:prstGeom>
        </p:spPr>
      </p:pic>
      <p:pic>
        <p:nvPicPr>
          <p:cNvPr id="10" name="Picture 2" descr="https://marketplace.eosc-portal.eu/rails/active_storage/representations/eyJfcmFpbHMiOnsibWVzc2FnZSI6IkJBaHBHZz09IiwiZXhwIjpudWxsLCJwdXIiOiJibG9iX2lkIn19--48a12a60d5b44f2fb36d507b934d0c104cf06895/eyJfcmFpbHMiOnsibWVzc2FnZSI6IkJBaDdCam9MY21WemFYcGxTU0lNTVRnd2VERXlNQVk2QmtWVSIsImV4cCI6bnVsbCwicHVyIjoidmFyaWF0aW9uIn19--3a3bf12b12ad3ac5ad368feaefcc328b64202954/dynamic-on-demand-analysis-service.png">
            <a:extLst>
              <a:ext uri="{FF2B5EF4-FFF2-40B4-BE49-F238E27FC236}">
                <a16:creationId xmlns:a16="http://schemas.microsoft.com/office/drawing/2014/main" id="{E8CEC505-3A0D-4E53-B3FE-05EC18654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905" y="5620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1E623E-A759-486A-989D-526944041F00}"/>
              </a:ext>
            </a:extLst>
          </p:cNvPr>
          <p:cNvSpPr/>
          <p:nvPr/>
        </p:nvSpPr>
        <p:spPr>
          <a:xfrm>
            <a:off x="9220749" y="1199205"/>
            <a:ext cx="2365513" cy="17507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Adopted by the </a:t>
            </a:r>
            <a:r>
              <a:rPr lang="en-US" sz="2000" b="1" dirty="0">
                <a:solidFill>
                  <a:schemeClr val="tx1"/>
                </a:solidFill>
              </a:rPr>
              <a:t>Alpha Magnetic Spectrometer experiment</a:t>
            </a:r>
          </a:p>
        </p:txBody>
      </p:sp>
      <p:pic>
        <p:nvPicPr>
          <p:cNvPr id="1026" name="Picture 2" descr="Image result for wlcg cms">
            <a:extLst>
              <a:ext uri="{FF2B5EF4-FFF2-40B4-BE49-F238E27FC236}">
                <a16:creationId xmlns:a16="http://schemas.microsoft.com/office/drawing/2014/main" id="{7993378F-BBC8-4891-A0D9-24F2C92B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68508"/>
            <a:ext cx="772977" cy="76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76B527-4D92-4BFA-835D-42459BE9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20/04/2018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9A057-C74B-43C0-8D12-4DE57E84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67B2FF-4688-4BC1-A477-F949F252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063" y="188640"/>
            <a:ext cx="9118737" cy="537716"/>
          </a:xfrm>
        </p:spPr>
        <p:txBody>
          <a:bodyPr>
            <a:noAutofit/>
          </a:bodyPr>
          <a:lstStyle/>
          <a:p>
            <a:r>
              <a:rPr lang="en-US" sz="2800" dirty="0"/>
              <a:t>ENES European Network for Earth System Modelling - ECAS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0912B-58B2-4938-AA39-A4AB1C3F2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075451"/>
            <a:ext cx="5533650" cy="340154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7F101A-6505-44EA-90BB-D06087B91556}"/>
              </a:ext>
            </a:extLst>
          </p:cNvPr>
          <p:cNvSpPr txBox="1">
            <a:spLocks/>
          </p:cNvSpPr>
          <p:nvPr/>
        </p:nvSpPr>
        <p:spPr>
          <a:xfrm>
            <a:off x="0" y="914400"/>
            <a:ext cx="8610600" cy="19992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ECAS Climate Analytics Service (ECAS)</a:t>
            </a:r>
            <a:r>
              <a:rPr lang="en-US" sz="2400" dirty="0"/>
              <a:t> enables scientific end-users to perform data analysis experiments on large volumes of multidimensional data:</a:t>
            </a:r>
          </a:p>
          <a:p>
            <a:pPr lvl="1"/>
            <a:r>
              <a:rPr lang="en-US" sz="2000" dirty="0"/>
              <a:t>PID-enabled, server-side, and parallel approach</a:t>
            </a:r>
          </a:p>
          <a:p>
            <a:pPr lvl="1"/>
            <a:r>
              <a:rPr lang="en-US" sz="2000" dirty="0"/>
              <a:t>Focus on data intensive analysis, provenance management, and server-side approaches</a:t>
            </a:r>
          </a:p>
          <a:p>
            <a:pPr lvl="1"/>
            <a:r>
              <a:rPr lang="en-US" sz="1800" dirty="0">
                <a:hlinkClick r:id="rId3"/>
              </a:rPr>
              <a:t>Ophidia Big Data Analytics</a:t>
            </a:r>
            <a:r>
              <a:rPr lang="en-US" sz="1800" dirty="0"/>
              <a:t> framework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8B8E42-8811-492D-9CC6-57D889B74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49962"/>
              </p:ext>
            </p:extLst>
          </p:nvPr>
        </p:nvGraphicFramePr>
        <p:xfrm>
          <a:off x="257550" y="3596640"/>
          <a:ext cx="5914650" cy="1432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85450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27738788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3125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Launch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979187">
                <a:tc>
                  <a:txBody>
                    <a:bodyPr/>
                    <a:lstStyle/>
                    <a:p>
                      <a:r>
                        <a:rPr lang="en-US" sz="1600" b="1" dirty="0"/>
                        <a:t>ECAS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01/09/2019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B5892D"/>
                          </a:solidFill>
                        </a:rPr>
                        <a:t>EGI </a:t>
                      </a:r>
                      <a:r>
                        <a:rPr lang="en-US" sz="1600" b="1" dirty="0" err="1">
                          <a:solidFill>
                            <a:srgbClr val="B5892D"/>
                          </a:solidFill>
                        </a:rPr>
                        <a:t>DataHub</a:t>
                      </a:r>
                      <a:endParaRPr lang="en-US" sz="1600" b="1" dirty="0">
                        <a:solidFill>
                          <a:srgbClr val="B5892D"/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INDIGO IAM B2ACCESS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EGI Check-in</a:t>
                      </a:r>
                    </a:p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B2SHARE,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 B2DROP,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B2HANDLE</a:t>
                      </a:r>
                    </a:p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INDIGO Infrastructure Manager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3A03AA-FD08-4865-899C-A1F690B3B269}"/>
              </a:ext>
            </a:extLst>
          </p:cNvPr>
          <p:cNvSpPr/>
          <p:nvPr/>
        </p:nvSpPr>
        <p:spPr>
          <a:xfrm>
            <a:off x="257550" y="5257800"/>
            <a:ext cx="629565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Also integrated with </a:t>
            </a:r>
            <a:r>
              <a:rPr lang="en-US" sz="2000" b="1" dirty="0">
                <a:solidFill>
                  <a:schemeClr val="tx1"/>
                </a:solidFill>
              </a:rPr>
              <a:t>Earth System Grid Federation (ESGF)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JupyterHub</a:t>
            </a:r>
            <a:r>
              <a:rPr lang="en-US" sz="2000" dirty="0">
                <a:solidFill>
                  <a:schemeClr val="tx1"/>
                </a:solidFill>
              </a:rPr>
              <a:t> and the </a:t>
            </a:r>
            <a:r>
              <a:rPr lang="en-US" sz="2000" b="1" dirty="0">
                <a:solidFill>
                  <a:schemeClr val="tx1"/>
                </a:solidFill>
              </a:rPr>
              <a:t>ECAS-Lab web portal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E30211-4A22-4FDA-BA33-5CD325EAF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69" y="776274"/>
            <a:ext cx="1451001" cy="428625"/>
          </a:xfrm>
          <a:prstGeom prst="rect">
            <a:avLst/>
          </a:prstGeom>
        </p:spPr>
      </p:pic>
      <p:pic>
        <p:nvPicPr>
          <p:cNvPr id="2056" name="Picture 8" descr="@OphidiaBigData">
            <a:extLst>
              <a:ext uri="{FF2B5EF4-FFF2-40B4-BE49-F238E27FC236}">
                <a16:creationId xmlns:a16="http://schemas.microsoft.com/office/drawing/2014/main" id="{3DC39E42-F0D6-4D43-81D0-4C572BD37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726356"/>
            <a:ext cx="537716" cy="5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457132-4A40-42BB-A0F3-5D9469E22F55}"/>
              </a:ext>
            </a:extLst>
          </p:cNvPr>
          <p:cNvSpPr/>
          <p:nvPr/>
        </p:nvSpPr>
        <p:spPr>
          <a:xfrm>
            <a:off x="8458200" y="1271055"/>
            <a:ext cx="3657600" cy="1830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4 main use cases: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Users with no directly available computing or data analysis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Users from climate data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Climate data cross-model/large-scale ensemble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Prototyping applications with </a:t>
            </a:r>
            <a:r>
              <a:rPr lang="en-US" sz="1400" dirty="0" err="1">
                <a:solidFill>
                  <a:schemeClr val="tx1"/>
                </a:solidFill>
              </a:rPr>
              <a:t>datacube</a:t>
            </a:r>
            <a:r>
              <a:rPr lang="en-US" sz="1400" dirty="0">
                <a:solidFill>
                  <a:schemeClr val="tx1"/>
                </a:solidFill>
              </a:rPr>
              <a:t> concept</a:t>
            </a:r>
          </a:p>
        </p:txBody>
      </p:sp>
    </p:spTree>
    <p:extLst>
      <p:ext uri="{BB962C8B-B14F-4D97-AF65-F5344CB8AC3E}">
        <p14:creationId xmlns:p14="http://schemas.microsoft.com/office/powerpoint/2010/main" val="168612899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EOSC_HUB_16-9_ppt_template_v0.8</Template>
  <TotalTime>1805</TotalTime>
  <Words>2076</Words>
  <Application>Microsoft Office PowerPoint</Application>
  <PresentationFormat>Widescreen</PresentationFormat>
  <Paragraphs>428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Source Sans Pro</vt:lpstr>
      <vt:lpstr>Wingdings</vt:lpstr>
      <vt:lpstr>slide_base</vt:lpstr>
      <vt:lpstr>PowerPoint Presentation</vt:lpstr>
      <vt:lpstr>Outline</vt:lpstr>
      <vt:lpstr>Research Enabling services - What are they?  </vt:lpstr>
      <vt:lpstr>Thematic Services in EOSC-hub</vt:lpstr>
      <vt:lpstr>Thematic services and the Hub</vt:lpstr>
      <vt:lpstr>Thematic Services – Service adoption</vt:lpstr>
      <vt:lpstr>CLARIN - European Research Infrastructure for Language Resources and Technology </vt:lpstr>
      <vt:lpstr>WLCG CMS Experiment - DODAS</vt:lpstr>
      <vt:lpstr>ENES European Network for Earth System Modelling - ECAS</vt:lpstr>
      <vt:lpstr>GEOSS - Global Earth Observation System of Systems</vt:lpstr>
      <vt:lpstr>OPENCoasts - Coastal circulation on-demand forecast</vt:lpstr>
      <vt:lpstr>WeNMR - A Worldwide e-infrastructure for NMR and structural biology</vt:lpstr>
      <vt:lpstr>WeNMR - A Worldwide e-infrastructure for NMR and structural biology</vt:lpstr>
      <vt:lpstr>EO Pillar</vt:lpstr>
      <vt:lpstr>EO Pillar – Two examples</vt:lpstr>
      <vt:lpstr>DARIAH - Digital RI for the Arts and Humanities</vt:lpstr>
      <vt:lpstr>Thematic services in the EOSC Marketplace</vt:lpstr>
      <vt:lpstr>Enhance the Hub to better serve Thematic services</vt:lpstr>
      <vt:lpstr>Extend the EOSC-hub service offer</vt:lpstr>
      <vt:lpstr>Summary</vt:lpstr>
      <vt:lpstr>Future plans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Scardaci</dc:creator>
  <cp:lastModifiedBy>Diego Scardaci</cp:lastModifiedBy>
  <cp:revision>141</cp:revision>
  <dcterms:created xsi:type="dcterms:W3CDTF">2019-01-14T11:40:29Z</dcterms:created>
  <dcterms:modified xsi:type="dcterms:W3CDTF">2019-01-22T10:03:11Z</dcterms:modified>
</cp:coreProperties>
</file>