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p:restoredTop sz="94778"/>
  </p:normalViewPr>
  <p:slideViewPr>
    <p:cSldViewPr snapToGrid="0" snapToObjects="1">
      <p:cViewPr varScale="1">
        <p:scale>
          <a:sx n="103" d="100"/>
          <a:sy n="103" d="100"/>
        </p:scale>
        <p:origin x="5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4c867b46c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4c867b46c9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g4c867b46c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c867b46c9_0_5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c867b46c9_0_52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4c867b46c9_0_5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a255f449f_1_94: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g4a255f449f_1_9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a255f449f_1_11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g4a255f449f_1_1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4a255f449f_1_12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g4a255f449f_1_1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4a255f449f_1_14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4a255f449f_1_1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4a255f449f_1_15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g4a255f449f_1_1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4a255f449f_1_18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4a255f449f_1_1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4a255f449f_1_17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g4a255f449f_1_1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7" name="Google Shape;28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last line about the contributing work packages to be mentioned. The two WPs are intertwined as both of them have the positioning of EOSC-hub in their scope. WP12 surveys the needs of different stakeholders for different types of services and analyses possible business models to satisfy these needs. Thus, the output of WP12 enlightens on the issues in user landscape and help making appropriate strategic choices in WP2. </a:t>
            </a:r>
            <a:endParaRPr/>
          </a:p>
          <a:p>
            <a:pPr marL="0" lvl="0" indent="0" algn="l" rtl="0">
              <a:spcBef>
                <a:spcPts val="0"/>
              </a:spcBef>
              <a:spcAft>
                <a:spcPts val="0"/>
              </a:spcAft>
              <a:buNone/>
            </a:pPr>
            <a:endParaRPr/>
          </a:p>
        </p:txBody>
      </p:sp>
      <p:sp>
        <p:nvSpPr>
          <p:cNvPr id="137" name="Google Shape;13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a255f449f_0_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Strategic planning is done in EOSC-hub in order </a:t>
            </a:r>
            <a:endParaRPr/>
          </a:p>
          <a:p>
            <a:pPr marL="457200" lvl="0" indent="-317500" algn="l" rtl="0">
              <a:spcBef>
                <a:spcPts val="0"/>
              </a:spcBef>
              <a:spcAft>
                <a:spcPts val="0"/>
              </a:spcAft>
              <a:buSzPts val="1400"/>
              <a:buChar char="-"/>
            </a:pPr>
            <a:r>
              <a:rPr lang="en-US"/>
              <a:t>to get all stakeholder (external  and internal) on the same page and aligned with the project vision and mission</a:t>
            </a:r>
            <a:endParaRPr/>
          </a:p>
          <a:p>
            <a:pPr marL="457200" lvl="0" indent="-317500" algn="l" rtl="0">
              <a:spcBef>
                <a:spcPts val="0"/>
              </a:spcBef>
              <a:spcAft>
                <a:spcPts val="0"/>
              </a:spcAft>
              <a:buSzPts val="1400"/>
              <a:buChar char="-"/>
            </a:pPr>
            <a:r>
              <a:rPr lang="en-US"/>
              <a:t>to understand the emerging trends, change drivers and scenarios that could impact our aims</a:t>
            </a:r>
            <a:endParaRPr/>
          </a:p>
          <a:p>
            <a:pPr marL="457200" lvl="0" indent="-317500" algn="l" rtl="0">
              <a:spcBef>
                <a:spcPts val="0"/>
              </a:spcBef>
              <a:spcAft>
                <a:spcPts val="0"/>
              </a:spcAft>
              <a:buSzPts val="1400"/>
              <a:buChar char="-"/>
            </a:pPr>
            <a:r>
              <a:rPr lang="en-US"/>
              <a:t>to identify and evaluate the best way to accomplish the project goals</a:t>
            </a:r>
            <a:endParaRPr/>
          </a:p>
          <a:p>
            <a:pPr marL="457200" lvl="0" indent="-317500" algn="l" rtl="0">
              <a:spcBef>
                <a:spcPts val="0"/>
              </a:spcBef>
              <a:spcAft>
                <a:spcPts val="0"/>
              </a:spcAft>
              <a:buSzPts val="1400"/>
              <a:buChar char="-"/>
            </a:pPr>
            <a:r>
              <a:rPr lang="en-US"/>
              <a:t>to develop an implementation plan to keep everybody on track and accountable for deliverables</a:t>
            </a:r>
            <a:endParaRPr/>
          </a:p>
          <a:p>
            <a:pPr marL="0" lvl="0" indent="0" algn="l" rtl="0">
              <a:spcBef>
                <a:spcPts val="0"/>
              </a:spcBef>
              <a:spcAft>
                <a:spcPts val="0"/>
              </a:spcAft>
              <a:buNone/>
            </a:pPr>
            <a:r>
              <a:rPr lang="en-US"/>
              <a:t>A strategy plan is guide for all stakeholders to know where EOSC-hub is going </a:t>
            </a:r>
            <a:r>
              <a:rPr lang="en-US" u="sng"/>
              <a:t>and why</a:t>
            </a:r>
            <a:r>
              <a:rPr lang="en-US"/>
              <a:t>.</a:t>
            </a:r>
            <a:endParaRPr/>
          </a:p>
        </p:txBody>
      </p:sp>
      <p:sp>
        <p:nvSpPr>
          <p:cNvPr id="144" name="Google Shape;144;g4a255f449f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a255f449f_0_1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document that contains the strategic plan is not what is valuable. It's the information within it and the process used to create it -&gt; Successful strategic planning is about dialogue, reasoning and assessing arguments to deepen the stakeholders’ understanding and creating commitment. Hence, a participatory process, empowering all stakeholders, is the key success factor. Examples of the participatory methods include e.g. interviewing, network think tanks, etc. </a:t>
            </a:r>
            <a:endParaRPr/>
          </a:p>
          <a:p>
            <a:pPr marL="0" lvl="0" indent="0" algn="l" rtl="0">
              <a:spcBef>
                <a:spcPts val="0"/>
              </a:spcBef>
              <a:spcAft>
                <a:spcPts val="0"/>
              </a:spcAft>
              <a:buNone/>
            </a:pPr>
            <a:r>
              <a:rPr lang="en-US"/>
              <a:t>The strategy process of EOSC-hub can not be a waterfall type of exercise due to the complexity and turbulence of the field. It needs to be a dynamic instrument that captures signals, analyses them and drives the change. Therefore, it is re-evaluated on an ongoing basis.</a:t>
            </a:r>
            <a:endParaRPr/>
          </a:p>
        </p:txBody>
      </p:sp>
      <p:sp>
        <p:nvSpPr>
          <p:cNvPr id="152" name="Google Shape;152;g4a255f449f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a255f449f_1_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Terms of Reference define detailed requirements concerning the organization of the EOSC-hub Strategy Board. The five articles define </a:t>
            </a:r>
            <a:endParaRPr/>
          </a:p>
          <a:p>
            <a:pPr marL="457200" lvl="0" indent="-317500" algn="l" rtl="0">
              <a:spcBef>
                <a:spcPts val="0"/>
              </a:spcBef>
              <a:spcAft>
                <a:spcPts val="0"/>
              </a:spcAft>
              <a:buSzPts val="1400"/>
              <a:buAutoNum type="arabicParenR"/>
            </a:pPr>
            <a:r>
              <a:rPr lang="en-US"/>
              <a:t>The role of the SB</a:t>
            </a:r>
            <a:endParaRPr/>
          </a:p>
          <a:p>
            <a:pPr marL="457200" lvl="0" indent="-317500" algn="l" rtl="0">
              <a:spcBef>
                <a:spcPts val="0"/>
              </a:spcBef>
              <a:spcAft>
                <a:spcPts val="0"/>
              </a:spcAft>
              <a:buSzPts val="1400"/>
              <a:buAutoNum type="arabicParenR"/>
            </a:pPr>
            <a:r>
              <a:rPr lang="en-US"/>
              <a:t>Membership and representation</a:t>
            </a:r>
            <a:endParaRPr/>
          </a:p>
          <a:p>
            <a:pPr marL="457200" lvl="0" indent="-317500" algn="l" rtl="0">
              <a:spcBef>
                <a:spcPts val="0"/>
              </a:spcBef>
              <a:spcAft>
                <a:spcPts val="0"/>
              </a:spcAft>
              <a:buSzPts val="1400"/>
              <a:buAutoNum type="arabicParenR"/>
            </a:pPr>
            <a:r>
              <a:rPr lang="en-US"/>
              <a:t>Meeting procudures and information distribution</a:t>
            </a:r>
            <a:endParaRPr/>
          </a:p>
          <a:p>
            <a:pPr marL="457200" lvl="0" indent="-317500" algn="l" rtl="0">
              <a:spcBef>
                <a:spcPts val="0"/>
              </a:spcBef>
              <a:spcAft>
                <a:spcPts val="0"/>
              </a:spcAft>
              <a:buSzPts val="1400"/>
              <a:buAutoNum type="arabicParenR"/>
            </a:pPr>
            <a:r>
              <a:rPr lang="en-US"/>
              <a:t>Conflicts of interest and cofidentiality</a:t>
            </a:r>
            <a:endParaRPr/>
          </a:p>
          <a:p>
            <a:pPr marL="457200" lvl="0" indent="-317500" algn="l" rtl="0">
              <a:spcBef>
                <a:spcPts val="0"/>
              </a:spcBef>
              <a:spcAft>
                <a:spcPts val="0"/>
              </a:spcAft>
              <a:buSzPts val="1400"/>
              <a:buAutoNum type="arabicParenR"/>
            </a:pPr>
            <a:r>
              <a:rPr lang="en-US"/>
              <a:t>Amendment of articles</a:t>
            </a:r>
            <a:endParaRPr/>
          </a:p>
        </p:txBody>
      </p:sp>
      <p:sp>
        <p:nvSpPr>
          <p:cNvPr id="161" name="Google Shape;161;g4a255f449f_1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a255f449f_1_1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solidFill>
                  <a:srgbClr val="000000"/>
                </a:solidFill>
              </a:rPr>
              <a:t>The EOSC-hub Strategy Board (SB) was set up with six members from e-Infrastructures, Research Infrastructures and thematic service providers contributing to the project and ESFRI cluster project representatives. The members were appointed by the Project Management Board for the whole duration of the EOSC-hub project. Ron Dekker, from CESSDA,was elected to Chair by the SB members. </a:t>
            </a:r>
            <a:endParaRPr/>
          </a:p>
        </p:txBody>
      </p:sp>
      <p:sp>
        <p:nvSpPr>
          <p:cNvPr id="169" name="Google Shape;169;g4a255f449f_1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a255f449f_1_3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Five SB members out of six were interviewed when preparing the 1st EOSC-hub Strategy Plan. (Andreas Petzold was appointed only in the beginning of June and we couldn’t fit in a suitable time into his schedule.) Two alternative options for positioning EOSC-hub within EOSC were prepared and shared beforehand and they were discussed and assessed in one hour individual interviews. The interviews also produced rich information on communities’ expectations and priorities in regard to EOSC-hub.</a:t>
            </a:r>
            <a:endParaRPr/>
          </a:p>
          <a:p>
            <a:pPr marL="0" lvl="0" indent="0" algn="l" rtl="0">
              <a:spcBef>
                <a:spcPts val="0"/>
              </a:spcBef>
              <a:spcAft>
                <a:spcPts val="0"/>
              </a:spcAft>
              <a:buNone/>
            </a:pPr>
            <a:r>
              <a:rPr lang="en-US"/>
              <a:t>For now on, the SB will work as a team and provide advices in a written form.</a:t>
            </a:r>
            <a:endParaRPr/>
          </a:p>
        </p:txBody>
      </p:sp>
      <p:sp>
        <p:nvSpPr>
          <p:cNvPr id="176" name="Google Shape;176;g4a255f449f_1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afecdf9fe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afecdf9fe_1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4afecdf9fe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4a255f449f_1_6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EOSC-hub project </a:t>
            </a:r>
            <a:r>
              <a:rPr lang="en-US">
                <a:solidFill>
                  <a:srgbClr val="000000"/>
                </a:solidFill>
              </a:rPr>
              <a:t>develops and maintains the EOSC Portal together with the eInfraCentral, EOSCpilot  and OpenAIRE-Advance projects. The role of EOSC-hub is to provide means and processes for service providers to contribute their services and resources to the EOSC catalogue.</a:t>
            </a:r>
            <a:endParaRPr>
              <a:solidFill>
                <a:srgbClr val="000000"/>
              </a:solidFill>
            </a:endParaRPr>
          </a:p>
        </p:txBody>
      </p:sp>
      <p:sp>
        <p:nvSpPr>
          <p:cNvPr id="192" name="Google Shape;192;g4a255f449f_1_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Intro_slide">
  <p:cSld name="Intro_slide">
    <p:bg>
      <p:bgPr>
        <a:blipFill rotWithShape="1">
          <a:blip r:embed="rId2">
            <a:alphaModFix/>
          </a:blip>
          <a:stretch>
            <a:fillRect/>
          </a:stretch>
        </a:blipFill>
        <a:effectLst/>
      </p:bgPr>
    </p:bg>
    <p:spTree>
      <p:nvGrpSpPr>
        <p:cNvPr id="1" name="Shape 10"/>
        <p:cNvGrpSpPr/>
        <p:nvPr/>
      </p:nvGrpSpPr>
      <p:grpSpPr>
        <a:xfrm>
          <a:off x="0" y="0"/>
          <a:ext cx="0" cy="0"/>
          <a:chOff x="0" y="0"/>
          <a:chExt cx="0" cy="0"/>
        </a:xfrm>
      </p:grpSpPr>
      <p:pic>
        <p:nvPicPr>
          <p:cNvPr id="11" name="Google Shape;11;p2"/>
          <p:cNvPicPr preferRelativeResize="0"/>
          <p:nvPr/>
        </p:nvPicPr>
        <p:blipFill rotWithShape="1">
          <a:blip r:embed="rId3">
            <a:alphaModFix/>
          </a:blip>
          <a:srcRect/>
          <a:stretch/>
        </p:blipFill>
        <p:spPr>
          <a:xfrm>
            <a:off x="1355500" y="4877732"/>
            <a:ext cx="636044" cy="578959"/>
          </a:xfrm>
          <a:prstGeom prst="rect">
            <a:avLst/>
          </a:prstGeom>
          <a:noFill/>
          <a:ln>
            <a:noFill/>
          </a:ln>
        </p:spPr>
      </p:pic>
      <p:pic>
        <p:nvPicPr>
          <p:cNvPr id="12" name="Google Shape;12;p2"/>
          <p:cNvPicPr preferRelativeResize="0"/>
          <p:nvPr/>
        </p:nvPicPr>
        <p:blipFill rotWithShape="1">
          <a:blip r:embed="rId4">
            <a:alphaModFix/>
          </a:blip>
          <a:srcRect/>
          <a:stretch/>
        </p:blipFill>
        <p:spPr>
          <a:xfrm>
            <a:off x="1323857" y="5260744"/>
            <a:ext cx="667687" cy="633228"/>
          </a:xfrm>
          <a:prstGeom prst="rect">
            <a:avLst/>
          </a:prstGeom>
          <a:noFill/>
          <a:ln>
            <a:noFill/>
          </a:ln>
        </p:spPr>
      </p:pic>
      <p:sp>
        <p:nvSpPr>
          <p:cNvPr id="13" name="Google Shape;13;p2"/>
          <p:cNvSpPr/>
          <p:nvPr/>
        </p:nvSpPr>
        <p:spPr>
          <a:xfrm>
            <a:off x="1007436" y="6381328"/>
            <a:ext cx="11041227"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a:solidFill>
                  <a:schemeClr val="dk1"/>
                </a:solidFill>
                <a:latin typeface="Calibri"/>
                <a:ea typeface="Calibri"/>
                <a:cs typeface="Calibri"/>
                <a:sym typeface="Calibri"/>
              </a:rPr>
              <a:t>EOSC-hub receives funding from the European Union’s Horizon 2020 research and innovation programme under grant agreement No. 777536.</a:t>
            </a:r>
            <a:endParaRPr/>
          </a:p>
        </p:txBody>
      </p:sp>
      <p:sp>
        <p:nvSpPr>
          <p:cNvPr id="14" name="Google Shape;14;p2"/>
          <p:cNvSpPr txBox="1"/>
          <p:nvPr/>
        </p:nvSpPr>
        <p:spPr>
          <a:xfrm>
            <a:off x="1976601" y="4989075"/>
            <a:ext cx="1552984"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1C3046"/>
                </a:solidFill>
                <a:latin typeface="Calibri"/>
                <a:ea typeface="Calibri"/>
                <a:cs typeface="Calibri"/>
                <a:sym typeface="Calibri"/>
              </a:rPr>
              <a:t>eosc-hub.eu</a:t>
            </a:r>
            <a:endParaRPr/>
          </a:p>
        </p:txBody>
      </p:sp>
      <p:sp>
        <p:nvSpPr>
          <p:cNvPr id="15" name="Google Shape;15;p2"/>
          <p:cNvSpPr txBox="1"/>
          <p:nvPr/>
        </p:nvSpPr>
        <p:spPr>
          <a:xfrm>
            <a:off x="1937698" y="5375344"/>
            <a:ext cx="1624992"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1C3046"/>
                </a:solidFill>
                <a:latin typeface="Calibri"/>
                <a:ea typeface="Calibri"/>
                <a:cs typeface="Calibri"/>
                <a:sym typeface="Calibri"/>
              </a:rPr>
              <a:t>@EOSC_eu</a:t>
            </a:r>
            <a:endParaRPr sz="2000">
              <a:solidFill>
                <a:srgbClr val="1C3046"/>
              </a:solidFill>
              <a:latin typeface="Calibri"/>
              <a:ea typeface="Calibri"/>
              <a:cs typeface="Calibri"/>
              <a:sym typeface="Calibri"/>
            </a:endParaRPr>
          </a:p>
        </p:txBody>
      </p:sp>
      <p:cxnSp>
        <p:nvCxnSpPr>
          <p:cNvPr id="16" name="Google Shape;16;p2"/>
          <p:cNvCxnSpPr/>
          <p:nvPr/>
        </p:nvCxnSpPr>
        <p:spPr>
          <a:xfrm>
            <a:off x="1559496" y="4725144"/>
            <a:ext cx="1872208" cy="0"/>
          </a:xfrm>
          <a:prstGeom prst="straightConnector1">
            <a:avLst/>
          </a:prstGeom>
          <a:noFill/>
          <a:ln w="25400" cap="flat" cmpd="sng">
            <a:solidFill>
              <a:srgbClr val="1C3046"/>
            </a:solidFill>
            <a:prstDash val="solid"/>
            <a:round/>
            <a:headEnd type="none" w="sm" len="sm"/>
            <a:tailEnd type="none" w="sm" len="sm"/>
          </a:ln>
        </p:spPr>
      </p:cxnSp>
      <p:pic>
        <p:nvPicPr>
          <p:cNvPr id="17" name="Google Shape;17;p2"/>
          <p:cNvPicPr preferRelativeResize="0"/>
          <p:nvPr/>
        </p:nvPicPr>
        <p:blipFill rotWithShape="1">
          <a:blip r:embed="rId5">
            <a:alphaModFix/>
          </a:blip>
          <a:srcRect/>
          <a:stretch/>
        </p:blipFill>
        <p:spPr>
          <a:xfrm>
            <a:off x="1322301" y="1520793"/>
            <a:ext cx="4916162" cy="1224125"/>
          </a:xfrm>
          <a:prstGeom prst="rect">
            <a:avLst/>
          </a:prstGeom>
          <a:noFill/>
          <a:ln>
            <a:noFill/>
          </a:ln>
        </p:spPr>
      </p:pic>
      <p:pic>
        <p:nvPicPr>
          <p:cNvPr id="18" name="Google Shape;18;p2"/>
          <p:cNvPicPr preferRelativeResize="0"/>
          <p:nvPr/>
        </p:nvPicPr>
        <p:blipFill rotWithShape="1">
          <a:blip r:embed="rId6">
            <a:alphaModFix/>
          </a:blip>
          <a:srcRect/>
          <a:stretch/>
        </p:blipFill>
        <p:spPr>
          <a:xfrm>
            <a:off x="479376" y="6371133"/>
            <a:ext cx="422176" cy="282000"/>
          </a:xfrm>
          <a:prstGeom prst="rect">
            <a:avLst/>
          </a:prstGeom>
          <a:noFill/>
          <a:ln>
            <a:noFill/>
          </a:ln>
        </p:spPr>
      </p:pic>
      <p:sp>
        <p:nvSpPr>
          <p:cNvPr id="19" name="Google Shape;19;p2"/>
          <p:cNvSpPr txBox="1">
            <a:spLocks noGrp="1"/>
          </p:cNvSpPr>
          <p:nvPr>
            <p:ph type="body" idx="1"/>
          </p:nvPr>
        </p:nvSpPr>
        <p:spPr>
          <a:xfrm>
            <a:off x="1402928" y="3572463"/>
            <a:ext cx="6121400" cy="720725"/>
          </a:xfrm>
          <a:prstGeom prst="rect">
            <a:avLst/>
          </a:prstGeom>
          <a:noFill/>
          <a:ln>
            <a:noFill/>
          </a:ln>
        </p:spPr>
        <p:txBody>
          <a:bodyPr spcFirstLastPara="1" wrap="square" lIns="91425" tIns="91425" rIns="91425" bIns="91425" anchor="t" anchorCtr="0"/>
          <a:lstStyle>
            <a:lvl1pPr marL="457200" marR="0" lvl="0" indent="-228600" algn="l" rtl="0">
              <a:spcBef>
                <a:spcPts val="560"/>
              </a:spcBef>
              <a:spcAft>
                <a:spcPts val="0"/>
              </a:spcAft>
              <a:buClr>
                <a:srgbClr val="B5892D"/>
              </a:buClr>
              <a:buSzPts val="2800"/>
              <a:buFont typeface="Arial"/>
              <a:buNone/>
              <a:defRPr sz="2800" b="0" i="1" u="none" strike="noStrike" cap="none">
                <a:solidFill>
                  <a:srgbClr val="B5892D"/>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406400" algn="l" rtl="0">
              <a:spcBef>
                <a:spcPts val="48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body" idx="2"/>
          </p:nvPr>
        </p:nvSpPr>
        <p:spPr>
          <a:xfrm>
            <a:off x="1403350" y="2852738"/>
            <a:ext cx="6192838" cy="576262"/>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0"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mp; Content">
  <p:cSld name="Title &amp; Content">
    <p:spTree>
      <p:nvGrpSpPr>
        <p:cNvPr id="1" name="Shape 21"/>
        <p:cNvGrpSpPr/>
        <p:nvPr/>
      </p:nvGrpSpPr>
      <p:grpSpPr>
        <a:xfrm>
          <a:off x="0" y="0"/>
          <a:ext cx="0" cy="0"/>
          <a:chOff x="0" y="0"/>
          <a:chExt cx="0" cy="0"/>
        </a:xfrm>
      </p:grpSpPr>
      <p:sp>
        <p:nvSpPr>
          <p:cNvPr id="22" name="Google Shape;22;p3"/>
          <p:cNvSpPr/>
          <p:nvPr/>
        </p:nvSpPr>
        <p:spPr>
          <a:xfrm>
            <a:off x="11414248" y="6376243"/>
            <a:ext cx="442392" cy="293117"/>
          </a:xfrm>
          <a:prstGeom prst="rect">
            <a:avLst/>
          </a:prstGeom>
          <a:solidFill>
            <a:srgbClr val="1D2F45">
              <a:alpha val="2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A5A5A5"/>
              </a:solidFill>
              <a:latin typeface="Calibri"/>
              <a:ea typeface="Calibri"/>
              <a:cs typeface="Calibri"/>
              <a:sym typeface="Calibri"/>
            </a:endParaRPr>
          </a:p>
        </p:txBody>
      </p:sp>
      <p:sp>
        <p:nvSpPr>
          <p:cNvPr id="23" name="Google Shape;23;p3"/>
          <p:cNvSpPr txBox="1">
            <a:spLocks noGrp="1"/>
          </p:cNvSpPr>
          <p:nvPr>
            <p:ph type="body" idx="1"/>
          </p:nvPr>
        </p:nvSpPr>
        <p:spPr>
          <a:xfrm>
            <a:off x="335360" y="1268763"/>
            <a:ext cx="11521280" cy="4855007"/>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Arial"/>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335360" y="6381328"/>
            <a:ext cx="2844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165600" y="6381328"/>
            <a:ext cx="3860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26" name="Google Shape;26;p3"/>
          <p:cNvCxnSpPr/>
          <p:nvPr/>
        </p:nvCxnSpPr>
        <p:spPr>
          <a:xfrm rot="10800000">
            <a:off x="335360" y="6376246"/>
            <a:ext cx="11521280" cy="5085"/>
          </a:xfrm>
          <a:prstGeom prst="straightConnector1">
            <a:avLst/>
          </a:prstGeom>
          <a:noFill/>
          <a:ln w="12700" cap="flat" cmpd="sng">
            <a:solidFill>
              <a:srgbClr val="1D2F45"/>
            </a:solidFill>
            <a:prstDash val="solid"/>
            <a:round/>
            <a:headEnd type="none" w="sm" len="sm"/>
            <a:tailEnd type="none" w="sm" len="sm"/>
          </a:ln>
        </p:spPr>
      </p:cxnSp>
      <p:sp>
        <p:nvSpPr>
          <p:cNvPr id="27" name="Google Shape;27;p3"/>
          <p:cNvSpPr txBox="1">
            <a:spLocks noGrp="1"/>
          </p:cNvSpPr>
          <p:nvPr>
            <p:ph type="sldNum" idx="12"/>
          </p:nvPr>
        </p:nvSpPr>
        <p:spPr>
          <a:xfrm>
            <a:off x="8737600" y="6381328"/>
            <a:ext cx="3119040" cy="288032"/>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950" b="0" i="0">
                <a:solidFill>
                  <a:srgbClr val="3C3C3C"/>
                </a:solidFill>
                <a:latin typeface="Calibri"/>
                <a:ea typeface="Calibri"/>
                <a:cs typeface="Calibri"/>
                <a:sym typeface="Calibri"/>
              </a:defRPr>
            </a:lvl1pPr>
            <a:lvl2pPr marL="0" marR="0" lvl="1" indent="0" algn="r" rtl="0">
              <a:spcBef>
                <a:spcPts val="0"/>
              </a:spcBef>
              <a:buNone/>
              <a:defRPr sz="950" b="0" i="0">
                <a:solidFill>
                  <a:srgbClr val="3C3C3C"/>
                </a:solidFill>
                <a:latin typeface="Calibri"/>
                <a:ea typeface="Calibri"/>
                <a:cs typeface="Calibri"/>
                <a:sym typeface="Calibri"/>
              </a:defRPr>
            </a:lvl2pPr>
            <a:lvl3pPr marL="0" marR="0" lvl="2" indent="0" algn="r" rtl="0">
              <a:spcBef>
                <a:spcPts val="0"/>
              </a:spcBef>
              <a:buNone/>
              <a:defRPr sz="950" b="0" i="0">
                <a:solidFill>
                  <a:srgbClr val="3C3C3C"/>
                </a:solidFill>
                <a:latin typeface="Calibri"/>
                <a:ea typeface="Calibri"/>
                <a:cs typeface="Calibri"/>
                <a:sym typeface="Calibri"/>
              </a:defRPr>
            </a:lvl3pPr>
            <a:lvl4pPr marL="0" marR="0" lvl="3" indent="0" algn="r" rtl="0">
              <a:spcBef>
                <a:spcPts val="0"/>
              </a:spcBef>
              <a:buNone/>
              <a:defRPr sz="950" b="0" i="0">
                <a:solidFill>
                  <a:srgbClr val="3C3C3C"/>
                </a:solidFill>
                <a:latin typeface="Calibri"/>
                <a:ea typeface="Calibri"/>
                <a:cs typeface="Calibri"/>
                <a:sym typeface="Calibri"/>
              </a:defRPr>
            </a:lvl4pPr>
            <a:lvl5pPr marL="0" marR="0" lvl="4" indent="0" algn="r" rtl="0">
              <a:spcBef>
                <a:spcPts val="0"/>
              </a:spcBef>
              <a:buNone/>
              <a:defRPr sz="950" b="0" i="0">
                <a:solidFill>
                  <a:srgbClr val="3C3C3C"/>
                </a:solidFill>
                <a:latin typeface="Calibri"/>
                <a:ea typeface="Calibri"/>
                <a:cs typeface="Calibri"/>
                <a:sym typeface="Calibri"/>
              </a:defRPr>
            </a:lvl5pPr>
            <a:lvl6pPr marL="0" marR="0" lvl="5" indent="0" algn="r" rtl="0">
              <a:spcBef>
                <a:spcPts val="0"/>
              </a:spcBef>
              <a:buNone/>
              <a:defRPr sz="950" b="0" i="0">
                <a:solidFill>
                  <a:srgbClr val="3C3C3C"/>
                </a:solidFill>
                <a:latin typeface="Calibri"/>
                <a:ea typeface="Calibri"/>
                <a:cs typeface="Calibri"/>
                <a:sym typeface="Calibri"/>
              </a:defRPr>
            </a:lvl6pPr>
            <a:lvl7pPr marL="0" marR="0" lvl="6" indent="0" algn="r" rtl="0">
              <a:spcBef>
                <a:spcPts val="0"/>
              </a:spcBef>
              <a:buNone/>
              <a:defRPr sz="950" b="0" i="0">
                <a:solidFill>
                  <a:srgbClr val="3C3C3C"/>
                </a:solidFill>
                <a:latin typeface="Calibri"/>
                <a:ea typeface="Calibri"/>
                <a:cs typeface="Calibri"/>
                <a:sym typeface="Calibri"/>
              </a:defRPr>
            </a:lvl7pPr>
            <a:lvl8pPr marL="0" marR="0" lvl="7" indent="0" algn="r" rtl="0">
              <a:spcBef>
                <a:spcPts val="0"/>
              </a:spcBef>
              <a:buNone/>
              <a:defRPr sz="950" b="0" i="0">
                <a:solidFill>
                  <a:srgbClr val="3C3C3C"/>
                </a:solidFill>
                <a:latin typeface="Calibri"/>
                <a:ea typeface="Calibri"/>
                <a:cs typeface="Calibri"/>
                <a:sym typeface="Calibri"/>
              </a:defRPr>
            </a:lvl8pPr>
            <a:lvl9pPr marL="0" marR="0" lvl="8" indent="0" algn="r" rtl="0">
              <a:spcBef>
                <a:spcPts val="0"/>
              </a:spcBef>
              <a:buNone/>
              <a:defRPr sz="950" b="0" i="0">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3"/>
          <p:cNvSpPr/>
          <p:nvPr/>
        </p:nvSpPr>
        <p:spPr>
          <a:xfrm>
            <a:off x="4152612" y="0"/>
            <a:ext cx="1511361"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 name="Google Shape;29;p3"/>
          <p:cNvSpPr/>
          <p:nvPr/>
        </p:nvSpPr>
        <p:spPr>
          <a:xfrm>
            <a:off x="7920205" y="0"/>
            <a:ext cx="4223295"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 name="Google Shape;30;p3"/>
          <p:cNvSpPr/>
          <p:nvPr/>
        </p:nvSpPr>
        <p:spPr>
          <a:xfrm>
            <a:off x="11202275" y="0"/>
            <a:ext cx="996844"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31;p3"/>
          <p:cNvSpPr/>
          <p:nvPr/>
        </p:nvSpPr>
        <p:spPr>
          <a:xfrm>
            <a:off x="2543607" y="0"/>
            <a:ext cx="1354740"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 name="Google Shape;32;p3"/>
          <p:cNvSpPr/>
          <p:nvPr/>
        </p:nvSpPr>
        <p:spPr>
          <a:xfrm>
            <a:off x="9552385" y="0"/>
            <a:ext cx="1738195"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 name="Google Shape;33;p3"/>
          <p:cNvSpPr/>
          <p:nvPr/>
        </p:nvSpPr>
        <p:spPr>
          <a:xfrm>
            <a:off x="6960098" y="0"/>
            <a:ext cx="1523817"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3"/>
          <p:cNvSpPr/>
          <p:nvPr/>
        </p:nvSpPr>
        <p:spPr>
          <a:xfrm>
            <a:off x="1701959" y="-2"/>
            <a:ext cx="841647"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3"/>
          <p:cNvSpPr/>
          <p:nvPr/>
        </p:nvSpPr>
        <p:spPr>
          <a:xfrm>
            <a:off x="857970"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3"/>
          <p:cNvSpPr/>
          <p:nvPr/>
        </p:nvSpPr>
        <p:spPr>
          <a:xfrm>
            <a:off x="3454402"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37;p3"/>
          <p:cNvSpPr/>
          <p:nvPr/>
        </p:nvSpPr>
        <p:spPr>
          <a:xfrm>
            <a:off x="5663973" y="0"/>
            <a:ext cx="1403313"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 name="Google Shape;38;p3"/>
          <p:cNvSpPr/>
          <p:nvPr/>
        </p:nvSpPr>
        <p:spPr>
          <a:xfrm>
            <a:off x="9810659" y="0"/>
            <a:ext cx="221780"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 name="Google Shape;39;p3"/>
          <p:cNvSpPr/>
          <p:nvPr/>
        </p:nvSpPr>
        <p:spPr>
          <a:xfrm>
            <a:off x="-181" y="-2"/>
            <a:ext cx="858151"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0" name="Google Shape;40;p3"/>
          <p:cNvPicPr preferRelativeResize="0"/>
          <p:nvPr/>
        </p:nvPicPr>
        <p:blipFill rotWithShape="1">
          <a:blip r:embed="rId2">
            <a:alphaModFix/>
          </a:blip>
          <a:srcRect/>
          <a:stretch/>
        </p:blipFill>
        <p:spPr>
          <a:xfrm>
            <a:off x="107504" y="120788"/>
            <a:ext cx="2808312" cy="754672"/>
          </a:xfrm>
          <a:prstGeom prst="rect">
            <a:avLst/>
          </a:prstGeom>
          <a:noFill/>
          <a:ln>
            <a:noFill/>
          </a:ln>
        </p:spPr>
      </p:pic>
      <p:pic>
        <p:nvPicPr>
          <p:cNvPr id="41" name="Google Shape;41;p3"/>
          <p:cNvPicPr preferRelativeResize="0"/>
          <p:nvPr/>
        </p:nvPicPr>
        <p:blipFill rotWithShape="1">
          <a:blip r:embed="rId3">
            <a:alphaModFix/>
          </a:blip>
          <a:srcRect/>
          <a:stretch/>
        </p:blipFill>
        <p:spPr>
          <a:xfrm>
            <a:off x="0" y="6826217"/>
            <a:ext cx="12192000" cy="31783"/>
          </a:xfrm>
          <a:prstGeom prst="rect">
            <a:avLst/>
          </a:prstGeom>
          <a:noFill/>
          <a:ln>
            <a:noFill/>
          </a:ln>
        </p:spPr>
      </p:pic>
      <p:sp>
        <p:nvSpPr>
          <p:cNvPr id="42" name="Google Shape;42;p3"/>
          <p:cNvSpPr txBox="1">
            <a:spLocks noGrp="1"/>
          </p:cNvSpPr>
          <p:nvPr>
            <p:ph type="body" idx="2"/>
          </p:nvPr>
        </p:nvSpPr>
        <p:spPr>
          <a:xfrm>
            <a:off x="3221038" y="192857"/>
            <a:ext cx="8635602" cy="82343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_Slide_2">
  <p:cSld name="Content_Slide_2">
    <p:spTree>
      <p:nvGrpSpPr>
        <p:cNvPr id="1" name="Shape 43"/>
        <p:cNvGrpSpPr/>
        <p:nvPr/>
      </p:nvGrpSpPr>
      <p:grpSpPr>
        <a:xfrm>
          <a:off x="0" y="0"/>
          <a:ext cx="0" cy="0"/>
          <a:chOff x="0" y="0"/>
          <a:chExt cx="0" cy="0"/>
        </a:xfrm>
      </p:grpSpPr>
      <p:sp>
        <p:nvSpPr>
          <p:cNvPr id="44" name="Google Shape;44;p4"/>
          <p:cNvSpPr/>
          <p:nvPr/>
        </p:nvSpPr>
        <p:spPr>
          <a:xfrm>
            <a:off x="11414248" y="6376243"/>
            <a:ext cx="442392" cy="293117"/>
          </a:xfrm>
          <a:prstGeom prst="rect">
            <a:avLst/>
          </a:prstGeom>
          <a:solidFill>
            <a:srgbClr val="1D2F45">
              <a:alpha val="2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A5A5A5"/>
              </a:solidFill>
              <a:latin typeface="Calibri"/>
              <a:ea typeface="Calibri"/>
              <a:cs typeface="Calibri"/>
              <a:sym typeface="Calibri"/>
            </a:endParaRPr>
          </a:p>
        </p:txBody>
      </p:sp>
      <p:sp>
        <p:nvSpPr>
          <p:cNvPr id="45" name="Google Shape;45;p4"/>
          <p:cNvSpPr/>
          <p:nvPr/>
        </p:nvSpPr>
        <p:spPr>
          <a:xfrm>
            <a:off x="4152612" y="0"/>
            <a:ext cx="1511361"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46;p4"/>
          <p:cNvSpPr/>
          <p:nvPr/>
        </p:nvSpPr>
        <p:spPr>
          <a:xfrm>
            <a:off x="7920205" y="0"/>
            <a:ext cx="4223295"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 name="Google Shape;47;p4"/>
          <p:cNvSpPr/>
          <p:nvPr/>
        </p:nvSpPr>
        <p:spPr>
          <a:xfrm>
            <a:off x="11202275" y="0"/>
            <a:ext cx="996844"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 name="Google Shape;48;p4"/>
          <p:cNvSpPr/>
          <p:nvPr/>
        </p:nvSpPr>
        <p:spPr>
          <a:xfrm>
            <a:off x="2543607" y="0"/>
            <a:ext cx="1354740"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9" name="Google Shape;49;p4"/>
          <p:cNvSpPr/>
          <p:nvPr/>
        </p:nvSpPr>
        <p:spPr>
          <a:xfrm>
            <a:off x="9552385" y="0"/>
            <a:ext cx="1738195"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 name="Google Shape;50;p4"/>
          <p:cNvSpPr/>
          <p:nvPr/>
        </p:nvSpPr>
        <p:spPr>
          <a:xfrm>
            <a:off x="6960098" y="0"/>
            <a:ext cx="1523817"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 name="Google Shape;51;p4"/>
          <p:cNvSpPr/>
          <p:nvPr/>
        </p:nvSpPr>
        <p:spPr>
          <a:xfrm>
            <a:off x="1701959" y="-2"/>
            <a:ext cx="841647"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2" name="Google Shape;52;p4"/>
          <p:cNvSpPr/>
          <p:nvPr/>
        </p:nvSpPr>
        <p:spPr>
          <a:xfrm>
            <a:off x="857970"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 name="Google Shape;53;p4"/>
          <p:cNvSpPr/>
          <p:nvPr/>
        </p:nvSpPr>
        <p:spPr>
          <a:xfrm>
            <a:off x="3454402"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 name="Google Shape;54;p4"/>
          <p:cNvSpPr/>
          <p:nvPr/>
        </p:nvSpPr>
        <p:spPr>
          <a:xfrm>
            <a:off x="5663973" y="0"/>
            <a:ext cx="1403313"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5" name="Google Shape;55;p4"/>
          <p:cNvSpPr/>
          <p:nvPr/>
        </p:nvSpPr>
        <p:spPr>
          <a:xfrm>
            <a:off x="9810659" y="0"/>
            <a:ext cx="221780"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 name="Google Shape;56;p4"/>
          <p:cNvSpPr/>
          <p:nvPr/>
        </p:nvSpPr>
        <p:spPr>
          <a:xfrm>
            <a:off x="-181" y="-2"/>
            <a:ext cx="858151"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7" name="Google Shape;57;p4"/>
          <p:cNvSpPr txBox="1">
            <a:spLocks noGrp="1"/>
          </p:cNvSpPr>
          <p:nvPr>
            <p:ph type="dt" idx="10"/>
          </p:nvPr>
        </p:nvSpPr>
        <p:spPr>
          <a:xfrm>
            <a:off x="335360" y="6381328"/>
            <a:ext cx="2844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4"/>
          <p:cNvSpPr txBox="1">
            <a:spLocks noGrp="1"/>
          </p:cNvSpPr>
          <p:nvPr>
            <p:ph type="ftr" idx="11"/>
          </p:nvPr>
        </p:nvSpPr>
        <p:spPr>
          <a:xfrm>
            <a:off x="4165600" y="6381328"/>
            <a:ext cx="3860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59" name="Google Shape;59;p4"/>
          <p:cNvCxnSpPr/>
          <p:nvPr/>
        </p:nvCxnSpPr>
        <p:spPr>
          <a:xfrm rot="10800000">
            <a:off x="335360" y="6376246"/>
            <a:ext cx="11521280" cy="5085"/>
          </a:xfrm>
          <a:prstGeom prst="straightConnector1">
            <a:avLst/>
          </a:prstGeom>
          <a:noFill/>
          <a:ln w="12700" cap="flat" cmpd="sng">
            <a:solidFill>
              <a:srgbClr val="1D2F45"/>
            </a:solidFill>
            <a:prstDash val="solid"/>
            <a:round/>
            <a:headEnd type="none" w="sm" len="sm"/>
            <a:tailEnd type="none" w="sm" len="sm"/>
          </a:ln>
        </p:spPr>
      </p:cxnSp>
      <p:sp>
        <p:nvSpPr>
          <p:cNvPr id="60" name="Google Shape;60;p4"/>
          <p:cNvSpPr txBox="1">
            <a:spLocks noGrp="1"/>
          </p:cNvSpPr>
          <p:nvPr>
            <p:ph type="sldNum" idx="12"/>
          </p:nvPr>
        </p:nvSpPr>
        <p:spPr>
          <a:xfrm>
            <a:off x="8737600" y="6381328"/>
            <a:ext cx="3119040" cy="288032"/>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950" b="0" i="0">
                <a:solidFill>
                  <a:srgbClr val="3C3C3C"/>
                </a:solidFill>
                <a:latin typeface="Calibri"/>
                <a:ea typeface="Calibri"/>
                <a:cs typeface="Calibri"/>
                <a:sym typeface="Calibri"/>
              </a:defRPr>
            </a:lvl1pPr>
            <a:lvl2pPr marL="0" marR="0" lvl="1" indent="0" algn="r" rtl="0">
              <a:spcBef>
                <a:spcPts val="0"/>
              </a:spcBef>
              <a:buNone/>
              <a:defRPr sz="950" b="0" i="0">
                <a:solidFill>
                  <a:srgbClr val="3C3C3C"/>
                </a:solidFill>
                <a:latin typeface="Calibri"/>
                <a:ea typeface="Calibri"/>
                <a:cs typeface="Calibri"/>
                <a:sym typeface="Calibri"/>
              </a:defRPr>
            </a:lvl2pPr>
            <a:lvl3pPr marL="0" marR="0" lvl="2" indent="0" algn="r" rtl="0">
              <a:spcBef>
                <a:spcPts val="0"/>
              </a:spcBef>
              <a:buNone/>
              <a:defRPr sz="950" b="0" i="0">
                <a:solidFill>
                  <a:srgbClr val="3C3C3C"/>
                </a:solidFill>
                <a:latin typeface="Calibri"/>
                <a:ea typeface="Calibri"/>
                <a:cs typeface="Calibri"/>
                <a:sym typeface="Calibri"/>
              </a:defRPr>
            </a:lvl3pPr>
            <a:lvl4pPr marL="0" marR="0" lvl="3" indent="0" algn="r" rtl="0">
              <a:spcBef>
                <a:spcPts val="0"/>
              </a:spcBef>
              <a:buNone/>
              <a:defRPr sz="950" b="0" i="0">
                <a:solidFill>
                  <a:srgbClr val="3C3C3C"/>
                </a:solidFill>
                <a:latin typeface="Calibri"/>
                <a:ea typeface="Calibri"/>
                <a:cs typeface="Calibri"/>
                <a:sym typeface="Calibri"/>
              </a:defRPr>
            </a:lvl4pPr>
            <a:lvl5pPr marL="0" marR="0" lvl="4" indent="0" algn="r" rtl="0">
              <a:spcBef>
                <a:spcPts val="0"/>
              </a:spcBef>
              <a:buNone/>
              <a:defRPr sz="950" b="0" i="0">
                <a:solidFill>
                  <a:srgbClr val="3C3C3C"/>
                </a:solidFill>
                <a:latin typeface="Calibri"/>
                <a:ea typeface="Calibri"/>
                <a:cs typeface="Calibri"/>
                <a:sym typeface="Calibri"/>
              </a:defRPr>
            </a:lvl5pPr>
            <a:lvl6pPr marL="0" marR="0" lvl="5" indent="0" algn="r" rtl="0">
              <a:spcBef>
                <a:spcPts val="0"/>
              </a:spcBef>
              <a:buNone/>
              <a:defRPr sz="950" b="0" i="0">
                <a:solidFill>
                  <a:srgbClr val="3C3C3C"/>
                </a:solidFill>
                <a:latin typeface="Calibri"/>
                <a:ea typeface="Calibri"/>
                <a:cs typeface="Calibri"/>
                <a:sym typeface="Calibri"/>
              </a:defRPr>
            </a:lvl6pPr>
            <a:lvl7pPr marL="0" marR="0" lvl="6" indent="0" algn="r" rtl="0">
              <a:spcBef>
                <a:spcPts val="0"/>
              </a:spcBef>
              <a:buNone/>
              <a:defRPr sz="950" b="0" i="0">
                <a:solidFill>
                  <a:srgbClr val="3C3C3C"/>
                </a:solidFill>
                <a:latin typeface="Calibri"/>
                <a:ea typeface="Calibri"/>
                <a:cs typeface="Calibri"/>
                <a:sym typeface="Calibri"/>
              </a:defRPr>
            </a:lvl7pPr>
            <a:lvl8pPr marL="0" marR="0" lvl="7" indent="0" algn="r" rtl="0">
              <a:spcBef>
                <a:spcPts val="0"/>
              </a:spcBef>
              <a:buNone/>
              <a:defRPr sz="950" b="0" i="0">
                <a:solidFill>
                  <a:srgbClr val="3C3C3C"/>
                </a:solidFill>
                <a:latin typeface="Calibri"/>
                <a:ea typeface="Calibri"/>
                <a:cs typeface="Calibri"/>
                <a:sym typeface="Calibri"/>
              </a:defRPr>
            </a:lvl8pPr>
            <a:lvl9pPr marL="0" marR="0" lvl="8" indent="0" algn="r" rtl="0">
              <a:spcBef>
                <a:spcPts val="0"/>
              </a:spcBef>
              <a:buNone/>
              <a:defRPr sz="950" b="0" i="0">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61" name="Google Shape;61;p4"/>
          <p:cNvPicPr preferRelativeResize="0"/>
          <p:nvPr/>
        </p:nvPicPr>
        <p:blipFill rotWithShape="1">
          <a:blip r:embed="rId2">
            <a:alphaModFix/>
          </a:blip>
          <a:srcRect/>
          <a:stretch/>
        </p:blipFill>
        <p:spPr>
          <a:xfrm>
            <a:off x="107504" y="120788"/>
            <a:ext cx="2808312" cy="754672"/>
          </a:xfrm>
          <a:prstGeom prst="rect">
            <a:avLst/>
          </a:prstGeom>
          <a:noFill/>
          <a:ln>
            <a:noFill/>
          </a:ln>
        </p:spPr>
      </p:pic>
      <p:pic>
        <p:nvPicPr>
          <p:cNvPr id="62" name="Google Shape;62;p4"/>
          <p:cNvPicPr preferRelativeResize="0"/>
          <p:nvPr/>
        </p:nvPicPr>
        <p:blipFill rotWithShape="1">
          <a:blip r:embed="rId3">
            <a:alphaModFix/>
          </a:blip>
          <a:srcRect/>
          <a:stretch/>
        </p:blipFill>
        <p:spPr>
          <a:xfrm>
            <a:off x="0" y="6826217"/>
            <a:ext cx="12192000" cy="31783"/>
          </a:xfrm>
          <a:prstGeom prst="rect">
            <a:avLst/>
          </a:prstGeom>
          <a:noFill/>
          <a:ln>
            <a:noFill/>
          </a:ln>
        </p:spPr>
      </p:pic>
      <p:sp>
        <p:nvSpPr>
          <p:cNvPr id="63" name="Google Shape;63;p4"/>
          <p:cNvSpPr txBox="1">
            <a:spLocks noGrp="1"/>
          </p:cNvSpPr>
          <p:nvPr>
            <p:ph type="body" idx="1"/>
          </p:nvPr>
        </p:nvSpPr>
        <p:spPr>
          <a:xfrm>
            <a:off x="287355" y="1340771"/>
            <a:ext cx="5664629" cy="4782999"/>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93700" algn="l" rtl="0">
              <a:spcBef>
                <a:spcPts val="520"/>
              </a:spcBef>
              <a:spcAft>
                <a:spcPts val="0"/>
              </a:spcAft>
              <a:buClr>
                <a:srgbClr val="3C3C3C"/>
              </a:buClr>
              <a:buSzPts val="260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Arial"/>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4" name="Google Shape;64;p4"/>
          <p:cNvSpPr txBox="1">
            <a:spLocks noGrp="1"/>
          </p:cNvSpPr>
          <p:nvPr>
            <p:ph type="body" idx="2"/>
          </p:nvPr>
        </p:nvSpPr>
        <p:spPr>
          <a:xfrm>
            <a:off x="3221038" y="192857"/>
            <a:ext cx="8635602" cy="82343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Google Shape;65;p4"/>
          <p:cNvSpPr txBox="1">
            <a:spLocks noGrp="1"/>
          </p:cNvSpPr>
          <p:nvPr>
            <p:ph type="body" idx="3"/>
          </p:nvPr>
        </p:nvSpPr>
        <p:spPr>
          <a:xfrm>
            <a:off x="6168008" y="1340771"/>
            <a:ext cx="5664629" cy="4782999"/>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Arial"/>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rmediate Slide">
  <p:cSld name="Intermediate Slide">
    <p:bg>
      <p:bgPr>
        <a:blipFill rotWithShape="1">
          <a:blip r:embed="rId2">
            <a:alphaModFix/>
          </a:blip>
          <a:tile tx="0" ty="0" sx="100000" sy="100000" flip="none" algn="tl"/>
        </a:blipFill>
        <a:effectLst/>
      </p:bgPr>
    </p:bg>
    <p:spTree>
      <p:nvGrpSpPr>
        <p:cNvPr id="1" name="Shape 66"/>
        <p:cNvGrpSpPr/>
        <p:nvPr/>
      </p:nvGrpSpPr>
      <p:grpSpPr>
        <a:xfrm>
          <a:off x="0" y="0"/>
          <a:ext cx="0" cy="0"/>
          <a:chOff x="0" y="0"/>
          <a:chExt cx="0" cy="0"/>
        </a:xfrm>
      </p:grpSpPr>
      <p:sp>
        <p:nvSpPr>
          <p:cNvPr id="67" name="Google Shape;67;p5"/>
          <p:cNvSpPr txBox="1">
            <a:spLocks noGrp="1"/>
          </p:cNvSpPr>
          <p:nvPr>
            <p:ph type="body" idx="1"/>
          </p:nvPr>
        </p:nvSpPr>
        <p:spPr>
          <a:xfrm>
            <a:off x="628650" y="3127856"/>
            <a:ext cx="7759774" cy="2317368"/>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rgbClr val="3C3C3C"/>
              </a:buClr>
              <a:buSzPts val="2800"/>
              <a:buFont typeface="Arial"/>
              <a:buNone/>
              <a:defRPr sz="2800" b="0" i="0" u="none" strike="noStrike" cap="none">
                <a:solidFill>
                  <a:srgbClr val="3C3C3C"/>
                </a:solidFill>
                <a:latin typeface="Calibri"/>
                <a:ea typeface="Calibri"/>
                <a:cs typeface="Calibri"/>
                <a:sym typeface="Calibri"/>
              </a:defRPr>
            </a:lvl1pPr>
            <a:lvl2pPr marL="914400" marR="0" lvl="1" indent="-406400" algn="l" rtl="0">
              <a:spcBef>
                <a:spcPts val="520"/>
              </a:spcBef>
              <a:spcAft>
                <a:spcPts val="0"/>
              </a:spcAft>
              <a:buClr>
                <a:srgbClr val="3C3C3C"/>
              </a:buClr>
              <a:buSzPts val="2800"/>
              <a:buFont typeface="Calibri"/>
              <a:buChar char="-"/>
              <a:defRPr sz="2800" b="0" i="0" u="none" strike="noStrike" cap="none">
                <a:solidFill>
                  <a:srgbClr val="3C3C3C"/>
                </a:solidFill>
                <a:latin typeface="Calibri"/>
                <a:ea typeface="Calibri"/>
                <a:cs typeface="Calibri"/>
                <a:sym typeface="Calibri"/>
              </a:defRPr>
            </a:lvl2pPr>
            <a:lvl3pPr marL="1371600" marR="0" lvl="2" indent="-406400" algn="l" rtl="0">
              <a:spcBef>
                <a:spcPts val="480"/>
              </a:spcBef>
              <a:spcAft>
                <a:spcPts val="0"/>
              </a:spcAft>
              <a:buClr>
                <a:srgbClr val="3C3C3C"/>
              </a:buClr>
              <a:buSzPts val="2800"/>
              <a:buFont typeface="Noto Sans Symbols"/>
              <a:buChar char="▪"/>
              <a:defRPr sz="28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2800"/>
              <a:buFont typeface="Calibri"/>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400"/>
              </a:spcBef>
              <a:spcAft>
                <a:spcPts val="0"/>
              </a:spcAft>
              <a:buClr>
                <a:srgbClr val="3C3C3C"/>
              </a:buClr>
              <a:buSzPts val="2800"/>
              <a:buFont typeface="Arial"/>
              <a:buNone/>
              <a:defRPr sz="2800" b="0" i="0" u="none" strike="noStrike" cap="none">
                <a:solidFill>
                  <a:srgbClr val="3C3C3C"/>
                </a:solidFill>
                <a:latin typeface="Calibri"/>
                <a:ea typeface="Calibri"/>
                <a:cs typeface="Calibri"/>
                <a:sym typeface="Calibri"/>
              </a:defRPr>
            </a:lvl5pPr>
            <a:lvl6pPr marL="2743200" marR="0" lvl="5"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pic>
        <p:nvPicPr>
          <p:cNvPr id="68" name="Google Shape;68;p5"/>
          <p:cNvPicPr preferRelativeResize="0"/>
          <p:nvPr/>
        </p:nvPicPr>
        <p:blipFill rotWithShape="1">
          <a:blip r:embed="rId3">
            <a:alphaModFix/>
          </a:blip>
          <a:srcRect/>
          <a:stretch/>
        </p:blipFill>
        <p:spPr>
          <a:xfrm>
            <a:off x="0" y="6826217"/>
            <a:ext cx="12192000" cy="31783"/>
          </a:xfrm>
          <a:prstGeom prst="rect">
            <a:avLst/>
          </a:prstGeom>
          <a:noFill/>
          <a:ln>
            <a:noFill/>
          </a:ln>
        </p:spPr>
      </p:pic>
      <p:sp>
        <p:nvSpPr>
          <p:cNvPr id="69" name="Google Shape;69;p5"/>
          <p:cNvSpPr txBox="1">
            <a:spLocks noGrp="1"/>
          </p:cNvSpPr>
          <p:nvPr>
            <p:ph type="body" idx="2"/>
          </p:nvPr>
        </p:nvSpPr>
        <p:spPr>
          <a:xfrm>
            <a:off x="628650" y="1810325"/>
            <a:ext cx="7759800" cy="44850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0" name="Google Shape;70;p5"/>
          <p:cNvSpPr txBox="1">
            <a:spLocks noGrp="1"/>
          </p:cNvSpPr>
          <p:nvPr>
            <p:ph type="body" idx="3"/>
          </p:nvPr>
        </p:nvSpPr>
        <p:spPr>
          <a:xfrm>
            <a:off x="628650" y="2440525"/>
            <a:ext cx="7759800" cy="448500"/>
          </a:xfrm>
          <a:prstGeom prst="rect">
            <a:avLst/>
          </a:prstGeom>
          <a:noFill/>
          <a:ln>
            <a:noFill/>
          </a:ln>
        </p:spPr>
        <p:txBody>
          <a:bodyPr spcFirstLastPara="1" wrap="square" lIns="91425" tIns="91425" rIns="91425" bIns="91425" anchor="t" anchorCtr="0"/>
          <a:lstStyle>
            <a:lvl1pPr marL="457200" marR="0" lvl="0" indent="-228600" algn="l" rtl="0">
              <a:spcBef>
                <a:spcPts val="560"/>
              </a:spcBef>
              <a:spcAft>
                <a:spcPts val="0"/>
              </a:spcAft>
              <a:buClr>
                <a:srgbClr val="B5892D"/>
              </a:buClr>
              <a:buSzPts val="2800"/>
              <a:buFont typeface="Arial"/>
              <a:buNone/>
              <a:defRPr sz="2800" b="0" i="0" u="none" strike="noStrike" cap="none">
                <a:solidFill>
                  <a:srgbClr val="B5892D"/>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406400" algn="l" rtl="0">
              <a:spcBef>
                <a:spcPts val="48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6pPr>
            <a:lvl7pPr marL="3200400" marR="0" lvl="6"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7pPr>
            <a:lvl8pPr marL="3657600" marR="0" lvl="7"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8pPr>
            <a:lvl9pPr marL="4114800" marR="0" lvl="8" indent="-406400" algn="l" rtl="0">
              <a:spcBef>
                <a:spcPts val="4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End Slide">
  <p:cSld name="Customised Layout">
    <p:bg>
      <p:bgPr>
        <a:blipFill rotWithShape="1">
          <a:blip r:embed="rId2">
            <a:alphaModFix/>
          </a:blip>
          <a:stretch>
            <a:fillRect/>
          </a:stretch>
        </a:blipFill>
        <a:effectLst/>
      </p:bgPr>
    </p:bg>
    <p:spTree>
      <p:nvGrpSpPr>
        <p:cNvPr id="1" name="Shape 71"/>
        <p:cNvGrpSpPr/>
        <p:nvPr/>
      </p:nvGrpSpPr>
      <p:grpSpPr>
        <a:xfrm>
          <a:off x="0" y="0"/>
          <a:ext cx="0" cy="0"/>
          <a:chOff x="0" y="0"/>
          <a:chExt cx="0" cy="0"/>
        </a:xfrm>
      </p:grpSpPr>
      <p:pic>
        <p:nvPicPr>
          <p:cNvPr id="72" name="Google Shape;72;p6"/>
          <p:cNvPicPr preferRelativeResize="0"/>
          <p:nvPr/>
        </p:nvPicPr>
        <p:blipFill rotWithShape="1">
          <a:blip r:embed="rId3">
            <a:alphaModFix/>
          </a:blip>
          <a:srcRect/>
          <a:stretch/>
        </p:blipFill>
        <p:spPr>
          <a:xfrm>
            <a:off x="4240358" y="5283380"/>
            <a:ext cx="630033" cy="578959"/>
          </a:xfrm>
          <a:prstGeom prst="rect">
            <a:avLst/>
          </a:prstGeom>
          <a:noFill/>
          <a:ln>
            <a:noFill/>
          </a:ln>
        </p:spPr>
      </p:pic>
      <p:pic>
        <p:nvPicPr>
          <p:cNvPr id="73" name="Google Shape;73;p6"/>
          <p:cNvPicPr preferRelativeResize="0"/>
          <p:nvPr/>
        </p:nvPicPr>
        <p:blipFill rotWithShape="1">
          <a:blip r:embed="rId4">
            <a:alphaModFix/>
          </a:blip>
          <a:srcRect/>
          <a:stretch/>
        </p:blipFill>
        <p:spPr>
          <a:xfrm>
            <a:off x="6114855" y="5266706"/>
            <a:ext cx="658903" cy="633228"/>
          </a:xfrm>
          <a:prstGeom prst="rect">
            <a:avLst/>
          </a:prstGeom>
          <a:noFill/>
          <a:ln>
            <a:noFill/>
          </a:ln>
        </p:spPr>
      </p:pic>
      <p:sp>
        <p:nvSpPr>
          <p:cNvPr id="74" name="Google Shape;74;p6"/>
          <p:cNvSpPr txBox="1"/>
          <p:nvPr/>
        </p:nvSpPr>
        <p:spPr>
          <a:xfrm>
            <a:off x="4730566" y="5383265"/>
            <a:ext cx="15531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1C3046"/>
                </a:solidFill>
                <a:latin typeface="Calibri"/>
                <a:ea typeface="Calibri"/>
                <a:cs typeface="Calibri"/>
                <a:sym typeface="Calibri"/>
              </a:rPr>
              <a:t>eosc-hub.eu</a:t>
            </a:r>
            <a:endParaRPr/>
          </a:p>
        </p:txBody>
      </p:sp>
      <p:sp>
        <p:nvSpPr>
          <p:cNvPr id="75" name="Google Shape;75;p6"/>
          <p:cNvSpPr txBox="1"/>
          <p:nvPr/>
        </p:nvSpPr>
        <p:spPr>
          <a:xfrm>
            <a:off x="6571406" y="5372804"/>
            <a:ext cx="16251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rgbClr val="1C3046"/>
                </a:solidFill>
                <a:latin typeface="Calibri"/>
                <a:ea typeface="Calibri"/>
                <a:cs typeface="Calibri"/>
                <a:sym typeface="Calibri"/>
              </a:rPr>
              <a:t>@EOSC_eu</a:t>
            </a:r>
            <a:endParaRPr sz="2000">
              <a:solidFill>
                <a:srgbClr val="1C3046"/>
              </a:solidFill>
              <a:latin typeface="Calibri"/>
              <a:ea typeface="Calibri"/>
              <a:cs typeface="Calibri"/>
              <a:sym typeface="Calibri"/>
            </a:endParaRPr>
          </a:p>
        </p:txBody>
      </p:sp>
      <p:pic>
        <p:nvPicPr>
          <p:cNvPr id="76" name="Google Shape;76;p6"/>
          <p:cNvPicPr preferRelativeResize="0"/>
          <p:nvPr/>
        </p:nvPicPr>
        <p:blipFill rotWithShape="1">
          <a:blip r:embed="rId5">
            <a:alphaModFix/>
          </a:blip>
          <a:srcRect/>
          <a:stretch/>
        </p:blipFill>
        <p:spPr>
          <a:xfrm>
            <a:off x="5174869" y="2611412"/>
            <a:ext cx="1784961" cy="2231201"/>
          </a:xfrm>
          <a:prstGeom prst="rect">
            <a:avLst/>
          </a:prstGeom>
          <a:noFill/>
          <a:ln>
            <a:noFill/>
          </a:ln>
        </p:spPr>
      </p:pic>
      <p:cxnSp>
        <p:nvCxnSpPr>
          <p:cNvPr id="77" name="Google Shape;77;p6"/>
          <p:cNvCxnSpPr/>
          <p:nvPr/>
        </p:nvCxnSpPr>
        <p:spPr>
          <a:xfrm>
            <a:off x="913269" y="2958518"/>
            <a:ext cx="2112235" cy="0"/>
          </a:xfrm>
          <a:prstGeom prst="straightConnector1">
            <a:avLst/>
          </a:prstGeom>
          <a:noFill/>
          <a:ln w="25400" cap="flat" cmpd="sng">
            <a:solidFill>
              <a:srgbClr val="1D2F45"/>
            </a:solidFill>
            <a:prstDash val="solid"/>
            <a:round/>
            <a:headEnd type="none" w="sm" len="sm"/>
            <a:tailEnd type="none" w="sm" len="sm"/>
          </a:ln>
        </p:spPr>
      </p:cxnSp>
      <p:sp>
        <p:nvSpPr>
          <p:cNvPr id="78" name="Google Shape;78;p6"/>
          <p:cNvSpPr txBox="1">
            <a:spLocks noGrp="1"/>
          </p:cNvSpPr>
          <p:nvPr>
            <p:ph type="body" idx="1"/>
          </p:nvPr>
        </p:nvSpPr>
        <p:spPr>
          <a:xfrm>
            <a:off x="7492315" y="2508667"/>
            <a:ext cx="3384600" cy="1171500"/>
          </a:xfrm>
          <a:prstGeom prst="rect">
            <a:avLst/>
          </a:prstGeom>
          <a:noFill/>
          <a:ln>
            <a:noFill/>
          </a:ln>
        </p:spPr>
        <p:txBody>
          <a:bodyPr spcFirstLastPara="1" wrap="square" lIns="91425" tIns="91425" rIns="91425" bIns="91425" anchor="t" anchorCtr="0"/>
          <a:lstStyle>
            <a:lvl1pPr marL="457200" marR="0" lvl="0" indent="-228600" algn="l" rtl="0">
              <a:spcBef>
                <a:spcPts val="24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1pPr>
            <a:lvl2pPr marL="914400" marR="0" lvl="1" indent="-342900" algn="l" rtl="0">
              <a:spcBef>
                <a:spcPts val="5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spcBef>
                <a:spcPts val="48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9" name="Google Shape;79;p6"/>
          <p:cNvSpPr txBox="1"/>
          <p:nvPr/>
        </p:nvSpPr>
        <p:spPr>
          <a:xfrm>
            <a:off x="774050" y="1813325"/>
            <a:ext cx="3131100" cy="103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1C3046"/>
              </a:buClr>
              <a:buSzPts val="2800"/>
              <a:buFont typeface="Calibri"/>
              <a:buNone/>
            </a:pPr>
            <a:r>
              <a:rPr lang="en-US" sz="2800" b="1">
                <a:solidFill>
                  <a:srgbClr val="1C3046"/>
                </a:solidFill>
                <a:latin typeface="Calibri"/>
                <a:ea typeface="Calibri"/>
                <a:cs typeface="Calibri"/>
                <a:sym typeface="Calibri"/>
              </a:rPr>
              <a:t>Thank you for your attention!</a:t>
            </a:r>
            <a:endParaRPr sz="2800" b="1">
              <a:solidFill>
                <a:srgbClr val="1C3046"/>
              </a:solidFill>
              <a:latin typeface="Calibri"/>
              <a:ea typeface="Calibri"/>
              <a:cs typeface="Calibri"/>
              <a:sym typeface="Calibri"/>
            </a:endParaRPr>
          </a:p>
        </p:txBody>
      </p:sp>
      <p:sp>
        <p:nvSpPr>
          <p:cNvPr id="80" name="Google Shape;80;p6"/>
          <p:cNvSpPr txBox="1"/>
          <p:nvPr/>
        </p:nvSpPr>
        <p:spPr>
          <a:xfrm>
            <a:off x="774050" y="2958525"/>
            <a:ext cx="3131100" cy="103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1C3046"/>
              </a:buClr>
              <a:buSzPts val="2800"/>
              <a:buFont typeface="Calibri"/>
              <a:buNone/>
            </a:pPr>
            <a:r>
              <a:rPr lang="en-US" sz="2000" i="1">
                <a:solidFill>
                  <a:srgbClr val="1C3046"/>
                </a:solidFill>
                <a:latin typeface="Calibri"/>
                <a:ea typeface="Calibri"/>
                <a:cs typeface="Calibri"/>
                <a:sym typeface="Calibri"/>
              </a:rPr>
              <a:t>Questions</a:t>
            </a:r>
            <a:r>
              <a:rPr lang="en-US" sz="2000">
                <a:solidFill>
                  <a:srgbClr val="1C3046"/>
                </a:solidFill>
                <a:latin typeface="Calibri"/>
                <a:ea typeface="Calibri"/>
                <a:cs typeface="Calibri"/>
                <a:sym typeface="Calibri"/>
              </a:rPr>
              <a:t>?</a:t>
            </a:r>
            <a:endParaRPr sz="2000">
              <a:solidFill>
                <a:srgbClr val="1C3046"/>
              </a:solidFill>
              <a:latin typeface="Calibri"/>
              <a:ea typeface="Calibri"/>
              <a:cs typeface="Calibri"/>
              <a:sym typeface="Calibri"/>
            </a:endParaRPr>
          </a:p>
        </p:txBody>
      </p:sp>
      <p:sp>
        <p:nvSpPr>
          <p:cNvPr id="81" name="Google Shape;81;p6"/>
          <p:cNvSpPr txBox="1"/>
          <p:nvPr/>
        </p:nvSpPr>
        <p:spPr>
          <a:xfrm>
            <a:off x="7378400" y="1929675"/>
            <a:ext cx="2112300" cy="579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360"/>
              </a:spcBef>
              <a:spcAft>
                <a:spcPts val="0"/>
              </a:spcAft>
              <a:buClr>
                <a:srgbClr val="515151"/>
              </a:buClr>
              <a:buSzPts val="2000"/>
              <a:buNone/>
            </a:pPr>
            <a:r>
              <a:rPr lang="en-US" sz="2000" b="1">
                <a:solidFill>
                  <a:srgbClr val="1C3046"/>
                </a:solidFill>
                <a:latin typeface="Calibri"/>
                <a:ea typeface="Calibri"/>
                <a:cs typeface="Calibri"/>
                <a:sym typeface="Calibri"/>
              </a:rPr>
              <a:t>Contact</a:t>
            </a:r>
            <a:endParaRPr sz="2000" b="1">
              <a:solidFill>
                <a:srgbClr val="515151"/>
              </a:solidFill>
              <a:latin typeface="Calibri"/>
              <a:ea typeface="Calibri"/>
              <a:cs typeface="Calibri"/>
              <a:sym typeface="Calibri"/>
            </a:endParaRPr>
          </a:p>
        </p:txBody>
      </p:sp>
      <p:pic>
        <p:nvPicPr>
          <p:cNvPr id="82" name="Google Shape;82;p6"/>
          <p:cNvPicPr preferRelativeResize="0"/>
          <p:nvPr/>
        </p:nvPicPr>
        <p:blipFill>
          <a:blip r:embed="rId6">
            <a:alphaModFix/>
          </a:blip>
          <a:stretch>
            <a:fillRect/>
          </a:stretch>
        </p:blipFill>
        <p:spPr>
          <a:xfrm>
            <a:off x="984225" y="6303175"/>
            <a:ext cx="952500" cy="333375"/>
          </a:xfrm>
          <a:prstGeom prst="rect">
            <a:avLst/>
          </a:prstGeom>
          <a:noFill/>
          <a:ln>
            <a:noFill/>
          </a:ln>
        </p:spPr>
      </p:pic>
      <p:sp>
        <p:nvSpPr>
          <p:cNvPr id="83" name="Google Shape;83;p6"/>
          <p:cNvSpPr txBox="1"/>
          <p:nvPr/>
        </p:nvSpPr>
        <p:spPr>
          <a:xfrm>
            <a:off x="2020275" y="6345975"/>
            <a:ext cx="9502500" cy="27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solidFill>
                  <a:srgbClr val="1D2F45"/>
                </a:solidFill>
                <a:latin typeface="Calibri"/>
                <a:ea typeface="Calibri"/>
                <a:cs typeface="Calibri"/>
                <a:sym typeface="Calibri"/>
              </a:rPr>
              <a:t>This material by Parties of the EOSC-hub Consortium is licensed under a Creative Commons Attribution 4.0 International License.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_slide">
  <p:cSld name="Content_slide">
    <p:spTree>
      <p:nvGrpSpPr>
        <p:cNvPr id="1" name="Shape 84"/>
        <p:cNvGrpSpPr/>
        <p:nvPr/>
      </p:nvGrpSpPr>
      <p:grpSpPr>
        <a:xfrm>
          <a:off x="0" y="0"/>
          <a:ext cx="0" cy="0"/>
          <a:chOff x="0" y="0"/>
          <a:chExt cx="0" cy="0"/>
        </a:xfrm>
      </p:grpSpPr>
      <p:sp>
        <p:nvSpPr>
          <p:cNvPr id="85" name="Google Shape;85;p7"/>
          <p:cNvSpPr/>
          <p:nvPr/>
        </p:nvSpPr>
        <p:spPr>
          <a:xfrm>
            <a:off x="11414248" y="6376243"/>
            <a:ext cx="442392" cy="293117"/>
          </a:xfrm>
          <a:prstGeom prst="rect">
            <a:avLst/>
          </a:prstGeom>
          <a:solidFill>
            <a:srgbClr val="1D2F45">
              <a:alpha val="2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A5A5A5"/>
              </a:solidFill>
              <a:latin typeface="Calibri"/>
              <a:ea typeface="Calibri"/>
              <a:cs typeface="Calibri"/>
              <a:sym typeface="Calibri"/>
            </a:endParaRPr>
          </a:p>
        </p:txBody>
      </p:sp>
      <p:sp>
        <p:nvSpPr>
          <p:cNvPr id="86" name="Google Shape;86;p7"/>
          <p:cNvSpPr/>
          <p:nvPr/>
        </p:nvSpPr>
        <p:spPr>
          <a:xfrm>
            <a:off x="4152612" y="0"/>
            <a:ext cx="1511361"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 name="Google Shape;87;p7"/>
          <p:cNvSpPr/>
          <p:nvPr/>
        </p:nvSpPr>
        <p:spPr>
          <a:xfrm>
            <a:off x="7920205" y="0"/>
            <a:ext cx="4223295"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88;p7"/>
          <p:cNvSpPr/>
          <p:nvPr/>
        </p:nvSpPr>
        <p:spPr>
          <a:xfrm>
            <a:off x="11202275" y="0"/>
            <a:ext cx="996844"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89;p7"/>
          <p:cNvSpPr/>
          <p:nvPr/>
        </p:nvSpPr>
        <p:spPr>
          <a:xfrm>
            <a:off x="2543607" y="0"/>
            <a:ext cx="1354740"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90;p7"/>
          <p:cNvSpPr/>
          <p:nvPr/>
        </p:nvSpPr>
        <p:spPr>
          <a:xfrm>
            <a:off x="9552385" y="0"/>
            <a:ext cx="1738195"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91;p7"/>
          <p:cNvSpPr/>
          <p:nvPr/>
        </p:nvSpPr>
        <p:spPr>
          <a:xfrm>
            <a:off x="6960098" y="0"/>
            <a:ext cx="1523817"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92;p7"/>
          <p:cNvSpPr/>
          <p:nvPr/>
        </p:nvSpPr>
        <p:spPr>
          <a:xfrm>
            <a:off x="1701959" y="-2"/>
            <a:ext cx="841647"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93;p7"/>
          <p:cNvSpPr/>
          <p:nvPr/>
        </p:nvSpPr>
        <p:spPr>
          <a:xfrm>
            <a:off x="857970"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94;p7"/>
          <p:cNvSpPr/>
          <p:nvPr/>
        </p:nvSpPr>
        <p:spPr>
          <a:xfrm>
            <a:off x="3454402"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95;p7"/>
          <p:cNvSpPr/>
          <p:nvPr/>
        </p:nvSpPr>
        <p:spPr>
          <a:xfrm>
            <a:off x="5663973" y="0"/>
            <a:ext cx="1403313"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7"/>
          <p:cNvSpPr/>
          <p:nvPr/>
        </p:nvSpPr>
        <p:spPr>
          <a:xfrm>
            <a:off x="9810659" y="0"/>
            <a:ext cx="221780"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7"/>
          <p:cNvSpPr/>
          <p:nvPr/>
        </p:nvSpPr>
        <p:spPr>
          <a:xfrm>
            <a:off x="-181" y="-2"/>
            <a:ext cx="858151"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7"/>
          <p:cNvSpPr txBox="1">
            <a:spLocks noGrp="1"/>
          </p:cNvSpPr>
          <p:nvPr>
            <p:ph type="dt" idx="10"/>
          </p:nvPr>
        </p:nvSpPr>
        <p:spPr>
          <a:xfrm>
            <a:off x="335360" y="6381328"/>
            <a:ext cx="2844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9" name="Google Shape;99;p7"/>
          <p:cNvSpPr txBox="1">
            <a:spLocks noGrp="1"/>
          </p:cNvSpPr>
          <p:nvPr>
            <p:ph type="ftr" idx="11"/>
          </p:nvPr>
        </p:nvSpPr>
        <p:spPr>
          <a:xfrm>
            <a:off x="4165600" y="6381328"/>
            <a:ext cx="3860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100" name="Google Shape;100;p7"/>
          <p:cNvCxnSpPr/>
          <p:nvPr/>
        </p:nvCxnSpPr>
        <p:spPr>
          <a:xfrm rot="10800000">
            <a:off x="335360" y="6376246"/>
            <a:ext cx="11521280" cy="5085"/>
          </a:xfrm>
          <a:prstGeom prst="straightConnector1">
            <a:avLst/>
          </a:prstGeom>
          <a:noFill/>
          <a:ln w="12700" cap="flat" cmpd="sng">
            <a:solidFill>
              <a:srgbClr val="1D2F45"/>
            </a:solidFill>
            <a:prstDash val="solid"/>
            <a:round/>
            <a:headEnd type="none" w="sm" len="sm"/>
            <a:tailEnd type="none" w="sm" len="sm"/>
          </a:ln>
        </p:spPr>
      </p:cxnSp>
      <p:sp>
        <p:nvSpPr>
          <p:cNvPr id="101" name="Google Shape;101;p7"/>
          <p:cNvSpPr txBox="1">
            <a:spLocks noGrp="1"/>
          </p:cNvSpPr>
          <p:nvPr>
            <p:ph type="sldNum" idx="12"/>
          </p:nvPr>
        </p:nvSpPr>
        <p:spPr>
          <a:xfrm>
            <a:off x="8737600" y="6381328"/>
            <a:ext cx="3119040" cy="288032"/>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950" b="0" i="0">
                <a:solidFill>
                  <a:srgbClr val="3C3C3C"/>
                </a:solidFill>
                <a:latin typeface="Calibri"/>
                <a:ea typeface="Calibri"/>
                <a:cs typeface="Calibri"/>
                <a:sym typeface="Calibri"/>
              </a:defRPr>
            </a:lvl1pPr>
            <a:lvl2pPr marL="0" marR="0" lvl="1" indent="0" algn="r" rtl="0">
              <a:spcBef>
                <a:spcPts val="0"/>
              </a:spcBef>
              <a:buNone/>
              <a:defRPr sz="950" b="0" i="0">
                <a:solidFill>
                  <a:srgbClr val="3C3C3C"/>
                </a:solidFill>
                <a:latin typeface="Calibri"/>
                <a:ea typeface="Calibri"/>
                <a:cs typeface="Calibri"/>
                <a:sym typeface="Calibri"/>
              </a:defRPr>
            </a:lvl2pPr>
            <a:lvl3pPr marL="0" marR="0" lvl="2" indent="0" algn="r" rtl="0">
              <a:spcBef>
                <a:spcPts val="0"/>
              </a:spcBef>
              <a:buNone/>
              <a:defRPr sz="950" b="0" i="0">
                <a:solidFill>
                  <a:srgbClr val="3C3C3C"/>
                </a:solidFill>
                <a:latin typeface="Calibri"/>
                <a:ea typeface="Calibri"/>
                <a:cs typeface="Calibri"/>
                <a:sym typeface="Calibri"/>
              </a:defRPr>
            </a:lvl3pPr>
            <a:lvl4pPr marL="0" marR="0" lvl="3" indent="0" algn="r" rtl="0">
              <a:spcBef>
                <a:spcPts val="0"/>
              </a:spcBef>
              <a:buNone/>
              <a:defRPr sz="950" b="0" i="0">
                <a:solidFill>
                  <a:srgbClr val="3C3C3C"/>
                </a:solidFill>
                <a:latin typeface="Calibri"/>
                <a:ea typeface="Calibri"/>
                <a:cs typeface="Calibri"/>
                <a:sym typeface="Calibri"/>
              </a:defRPr>
            </a:lvl4pPr>
            <a:lvl5pPr marL="0" marR="0" lvl="4" indent="0" algn="r" rtl="0">
              <a:spcBef>
                <a:spcPts val="0"/>
              </a:spcBef>
              <a:buNone/>
              <a:defRPr sz="950" b="0" i="0">
                <a:solidFill>
                  <a:srgbClr val="3C3C3C"/>
                </a:solidFill>
                <a:latin typeface="Calibri"/>
                <a:ea typeface="Calibri"/>
                <a:cs typeface="Calibri"/>
                <a:sym typeface="Calibri"/>
              </a:defRPr>
            </a:lvl5pPr>
            <a:lvl6pPr marL="0" marR="0" lvl="5" indent="0" algn="r" rtl="0">
              <a:spcBef>
                <a:spcPts val="0"/>
              </a:spcBef>
              <a:buNone/>
              <a:defRPr sz="950" b="0" i="0">
                <a:solidFill>
                  <a:srgbClr val="3C3C3C"/>
                </a:solidFill>
                <a:latin typeface="Calibri"/>
                <a:ea typeface="Calibri"/>
                <a:cs typeface="Calibri"/>
                <a:sym typeface="Calibri"/>
              </a:defRPr>
            </a:lvl6pPr>
            <a:lvl7pPr marL="0" marR="0" lvl="6" indent="0" algn="r" rtl="0">
              <a:spcBef>
                <a:spcPts val="0"/>
              </a:spcBef>
              <a:buNone/>
              <a:defRPr sz="950" b="0" i="0">
                <a:solidFill>
                  <a:srgbClr val="3C3C3C"/>
                </a:solidFill>
                <a:latin typeface="Calibri"/>
                <a:ea typeface="Calibri"/>
                <a:cs typeface="Calibri"/>
                <a:sym typeface="Calibri"/>
              </a:defRPr>
            </a:lvl7pPr>
            <a:lvl8pPr marL="0" marR="0" lvl="7" indent="0" algn="r" rtl="0">
              <a:spcBef>
                <a:spcPts val="0"/>
              </a:spcBef>
              <a:buNone/>
              <a:defRPr sz="950" b="0" i="0">
                <a:solidFill>
                  <a:srgbClr val="3C3C3C"/>
                </a:solidFill>
                <a:latin typeface="Calibri"/>
                <a:ea typeface="Calibri"/>
                <a:cs typeface="Calibri"/>
                <a:sym typeface="Calibri"/>
              </a:defRPr>
            </a:lvl8pPr>
            <a:lvl9pPr marL="0" marR="0" lvl="8" indent="0" algn="r" rtl="0">
              <a:spcBef>
                <a:spcPts val="0"/>
              </a:spcBef>
              <a:buNone/>
              <a:defRPr sz="950" b="0" i="0">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02" name="Google Shape;102;p7"/>
          <p:cNvPicPr preferRelativeResize="0"/>
          <p:nvPr/>
        </p:nvPicPr>
        <p:blipFill rotWithShape="1">
          <a:blip r:embed="rId2">
            <a:alphaModFix/>
          </a:blip>
          <a:srcRect/>
          <a:stretch/>
        </p:blipFill>
        <p:spPr>
          <a:xfrm>
            <a:off x="107504" y="120788"/>
            <a:ext cx="2808312" cy="754672"/>
          </a:xfrm>
          <a:prstGeom prst="rect">
            <a:avLst/>
          </a:prstGeom>
          <a:noFill/>
          <a:ln>
            <a:noFill/>
          </a:ln>
        </p:spPr>
      </p:pic>
      <p:pic>
        <p:nvPicPr>
          <p:cNvPr id="103" name="Google Shape;103;p7"/>
          <p:cNvPicPr preferRelativeResize="0"/>
          <p:nvPr/>
        </p:nvPicPr>
        <p:blipFill rotWithShape="1">
          <a:blip r:embed="rId3">
            <a:alphaModFix/>
          </a:blip>
          <a:srcRect/>
          <a:stretch/>
        </p:blipFill>
        <p:spPr>
          <a:xfrm>
            <a:off x="0" y="6826217"/>
            <a:ext cx="12192000" cy="31783"/>
          </a:xfrm>
          <a:prstGeom prst="rect">
            <a:avLst/>
          </a:prstGeom>
          <a:noFill/>
          <a:ln>
            <a:noFill/>
          </a:ln>
        </p:spPr>
      </p:pic>
      <p:sp>
        <p:nvSpPr>
          <p:cNvPr id="104" name="Google Shape;104;p7"/>
          <p:cNvSpPr txBox="1">
            <a:spLocks noGrp="1"/>
          </p:cNvSpPr>
          <p:nvPr>
            <p:ph type="body" idx="1"/>
          </p:nvPr>
        </p:nvSpPr>
        <p:spPr>
          <a:xfrm>
            <a:off x="335360" y="1268763"/>
            <a:ext cx="11521280" cy="4855007"/>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Arial"/>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5" name="Google Shape;105;p7"/>
          <p:cNvSpPr txBox="1">
            <a:spLocks noGrp="1"/>
          </p:cNvSpPr>
          <p:nvPr>
            <p:ph type="body" idx="2"/>
          </p:nvPr>
        </p:nvSpPr>
        <p:spPr>
          <a:xfrm>
            <a:off x="3221038" y="192857"/>
            <a:ext cx="8635602" cy="82343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amp; Text (Vertical)">
  <p:cSld name="Title &amp; Text (Vertical)">
    <p:spTree>
      <p:nvGrpSpPr>
        <p:cNvPr id="1" name="Shape 106"/>
        <p:cNvGrpSpPr/>
        <p:nvPr/>
      </p:nvGrpSpPr>
      <p:grpSpPr>
        <a:xfrm>
          <a:off x="0" y="0"/>
          <a:ext cx="0" cy="0"/>
          <a:chOff x="0" y="0"/>
          <a:chExt cx="0" cy="0"/>
        </a:xfrm>
      </p:grpSpPr>
      <p:sp>
        <p:nvSpPr>
          <p:cNvPr id="107" name="Google Shape;107;p8"/>
          <p:cNvSpPr/>
          <p:nvPr/>
        </p:nvSpPr>
        <p:spPr>
          <a:xfrm>
            <a:off x="11414248" y="6376243"/>
            <a:ext cx="442392" cy="293117"/>
          </a:xfrm>
          <a:prstGeom prst="rect">
            <a:avLst/>
          </a:prstGeom>
          <a:solidFill>
            <a:srgbClr val="1D2F45">
              <a:alpha val="2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rgbClr val="A5A5A5"/>
              </a:solidFill>
              <a:latin typeface="Calibri"/>
              <a:ea typeface="Calibri"/>
              <a:cs typeface="Calibri"/>
              <a:sym typeface="Calibri"/>
            </a:endParaRPr>
          </a:p>
        </p:txBody>
      </p:sp>
      <p:sp>
        <p:nvSpPr>
          <p:cNvPr id="108" name="Google Shape;108;p8"/>
          <p:cNvSpPr txBox="1">
            <a:spLocks noGrp="1"/>
          </p:cNvSpPr>
          <p:nvPr>
            <p:ph type="sldNum" idx="12"/>
          </p:nvPr>
        </p:nvSpPr>
        <p:spPr>
          <a:xfrm>
            <a:off x="8737600" y="6381328"/>
            <a:ext cx="3119040" cy="288032"/>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950" b="0" i="0">
                <a:solidFill>
                  <a:srgbClr val="3C3C3C"/>
                </a:solidFill>
                <a:latin typeface="Calibri"/>
                <a:ea typeface="Calibri"/>
                <a:cs typeface="Calibri"/>
                <a:sym typeface="Calibri"/>
              </a:defRPr>
            </a:lvl1pPr>
            <a:lvl2pPr marL="0" marR="0" lvl="1" indent="0" algn="r" rtl="0">
              <a:spcBef>
                <a:spcPts val="0"/>
              </a:spcBef>
              <a:buNone/>
              <a:defRPr sz="950" b="0" i="0">
                <a:solidFill>
                  <a:srgbClr val="3C3C3C"/>
                </a:solidFill>
                <a:latin typeface="Calibri"/>
                <a:ea typeface="Calibri"/>
                <a:cs typeface="Calibri"/>
                <a:sym typeface="Calibri"/>
              </a:defRPr>
            </a:lvl2pPr>
            <a:lvl3pPr marL="0" marR="0" lvl="2" indent="0" algn="r" rtl="0">
              <a:spcBef>
                <a:spcPts val="0"/>
              </a:spcBef>
              <a:buNone/>
              <a:defRPr sz="950" b="0" i="0">
                <a:solidFill>
                  <a:srgbClr val="3C3C3C"/>
                </a:solidFill>
                <a:latin typeface="Calibri"/>
                <a:ea typeface="Calibri"/>
                <a:cs typeface="Calibri"/>
                <a:sym typeface="Calibri"/>
              </a:defRPr>
            </a:lvl3pPr>
            <a:lvl4pPr marL="0" marR="0" lvl="3" indent="0" algn="r" rtl="0">
              <a:spcBef>
                <a:spcPts val="0"/>
              </a:spcBef>
              <a:buNone/>
              <a:defRPr sz="950" b="0" i="0">
                <a:solidFill>
                  <a:srgbClr val="3C3C3C"/>
                </a:solidFill>
                <a:latin typeface="Calibri"/>
                <a:ea typeface="Calibri"/>
                <a:cs typeface="Calibri"/>
                <a:sym typeface="Calibri"/>
              </a:defRPr>
            </a:lvl4pPr>
            <a:lvl5pPr marL="0" marR="0" lvl="4" indent="0" algn="r" rtl="0">
              <a:spcBef>
                <a:spcPts val="0"/>
              </a:spcBef>
              <a:buNone/>
              <a:defRPr sz="950" b="0" i="0">
                <a:solidFill>
                  <a:srgbClr val="3C3C3C"/>
                </a:solidFill>
                <a:latin typeface="Calibri"/>
                <a:ea typeface="Calibri"/>
                <a:cs typeface="Calibri"/>
                <a:sym typeface="Calibri"/>
              </a:defRPr>
            </a:lvl5pPr>
            <a:lvl6pPr marL="0" marR="0" lvl="5" indent="0" algn="r" rtl="0">
              <a:spcBef>
                <a:spcPts val="0"/>
              </a:spcBef>
              <a:buNone/>
              <a:defRPr sz="950" b="0" i="0">
                <a:solidFill>
                  <a:srgbClr val="3C3C3C"/>
                </a:solidFill>
                <a:latin typeface="Calibri"/>
                <a:ea typeface="Calibri"/>
                <a:cs typeface="Calibri"/>
                <a:sym typeface="Calibri"/>
              </a:defRPr>
            </a:lvl6pPr>
            <a:lvl7pPr marL="0" marR="0" lvl="6" indent="0" algn="r" rtl="0">
              <a:spcBef>
                <a:spcPts val="0"/>
              </a:spcBef>
              <a:buNone/>
              <a:defRPr sz="950" b="0" i="0">
                <a:solidFill>
                  <a:srgbClr val="3C3C3C"/>
                </a:solidFill>
                <a:latin typeface="Calibri"/>
                <a:ea typeface="Calibri"/>
                <a:cs typeface="Calibri"/>
                <a:sym typeface="Calibri"/>
              </a:defRPr>
            </a:lvl7pPr>
            <a:lvl8pPr marL="0" marR="0" lvl="7" indent="0" algn="r" rtl="0">
              <a:spcBef>
                <a:spcPts val="0"/>
              </a:spcBef>
              <a:buNone/>
              <a:defRPr sz="950" b="0" i="0">
                <a:solidFill>
                  <a:srgbClr val="3C3C3C"/>
                </a:solidFill>
                <a:latin typeface="Calibri"/>
                <a:ea typeface="Calibri"/>
                <a:cs typeface="Calibri"/>
                <a:sym typeface="Calibri"/>
              </a:defRPr>
            </a:lvl8pPr>
            <a:lvl9pPr marL="0" marR="0" lvl="8" indent="0" algn="r" rtl="0">
              <a:spcBef>
                <a:spcPts val="0"/>
              </a:spcBef>
              <a:buNone/>
              <a:defRPr sz="950" b="0" i="0">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9" name="Google Shape;109;p8"/>
          <p:cNvSpPr/>
          <p:nvPr/>
        </p:nvSpPr>
        <p:spPr>
          <a:xfrm>
            <a:off x="4152612" y="0"/>
            <a:ext cx="1511361"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8"/>
          <p:cNvSpPr/>
          <p:nvPr/>
        </p:nvSpPr>
        <p:spPr>
          <a:xfrm>
            <a:off x="7920205" y="0"/>
            <a:ext cx="4223295"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8"/>
          <p:cNvSpPr/>
          <p:nvPr/>
        </p:nvSpPr>
        <p:spPr>
          <a:xfrm>
            <a:off x="11202275" y="0"/>
            <a:ext cx="996844"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8"/>
          <p:cNvSpPr/>
          <p:nvPr/>
        </p:nvSpPr>
        <p:spPr>
          <a:xfrm>
            <a:off x="2543607" y="0"/>
            <a:ext cx="1354740"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8"/>
          <p:cNvSpPr/>
          <p:nvPr/>
        </p:nvSpPr>
        <p:spPr>
          <a:xfrm>
            <a:off x="9552385" y="0"/>
            <a:ext cx="1738195"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8"/>
          <p:cNvSpPr/>
          <p:nvPr/>
        </p:nvSpPr>
        <p:spPr>
          <a:xfrm>
            <a:off x="6960098" y="0"/>
            <a:ext cx="1523817"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8"/>
          <p:cNvSpPr/>
          <p:nvPr/>
        </p:nvSpPr>
        <p:spPr>
          <a:xfrm>
            <a:off x="1701959" y="-2"/>
            <a:ext cx="841647" cy="36000"/>
          </a:xfrm>
          <a:prstGeom prst="rect">
            <a:avLst/>
          </a:prstGeom>
          <a:solidFill>
            <a:srgbClr val="1C304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8"/>
          <p:cNvSpPr/>
          <p:nvPr/>
        </p:nvSpPr>
        <p:spPr>
          <a:xfrm>
            <a:off x="857970"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8"/>
          <p:cNvSpPr/>
          <p:nvPr/>
        </p:nvSpPr>
        <p:spPr>
          <a:xfrm>
            <a:off x="3454402" y="0"/>
            <a:ext cx="854092"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8"/>
          <p:cNvSpPr/>
          <p:nvPr/>
        </p:nvSpPr>
        <p:spPr>
          <a:xfrm>
            <a:off x="5663973" y="0"/>
            <a:ext cx="1403313"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8"/>
          <p:cNvSpPr/>
          <p:nvPr/>
        </p:nvSpPr>
        <p:spPr>
          <a:xfrm>
            <a:off x="9810659" y="0"/>
            <a:ext cx="221780" cy="36000"/>
          </a:xfrm>
          <a:prstGeom prst="rect">
            <a:avLst/>
          </a:prstGeom>
          <a:solidFill>
            <a:srgbClr val="75A5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8"/>
          <p:cNvSpPr/>
          <p:nvPr/>
        </p:nvSpPr>
        <p:spPr>
          <a:xfrm>
            <a:off x="-181" y="-2"/>
            <a:ext cx="858151" cy="36000"/>
          </a:xfrm>
          <a:prstGeom prst="rect">
            <a:avLst/>
          </a:prstGeom>
          <a:solidFill>
            <a:srgbClr val="B5892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1" name="Google Shape;121;p8"/>
          <p:cNvSpPr txBox="1">
            <a:spLocks noGrp="1"/>
          </p:cNvSpPr>
          <p:nvPr>
            <p:ph type="dt" idx="10"/>
          </p:nvPr>
        </p:nvSpPr>
        <p:spPr>
          <a:xfrm>
            <a:off x="335360" y="6381328"/>
            <a:ext cx="2844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2" name="Google Shape;122;p8"/>
          <p:cNvSpPr txBox="1">
            <a:spLocks noGrp="1"/>
          </p:cNvSpPr>
          <p:nvPr>
            <p:ph type="ftr" idx="11"/>
          </p:nvPr>
        </p:nvSpPr>
        <p:spPr>
          <a:xfrm>
            <a:off x="4165600" y="6381328"/>
            <a:ext cx="3860800" cy="28803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50" b="0" i="0">
                <a:solidFill>
                  <a:srgbClr val="3C3C3C"/>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cxnSp>
        <p:nvCxnSpPr>
          <p:cNvPr id="123" name="Google Shape;123;p8"/>
          <p:cNvCxnSpPr/>
          <p:nvPr/>
        </p:nvCxnSpPr>
        <p:spPr>
          <a:xfrm rot="10800000">
            <a:off x="335360" y="6376246"/>
            <a:ext cx="11521280" cy="5085"/>
          </a:xfrm>
          <a:prstGeom prst="straightConnector1">
            <a:avLst/>
          </a:prstGeom>
          <a:noFill/>
          <a:ln w="12700" cap="flat" cmpd="sng">
            <a:solidFill>
              <a:srgbClr val="1D2F45"/>
            </a:solidFill>
            <a:prstDash val="solid"/>
            <a:round/>
            <a:headEnd type="none" w="sm" len="sm"/>
            <a:tailEnd type="none" w="sm" len="sm"/>
          </a:ln>
        </p:spPr>
      </p:cxnSp>
      <p:pic>
        <p:nvPicPr>
          <p:cNvPr id="124" name="Google Shape;124;p8"/>
          <p:cNvPicPr preferRelativeResize="0"/>
          <p:nvPr/>
        </p:nvPicPr>
        <p:blipFill rotWithShape="1">
          <a:blip r:embed="rId2">
            <a:alphaModFix/>
          </a:blip>
          <a:srcRect/>
          <a:stretch/>
        </p:blipFill>
        <p:spPr>
          <a:xfrm>
            <a:off x="107504" y="120788"/>
            <a:ext cx="2808312" cy="754672"/>
          </a:xfrm>
          <a:prstGeom prst="rect">
            <a:avLst/>
          </a:prstGeom>
          <a:noFill/>
          <a:ln>
            <a:noFill/>
          </a:ln>
        </p:spPr>
      </p:pic>
      <p:pic>
        <p:nvPicPr>
          <p:cNvPr id="125" name="Google Shape;125;p8"/>
          <p:cNvPicPr preferRelativeResize="0"/>
          <p:nvPr/>
        </p:nvPicPr>
        <p:blipFill rotWithShape="1">
          <a:blip r:embed="rId3">
            <a:alphaModFix/>
          </a:blip>
          <a:srcRect/>
          <a:stretch/>
        </p:blipFill>
        <p:spPr>
          <a:xfrm>
            <a:off x="0" y="6826217"/>
            <a:ext cx="12192000" cy="31783"/>
          </a:xfrm>
          <a:prstGeom prst="rect">
            <a:avLst/>
          </a:prstGeom>
          <a:noFill/>
          <a:ln>
            <a:noFill/>
          </a:ln>
        </p:spPr>
      </p:pic>
      <p:sp>
        <p:nvSpPr>
          <p:cNvPr id="126" name="Google Shape;126;p8"/>
          <p:cNvSpPr txBox="1">
            <a:spLocks noGrp="1"/>
          </p:cNvSpPr>
          <p:nvPr>
            <p:ph type="body" idx="1"/>
          </p:nvPr>
        </p:nvSpPr>
        <p:spPr>
          <a:xfrm>
            <a:off x="3221038" y="192857"/>
            <a:ext cx="8635602" cy="823430"/>
          </a:xfrm>
          <a:prstGeom prst="rect">
            <a:avLst/>
          </a:prstGeom>
          <a:noFill/>
          <a:ln>
            <a:noFill/>
          </a:ln>
        </p:spPr>
        <p:txBody>
          <a:bodyPr spcFirstLastPara="1" wrap="square" lIns="91425" tIns="91425" rIns="91425" bIns="91425" anchor="t" anchorCtr="0"/>
          <a:lstStyle>
            <a:lvl1pPr marL="457200" marR="0" lvl="0" indent="-228600" algn="l" rtl="0">
              <a:spcBef>
                <a:spcPts val="640"/>
              </a:spcBef>
              <a:spcAft>
                <a:spcPts val="0"/>
              </a:spcAft>
              <a:buClr>
                <a:srgbClr val="1C3046"/>
              </a:buClr>
              <a:buSzPts val="3200"/>
              <a:buFont typeface="Arial"/>
              <a:buNone/>
              <a:defRPr sz="3200" b="1" i="0" u="none" strike="noStrike" cap="none">
                <a:solidFill>
                  <a:srgbClr val="1C3046"/>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7" name="Google Shape;127;p8"/>
          <p:cNvSpPr txBox="1">
            <a:spLocks noGrp="1"/>
          </p:cNvSpPr>
          <p:nvPr>
            <p:ph type="body" idx="2"/>
          </p:nvPr>
        </p:nvSpPr>
        <p:spPr>
          <a:xfrm rot="5400000">
            <a:off x="3647727" y="-2043607"/>
            <a:ext cx="4896546" cy="1152128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rgbClr val="3C3C3C"/>
              </a:buClr>
              <a:buSzPts val="2800"/>
              <a:buFont typeface="Arial"/>
              <a:buChar char="•"/>
              <a:defRPr sz="2800" b="0" i="0" u="none" strike="noStrike" cap="none">
                <a:solidFill>
                  <a:srgbClr val="3C3C3C"/>
                </a:solidFill>
                <a:latin typeface="Calibri"/>
                <a:ea typeface="Calibri"/>
                <a:cs typeface="Calibri"/>
                <a:sym typeface="Calibri"/>
              </a:defRPr>
            </a:lvl1pPr>
            <a:lvl2pPr marL="914400" marR="0" lvl="1" indent="-377190" algn="l" rtl="0">
              <a:spcBef>
                <a:spcPts val="520"/>
              </a:spcBef>
              <a:spcAft>
                <a:spcPts val="0"/>
              </a:spcAft>
              <a:buClr>
                <a:srgbClr val="3C3C3C"/>
              </a:buClr>
              <a:buSzPts val="2340"/>
              <a:buFont typeface="Calibri"/>
              <a:buChar char="-"/>
              <a:defRPr sz="2600" b="0" i="0" u="none" strike="noStrike" cap="none">
                <a:solidFill>
                  <a:srgbClr val="3C3C3C"/>
                </a:solidFill>
                <a:latin typeface="Calibri"/>
                <a:ea typeface="Calibri"/>
                <a:cs typeface="Calibri"/>
                <a:sym typeface="Calibri"/>
              </a:defRPr>
            </a:lvl2pPr>
            <a:lvl3pPr marL="1371600" marR="0" lvl="2" indent="-350519" algn="l" rtl="0">
              <a:spcBef>
                <a:spcPts val="480"/>
              </a:spcBef>
              <a:spcAft>
                <a:spcPts val="0"/>
              </a:spcAft>
              <a:buClr>
                <a:srgbClr val="3C3C3C"/>
              </a:buClr>
              <a:buSzPts val="1920"/>
              <a:buFont typeface="Noto Sans Symbols"/>
              <a:buChar char="▪"/>
              <a:defRPr sz="2400" b="0" i="0" u="none" strike="noStrike" cap="none">
                <a:solidFill>
                  <a:srgbClr val="3C3C3C"/>
                </a:solidFill>
                <a:latin typeface="Calibri"/>
                <a:ea typeface="Calibri"/>
                <a:cs typeface="Calibri"/>
                <a:sym typeface="Calibri"/>
              </a:defRPr>
            </a:lvl3pPr>
            <a:lvl4pPr marL="1828800" marR="0" lvl="3" indent="-228600" algn="l" rtl="0">
              <a:lnSpc>
                <a:spcPct val="100000"/>
              </a:lnSpc>
              <a:spcBef>
                <a:spcPts val="560"/>
              </a:spcBef>
              <a:spcAft>
                <a:spcPts val="0"/>
              </a:spcAft>
              <a:buClr>
                <a:srgbClr val="3C3C3C"/>
              </a:buClr>
              <a:buSzPts val="1960"/>
              <a:buFont typeface="Arial"/>
              <a:buNone/>
              <a:defRPr sz="2800" b="0" i="0" u="none" strike="noStrike" cap="none">
                <a:solidFill>
                  <a:srgbClr val="3C3C3C"/>
                </a:solidFill>
                <a:latin typeface="Calibri"/>
                <a:ea typeface="Calibri"/>
                <a:cs typeface="Calibri"/>
                <a:sym typeface="Calibri"/>
              </a:defRPr>
            </a:lvl4pPr>
            <a:lvl5pPr marL="2286000" marR="0" lvl="4" indent="-228600" algn="l" rtl="0">
              <a:lnSpc>
                <a:spcPct val="100000"/>
              </a:lnSpc>
              <a:spcBef>
                <a:spcPts val="560"/>
              </a:spcBef>
              <a:spcAft>
                <a:spcPts val="0"/>
              </a:spcAft>
              <a:buClr>
                <a:srgbClr val="3C3C3C"/>
              </a:buClr>
              <a:buSzPts val="2240"/>
              <a:buFont typeface="Arial"/>
              <a:buNone/>
              <a:defRPr sz="2800" b="0" i="0" u="none" strike="noStrike" cap="none">
                <a:solidFill>
                  <a:srgbClr val="3C3C3C"/>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hyperlink" Target="https://documents.egi.eu/document/335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body" idx="1"/>
          </p:nvPr>
        </p:nvSpPr>
        <p:spPr>
          <a:xfrm>
            <a:off x="1402928" y="3572463"/>
            <a:ext cx="6121400" cy="720725"/>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2400" b="1" dirty="0">
                <a:solidFill>
                  <a:srgbClr val="B5892D"/>
                </a:solidFill>
              </a:rPr>
              <a:t>Per </a:t>
            </a:r>
            <a:r>
              <a:rPr lang="en-US" sz="2400" b="1" dirty="0" err="1">
                <a:solidFill>
                  <a:srgbClr val="B5892D"/>
                </a:solidFill>
              </a:rPr>
              <a:t>Öster</a:t>
            </a:r>
            <a:endParaRPr sz="2400" b="1" dirty="0">
              <a:solidFill>
                <a:srgbClr val="B5892D"/>
              </a:solidFill>
            </a:endParaRPr>
          </a:p>
          <a:p>
            <a:pPr marL="0" lvl="0" indent="0" algn="l" rtl="0">
              <a:lnSpc>
                <a:spcPct val="115000"/>
              </a:lnSpc>
              <a:spcBef>
                <a:spcPts val="0"/>
              </a:spcBef>
              <a:spcAft>
                <a:spcPts val="0"/>
              </a:spcAft>
              <a:buClr>
                <a:srgbClr val="000000"/>
              </a:buClr>
              <a:buSzPts val="1100"/>
              <a:buFont typeface="Arial"/>
              <a:buNone/>
            </a:pPr>
            <a:r>
              <a:rPr lang="en-US" sz="2000" b="1" i="0" dirty="0">
                <a:solidFill>
                  <a:srgbClr val="B5892D"/>
                </a:solidFill>
              </a:rPr>
              <a:t>EOSC-hub Project Director, CSC</a:t>
            </a:r>
          </a:p>
          <a:p>
            <a:pPr marL="0" lvl="0" indent="0" algn="l" rtl="0">
              <a:lnSpc>
                <a:spcPct val="115000"/>
              </a:lnSpc>
              <a:spcBef>
                <a:spcPts val="0"/>
              </a:spcBef>
              <a:spcAft>
                <a:spcPts val="0"/>
              </a:spcAft>
              <a:buClr>
                <a:srgbClr val="000000"/>
              </a:buClr>
              <a:buSzPts val="1100"/>
              <a:buFont typeface="Arial"/>
              <a:buNone/>
            </a:pPr>
            <a:r>
              <a:rPr lang="en-US" sz="2000" b="1" i="0" dirty="0"/>
              <a:t>Contributions: WP2 and WP12</a:t>
            </a:r>
            <a:endParaRPr sz="2000" b="1" i="0" dirty="0">
              <a:solidFill>
                <a:srgbClr val="B5892D"/>
              </a:solidFill>
            </a:endParaRPr>
          </a:p>
          <a:p>
            <a:pPr marL="0" lvl="0" indent="0" algn="l" rtl="0">
              <a:lnSpc>
                <a:spcPct val="115000"/>
              </a:lnSpc>
              <a:spcBef>
                <a:spcPts val="0"/>
              </a:spcBef>
              <a:spcAft>
                <a:spcPts val="0"/>
              </a:spcAft>
              <a:buClr>
                <a:srgbClr val="000000"/>
              </a:buClr>
              <a:buSzPts val="1100"/>
              <a:buFont typeface="Arial"/>
              <a:buNone/>
            </a:pPr>
            <a:endParaRPr sz="1800" b="1" i="0" dirty="0"/>
          </a:p>
        </p:txBody>
      </p:sp>
      <p:sp>
        <p:nvSpPr>
          <p:cNvPr id="133" name="Google Shape;133;p9"/>
          <p:cNvSpPr txBox="1">
            <a:spLocks noGrp="1"/>
          </p:cNvSpPr>
          <p:nvPr>
            <p:ph type="body" idx="2"/>
          </p:nvPr>
        </p:nvSpPr>
        <p:spPr>
          <a:xfrm>
            <a:off x="1403350" y="2852750"/>
            <a:ext cx="8257800" cy="576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3600">
                <a:solidFill>
                  <a:srgbClr val="1C3046"/>
                </a:solidFill>
              </a:rPr>
              <a:t>EOSC-hub Strategy and Positioning</a:t>
            </a:r>
            <a:endParaRPr/>
          </a:p>
        </p:txBody>
      </p:sp>
      <p:sp>
        <p:nvSpPr>
          <p:cNvPr id="134" name="Google Shape;134;p9"/>
          <p:cNvSpPr txBox="1"/>
          <p:nvPr/>
        </p:nvSpPr>
        <p:spPr>
          <a:xfrm>
            <a:off x="3835825" y="5028400"/>
            <a:ext cx="6809700" cy="819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600" b="1">
                <a:solidFill>
                  <a:srgbClr val="1C3046"/>
                </a:solidFill>
                <a:latin typeface="Calibri"/>
                <a:ea typeface="Calibri"/>
                <a:cs typeface="Calibri"/>
                <a:sym typeface="Calibri"/>
              </a:rPr>
              <a:t>Dissemination level</a:t>
            </a:r>
            <a:r>
              <a:rPr lang="en-US" sz="1600">
                <a:solidFill>
                  <a:srgbClr val="1C3046"/>
                </a:solidFill>
                <a:latin typeface="Calibri"/>
                <a:ea typeface="Calibri"/>
                <a:cs typeface="Calibri"/>
                <a:sym typeface="Calibri"/>
              </a:rPr>
              <a:t>: Public</a:t>
            </a:r>
            <a:endParaRPr>
              <a:solidFill>
                <a:srgbClr val="1C3046"/>
              </a:solidFill>
              <a:latin typeface="Calibri"/>
              <a:ea typeface="Calibri"/>
              <a:cs typeface="Calibri"/>
              <a:sym typeface="Calibri"/>
            </a:endParaRPr>
          </a:p>
          <a:p>
            <a:pPr marL="0" lvl="0" indent="0" algn="l" rtl="0">
              <a:lnSpc>
                <a:spcPct val="115000"/>
              </a:lnSpc>
              <a:spcBef>
                <a:spcPts val="0"/>
              </a:spcBef>
              <a:spcAft>
                <a:spcPts val="0"/>
              </a:spcAft>
              <a:buNone/>
            </a:pPr>
            <a:endParaRPr>
              <a:solidFill>
                <a:srgbClr val="1C3046"/>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8"/>
          <p:cNvSpPr txBox="1">
            <a:spLocks noGrp="1"/>
          </p:cNvSpPr>
          <p:nvPr>
            <p:ph type="body" idx="1"/>
          </p:nvPr>
        </p:nvSpPr>
        <p:spPr>
          <a:xfrm>
            <a:off x="567550" y="1113968"/>
            <a:ext cx="11521200" cy="1962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200" b="1">
                <a:solidFill>
                  <a:srgbClr val="1C3046"/>
                </a:solidFill>
              </a:rPr>
              <a:t>Objectives</a:t>
            </a:r>
            <a:r>
              <a:rPr lang="en-US" sz="2200">
                <a:solidFill>
                  <a:srgbClr val="1C3046"/>
                </a:solidFill>
              </a:rPr>
              <a:t>:</a:t>
            </a:r>
            <a:endParaRPr sz="22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Understand the need for and level of demand of digital services for research in the context of the EOSC</a:t>
            </a:r>
            <a:endParaRPr sz="18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Understand the manner in which such needs and demand are currently satisfied</a:t>
            </a:r>
            <a:endParaRPr sz="18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Understand the challenges presently being faced in respect of analysis workflows, data management and related infrastructure and services</a:t>
            </a:r>
            <a:endParaRPr sz="18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Identify current and preferred delivery models for such services</a:t>
            </a:r>
            <a:endParaRPr sz="18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Identify funding streams and procurement constraints</a:t>
            </a:r>
            <a:endParaRPr sz="1800">
              <a:solidFill>
                <a:srgbClr val="1C3046"/>
              </a:solidFill>
            </a:endParaRPr>
          </a:p>
          <a:p>
            <a:pPr marL="457200" lvl="0" indent="-342900" algn="l" rtl="0">
              <a:lnSpc>
                <a:spcPct val="115000"/>
              </a:lnSpc>
              <a:spcBef>
                <a:spcPts val="0"/>
              </a:spcBef>
              <a:spcAft>
                <a:spcPts val="0"/>
              </a:spcAft>
              <a:buClr>
                <a:srgbClr val="1C3046"/>
              </a:buClr>
              <a:buSzPts val="1800"/>
              <a:buChar char="•"/>
            </a:pPr>
            <a:r>
              <a:rPr lang="en-US" sz="1800">
                <a:solidFill>
                  <a:srgbClr val="1C3046"/>
                </a:solidFill>
              </a:rPr>
              <a:t>Identify areas of improvements for business models</a:t>
            </a:r>
            <a:endParaRPr sz="1800">
              <a:solidFill>
                <a:srgbClr val="1C3046"/>
              </a:solidFill>
            </a:endParaRPr>
          </a:p>
          <a:p>
            <a:pPr marL="0" lvl="0" indent="0" algn="l" rtl="0">
              <a:lnSpc>
                <a:spcPct val="115000"/>
              </a:lnSpc>
              <a:spcBef>
                <a:spcPts val="0"/>
              </a:spcBef>
              <a:spcAft>
                <a:spcPts val="0"/>
              </a:spcAft>
              <a:buNone/>
            </a:pPr>
            <a:endParaRPr sz="1800">
              <a:solidFill>
                <a:srgbClr val="1C3046"/>
              </a:solidFill>
            </a:endParaRPr>
          </a:p>
          <a:p>
            <a:pPr marL="0" lvl="0" indent="0" algn="l" rtl="0">
              <a:lnSpc>
                <a:spcPct val="115000"/>
              </a:lnSpc>
              <a:spcBef>
                <a:spcPts val="0"/>
              </a:spcBef>
              <a:spcAft>
                <a:spcPts val="0"/>
              </a:spcAft>
              <a:buClr>
                <a:srgbClr val="000000"/>
              </a:buClr>
              <a:buSzPts val="1100"/>
              <a:buFont typeface="Arial"/>
              <a:buNone/>
            </a:pPr>
            <a:r>
              <a:rPr lang="en-US" sz="2200" b="1">
                <a:solidFill>
                  <a:srgbClr val="1C3046"/>
                </a:solidFill>
              </a:rPr>
              <a:t>Target audience: </a:t>
            </a:r>
            <a:r>
              <a:rPr lang="en-US" sz="2200">
                <a:solidFill>
                  <a:srgbClr val="1C3046"/>
                </a:solidFill>
              </a:rPr>
              <a:t>organisations that need to acquire/procure digital services in order to serve research </a:t>
            </a:r>
            <a:endParaRPr sz="2200">
              <a:solidFill>
                <a:srgbClr val="1C3046"/>
              </a:solidFill>
            </a:endParaRPr>
          </a:p>
          <a:p>
            <a:pPr marL="457200" lvl="0" indent="-355600" algn="l" rtl="0">
              <a:lnSpc>
                <a:spcPct val="115000"/>
              </a:lnSpc>
              <a:spcBef>
                <a:spcPts val="0"/>
              </a:spcBef>
              <a:spcAft>
                <a:spcPts val="0"/>
              </a:spcAft>
              <a:buClr>
                <a:srgbClr val="1C3046"/>
              </a:buClr>
              <a:buSzPts val="2000"/>
              <a:buChar char="•"/>
            </a:pPr>
            <a:r>
              <a:rPr lang="en-US" sz="1800">
                <a:solidFill>
                  <a:srgbClr val="1C3046"/>
                </a:solidFill>
              </a:rPr>
              <a:t>Large organised research communities (e.g. EIROs, big labs, ESFRIs)</a:t>
            </a:r>
            <a:endParaRPr sz="1800">
              <a:solidFill>
                <a:srgbClr val="1C3046"/>
              </a:solidFill>
            </a:endParaRPr>
          </a:p>
          <a:p>
            <a:pPr marL="457200" lvl="0" indent="-355600" algn="l" rtl="0">
              <a:lnSpc>
                <a:spcPct val="115000"/>
              </a:lnSpc>
              <a:spcBef>
                <a:spcPts val="0"/>
              </a:spcBef>
              <a:spcAft>
                <a:spcPts val="0"/>
              </a:spcAft>
              <a:buClr>
                <a:srgbClr val="1C3046"/>
              </a:buClr>
              <a:buSzPts val="2000"/>
              <a:buChar char="•"/>
            </a:pPr>
            <a:r>
              <a:rPr lang="en-US" sz="1800">
                <a:solidFill>
                  <a:srgbClr val="1C3046"/>
                </a:solidFill>
              </a:rPr>
              <a:t>Organisations serving small research groups (e.g. Universities, research centres)</a:t>
            </a:r>
            <a:endParaRPr sz="1800">
              <a:solidFill>
                <a:srgbClr val="1C3046"/>
              </a:solidFill>
            </a:endParaRPr>
          </a:p>
          <a:p>
            <a:pPr marL="457200" lvl="0" indent="-355600" algn="l" rtl="0">
              <a:lnSpc>
                <a:spcPct val="115000"/>
              </a:lnSpc>
              <a:spcBef>
                <a:spcPts val="0"/>
              </a:spcBef>
              <a:spcAft>
                <a:spcPts val="0"/>
              </a:spcAft>
              <a:buClr>
                <a:srgbClr val="1C3046"/>
              </a:buClr>
              <a:buSzPts val="2000"/>
              <a:buChar char="•"/>
            </a:pPr>
            <a:r>
              <a:rPr lang="en-US" sz="1800">
                <a:solidFill>
                  <a:srgbClr val="1C3046"/>
                </a:solidFill>
              </a:rPr>
              <a:t>NRENs</a:t>
            </a:r>
            <a:endParaRPr sz="1800">
              <a:solidFill>
                <a:srgbClr val="1C3046"/>
              </a:solidFill>
            </a:endParaRPr>
          </a:p>
          <a:p>
            <a:pPr marL="457200" lvl="0" indent="-355600" algn="l" rtl="0">
              <a:lnSpc>
                <a:spcPct val="115000"/>
              </a:lnSpc>
              <a:spcBef>
                <a:spcPts val="0"/>
              </a:spcBef>
              <a:spcAft>
                <a:spcPts val="0"/>
              </a:spcAft>
              <a:buClr>
                <a:srgbClr val="1C3046"/>
              </a:buClr>
              <a:buSzPts val="2000"/>
              <a:buChar char="•"/>
            </a:pPr>
            <a:r>
              <a:rPr lang="en-US" sz="1800">
                <a:solidFill>
                  <a:srgbClr val="1C3046"/>
                </a:solidFill>
              </a:rPr>
              <a:t>H2020 projects</a:t>
            </a:r>
            <a:br>
              <a:rPr lang="en-US" sz="1800">
                <a:solidFill>
                  <a:srgbClr val="1C3046"/>
                </a:solidFill>
              </a:rPr>
            </a:br>
            <a:endParaRPr sz="1800">
              <a:solidFill>
                <a:srgbClr val="1C3046"/>
              </a:solidFill>
            </a:endParaRPr>
          </a:p>
          <a:p>
            <a:pPr marL="0" lvl="0" indent="0" algn="l" rtl="0">
              <a:lnSpc>
                <a:spcPct val="115000"/>
              </a:lnSpc>
              <a:spcBef>
                <a:spcPts val="0"/>
              </a:spcBef>
              <a:spcAft>
                <a:spcPts val="0"/>
              </a:spcAft>
              <a:buNone/>
            </a:pPr>
            <a:endParaRPr sz="1800" b="1">
              <a:solidFill>
                <a:srgbClr val="1C3046"/>
              </a:solidFill>
            </a:endParaRPr>
          </a:p>
          <a:p>
            <a:pPr marL="0" lvl="0" indent="0" algn="l" rtl="0">
              <a:lnSpc>
                <a:spcPct val="115000"/>
              </a:lnSpc>
              <a:spcBef>
                <a:spcPts val="0"/>
              </a:spcBef>
              <a:spcAft>
                <a:spcPts val="0"/>
              </a:spcAft>
              <a:buNone/>
            </a:pPr>
            <a:endParaRPr sz="1800" b="1">
              <a:solidFill>
                <a:srgbClr val="1C3046"/>
              </a:solidFill>
            </a:endParaRPr>
          </a:p>
        </p:txBody>
      </p:sp>
      <p:sp>
        <p:nvSpPr>
          <p:cNvPr id="204" name="Google Shape;204;p18"/>
          <p:cNvSpPr txBox="1">
            <a:spLocks noGrp="1"/>
          </p:cNvSpPr>
          <p:nvPr>
            <p:ph type="sldNum" idx="12"/>
          </p:nvPr>
        </p:nvSpPr>
        <p:spPr>
          <a:xfrm>
            <a:off x="8737600" y="6381328"/>
            <a:ext cx="3119100" cy="288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
        <p:nvSpPr>
          <p:cNvPr id="205" name="Google Shape;205;p18"/>
          <p:cNvSpPr txBox="1">
            <a:spLocks noGrp="1"/>
          </p:cNvSpPr>
          <p:nvPr>
            <p:ph type="body" idx="2"/>
          </p:nvPr>
        </p:nvSpPr>
        <p:spPr>
          <a:xfrm>
            <a:off x="3221038" y="192857"/>
            <a:ext cx="8635500" cy="823500"/>
          </a:xfrm>
          <a:prstGeom prst="rect">
            <a:avLst/>
          </a:prstGeom>
        </p:spPr>
        <p:txBody>
          <a:bodyPr spcFirstLastPara="1" wrap="square" lIns="91425" tIns="91425" rIns="91425" bIns="91425" anchor="t" anchorCtr="0">
            <a:noAutofit/>
          </a:bodyPr>
          <a:lstStyle/>
          <a:p>
            <a:pPr marL="0" lvl="0" indent="0" algn="l" rtl="0">
              <a:spcBef>
                <a:spcPts val="640"/>
              </a:spcBef>
              <a:spcAft>
                <a:spcPts val="0"/>
              </a:spcAft>
              <a:buNone/>
            </a:pPr>
            <a:r>
              <a:rPr lang="en-US">
                <a:solidFill>
                  <a:srgbClr val="1D2F45"/>
                </a:solidFill>
              </a:rPr>
              <a:t>Demand-side market research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body" idx="1"/>
          </p:nvPr>
        </p:nvSpPr>
        <p:spPr>
          <a:xfrm>
            <a:off x="335360" y="1268763"/>
            <a:ext cx="11521200" cy="4854900"/>
          </a:xfrm>
          <a:prstGeom prst="rect">
            <a:avLst/>
          </a:prstGeom>
        </p:spPr>
        <p:txBody>
          <a:bodyPr spcFirstLastPara="1" wrap="square" lIns="91425" tIns="91425" rIns="91425" bIns="91425" anchor="t" anchorCtr="0">
            <a:noAutofit/>
          </a:bodyPr>
          <a:lstStyle/>
          <a:p>
            <a:pPr marL="457200" lvl="0" indent="-406400" algn="l" rtl="0">
              <a:spcBef>
                <a:spcPts val="560"/>
              </a:spcBef>
              <a:spcAft>
                <a:spcPts val="0"/>
              </a:spcAft>
              <a:buSzPts val="2800"/>
              <a:buChar char="•"/>
            </a:pPr>
            <a:r>
              <a:rPr lang="en-US"/>
              <a:t>Defined market research methodology </a:t>
            </a:r>
            <a:endParaRPr/>
          </a:p>
          <a:p>
            <a:pPr marL="457200" lvl="0" indent="-406400" algn="l" rtl="0">
              <a:spcBef>
                <a:spcPts val="0"/>
              </a:spcBef>
              <a:spcAft>
                <a:spcPts val="0"/>
              </a:spcAft>
              <a:buSzPts val="2800"/>
              <a:buChar char="•"/>
            </a:pPr>
            <a:r>
              <a:rPr lang="en-US"/>
              <a:t>Completing interviews with selected organisations among the target groups (target 50 organisations) - Jan 2019</a:t>
            </a:r>
            <a:endParaRPr/>
          </a:p>
        </p:txBody>
      </p:sp>
      <p:sp>
        <p:nvSpPr>
          <p:cNvPr id="212" name="Google Shape;212;p19"/>
          <p:cNvSpPr txBox="1">
            <a:spLocks noGrp="1"/>
          </p:cNvSpPr>
          <p:nvPr>
            <p:ph type="sldNum" idx="12"/>
          </p:nvPr>
        </p:nvSpPr>
        <p:spPr>
          <a:xfrm>
            <a:off x="8737600" y="6381328"/>
            <a:ext cx="3119100" cy="288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
        <p:nvSpPr>
          <p:cNvPr id="213" name="Google Shape;213;p19"/>
          <p:cNvSpPr txBox="1">
            <a:spLocks noGrp="1"/>
          </p:cNvSpPr>
          <p:nvPr>
            <p:ph type="body" idx="2"/>
          </p:nvPr>
        </p:nvSpPr>
        <p:spPr>
          <a:xfrm>
            <a:off x="3221038" y="192857"/>
            <a:ext cx="8635500" cy="823500"/>
          </a:xfrm>
          <a:prstGeom prst="rect">
            <a:avLst/>
          </a:prstGeom>
        </p:spPr>
        <p:txBody>
          <a:bodyPr spcFirstLastPara="1" wrap="square" lIns="91425" tIns="91425" rIns="91425" bIns="91425" anchor="t" anchorCtr="0">
            <a:noAutofit/>
          </a:bodyPr>
          <a:lstStyle/>
          <a:p>
            <a:pPr marL="0" lvl="0" indent="0" algn="l" rtl="0">
              <a:spcBef>
                <a:spcPts val="640"/>
              </a:spcBef>
              <a:spcAft>
                <a:spcPts val="0"/>
              </a:spcAft>
              <a:buNone/>
            </a:pPr>
            <a:r>
              <a:rPr lang="en-US">
                <a:solidFill>
                  <a:srgbClr val="1D2F45"/>
                </a:solidFill>
              </a:rPr>
              <a:t>Demand-side market research: status</a:t>
            </a:r>
            <a:endParaRPr/>
          </a:p>
        </p:txBody>
      </p:sp>
      <p:grpSp>
        <p:nvGrpSpPr>
          <p:cNvPr id="214" name="Google Shape;214;p19"/>
          <p:cNvGrpSpPr/>
          <p:nvPr/>
        </p:nvGrpSpPr>
        <p:grpSpPr>
          <a:xfrm>
            <a:off x="133244" y="3704750"/>
            <a:ext cx="12003932" cy="1432951"/>
            <a:chOff x="456975" y="3704741"/>
            <a:chExt cx="11251225" cy="1534209"/>
          </a:xfrm>
        </p:grpSpPr>
        <p:sp>
          <p:nvSpPr>
            <p:cNvPr id="215" name="Google Shape;215;p19"/>
            <p:cNvSpPr/>
            <p:nvPr/>
          </p:nvSpPr>
          <p:spPr>
            <a:xfrm>
              <a:off x="456975" y="3704750"/>
              <a:ext cx="2970600" cy="1534200"/>
            </a:xfrm>
            <a:prstGeom prst="chevron">
              <a:avLst>
                <a:gd name="adj" fmla="val 20904"/>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800"/>
                <a:t>Current demand of digital services for research</a:t>
              </a:r>
              <a:endParaRPr sz="1800"/>
            </a:p>
          </p:txBody>
        </p:sp>
        <p:sp>
          <p:nvSpPr>
            <p:cNvPr id="216" name="Google Shape;216;p19"/>
            <p:cNvSpPr/>
            <p:nvPr/>
          </p:nvSpPr>
          <p:spPr>
            <a:xfrm>
              <a:off x="3221040" y="3704741"/>
              <a:ext cx="2923500" cy="1534200"/>
            </a:xfrm>
            <a:prstGeom prst="chevron">
              <a:avLst>
                <a:gd name="adj" fmla="val 20904"/>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20000"/>
                </a:lnSpc>
                <a:spcBef>
                  <a:spcPts val="0"/>
                </a:spcBef>
                <a:spcAft>
                  <a:spcPts val="0"/>
                </a:spcAft>
                <a:buNone/>
              </a:pPr>
              <a:r>
                <a:rPr lang="en-US" sz="1800"/>
                <a:t>Current and preferred delivery models</a:t>
              </a:r>
              <a:endParaRPr sz="1800"/>
            </a:p>
            <a:p>
              <a:pPr marL="0" lvl="0" indent="0" algn="l" rtl="0">
                <a:lnSpc>
                  <a:spcPct val="115000"/>
                </a:lnSpc>
                <a:spcBef>
                  <a:spcPts val="0"/>
                </a:spcBef>
                <a:spcAft>
                  <a:spcPts val="0"/>
                </a:spcAft>
                <a:buNone/>
              </a:pPr>
              <a:endParaRPr sz="1100"/>
            </a:p>
          </p:txBody>
        </p:sp>
        <p:sp>
          <p:nvSpPr>
            <p:cNvPr id="217" name="Google Shape;217;p19"/>
            <p:cNvSpPr/>
            <p:nvPr/>
          </p:nvSpPr>
          <p:spPr>
            <a:xfrm>
              <a:off x="5915810" y="3704741"/>
              <a:ext cx="3039600" cy="1534200"/>
            </a:xfrm>
            <a:prstGeom prst="chevron">
              <a:avLst>
                <a:gd name="adj" fmla="val 20904"/>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20000"/>
                </a:lnSpc>
                <a:spcBef>
                  <a:spcPts val="0"/>
                </a:spcBef>
                <a:spcAft>
                  <a:spcPts val="0"/>
                </a:spcAft>
                <a:buNone/>
              </a:pPr>
              <a:r>
                <a:rPr lang="en-US" sz="1800"/>
                <a:t>Funding streams &amp; procurement constraints</a:t>
              </a:r>
              <a:endParaRPr sz="1800"/>
            </a:p>
            <a:p>
              <a:pPr marL="0" lvl="0" indent="0" algn="l" rtl="0">
                <a:lnSpc>
                  <a:spcPct val="115000"/>
                </a:lnSpc>
                <a:spcBef>
                  <a:spcPts val="0"/>
                </a:spcBef>
                <a:spcAft>
                  <a:spcPts val="0"/>
                </a:spcAft>
                <a:buNone/>
              </a:pPr>
              <a:endParaRPr sz="1100"/>
            </a:p>
          </p:txBody>
        </p:sp>
        <p:sp>
          <p:nvSpPr>
            <p:cNvPr id="218" name="Google Shape;218;p19"/>
            <p:cNvSpPr/>
            <p:nvPr/>
          </p:nvSpPr>
          <p:spPr>
            <a:xfrm>
              <a:off x="8737600" y="3704750"/>
              <a:ext cx="2970600" cy="1534200"/>
            </a:xfrm>
            <a:prstGeom prst="chevron">
              <a:avLst>
                <a:gd name="adj" fmla="val 20904"/>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US" sz="1800"/>
                <a:t>Challenges and opportunities</a:t>
              </a:r>
              <a:endParaRPr sz="1100"/>
            </a:p>
          </p:txBody>
        </p:sp>
      </p:grpSp>
      <p:sp>
        <p:nvSpPr>
          <p:cNvPr id="219" name="Google Shape;219;p19"/>
          <p:cNvSpPr txBox="1"/>
          <p:nvPr/>
        </p:nvSpPr>
        <p:spPr>
          <a:xfrm>
            <a:off x="428275" y="2880588"/>
            <a:ext cx="9401100" cy="109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a:latin typeface="Calibri"/>
                <a:ea typeface="Calibri"/>
                <a:cs typeface="Calibri"/>
                <a:sym typeface="Calibri"/>
              </a:rPr>
              <a:t>Structure of the interviews</a:t>
            </a:r>
            <a:endParaRPr sz="2000" b="1">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0"/>
          <p:cNvSpPr txBox="1">
            <a:spLocks noGrp="1"/>
          </p:cNvSpPr>
          <p:nvPr>
            <p:ph type="body" idx="1"/>
          </p:nvPr>
        </p:nvSpPr>
        <p:spPr>
          <a:xfrm>
            <a:off x="5604050" y="2128575"/>
            <a:ext cx="6440100" cy="41568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700"/>
              </a:spcBef>
              <a:spcAft>
                <a:spcPts val="0"/>
              </a:spcAft>
              <a:buClr>
                <a:srgbClr val="3D3D3D"/>
              </a:buClr>
              <a:buSzPts val="2200"/>
              <a:buChar char="•"/>
            </a:pPr>
            <a:r>
              <a:rPr lang="en-US" sz="2000">
                <a:solidFill>
                  <a:srgbClr val="515151"/>
                </a:solidFill>
              </a:rPr>
              <a:t>Provides a framework to manage services sourced from a number of service providers</a:t>
            </a:r>
            <a:endParaRPr sz="2000">
              <a:solidFill>
                <a:srgbClr val="515151"/>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Is accountable for end-to-end service governance, management, integration, assurance and coordination</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Manages the relationships with service providers through processes like business relationship management, service portfolio management, quality assurance</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Provides supporting services and activities, such as the Service Portfolio Management Tool, marketplace etc.</a:t>
            </a:r>
            <a:endParaRPr sz="2000">
              <a:solidFill>
                <a:schemeClr val="dk1"/>
              </a:solidFill>
            </a:endParaRPr>
          </a:p>
        </p:txBody>
      </p:sp>
      <p:sp>
        <p:nvSpPr>
          <p:cNvPr id="225" name="Google Shape;225;p20"/>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12</a:t>
            </a:fld>
            <a:endParaRPr sz="950" b="0" i="0">
              <a:solidFill>
                <a:srgbClr val="3C3C3C"/>
              </a:solidFill>
              <a:latin typeface="Calibri"/>
              <a:ea typeface="Calibri"/>
              <a:cs typeface="Calibri"/>
              <a:sym typeface="Calibri"/>
            </a:endParaRPr>
          </a:p>
        </p:txBody>
      </p:sp>
      <p:sp>
        <p:nvSpPr>
          <p:cNvPr id="226" name="Google Shape;226;p20"/>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Contribution of EOSC-hub to the EOSC implementation roadmap </a:t>
            </a:r>
            <a:endParaRPr sz="3200" b="1" i="0" u="none" strike="noStrike" cap="none">
              <a:solidFill>
                <a:srgbClr val="1C3046"/>
              </a:solidFill>
              <a:latin typeface="Calibri"/>
              <a:ea typeface="Calibri"/>
              <a:cs typeface="Calibri"/>
              <a:sym typeface="Calibri"/>
            </a:endParaRPr>
          </a:p>
        </p:txBody>
      </p:sp>
      <p:pic>
        <p:nvPicPr>
          <p:cNvPr id="227" name="Google Shape;227;p20"/>
          <p:cNvPicPr preferRelativeResize="0"/>
          <p:nvPr/>
        </p:nvPicPr>
        <p:blipFill>
          <a:blip r:embed="rId3">
            <a:alphaModFix/>
          </a:blip>
          <a:stretch>
            <a:fillRect/>
          </a:stretch>
        </p:blipFill>
        <p:spPr>
          <a:xfrm>
            <a:off x="585875" y="1322357"/>
            <a:ext cx="4781550" cy="4600575"/>
          </a:xfrm>
          <a:prstGeom prst="rect">
            <a:avLst/>
          </a:prstGeom>
          <a:noFill/>
          <a:ln>
            <a:noFill/>
          </a:ln>
        </p:spPr>
      </p:pic>
      <p:pic>
        <p:nvPicPr>
          <p:cNvPr id="228" name="Google Shape;228;p20"/>
          <p:cNvPicPr preferRelativeResize="0"/>
          <p:nvPr/>
        </p:nvPicPr>
        <p:blipFill>
          <a:blip r:embed="rId4">
            <a:alphaModFix/>
          </a:blip>
          <a:stretch>
            <a:fillRect/>
          </a:stretch>
        </p:blipFill>
        <p:spPr>
          <a:xfrm>
            <a:off x="6928625" y="1610682"/>
            <a:ext cx="3790950" cy="428625"/>
          </a:xfrm>
          <a:prstGeom prst="rect">
            <a:avLst/>
          </a:prstGeom>
          <a:noFill/>
          <a:ln>
            <a:noFill/>
          </a:ln>
        </p:spPr>
      </p:pic>
      <p:sp>
        <p:nvSpPr>
          <p:cNvPr id="229" name="Google Shape;229;p20"/>
          <p:cNvSpPr txBox="1"/>
          <p:nvPr/>
        </p:nvSpPr>
        <p:spPr>
          <a:xfrm>
            <a:off x="2992900" y="6374650"/>
            <a:ext cx="8939400" cy="428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1"/>
          <p:cNvSpPr txBox="1">
            <a:spLocks noGrp="1"/>
          </p:cNvSpPr>
          <p:nvPr>
            <p:ph type="body" idx="1"/>
          </p:nvPr>
        </p:nvSpPr>
        <p:spPr>
          <a:xfrm>
            <a:off x="5604050" y="2128575"/>
            <a:ext cx="6252600" cy="35787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700"/>
              </a:spcBef>
              <a:spcAft>
                <a:spcPts val="0"/>
              </a:spcAft>
              <a:buClr>
                <a:srgbClr val="3D3D3D"/>
              </a:buClr>
              <a:buSzPts val="2200"/>
              <a:buChar char="•"/>
            </a:pPr>
            <a:r>
              <a:rPr lang="en-US" sz="2000">
                <a:solidFill>
                  <a:srgbClr val="515151"/>
                </a:solidFill>
              </a:rPr>
              <a:t>Provides a discovery and access channel to FAIR-accredited datasets</a:t>
            </a:r>
            <a:endParaRPr sz="2000">
              <a:solidFill>
                <a:srgbClr val="515151"/>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Offers EUDAT B2FIND metadata catalogue and other registries of repositories, as well as community-specific data discovery and access tools that are part of the EOSC-hub catalogue</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Makes available generic data management and compute services to end users to access, stage and analyse data from FAIR-compliant sources</a:t>
            </a:r>
            <a:endParaRPr sz="2000">
              <a:solidFill>
                <a:srgbClr val="3D3D3D"/>
              </a:solidFill>
            </a:endParaRPr>
          </a:p>
          <a:p>
            <a:pPr marL="0" lvl="0" indent="0" algn="l" rtl="0">
              <a:lnSpc>
                <a:spcPct val="115000"/>
              </a:lnSpc>
              <a:spcBef>
                <a:spcPts val="700"/>
              </a:spcBef>
              <a:spcAft>
                <a:spcPts val="0"/>
              </a:spcAft>
              <a:buNone/>
            </a:pPr>
            <a:endParaRPr sz="2000">
              <a:solidFill>
                <a:srgbClr val="515151"/>
              </a:solidFill>
            </a:endParaRPr>
          </a:p>
        </p:txBody>
      </p:sp>
      <p:sp>
        <p:nvSpPr>
          <p:cNvPr id="235" name="Google Shape;235;p21"/>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13</a:t>
            </a:fld>
            <a:endParaRPr sz="950" b="0" i="0">
              <a:solidFill>
                <a:srgbClr val="3C3C3C"/>
              </a:solidFill>
              <a:latin typeface="Calibri"/>
              <a:ea typeface="Calibri"/>
              <a:cs typeface="Calibri"/>
              <a:sym typeface="Calibri"/>
            </a:endParaRPr>
          </a:p>
        </p:txBody>
      </p:sp>
      <p:sp>
        <p:nvSpPr>
          <p:cNvPr id="236" name="Google Shape;236;p21"/>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Contribution of EOSC-hub to the EOSC implementation roadmap </a:t>
            </a:r>
            <a:endParaRPr sz="3200" b="1" i="0" u="none" strike="noStrike" cap="none">
              <a:solidFill>
                <a:srgbClr val="1C3046"/>
              </a:solidFill>
              <a:latin typeface="Calibri"/>
              <a:ea typeface="Calibri"/>
              <a:cs typeface="Calibri"/>
              <a:sym typeface="Calibri"/>
            </a:endParaRPr>
          </a:p>
        </p:txBody>
      </p:sp>
      <p:pic>
        <p:nvPicPr>
          <p:cNvPr id="237" name="Google Shape;237;p21"/>
          <p:cNvPicPr preferRelativeResize="0"/>
          <p:nvPr/>
        </p:nvPicPr>
        <p:blipFill>
          <a:blip r:embed="rId3">
            <a:alphaModFix/>
          </a:blip>
          <a:stretch>
            <a:fillRect/>
          </a:stretch>
        </p:blipFill>
        <p:spPr>
          <a:xfrm>
            <a:off x="6928625" y="1610682"/>
            <a:ext cx="3790950" cy="428625"/>
          </a:xfrm>
          <a:prstGeom prst="rect">
            <a:avLst/>
          </a:prstGeom>
          <a:noFill/>
          <a:ln>
            <a:noFill/>
          </a:ln>
        </p:spPr>
      </p:pic>
      <p:sp>
        <p:nvSpPr>
          <p:cNvPr id="238" name="Google Shape;238;p21"/>
          <p:cNvSpPr txBox="1"/>
          <p:nvPr/>
        </p:nvSpPr>
        <p:spPr>
          <a:xfrm>
            <a:off x="2992900" y="6374650"/>
            <a:ext cx="8939400" cy="428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solidFill>
                <a:schemeClr val="dk1"/>
              </a:solidFill>
              <a:latin typeface="Calibri"/>
              <a:ea typeface="Calibri"/>
              <a:cs typeface="Calibri"/>
              <a:sym typeface="Calibri"/>
            </a:endParaRPr>
          </a:p>
        </p:txBody>
      </p:sp>
      <p:pic>
        <p:nvPicPr>
          <p:cNvPr id="239" name="Google Shape;239;p21"/>
          <p:cNvPicPr preferRelativeResize="0"/>
          <p:nvPr/>
        </p:nvPicPr>
        <p:blipFill>
          <a:blip r:embed="rId4">
            <a:alphaModFix/>
          </a:blip>
          <a:stretch>
            <a:fillRect/>
          </a:stretch>
        </p:blipFill>
        <p:spPr>
          <a:xfrm>
            <a:off x="602550" y="1319019"/>
            <a:ext cx="4781550" cy="46005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2"/>
          <p:cNvSpPr txBox="1">
            <a:spLocks noGrp="1"/>
          </p:cNvSpPr>
          <p:nvPr>
            <p:ph type="body" idx="1"/>
          </p:nvPr>
        </p:nvSpPr>
        <p:spPr>
          <a:xfrm>
            <a:off x="5604050" y="1823775"/>
            <a:ext cx="6440100" cy="41568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700"/>
              </a:spcBef>
              <a:spcAft>
                <a:spcPts val="0"/>
              </a:spcAft>
              <a:buClr>
                <a:srgbClr val="3D3D3D"/>
              </a:buClr>
              <a:buSzPts val="2200"/>
              <a:buChar char="•"/>
            </a:pPr>
            <a:r>
              <a:rPr lang="en-US" sz="2000">
                <a:solidFill>
                  <a:srgbClr val="515151"/>
                </a:solidFill>
              </a:rPr>
              <a:t>Contributes to the definition of a participatory and lightweight service portfolio management process in collaboration with the participating service providers</a:t>
            </a:r>
            <a:endParaRPr sz="2000">
              <a:solidFill>
                <a:srgbClr val="515151"/>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Maintains the service portfolio so that all services are specified, including planning, design and transition of new or changed services</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Maps offer against demand, identifying gaps, i.e. needs that are partly or not covered at all</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Monitors and assesses service use as well as service provider performance and conformance to the EOSC Rules of Participation</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Defines procurement and delivery model(s) for services</a:t>
            </a:r>
            <a:endParaRPr sz="2000">
              <a:solidFill>
                <a:srgbClr val="3D3D3D"/>
              </a:solidFill>
            </a:endParaRPr>
          </a:p>
          <a:p>
            <a:pPr marL="457200" lvl="0" indent="0" algn="l" rtl="0">
              <a:lnSpc>
                <a:spcPct val="115000"/>
              </a:lnSpc>
              <a:spcBef>
                <a:spcPts val="700"/>
              </a:spcBef>
              <a:spcAft>
                <a:spcPts val="0"/>
              </a:spcAft>
              <a:buNone/>
            </a:pPr>
            <a:endParaRPr sz="2000">
              <a:solidFill>
                <a:srgbClr val="515151"/>
              </a:solidFill>
            </a:endParaRPr>
          </a:p>
        </p:txBody>
      </p:sp>
      <p:sp>
        <p:nvSpPr>
          <p:cNvPr id="245" name="Google Shape;245;p22"/>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14</a:t>
            </a:fld>
            <a:endParaRPr sz="950" b="0" i="0">
              <a:solidFill>
                <a:srgbClr val="3C3C3C"/>
              </a:solidFill>
              <a:latin typeface="Calibri"/>
              <a:ea typeface="Calibri"/>
              <a:cs typeface="Calibri"/>
              <a:sym typeface="Calibri"/>
            </a:endParaRPr>
          </a:p>
        </p:txBody>
      </p:sp>
      <p:sp>
        <p:nvSpPr>
          <p:cNvPr id="246" name="Google Shape;246;p22"/>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Contribution of EOSC-hub to the EOSC implementation roadmap </a:t>
            </a:r>
            <a:endParaRPr sz="3200" b="1" i="0" u="none" strike="noStrike" cap="none">
              <a:solidFill>
                <a:srgbClr val="1C3046"/>
              </a:solidFill>
              <a:latin typeface="Calibri"/>
              <a:ea typeface="Calibri"/>
              <a:cs typeface="Calibri"/>
              <a:sym typeface="Calibri"/>
            </a:endParaRPr>
          </a:p>
        </p:txBody>
      </p:sp>
      <p:pic>
        <p:nvPicPr>
          <p:cNvPr id="247" name="Google Shape;247;p22"/>
          <p:cNvPicPr preferRelativeResize="0"/>
          <p:nvPr/>
        </p:nvPicPr>
        <p:blipFill>
          <a:blip r:embed="rId3">
            <a:alphaModFix/>
          </a:blip>
          <a:stretch>
            <a:fillRect/>
          </a:stretch>
        </p:blipFill>
        <p:spPr>
          <a:xfrm>
            <a:off x="6928625" y="1610682"/>
            <a:ext cx="3790950" cy="428625"/>
          </a:xfrm>
          <a:prstGeom prst="rect">
            <a:avLst/>
          </a:prstGeom>
          <a:noFill/>
          <a:ln>
            <a:noFill/>
          </a:ln>
        </p:spPr>
      </p:pic>
      <p:sp>
        <p:nvSpPr>
          <p:cNvPr id="248" name="Google Shape;248;p22"/>
          <p:cNvSpPr txBox="1"/>
          <p:nvPr/>
        </p:nvSpPr>
        <p:spPr>
          <a:xfrm>
            <a:off x="2992900" y="6374650"/>
            <a:ext cx="8939400" cy="428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solidFill>
                <a:schemeClr val="dk1"/>
              </a:solidFill>
              <a:latin typeface="Calibri"/>
              <a:ea typeface="Calibri"/>
              <a:cs typeface="Calibri"/>
              <a:sym typeface="Calibri"/>
            </a:endParaRPr>
          </a:p>
        </p:txBody>
      </p:sp>
      <p:pic>
        <p:nvPicPr>
          <p:cNvPr id="249" name="Google Shape;249;p22"/>
          <p:cNvPicPr preferRelativeResize="0"/>
          <p:nvPr/>
        </p:nvPicPr>
        <p:blipFill>
          <a:blip r:embed="rId4">
            <a:alphaModFix/>
          </a:blip>
          <a:stretch>
            <a:fillRect/>
          </a:stretch>
        </p:blipFill>
        <p:spPr>
          <a:xfrm>
            <a:off x="609600" y="1321157"/>
            <a:ext cx="4781550" cy="46005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3"/>
          <p:cNvSpPr txBox="1">
            <a:spLocks noGrp="1"/>
          </p:cNvSpPr>
          <p:nvPr>
            <p:ph type="body" idx="1"/>
          </p:nvPr>
        </p:nvSpPr>
        <p:spPr>
          <a:xfrm>
            <a:off x="5604050" y="2257250"/>
            <a:ext cx="6252600" cy="35274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700"/>
              </a:spcBef>
              <a:spcAft>
                <a:spcPts val="0"/>
              </a:spcAft>
              <a:buClr>
                <a:srgbClr val="3D3D3D"/>
              </a:buClr>
              <a:buSzPts val="2200"/>
              <a:buChar char="•"/>
            </a:pPr>
            <a:r>
              <a:rPr lang="en-US" sz="2000">
                <a:solidFill>
                  <a:srgbClr val="515151"/>
                </a:solidFill>
              </a:rPr>
              <a:t>Engages with the demand and supply side of the EOSC</a:t>
            </a:r>
            <a:endParaRPr sz="2000">
              <a:solidFill>
                <a:srgbClr val="515151"/>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515151"/>
                </a:solidFill>
              </a:rPr>
              <a:t>Co-develops and operates a marketplace as one entry point to EOSC</a:t>
            </a:r>
            <a:endParaRPr sz="2000">
              <a:solidFill>
                <a:srgbClr val="515151"/>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Co-develops with research communities the policies and tools that enable federated access and supply</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Supports different access policies (e.g. sponsored access, policy-based access and pay for use access) to enable different business models</a:t>
            </a:r>
            <a:endParaRPr sz="2000">
              <a:solidFill>
                <a:srgbClr val="3D3D3D"/>
              </a:solidFill>
            </a:endParaRPr>
          </a:p>
          <a:p>
            <a:pPr marL="457200" lvl="0" indent="0" algn="l" rtl="0">
              <a:lnSpc>
                <a:spcPct val="115000"/>
              </a:lnSpc>
              <a:spcBef>
                <a:spcPts val="700"/>
              </a:spcBef>
              <a:spcAft>
                <a:spcPts val="0"/>
              </a:spcAft>
              <a:buNone/>
            </a:pPr>
            <a:endParaRPr sz="2000">
              <a:solidFill>
                <a:srgbClr val="515151"/>
              </a:solidFill>
            </a:endParaRPr>
          </a:p>
          <a:p>
            <a:pPr marL="457200" lvl="0" indent="0" algn="l" rtl="0">
              <a:lnSpc>
                <a:spcPct val="115000"/>
              </a:lnSpc>
              <a:spcBef>
                <a:spcPts val="700"/>
              </a:spcBef>
              <a:spcAft>
                <a:spcPts val="0"/>
              </a:spcAft>
              <a:buNone/>
            </a:pPr>
            <a:endParaRPr sz="2000">
              <a:solidFill>
                <a:srgbClr val="515151"/>
              </a:solidFill>
            </a:endParaRPr>
          </a:p>
        </p:txBody>
      </p:sp>
      <p:sp>
        <p:nvSpPr>
          <p:cNvPr id="255" name="Google Shape;255;p23"/>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15</a:t>
            </a:fld>
            <a:endParaRPr sz="950" b="0" i="0">
              <a:solidFill>
                <a:srgbClr val="3C3C3C"/>
              </a:solidFill>
              <a:latin typeface="Calibri"/>
              <a:ea typeface="Calibri"/>
              <a:cs typeface="Calibri"/>
              <a:sym typeface="Calibri"/>
            </a:endParaRPr>
          </a:p>
        </p:txBody>
      </p:sp>
      <p:sp>
        <p:nvSpPr>
          <p:cNvPr id="256" name="Google Shape;256;p23"/>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Contribution of EOSC-hub to the EOSC implementation roadmap </a:t>
            </a:r>
            <a:endParaRPr sz="3200" b="1" i="0" u="none" strike="noStrike" cap="none">
              <a:solidFill>
                <a:srgbClr val="1C3046"/>
              </a:solidFill>
              <a:latin typeface="Calibri"/>
              <a:ea typeface="Calibri"/>
              <a:cs typeface="Calibri"/>
              <a:sym typeface="Calibri"/>
            </a:endParaRPr>
          </a:p>
        </p:txBody>
      </p:sp>
      <p:pic>
        <p:nvPicPr>
          <p:cNvPr id="257" name="Google Shape;257;p23"/>
          <p:cNvPicPr preferRelativeResize="0"/>
          <p:nvPr/>
        </p:nvPicPr>
        <p:blipFill>
          <a:blip r:embed="rId3">
            <a:alphaModFix/>
          </a:blip>
          <a:stretch>
            <a:fillRect/>
          </a:stretch>
        </p:blipFill>
        <p:spPr>
          <a:xfrm>
            <a:off x="6928625" y="1610682"/>
            <a:ext cx="3790950" cy="428625"/>
          </a:xfrm>
          <a:prstGeom prst="rect">
            <a:avLst/>
          </a:prstGeom>
          <a:noFill/>
          <a:ln>
            <a:noFill/>
          </a:ln>
        </p:spPr>
      </p:pic>
      <p:sp>
        <p:nvSpPr>
          <p:cNvPr id="258" name="Google Shape;258;p23"/>
          <p:cNvSpPr txBox="1"/>
          <p:nvPr/>
        </p:nvSpPr>
        <p:spPr>
          <a:xfrm>
            <a:off x="2992900" y="6374650"/>
            <a:ext cx="8939400" cy="428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solidFill>
                <a:schemeClr val="dk1"/>
              </a:solidFill>
              <a:latin typeface="Calibri"/>
              <a:ea typeface="Calibri"/>
              <a:cs typeface="Calibri"/>
              <a:sym typeface="Calibri"/>
            </a:endParaRPr>
          </a:p>
        </p:txBody>
      </p:sp>
      <p:pic>
        <p:nvPicPr>
          <p:cNvPr id="259" name="Google Shape;259;p23"/>
          <p:cNvPicPr preferRelativeResize="0"/>
          <p:nvPr/>
        </p:nvPicPr>
        <p:blipFill>
          <a:blip r:embed="rId4">
            <a:alphaModFix/>
          </a:blip>
          <a:stretch>
            <a:fillRect/>
          </a:stretch>
        </p:blipFill>
        <p:spPr>
          <a:xfrm>
            <a:off x="609600" y="1321157"/>
            <a:ext cx="4781550" cy="46005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4"/>
          <p:cNvSpPr txBox="1">
            <a:spLocks noGrp="1"/>
          </p:cNvSpPr>
          <p:nvPr>
            <p:ph type="body" idx="1"/>
          </p:nvPr>
        </p:nvSpPr>
        <p:spPr>
          <a:xfrm>
            <a:off x="5604050" y="2052375"/>
            <a:ext cx="6252600" cy="41568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700"/>
              </a:spcBef>
              <a:spcAft>
                <a:spcPts val="0"/>
              </a:spcAft>
              <a:buClr>
                <a:srgbClr val="3D3D3D"/>
              </a:buClr>
              <a:buSzPts val="2200"/>
              <a:buChar char="•"/>
            </a:pPr>
            <a:r>
              <a:rPr lang="en-US" sz="2000">
                <a:solidFill>
                  <a:srgbClr val="3D3D3D"/>
                </a:solidFill>
              </a:rPr>
              <a:t>With input from collaborating projects and initiatives, collectively gathers and maintains a corpus of Rules of Participation to the Hub</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515151"/>
                </a:solidFill>
              </a:rPr>
              <a:t>D</a:t>
            </a:r>
            <a:r>
              <a:rPr lang="en-US" sz="2000">
                <a:solidFill>
                  <a:srgbClr val="3D3D3D"/>
                </a:solidFill>
              </a:rPr>
              <a:t>efines the conditions for service providers to offer services through the Hub, taking into account different perspectives, for example technical, operational, legal and financial</a:t>
            </a:r>
            <a:endParaRPr sz="20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000">
                <a:solidFill>
                  <a:srgbClr val="3D3D3D"/>
                </a:solidFill>
              </a:rPr>
              <a:t>Provides a framework of service/resource-specific procedures for lightweight quality assurance, for example through the periodic auditing of conformance of the participating providers</a:t>
            </a:r>
            <a:endParaRPr sz="2000">
              <a:solidFill>
                <a:srgbClr val="3D3D3D"/>
              </a:solidFill>
            </a:endParaRPr>
          </a:p>
          <a:p>
            <a:pPr marL="0" lvl="0" indent="0" algn="l" rtl="0">
              <a:lnSpc>
                <a:spcPct val="115000"/>
              </a:lnSpc>
              <a:spcBef>
                <a:spcPts val="700"/>
              </a:spcBef>
              <a:spcAft>
                <a:spcPts val="0"/>
              </a:spcAft>
              <a:buNone/>
            </a:pPr>
            <a:endParaRPr sz="2000">
              <a:solidFill>
                <a:srgbClr val="515151"/>
              </a:solidFill>
            </a:endParaRPr>
          </a:p>
          <a:p>
            <a:pPr marL="457200" lvl="0" indent="0" algn="l" rtl="0">
              <a:lnSpc>
                <a:spcPct val="115000"/>
              </a:lnSpc>
              <a:spcBef>
                <a:spcPts val="700"/>
              </a:spcBef>
              <a:spcAft>
                <a:spcPts val="0"/>
              </a:spcAft>
              <a:buNone/>
            </a:pPr>
            <a:endParaRPr sz="2000">
              <a:solidFill>
                <a:srgbClr val="515151"/>
              </a:solidFill>
            </a:endParaRPr>
          </a:p>
        </p:txBody>
      </p:sp>
      <p:sp>
        <p:nvSpPr>
          <p:cNvPr id="265" name="Google Shape;265;p24"/>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16</a:t>
            </a:fld>
            <a:endParaRPr sz="950" b="0" i="0">
              <a:solidFill>
                <a:srgbClr val="3C3C3C"/>
              </a:solidFill>
              <a:latin typeface="Calibri"/>
              <a:ea typeface="Calibri"/>
              <a:cs typeface="Calibri"/>
              <a:sym typeface="Calibri"/>
            </a:endParaRPr>
          </a:p>
        </p:txBody>
      </p:sp>
      <p:sp>
        <p:nvSpPr>
          <p:cNvPr id="266" name="Google Shape;266;p24"/>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Contribution of EOSC-hub to the EOSC implementation roadmap </a:t>
            </a:r>
            <a:endParaRPr sz="3200" b="1" i="0" u="none" strike="noStrike" cap="none">
              <a:solidFill>
                <a:srgbClr val="1C3046"/>
              </a:solidFill>
              <a:latin typeface="Calibri"/>
              <a:ea typeface="Calibri"/>
              <a:cs typeface="Calibri"/>
              <a:sym typeface="Calibri"/>
            </a:endParaRPr>
          </a:p>
        </p:txBody>
      </p:sp>
      <p:pic>
        <p:nvPicPr>
          <p:cNvPr id="267" name="Google Shape;267;p24"/>
          <p:cNvPicPr preferRelativeResize="0"/>
          <p:nvPr/>
        </p:nvPicPr>
        <p:blipFill>
          <a:blip r:embed="rId3">
            <a:alphaModFix/>
          </a:blip>
          <a:stretch>
            <a:fillRect/>
          </a:stretch>
        </p:blipFill>
        <p:spPr>
          <a:xfrm>
            <a:off x="6928625" y="1610682"/>
            <a:ext cx="3790950" cy="428625"/>
          </a:xfrm>
          <a:prstGeom prst="rect">
            <a:avLst/>
          </a:prstGeom>
          <a:noFill/>
          <a:ln>
            <a:noFill/>
          </a:ln>
        </p:spPr>
      </p:pic>
      <p:sp>
        <p:nvSpPr>
          <p:cNvPr id="268" name="Google Shape;268;p24"/>
          <p:cNvSpPr txBox="1"/>
          <p:nvPr/>
        </p:nvSpPr>
        <p:spPr>
          <a:xfrm>
            <a:off x="2992900" y="6374650"/>
            <a:ext cx="8939400" cy="428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solidFill>
                <a:schemeClr val="dk1"/>
              </a:solidFill>
              <a:latin typeface="Calibri"/>
              <a:ea typeface="Calibri"/>
              <a:cs typeface="Calibri"/>
              <a:sym typeface="Calibri"/>
            </a:endParaRPr>
          </a:p>
        </p:txBody>
      </p:sp>
      <p:pic>
        <p:nvPicPr>
          <p:cNvPr id="269" name="Google Shape;269;p24"/>
          <p:cNvPicPr preferRelativeResize="0"/>
          <p:nvPr/>
        </p:nvPicPr>
        <p:blipFill>
          <a:blip r:embed="rId4">
            <a:alphaModFix/>
          </a:blip>
          <a:stretch>
            <a:fillRect/>
          </a:stretch>
        </p:blipFill>
        <p:spPr>
          <a:xfrm>
            <a:off x="659650" y="1294282"/>
            <a:ext cx="4781550" cy="46101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5"/>
          <p:cNvSpPr txBox="1">
            <a:spLocks noGrp="1"/>
          </p:cNvSpPr>
          <p:nvPr>
            <p:ph type="body" idx="1"/>
          </p:nvPr>
        </p:nvSpPr>
        <p:spPr>
          <a:xfrm>
            <a:off x="931275" y="1168750"/>
            <a:ext cx="10586700" cy="5201700"/>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500"/>
              </a:spcBef>
              <a:spcAft>
                <a:spcPts val="0"/>
              </a:spcAft>
              <a:buClr>
                <a:srgbClr val="3D3D3D"/>
              </a:buClr>
              <a:buSzPts val="2000"/>
              <a:buChar char="•"/>
            </a:pPr>
            <a:r>
              <a:rPr lang="en-US" sz="2000">
                <a:solidFill>
                  <a:srgbClr val="3D3D3D"/>
                </a:solidFill>
              </a:rPr>
              <a:t>Mapping of EOSC-hub activities to the Action Lines of the EOSC Implementation Roadmap*</a:t>
            </a:r>
            <a:endParaRPr sz="2000">
              <a:solidFill>
                <a:srgbClr val="3D3D3D"/>
              </a:solidFill>
            </a:endParaRPr>
          </a:p>
          <a:p>
            <a:pPr marL="457200" lvl="0" indent="0" algn="l" rtl="0">
              <a:lnSpc>
                <a:spcPct val="100000"/>
              </a:lnSpc>
              <a:spcBef>
                <a:spcPts val="500"/>
              </a:spcBef>
              <a:spcAft>
                <a:spcPts val="0"/>
              </a:spcAft>
              <a:buNone/>
            </a:pPr>
            <a:endParaRPr sz="2000">
              <a:solidFill>
                <a:srgbClr val="3D3D3D"/>
              </a:solidFill>
            </a:endParaRPr>
          </a:p>
          <a:p>
            <a:pPr marL="457200" lvl="0" indent="-355600" algn="l" rtl="0">
              <a:lnSpc>
                <a:spcPct val="100000"/>
              </a:lnSpc>
              <a:spcBef>
                <a:spcPts val="500"/>
              </a:spcBef>
              <a:spcAft>
                <a:spcPts val="0"/>
              </a:spcAft>
              <a:buClr>
                <a:srgbClr val="3D3D3D"/>
              </a:buClr>
              <a:buSzPts val="2000"/>
              <a:buChar char="•"/>
            </a:pPr>
            <a:r>
              <a:rPr lang="en-US" sz="2000">
                <a:solidFill>
                  <a:srgbClr val="3D3D3D"/>
                </a:solidFill>
              </a:rPr>
              <a:t>The EOSC-hub Strategy Board mobilised</a:t>
            </a:r>
            <a:endParaRPr sz="2000">
              <a:solidFill>
                <a:srgbClr val="3D3D3D"/>
              </a:solidFill>
            </a:endParaRPr>
          </a:p>
          <a:p>
            <a:pPr marL="914400" lvl="1" indent="-355600" algn="l" rtl="0">
              <a:lnSpc>
                <a:spcPct val="100000"/>
              </a:lnSpc>
              <a:spcBef>
                <a:spcPts val="0"/>
              </a:spcBef>
              <a:spcAft>
                <a:spcPts val="0"/>
              </a:spcAft>
              <a:buClr>
                <a:srgbClr val="3D3D3D"/>
              </a:buClr>
              <a:buSzPts val="2000"/>
              <a:buChar char="-"/>
            </a:pPr>
            <a:r>
              <a:rPr lang="en-US" sz="2000" i="1">
                <a:solidFill>
                  <a:srgbClr val="3D3D3D"/>
                </a:solidFill>
              </a:rPr>
              <a:t>Terms of Reference of the EOSC-hub Strategy Board </a:t>
            </a:r>
            <a:r>
              <a:rPr lang="en-US" sz="2000">
                <a:solidFill>
                  <a:srgbClr val="3D3D3D"/>
                </a:solidFill>
              </a:rPr>
              <a:t>adopted in September 2018 (Milestone M2.1)</a:t>
            </a:r>
            <a:endParaRPr sz="2000">
              <a:solidFill>
                <a:srgbClr val="3D3D3D"/>
              </a:solidFill>
            </a:endParaRPr>
          </a:p>
          <a:p>
            <a:pPr marL="914400" lvl="1" indent="-355600" algn="l" rtl="0">
              <a:lnSpc>
                <a:spcPct val="100000"/>
              </a:lnSpc>
              <a:spcBef>
                <a:spcPts val="0"/>
              </a:spcBef>
              <a:spcAft>
                <a:spcPts val="0"/>
              </a:spcAft>
              <a:buClr>
                <a:srgbClr val="3D3D3D"/>
              </a:buClr>
              <a:buSzPts val="2000"/>
              <a:buChar char="-"/>
            </a:pPr>
            <a:r>
              <a:rPr lang="en-US" sz="2000">
                <a:solidFill>
                  <a:srgbClr val="3D3D3D"/>
                </a:solidFill>
              </a:rPr>
              <a:t>The Strategy Board is working actively: The 1</a:t>
            </a:r>
            <a:r>
              <a:rPr lang="en-US" sz="2000" baseline="30000">
                <a:solidFill>
                  <a:srgbClr val="3D3D3D"/>
                </a:solidFill>
              </a:rPr>
              <a:t>st</a:t>
            </a:r>
            <a:r>
              <a:rPr lang="en-US" sz="2000">
                <a:solidFill>
                  <a:srgbClr val="3D3D3D"/>
                </a:solidFill>
              </a:rPr>
              <a:t> guiding paper is due in 21 January 2019 and the next SB meeting will be in April 2019</a:t>
            </a:r>
            <a:endParaRPr sz="2000">
              <a:solidFill>
                <a:srgbClr val="3D3D3D"/>
              </a:solidFill>
            </a:endParaRPr>
          </a:p>
          <a:p>
            <a:pPr marL="914400" lvl="0" indent="0" algn="l" rtl="0">
              <a:lnSpc>
                <a:spcPct val="100000"/>
              </a:lnSpc>
              <a:spcBef>
                <a:spcPts val="500"/>
              </a:spcBef>
              <a:spcAft>
                <a:spcPts val="0"/>
              </a:spcAft>
              <a:buNone/>
            </a:pPr>
            <a:endParaRPr sz="2000">
              <a:solidFill>
                <a:srgbClr val="3D3D3D"/>
              </a:solidFill>
            </a:endParaRPr>
          </a:p>
          <a:p>
            <a:pPr marL="457200" lvl="0" indent="-355600" algn="l" rtl="0">
              <a:lnSpc>
                <a:spcPct val="115000"/>
              </a:lnSpc>
              <a:spcBef>
                <a:spcPts val="500"/>
              </a:spcBef>
              <a:spcAft>
                <a:spcPts val="0"/>
              </a:spcAft>
              <a:buClr>
                <a:srgbClr val="3D3D3D"/>
              </a:buClr>
              <a:buSzPts val="2000"/>
              <a:buChar char="•"/>
            </a:pPr>
            <a:r>
              <a:rPr lang="en-US" sz="2000">
                <a:solidFill>
                  <a:srgbClr val="3D3D3D"/>
                </a:solidFill>
              </a:rPr>
              <a:t>The First EOSC-hub Strategy Plan (Deliverable D2.1) completed</a:t>
            </a:r>
            <a:endParaRPr sz="2000">
              <a:solidFill>
                <a:srgbClr val="3D3D3D"/>
              </a:solidFill>
            </a:endParaRPr>
          </a:p>
          <a:p>
            <a:pPr marL="914400" lvl="1" indent="-355600" algn="l" rtl="0">
              <a:lnSpc>
                <a:spcPct val="115000"/>
              </a:lnSpc>
              <a:spcBef>
                <a:spcPts val="0"/>
              </a:spcBef>
              <a:spcAft>
                <a:spcPts val="0"/>
              </a:spcAft>
              <a:buSzPts val="2000"/>
              <a:buChar char="-"/>
            </a:pPr>
            <a:r>
              <a:rPr lang="en-US" sz="2000">
                <a:solidFill>
                  <a:srgbClr val="3D3D3D"/>
                </a:solidFill>
              </a:rPr>
              <a:t>Published in 11 September 2018,  </a:t>
            </a:r>
            <a:r>
              <a:rPr lang="en-US" sz="2000">
                <a:solidFill>
                  <a:srgbClr val="3D3D3D"/>
                </a:solidFill>
                <a:uFill>
                  <a:noFill/>
                </a:uFill>
                <a:hlinkClick r:id="rId3"/>
              </a:rPr>
              <a:t> </a:t>
            </a:r>
            <a:r>
              <a:rPr lang="en-US" sz="2000" u="sng">
                <a:solidFill>
                  <a:schemeClr val="hlink"/>
                </a:solidFill>
                <a:hlinkClick r:id="rId3"/>
              </a:rPr>
              <a:t>https://documents.egi.eu/document/3354</a:t>
            </a:r>
            <a:endParaRPr sz="2000" u="sng">
              <a:solidFill>
                <a:schemeClr val="hlink"/>
              </a:solidFill>
              <a:hlinkClick r:id="rId3"/>
            </a:endParaRPr>
          </a:p>
          <a:p>
            <a:pPr marL="914400" lvl="1" indent="-355600" algn="l" rtl="0">
              <a:lnSpc>
                <a:spcPct val="115000"/>
              </a:lnSpc>
              <a:spcBef>
                <a:spcPts val="0"/>
              </a:spcBef>
              <a:spcAft>
                <a:spcPts val="0"/>
              </a:spcAft>
              <a:buClr>
                <a:srgbClr val="3D3D3D"/>
              </a:buClr>
              <a:buSzPts val="2000"/>
              <a:buChar char="-"/>
            </a:pPr>
            <a:r>
              <a:rPr lang="en-US" sz="2000">
                <a:solidFill>
                  <a:srgbClr val="3D3D3D"/>
                </a:solidFill>
              </a:rPr>
              <a:t>Presented in the EOSC-hub General Assembly meeting in Lisbon, Portugal in 8 October 2018 and </a:t>
            </a:r>
            <a:r>
              <a:rPr lang="en-US" sz="2000">
                <a:solidFill>
                  <a:srgbClr val="000000"/>
                </a:solidFill>
              </a:rPr>
              <a:t>in the EOSC-hub Strategy Board meeting in Vienna, Austria in November 2018</a:t>
            </a:r>
            <a:endParaRPr sz="2000">
              <a:solidFill>
                <a:srgbClr val="3D3D3D"/>
              </a:solidFill>
            </a:endParaRPr>
          </a:p>
          <a:p>
            <a:pPr marL="914400" lvl="0" indent="0" algn="l" rtl="0">
              <a:lnSpc>
                <a:spcPct val="115000"/>
              </a:lnSpc>
              <a:spcBef>
                <a:spcPts val="500"/>
              </a:spcBef>
              <a:spcAft>
                <a:spcPts val="0"/>
              </a:spcAft>
              <a:buNone/>
            </a:pPr>
            <a:endParaRPr sz="2000">
              <a:solidFill>
                <a:srgbClr val="3D3D3D"/>
              </a:solidFill>
            </a:endParaRPr>
          </a:p>
          <a:p>
            <a:pPr marL="0" lvl="0" indent="0" algn="l" rtl="0">
              <a:lnSpc>
                <a:spcPct val="115000"/>
              </a:lnSpc>
              <a:spcBef>
                <a:spcPts val="500"/>
              </a:spcBef>
              <a:spcAft>
                <a:spcPts val="0"/>
              </a:spcAft>
              <a:buNone/>
            </a:pPr>
            <a:endParaRPr sz="2000" b="1" i="1">
              <a:solidFill>
                <a:srgbClr val="1B216E"/>
              </a:solidFill>
            </a:endParaRPr>
          </a:p>
          <a:p>
            <a:pPr marL="0" lvl="0" indent="0" algn="l" rtl="0">
              <a:lnSpc>
                <a:spcPct val="115000"/>
              </a:lnSpc>
              <a:spcBef>
                <a:spcPts val="0"/>
              </a:spcBef>
              <a:spcAft>
                <a:spcPts val="0"/>
              </a:spcAft>
              <a:buNone/>
            </a:pPr>
            <a:endParaRPr sz="2400">
              <a:solidFill>
                <a:schemeClr val="dk1"/>
              </a:solidFill>
            </a:endParaRPr>
          </a:p>
          <a:p>
            <a:pPr marL="0" lvl="0" indent="0" algn="l" rtl="0">
              <a:lnSpc>
                <a:spcPct val="170000"/>
              </a:lnSpc>
              <a:spcBef>
                <a:spcPts val="500"/>
              </a:spcBef>
              <a:spcAft>
                <a:spcPts val="0"/>
              </a:spcAft>
              <a:buNone/>
            </a:pPr>
            <a:endParaRPr sz="2000">
              <a:solidFill>
                <a:schemeClr val="dk1"/>
              </a:solidFill>
            </a:endParaRPr>
          </a:p>
        </p:txBody>
      </p:sp>
      <p:sp>
        <p:nvSpPr>
          <p:cNvPr id="275" name="Google Shape;275;p25"/>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17</a:t>
            </a:fld>
            <a:endParaRPr sz="950" b="0" i="0">
              <a:solidFill>
                <a:srgbClr val="3C3C3C"/>
              </a:solidFill>
              <a:latin typeface="Calibri"/>
              <a:ea typeface="Calibri"/>
              <a:cs typeface="Calibri"/>
              <a:sym typeface="Calibri"/>
            </a:endParaRPr>
          </a:p>
        </p:txBody>
      </p:sp>
      <p:sp>
        <p:nvSpPr>
          <p:cNvPr id="276" name="Google Shape;276;p25"/>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Summary of achievements</a:t>
            </a:r>
            <a:endParaRPr sz="3200" b="1" i="0" u="none" strike="noStrike" cap="none">
              <a:solidFill>
                <a:srgbClr val="1C3046"/>
              </a:solidFill>
              <a:latin typeface="Calibri"/>
              <a:ea typeface="Calibri"/>
              <a:cs typeface="Calibri"/>
              <a:sym typeface="Calibri"/>
            </a:endParaRPr>
          </a:p>
        </p:txBody>
      </p:sp>
      <p:sp>
        <p:nvSpPr>
          <p:cNvPr id="277" name="Google Shape;277;p25"/>
          <p:cNvSpPr txBox="1"/>
          <p:nvPr/>
        </p:nvSpPr>
        <p:spPr>
          <a:xfrm>
            <a:off x="2956825" y="6295700"/>
            <a:ext cx="8452500" cy="64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The Commission Staff Working Document on the Implementation Roadmap of the European Open Science Cloud</a:t>
            </a:r>
            <a:endParaRPr>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US">
                <a:solidFill>
                  <a:schemeClr val="dk1"/>
                </a:solidFill>
                <a:latin typeface="Calibri"/>
                <a:ea typeface="Calibri"/>
                <a:cs typeface="Calibri"/>
                <a:sym typeface="Calibri"/>
              </a:rPr>
              <a:t>    https://ec.europa.eu/research/openscience/pdf/swd_2018_83_f1_staff_working_paper_en.pdf</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6"/>
          <p:cNvSpPr txBox="1">
            <a:spLocks noGrp="1"/>
          </p:cNvSpPr>
          <p:nvPr>
            <p:ph type="body" idx="1"/>
          </p:nvPr>
        </p:nvSpPr>
        <p:spPr>
          <a:xfrm>
            <a:off x="931275" y="952025"/>
            <a:ext cx="10586700" cy="52017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600"/>
              </a:spcBef>
              <a:spcAft>
                <a:spcPts val="0"/>
              </a:spcAft>
              <a:buClr>
                <a:srgbClr val="3D3D3D"/>
              </a:buClr>
              <a:buSzPts val="2200"/>
              <a:buChar char="•"/>
            </a:pPr>
            <a:r>
              <a:rPr lang="en-US" sz="2400">
                <a:solidFill>
                  <a:srgbClr val="3D3D3D"/>
                </a:solidFill>
              </a:rPr>
              <a:t>The Final EOSC-hub Strategy Plan (Deliverable 2.2, due June 2019)</a:t>
            </a:r>
            <a:endParaRPr sz="2400">
              <a:solidFill>
                <a:srgbClr val="3D3D3D"/>
              </a:solidFill>
            </a:endParaRPr>
          </a:p>
          <a:p>
            <a:pPr marL="914400" lvl="1" indent="-368300" algn="l" rtl="0">
              <a:lnSpc>
                <a:spcPct val="115000"/>
              </a:lnSpc>
              <a:spcBef>
                <a:spcPts val="0"/>
              </a:spcBef>
              <a:spcAft>
                <a:spcPts val="0"/>
              </a:spcAft>
              <a:buClr>
                <a:srgbClr val="3D3D3D"/>
              </a:buClr>
              <a:buSzPts val="2200"/>
              <a:buChar char="-"/>
            </a:pPr>
            <a:r>
              <a:rPr lang="en-US" sz="2200">
                <a:solidFill>
                  <a:srgbClr val="3D3D3D"/>
                </a:solidFill>
              </a:rPr>
              <a:t>02-03/2019: Stakeholder consultation</a:t>
            </a:r>
            <a:endParaRPr sz="2200">
              <a:solidFill>
                <a:srgbClr val="3D3D3D"/>
              </a:solidFill>
            </a:endParaRPr>
          </a:p>
          <a:p>
            <a:pPr marL="914400" lvl="1" indent="-368300" algn="l" rtl="0">
              <a:lnSpc>
                <a:spcPct val="115000"/>
              </a:lnSpc>
              <a:spcBef>
                <a:spcPts val="0"/>
              </a:spcBef>
              <a:spcAft>
                <a:spcPts val="0"/>
              </a:spcAft>
              <a:buClr>
                <a:srgbClr val="3D3D3D"/>
              </a:buClr>
              <a:buSzPts val="2200"/>
              <a:buChar char="-"/>
            </a:pPr>
            <a:r>
              <a:rPr lang="en-US" sz="2200">
                <a:solidFill>
                  <a:srgbClr val="3D3D3D"/>
                </a:solidFill>
              </a:rPr>
              <a:t>03-04/2019: Preliminary version of the D2.2, including the evaluation of the key drivers of the operational environment, analysis of the stakeholder input, and scrutiny of related strategies and roadmaps affecting to the EOSC-hub strategy</a:t>
            </a:r>
            <a:endParaRPr sz="2200">
              <a:solidFill>
                <a:srgbClr val="3D3D3D"/>
              </a:solidFill>
            </a:endParaRPr>
          </a:p>
          <a:p>
            <a:pPr marL="914400" lvl="1" indent="-368300" algn="l" rtl="0">
              <a:lnSpc>
                <a:spcPct val="115000"/>
              </a:lnSpc>
              <a:spcBef>
                <a:spcPts val="0"/>
              </a:spcBef>
              <a:spcAft>
                <a:spcPts val="0"/>
              </a:spcAft>
              <a:buClr>
                <a:srgbClr val="3D3D3D"/>
              </a:buClr>
              <a:buSzPts val="2200"/>
              <a:buChar char="-"/>
            </a:pPr>
            <a:r>
              <a:rPr lang="en-US" sz="2200">
                <a:solidFill>
                  <a:srgbClr val="3D3D3D"/>
                </a:solidFill>
              </a:rPr>
              <a:t>05-06/2019: Final EOSC-hub Strategy Plan submitted for the external review</a:t>
            </a:r>
            <a:endParaRPr sz="22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400">
                <a:solidFill>
                  <a:srgbClr val="3D3D3D"/>
                </a:solidFill>
              </a:rPr>
              <a:t>EOSC-hub / OpenAIRE-Advance collaboration on strategy activated</a:t>
            </a:r>
            <a:endParaRPr sz="2400">
              <a:solidFill>
                <a:srgbClr val="3D3D3D"/>
              </a:solidFill>
            </a:endParaRPr>
          </a:p>
          <a:p>
            <a:pPr marL="914400" lvl="1" indent="-368300" algn="l" rtl="0">
              <a:lnSpc>
                <a:spcPct val="115000"/>
              </a:lnSpc>
              <a:spcBef>
                <a:spcPts val="0"/>
              </a:spcBef>
              <a:spcAft>
                <a:spcPts val="0"/>
              </a:spcAft>
              <a:buClr>
                <a:srgbClr val="3D3D3D"/>
              </a:buClr>
              <a:buSzPts val="2200"/>
              <a:buChar char="-"/>
            </a:pPr>
            <a:r>
              <a:rPr lang="en-US" sz="2200">
                <a:solidFill>
                  <a:srgbClr val="3D3D3D"/>
                </a:solidFill>
              </a:rPr>
              <a:t>White Paper outlining a common vision for EOSC, service placement, and role in the upcoming EOSC governance is under work (Joint Activity milestone 3.3)</a:t>
            </a:r>
            <a:endParaRPr sz="2200">
              <a:solidFill>
                <a:srgbClr val="3D3D3D"/>
              </a:solidFill>
            </a:endParaRPr>
          </a:p>
          <a:p>
            <a:pPr marL="914400" lvl="1" indent="-368300" algn="l" rtl="0">
              <a:lnSpc>
                <a:spcPct val="115000"/>
              </a:lnSpc>
              <a:spcBef>
                <a:spcPts val="0"/>
              </a:spcBef>
              <a:spcAft>
                <a:spcPts val="0"/>
              </a:spcAft>
              <a:buClr>
                <a:srgbClr val="3D3D3D"/>
              </a:buClr>
              <a:buSzPts val="2200"/>
              <a:buChar char="-"/>
            </a:pPr>
            <a:r>
              <a:rPr lang="en-US" sz="2200">
                <a:solidFill>
                  <a:srgbClr val="3D3D3D"/>
                </a:solidFill>
              </a:rPr>
              <a:t>Aligned roadmap(s) for service positioning and sustainability within EOSC, (Joint Activity milestone 3.4, due June 2019)</a:t>
            </a:r>
            <a:endParaRPr sz="220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200">
                <a:solidFill>
                  <a:srgbClr val="3D3D3D"/>
                </a:solidFill>
              </a:rPr>
              <a:t>Procurement requirements and demand assessment (Deliverable 12.1, due April 2019 based on analysis of results from interviews)</a:t>
            </a:r>
            <a:endParaRPr sz="2200">
              <a:solidFill>
                <a:srgbClr val="3D3D3D"/>
              </a:solidFill>
            </a:endParaRPr>
          </a:p>
          <a:p>
            <a:pPr marL="914400" lvl="0" indent="0" algn="l" rtl="0">
              <a:lnSpc>
                <a:spcPct val="115000"/>
              </a:lnSpc>
              <a:spcBef>
                <a:spcPts val="600"/>
              </a:spcBef>
              <a:spcAft>
                <a:spcPts val="0"/>
              </a:spcAft>
              <a:buNone/>
            </a:pPr>
            <a:endParaRPr sz="2000" b="1" i="1">
              <a:solidFill>
                <a:srgbClr val="1B216E"/>
              </a:solidFill>
            </a:endParaRPr>
          </a:p>
          <a:p>
            <a:pPr marL="0" lvl="0" indent="0" algn="l" rtl="0">
              <a:lnSpc>
                <a:spcPct val="115000"/>
              </a:lnSpc>
              <a:spcBef>
                <a:spcPts val="0"/>
              </a:spcBef>
              <a:spcAft>
                <a:spcPts val="0"/>
              </a:spcAft>
              <a:buNone/>
            </a:pPr>
            <a:endParaRPr sz="2400">
              <a:solidFill>
                <a:schemeClr val="dk1"/>
              </a:solidFill>
            </a:endParaRPr>
          </a:p>
          <a:p>
            <a:pPr marL="0" lvl="0" indent="0" algn="l" rtl="0">
              <a:lnSpc>
                <a:spcPct val="170000"/>
              </a:lnSpc>
              <a:spcBef>
                <a:spcPts val="500"/>
              </a:spcBef>
              <a:spcAft>
                <a:spcPts val="0"/>
              </a:spcAft>
              <a:buNone/>
            </a:pPr>
            <a:endParaRPr sz="2000">
              <a:solidFill>
                <a:schemeClr val="dk1"/>
              </a:solidFill>
            </a:endParaRPr>
          </a:p>
        </p:txBody>
      </p:sp>
      <p:sp>
        <p:nvSpPr>
          <p:cNvPr id="283" name="Google Shape;283;p26"/>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18</a:t>
            </a:fld>
            <a:endParaRPr sz="950" b="0" i="0">
              <a:solidFill>
                <a:srgbClr val="3C3C3C"/>
              </a:solidFill>
              <a:latin typeface="Calibri"/>
              <a:ea typeface="Calibri"/>
              <a:cs typeface="Calibri"/>
              <a:sym typeface="Calibri"/>
            </a:endParaRPr>
          </a:p>
        </p:txBody>
      </p:sp>
      <p:sp>
        <p:nvSpPr>
          <p:cNvPr id="284" name="Google Shape;284;p26"/>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Ongoing Activities and Next steps</a:t>
            </a:r>
            <a:endParaRPr sz="3200" b="1" i="0" u="none" strike="noStrike" cap="none">
              <a:solidFill>
                <a:srgbClr val="1C3046"/>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7"/>
          <p:cNvSpPr txBox="1">
            <a:spLocks noGrp="1"/>
          </p:cNvSpPr>
          <p:nvPr>
            <p:ph type="body" idx="1"/>
          </p:nvPr>
        </p:nvSpPr>
        <p:spPr>
          <a:xfrm>
            <a:off x="7492315" y="2508667"/>
            <a:ext cx="3384600" cy="1171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Arial"/>
              <a:buNone/>
            </a:pP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0"/>
          <p:cNvSpPr txBox="1">
            <a:spLocks noGrp="1"/>
          </p:cNvSpPr>
          <p:nvPr>
            <p:ph type="body" idx="1"/>
          </p:nvPr>
        </p:nvSpPr>
        <p:spPr>
          <a:xfrm>
            <a:off x="982100" y="1268775"/>
            <a:ext cx="10586700" cy="4854900"/>
          </a:xfrm>
          <a:prstGeom prst="rect">
            <a:avLst/>
          </a:prstGeom>
          <a:noFill/>
          <a:ln>
            <a:noFill/>
          </a:ln>
        </p:spPr>
        <p:txBody>
          <a:bodyPr spcFirstLastPara="1" wrap="square" lIns="91425" tIns="45700" rIns="91425" bIns="45700" anchor="t" anchorCtr="0">
            <a:noAutofit/>
          </a:bodyPr>
          <a:lstStyle/>
          <a:p>
            <a:pPr marL="457200" lvl="0" indent="-355600" algn="l" rtl="0">
              <a:lnSpc>
                <a:spcPct val="170000"/>
              </a:lnSpc>
              <a:spcBef>
                <a:spcPts val="500"/>
              </a:spcBef>
              <a:spcAft>
                <a:spcPts val="0"/>
              </a:spcAft>
              <a:buSzPts val="2000"/>
              <a:buAutoNum type="arabicPeriod"/>
            </a:pPr>
            <a:r>
              <a:rPr lang="en-US" sz="2000">
                <a:solidFill>
                  <a:schemeClr val="dk1"/>
                </a:solidFill>
              </a:rPr>
              <a:t>The process of strategic planning in EOSC-hub </a:t>
            </a:r>
            <a:endParaRPr sz="2000">
              <a:solidFill>
                <a:srgbClr val="FF0000"/>
              </a:solidFill>
            </a:endParaRPr>
          </a:p>
          <a:p>
            <a:pPr marL="457200" lvl="0" indent="-355600" algn="l" rtl="0">
              <a:lnSpc>
                <a:spcPct val="170000"/>
              </a:lnSpc>
              <a:spcBef>
                <a:spcPts val="0"/>
              </a:spcBef>
              <a:spcAft>
                <a:spcPts val="0"/>
              </a:spcAft>
              <a:buSzPts val="2000"/>
              <a:buAutoNum type="arabicPeriod"/>
            </a:pPr>
            <a:r>
              <a:rPr lang="en-US" sz="2000">
                <a:solidFill>
                  <a:schemeClr val="dk1"/>
                </a:solidFill>
              </a:rPr>
              <a:t>The role of the EOSC-hub Strategy Board </a:t>
            </a:r>
            <a:endParaRPr sz="2000">
              <a:solidFill>
                <a:srgbClr val="FF0000"/>
              </a:solidFill>
            </a:endParaRPr>
          </a:p>
          <a:p>
            <a:pPr marL="457200" lvl="0" indent="-355600" algn="l" rtl="0">
              <a:lnSpc>
                <a:spcPct val="170000"/>
              </a:lnSpc>
              <a:spcBef>
                <a:spcPts val="0"/>
              </a:spcBef>
              <a:spcAft>
                <a:spcPts val="0"/>
              </a:spcAft>
              <a:buSzPts val="2000"/>
              <a:buAutoNum type="arabicPeriod"/>
            </a:pPr>
            <a:r>
              <a:rPr lang="en-US" sz="2000">
                <a:solidFill>
                  <a:schemeClr val="dk1"/>
                </a:solidFill>
              </a:rPr>
              <a:t>Positioning of EOSC-hub in EOSC </a:t>
            </a:r>
            <a:endParaRPr sz="2000">
              <a:solidFill>
                <a:srgbClr val="FF0000"/>
              </a:solidFill>
            </a:endParaRPr>
          </a:p>
          <a:p>
            <a:pPr marL="457200" lvl="0" indent="-355600" algn="l" rtl="0">
              <a:lnSpc>
                <a:spcPct val="170000"/>
              </a:lnSpc>
              <a:spcBef>
                <a:spcPts val="0"/>
              </a:spcBef>
              <a:spcAft>
                <a:spcPts val="0"/>
              </a:spcAft>
              <a:buSzPts val="2000"/>
              <a:buAutoNum type="arabicPeriod"/>
            </a:pPr>
            <a:r>
              <a:rPr lang="en-US" sz="2000">
                <a:solidFill>
                  <a:schemeClr val="dk1"/>
                </a:solidFill>
              </a:rPr>
              <a:t>State of play with market research </a:t>
            </a:r>
            <a:endParaRPr sz="2000">
              <a:solidFill>
                <a:srgbClr val="FF0000"/>
              </a:solidFill>
            </a:endParaRPr>
          </a:p>
          <a:p>
            <a:pPr marL="457200" lvl="0" indent="-355600" algn="l" rtl="0">
              <a:lnSpc>
                <a:spcPct val="170000"/>
              </a:lnSpc>
              <a:spcBef>
                <a:spcPts val="0"/>
              </a:spcBef>
              <a:spcAft>
                <a:spcPts val="0"/>
              </a:spcAft>
              <a:buSzPts val="2000"/>
              <a:buAutoNum type="arabicPeriod"/>
            </a:pPr>
            <a:r>
              <a:rPr lang="en-US" sz="2000">
                <a:solidFill>
                  <a:schemeClr val="dk1"/>
                </a:solidFill>
              </a:rPr>
              <a:t>How EOSC-hub will contribute to the EOSC implementation roadmap </a:t>
            </a:r>
            <a:endParaRPr sz="2000">
              <a:solidFill>
                <a:srgbClr val="FF0000"/>
              </a:solidFill>
            </a:endParaRPr>
          </a:p>
          <a:p>
            <a:pPr marL="457200" lvl="0" indent="-355600" algn="l" rtl="0">
              <a:lnSpc>
                <a:spcPct val="170000"/>
              </a:lnSpc>
              <a:spcBef>
                <a:spcPts val="0"/>
              </a:spcBef>
              <a:spcAft>
                <a:spcPts val="0"/>
              </a:spcAft>
              <a:buSzPts val="2000"/>
              <a:buAutoNum type="arabicPeriod"/>
            </a:pPr>
            <a:r>
              <a:rPr lang="en-US" sz="2000">
                <a:solidFill>
                  <a:schemeClr val="dk1"/>
                </a:solidFill>
              </a:rPr>
              <a:t>Summary of achievements </a:t>
            </a:r>
            <a:endParaRPr sz="2000">
              <a:solidFill>
                <a:schemeClr val="dk1"/>
              </a:solidFill>
            </a:endParaRPr>
          </a:p>
          <a:p>
            <a:pPr marL="457200" lvl="0" indent="-355600" algn="l" rtl="0">
              <a:lnSpc>
                <a:spcPct val="170000"/>
              </a:lnSpc>
              <a:spcBef>
                <a:spcPts val="0"/>
              </a:spcBef>
              <a:spcAft>
                <a:spcPts val="0"/>
              </a:spcAft>
              <a:buClr>
                <a:schemeClr val="dk1"/>
              </a:buClr>
              <a:buSzPts val="2000"/>
              <a:buAutoNum type="arabicPeriod"/>
            </a:pPr>
            <a:r>
              <a:rPr lang="en-US" sz="2000">
                <a:solidFill>
                  <a:schemeClr val="dk1"/>
                </a:solidFill>
              </a:rPr>
              <a:t>Ongoing activities and next steps </a:t>
            </a:r>
            <a:endParaRPr sz="2000">
              <a:solidFill>
                <a:schemeClr val="dk1"/>
              </a:solidFill>
            </a:endParaRPr>
          </a:p>
          <a:p>
            <a:pPr marL="0" lvl="0" indent="0" algn="l" rtl="0">
              <a:lnSpc>
                <a:spcPct val="115000"/>
              </a:lnSpc>
              <a:spcBef>
                <a:spcPts val="400"/>
              </a:spcBef>
              <a:spcAft>
                <a:spcPts val="0"/>
              </a:spcAft>
              <a:buClr>
                <a:srgbClr val="000000"/>
              </a:buClr>
              <a:buSzPts val="1100"/>
              <a:buFont typeface="Arial"/>
              <a:buNone/>
            </a:pPr>
            <a:r>
              <a:rPr lang="en-US" sz="1800">
                <a:solidFill>
                  <a:srgbClr val="3D3D3D"/>
                </a:solidFill>
              </a:rPr>
              <a:t>This presentation is based upon the contributions of the EOSC-hub WP2 (Strategy and business development) and  WP12 (Business models and procurement).</a:t>
            </a:r>
            <a:endParaRPr sz="1800">
              <a:solidFill>
                <a:srgbClr val="3D3D3D"/>
              </a:solidFill>
            </a:endParaRPr>
          </a:p>
        </p:txBody>
      </p:sp>
      <p:sp>
        <p:nvSpPr>
          <p:cNvPr id="140" name="Google Shape;140;p10"/>
          <p:cNvSpPr txBox="1">
            <a:spLocks noGrp="1"/>
          </p:cNvSpPr>
          <p:nvPr>
            <p:ph type="sldNum" idx="12"/>
          </p:nvPr>
        </p:nvSpPr>
        <p:spPr>
          <a:xfrm>
            <a:off x="8737600" y="6381328"/>
            <a:ext cx="3119040" cy="288032"/>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2</a:t>
            </a:fld>
            <a:endParaRPr sz="950" b="0" i="0">
              <a:solidFill>
                <a:srgbClr val="3C3C3C"/>
              </a:solidFill>
              <a:latin typeface="Calibri"/>
              <a:ea typeface="Calibri"/>
              <a:cs typeface="Calibri"/>
              <a:sym typeface="Calibri"/>
            </a:endParaRPr>
          </a:p>
        </p:txBody>
      </p:sp>
      <p:sp>
        <p:nvSpPr>
          <p:cNvPr id="141" name="Google Shape;141;p10"/>
          <p:cNvSpPr txBox="1">
            <a:spLocks noGrp="1"/>
          </p:cNvSpPr>
          <p:nvPr>
            <p:ph type="body" idx="2"/>
          </p:nvPr>
        </p:nvSpPr>
        <p:spPr>
          <a:xfrm>
            <a:off x="3221038" y="192857"/>
            <a:ext cx="8635602" cy="8234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1C3046"/>
              </a:buClr>
              <a:buSzPts val="3200"/>
              <a:buFont typeface="Arial"/>
              <a:buNone/>
            </a:pPr>
            <a:r>
              <a:rPr lang="en-US">
                <a:solidFill>
                  <a:srgbClr val="1D2F45"/>
                </a:solidFill>
              </a:rPr>
              <a:t>Presentation outline </a:t>
            </a:r>
            <a:endParaRPr sz="3200" b="1" i="0" u="none" strike="noStrike" cap="none">
              <a:solidFill>
                <a:srgbClr val="1C3046"/>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1"/>
          <p:cNvSpPr txBox="1">
            <a:spLocks noGrp="1"/>
          </p:cNvSpPr>
          <p:nvPr>
            <p:ph type="body" idx="1"/>
          </p:nvPr>
        </p:nvSpPr>
        <p:spPr>
          <a:xfrm>
            <a:off x="982100" y="1001550"/>
            <a:ext cx="8635500" cy="4854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600"/>
              </a:spcBef>
              <a:spcAft>
                <a:spcPts val="0"/>
              </a:spcAft>
              <a:buNone/>
            </a:pPr>
            <a:r>
              <a:rPr lang="en-US" sz="2400">
                <a:solidFill>
                  <a:srgbClr val="3D3D3D"/>
                </a:solidFill>
              </a:rPr>
              <a:t>Strategic planning of EOSC-hub serves the project’s need to</a:t>
            </a:r>
            <a:endParaRPr sz="2400">
              <a:solidFill>
                <a:srgbClr val="3D3D3D"/>
              </a:solidFill>
            </a:endParaRPr>
          </a:p>
          <a:p>
            <a:pPr marL="0" lvl="0" indent="0" algn="l" rtl="0">
              <a:lnSpc>
                <a:spcPct val="100000"/>
              </a:lnSpc>
              <a:spcBef>
                <a:spcPts val="600"/>
              </a:spcBef>
              <a:spcAft>
                <a:spcPts val="0"/>
              </a:spcAft>
              <a:buClr>
                <a:srgbClr val="000000"/>
              </a:buClr>
              <a:buSzPts val="1100"/>
              <a:buFont typeface="Arial"/>
              <a:buNone/>
            </a:pPr>
            <a:endParaRPr sz="2400">
              <a:solidFill>
                <a:srgbClr val="3D3D3D"/>
              </a:solidFill>
            </a:endParaRPr>
          </a:p>
          <a:p>
            <a:pPr marL="457200" lvl="0" indent="-368300" algn="l" rtl="0">
              <a:lnSpc>
                <a:spcPct val="100000"/>
              </a:lnSpc>
              <a:spcBef>
                <a:spcPts val="500"/>
              </a:spcBef>
              <a:spcAft>
                <a:spcPts val="0"/>
              </a:spcAft>
              <a:buClr>
                <a:srgbClr val="3D3D3D"/>
              </a:buClr>
              <a:buSzPts val="2200"/>
              <a:buChar char="•"/>
            </a:pPr>
            <a:r>
              <a:rPr lang="en-US" sz="2200">
                <a:solidFill>
                  <a:srgbClr val="3D3D3D"/>
                </a:solidFill>
              </a:rPr>
              <a:t>Profoundly understand the stakeholders’ expectations and the drivers that shape the landscape. What future do we need to plan for?</a:t>
            </a:r>
            <a:endParaRPr sz="2200">
              <a:solidFill>
                <a:srgbClr val="3D3D3D"/>
              </a:solidFill>
            </a:endParaRPr>
          </a:p>
          <a:p>
            <a:pPr marL="457200" lvl="0" indent="0" algn="l" rtl="0">
              <a:lnSpc>
                <a:spcPct val="100000"/>
              </a:lnSpc>
              <a:spcBef>
                <a:spcPts val="500"/>
              </a:spcBef>
              <a:spcAft>
                <a:spcPts val="0"/>
              </a:spcAft>
              <a:buNone/>
            </a:pPr>
            <a:endParaRPr sz="2200">
              <a:solidFill>
                <a:srgbClr val="3D3D3D"/>
              </a:solidFill>
            </a:endParaRPr>
          </a:p>
          <a:p>
            <a:pPr marL="457200" lvl="0" indent="-368300" algn="l" rtl="0">
              <a:lnSpc>
                <a:spcPct val="100000"/>
              </a:lnSpc>
              <a:spcBef>
                <a:spcPts val="500"/>
              </a:spcBef>
              <a:spcAft>
                <a:spcPts val="0"/>
              </a:spcAft>
              <a:buClr>
                <a:srgbClr val="3D3D3D"/>
              </a:buClr>
              <a:buSzPts val="2200"/>
              <a:buChar char="•"/>
            </a:pPr>
            <a:r>
              <a:rPr lang="en-US" sz="2200">
                <a:solidFill>
                  <a:srgbClr val="3D3D3D"/>
                </a:solidFill>
              </a:rPr>
              <a:t>Share a clear vision among all stakeholders of what the EOSC-hub system will be and include. Where do we want to be?</a:t>
            </a:r>
            <a:endParaRPr sz="2200">
              <a:solidFill>
                <a:srgbClr val="3D3D3D"/>
              </a:solidFill>
            </a:endParaRPr>
          </a:p>
          <a:p>
            <a:pPr marL="457200" lvl="0" indent="0" algn="l" rtl="0">
              <a:lnSpc>
                <a:spcPct val="100000"/>
              </a:lnSpc>
              <a:spcBef>
                <a:spcPts val="500"/>
              </a:spcBef>
              <a:spcAft>
                <a:spcPts val="0"/>
              </a:spcAft>
              <a:buNone/>
            </a:pPr>
            <a:endParaRPr sz="2200">
              <a:solidFill>
                <a:srgbClr val="3D3D3D"/>
              </a:solidFill>
            </a:endParaRPr>
          </a:p>
          <a:p>
            <a:pPr marL="457200" lvl="0" indent="-368300" algn="l" rtl="0">
              <a:lnSpc>
                <a:spcPct val="100000"/>
              </a:lnSpc>
              <a:spcBef>
                <a:spcPts val="500"/>
              </a:spcBef>
              <a:spcAft>
                <a:spcPts val="0"/>
              </a:spcAft>
              <a:buClr>
                <a:srgbClr val="3D3D3D"/>
              </a:buClr>
              <a:buSzPts val="2200"/>
              <a:buChar char="•"/>
            </a:pPr>
            <a:r>
              <a:rPr lang="en-US" sz="2200">
                <a:solidFill>
                  <a:srgbClr val="3D3D3D"/>
                </a:solidFill>
              </a:rPr>
              <a:t>Give direction to different activities of the project so that they effectively implement the vision and contribute to sustainable EOSC</a:t>
            </a:r>
            <a:endParaRPr sz="2200">
              <a:solidFill>
                <a:srgbClr val="3D3D3D"/>
              </a:solidFill>
            </a:endParaRPr>
          </a:p>
          <a:p>
            <a:pPr marL="457200" lvl="0" indent="0" algn="l" rtl="0">
              <a:lnSpc>
                <a:spcPct val="100000"/>
              </a:lnSpc>
              <a:spcBef>
                <a:spcPts val="500"/>
              </a:spcBef>
              <a:spcAft>
                <a:spcPts val="0"/>
              </a:spcAft>
              <a:buNone/>
            </a:pPr>
            <a:endParaRPr sz="2200">
              <a:solidFill>
                <a:srgbClr val="3D3D3D"/>
              </a:solidFill>
            </a:endParaRPr>
          </a:p>
          <a:p>
            <a:pPr marL="457200" lvl="0" indent="-368300" algn="l" rtl="0">
              <a:lnSpc>
                <a:spcPct val="100000"/>
              </a:lnSpc>
              <a:spcBef>
                <a:spcPts val="500"/>
              </a:spcBef>
              <a:spcAft>
                <a:spcPts val="0"/>
              </a:spcAft>
              <a:buClr>
                <a:srgbClr val="3D3D3D"/>
              </a:buClr>
              <a:buSzPts val="2200"/>
              <a:buChar char="•"/>
            </a:pPr>
            <a:r>
              <a:rPr lang="en-US" sz="2200">
                <a:solidFill>
                  <a:srgbClr val="3D3D3D"/>
                </a:solidFill>
              </a:rPr>
              <a:t>Learn and perform prudent adjustments to stay optimally attuned to the stakeholders’ needs</a:t>
            </a:r>
            <a:endParaRPr sz="2200">
              <a:solidFill>
                <a:srgbClr val="3D3D3D"/>
              </a:solidFill>
            </a:endParaRPr>
          </a:p>
          <a:p>
            <a:pPr marL="0" lvl="0" indent="0" algn="l" rtl="0">
              <a:lnSpc>
                <a:spcPct val="100000"/>
              </a:lnSpc>
              <a:spcBef>
                <a:spcPts val="500"/>
              </a:spcBef>
              <a:spcAft>
                <a:spcPts val="0"/>
              </a:spcAft>
              <a:buNone/>
            </a:pPr>
            <a:endParaRPr sz="2000">
              <a:solidFill>
                <a:schemeClr val="dk1"/>
              </a:solidFill>
            </a:endParaRPr>
          </a:p>
        </p:txBody>
      </p:sp>
      <p:sp>
        <p:nvSpPr>
          <p:cNvPr id="147" name="Google Shape;147;p11"/>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3</a:t>
            </a:fld>
            <a:endParaRPr sz="950" b="0" i="0">
              <a:solidFill>
                <a:srgbClr val="3C3C3C"/>
              </a:solidFill>
              <a:latin typeface="Calibri"/>
              <a:ea typeface="Calibri"/>
              <a:cs typeface="Calibri"/>
              <a:sym typeface="Calibri"/>
            </a:endParaRPr>
          </a:p>
        </p:txBody>
      </p:sp>
      <p:sp>
        <p:nvSpPr>
          <p:cNvPr id="148" name="Google Shape;148;p11"/>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1C3046"/>
              </a:buClr>
              <a:buSzPts val="3200"/>
              <a:buFont typeface="Arial"/>
              <a:buNone/>
            </a:pPr>
            <a:r>
              <a:rPr lang="en-US">
                <a:solidFill>
                  <a:srgbClr val="1D2F45"/>
                </a:solidFill>
              </a:rPr>
              <a:t>The process of strategic planning in EOSC-hub  </a:t>
            </a:r>
            <a:endParaRPr sz="3200" b="1" i="0" u="none" strike="noStrike" cap="none">
              <a:solidFill>
                <a:srgbClr val="1C3046"/>
              </a:solidFill>
              <a:latin typeface="Calibri"/>
              <a:ea typeface="Calibri"/>
              <a:cs typeface="Calibri"/>
              <a:sym typeface="Calibri"/>
            </a:endParaRPr>
          </a:p>
        </p:txBody>
      </p:sp>
      <p:pic>
        <p:nvPicPr>
          <p:cNvPr id="149" name="Google Shape;149;p11"/>
          <p:cNvPicPr preferRelativeResize="0"/>
          <p:nvPr/>
        </p:nvPicPr>
        <p:blipFill>
          <a:blip r:embed="rId3">
            <a:alphaModFix/>
          </a:blip>
          <a:stretch>
            <a:fillRect/>
          </a:stretch>
        </p:blipFill>
        <p:spPr>
          <a:xfrm>
            <a:off x="9491000" y="1979794"/>
            <a:ext cx="2532400" cy="419546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2"/>
          <p:cNvSpPr txBox="1">
            <a:spLocks noGrp="1"/>
          </p:cNvSpPr>
          <p:nvPr>
            <p:ph type="body" idx="1"/>
          </p:nvPr>
        </p:nvSpPr>
        <p:spPr>
          <a:xfrm>
            <a:off x="884825" y="3121900"/>
            <a:ext cx="10586700" cy="2973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400">
                <a:solidFill>
                  <a:schemeClr val="dk1"/>
                </a:solidFill>
              </a:rPr>
              <a:t>The process capitalizes on</a:t>
            </a:r>
            <a:endParaRPr sz="2400">
              <a:solidFill>
                <a:schemeClr val="dk1"/>
              </a:solidFill>
            </a:endParaRPr>
          </a:p>
          <a:p>
            <a:pPr marL="0" lvl="0" indent="0" algn="l" rtl="0">
              <a:lnSpc>
                <a:spcPct val="100000"/>
              </a:lnSpc>
              <a:spcBef>
                <a:spcPts val="0"/>
              </a:spcBef>
              <a:spcAft>
                <a:spcPts val="0"/>
              </a:spcAft>
              <a:buNone/>
            </a:pPr>
            <a:endParaRPr sz="2400">
              <a:solidFill>
                <a:schemeClr val="dk1"/>
              </a:solidFill>
            </a:endParaRPr>
          </a:p>
          <a:p>
            <a:pPr marL="457200" lvl="0" indent="-368300" algn="l" rtl="0">
              <a:lnSpc>
                <a:spcPct val="115000"/>
              </a:lnSpc>
              <a:spcBef>
                <a:spcPts val="0"/>
              </a:spcBef>
              <a:spcAft>
                <a:spcPts val="0"/>
              </a:spcAft>
              <a:buClr>
                <a:schemeClr val="dk1"/>
              </a:buClr>
              <a:buSzPts val="2200"/>
              <a:buChar char="•"/>
            </a:pPr>
            <a:r>
              <a:rPr lang="en-US" sz="2200">
                <a:solidFill>
                  <a:schemeClr val="dk1"/>
                </a:solidFill>
              </a:rPr>
              <a:t>Participatory consultation methods, results of the EOSCpilot project, and applicable strategic analysis tools to produce a well-reasoned situational and need analyses and to define justified key success factors</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US" sz="2200">
                <a:solidFill>
                  <a:schemeClr val="dk1"/>
                </a:solidFill>
              </a:rPr>
              <a:t>Close dialogue with peer projects, e.g. OpenAIRE-Advance and eInfraCentral, on strategic directions to promote sustainable and inviting EOSC</a:t>
            </a:r>
            <a:endParaRPr sz="2200">
              <a:solidFill>
                <a:schemeClr val="dk1"/>
              </a:solidFill>
            </a:endParaRPr>
          </a:p>
          <a:p>
            <a:pPr marL="457200" lvl="0" indent="-368300" algn="l" rtl="0">
              <a:lnSpc>
                <a:spcPct val="115000"/>
              </a:lnSpc>
              <a:spcBef>
                <a:spcPts val="0"/>
              </a:spcBef>
              <a:spcAft>
                <a:spcPts val="0"/>
              </a:spcAft>
              <a:buClr>
                <a:schemeClr val="dk1"/>
              </a:buClr>
              <a:buSzPts val="2200"/>
              <a:buChar char="•"/>
            </a:pPr>
            <a:r>
              <a:rPr lang="en-US" sz="2200">
                <a:solidFill>
                  <a:schemeClr val="dk1"/>
                </a:solidFill>
              </a:rPr>
              <a:t>The guidance of the EOSC-hub Strategy Board</a:t>
            </a:r>
            <a:endParaRPr sz="2200">
              <a:solidFill>
                <a:schemeClr val="dk1"/>
              </a:solidFill>
            </a:endParaRPr>
          </a:p>
          <a:p>
            <a:pPr marL="0" lvl="0" indent="0" algn="l" rtl="0">
              <a:lnSpc>
                <a:spcPct val="170000"/>
              </a:lnSpc>
              <a:spcBef>
                <a:spcPts val="500"/>
              </a:spcBef>
              <a:spcAft>
                <a:spcPts val="0"/>
              </a:spcAft>
              <a:buNone/>
            </a:pPr>
            <a:endParaRPr sz="2000">
              <a:solidFill>
                <a:schemeClr val="dk1"/>
              </a:solidFill>
            </a:endParaRPr>
          </a:p>
        </p:txBody>
      </p:sp>
      <p:sp>
        <p:nvSpPr>
          <p:cNvPr id="155" name="Google Shape;155;p12"/>
          <p:cNvSpPr txBox="1">
            <a:spLocks noGrp="1"/>
          </p:cNvSpPr>
          <p:nvPr>
            <p:ph type="dt" idx="10"/>
          </p:nvPr>
        </p:nvSpPr>
        <p:spPr>
          <a:xfrm>
            <a:off x="335360" y="6381328"/>
            <a:ext cx="2844900" cy="28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1</a:t>
            </a:r>
            <a:r>
              <a:rPr lang="en-US" sz="950" b="0" i="0">
                <a:solidFill>
                  <a:srgbClr val="3C3C3C"/>
                </a:solidFill>
                <a:latin typeface="Calibri"/>
                <a:ea typeface="Calibri"/>
                <a:cs typeface="Calibri"/>
                <a:sym typeface="Calibri"/>
              </a:rPr>
              <a:t>2/1</a:t>
            </a:r>
            <a:r>
              <a:rPr lang="en-US"/>
              <a:t>9</a:t>
            </a:r>
            <a:r>
              <a:rPr lang="en-US" sz="950" b="0" i="0">
                <a:solidFill>
                  <a:srgbClr val="3C3C3C"/>
                </a:solidFill>
                <a:latin typeface="Calibri"/>
                <a:ea typeface="Calibri"/>
                <a:cs typeface="Calibri"/>
                <a:sym typeface="Calibri"/>
              </a:rPr>
              <a:t>/2018</a:t>
            </a:r>
            <a:endParaRPr sz="950" b="0" i="0">
              <a:solidFill>
                <a:srgbClr val="3C3C3C"/>
              </a:solidFill>
              <a:latin typeface="Calibri"/>
              <a:ea typeface="Calibri"/>
              <a:cs typeface="Calibri"/>
              <a:sym typeface="Calibri"/>
            </a:endParaRPr>
          </a:p>
        </p:txBody>
      </p:sp>
      <p:sp>
        <p:nvSpPr>
          <p:cNvPr id="156" name="Google Shape;156;p12"/>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4</a:t>
            </a:fld>
            <a:endParaRPr sz="950" b="0" i="0">
              <a:solidFill>
                <a:srgbClr val="3C3C3C"/>
              </a:solidFill>
              <a:latin typeface="Calibri"/>
              <a:ea typeface="Calibri"/>
              <a:cs typeface="Calibri"/>
              <a:sym typeface="Calibri"/>
            </a:endParaRPr>
          </a:p>
        </p:txBody>
      </p:sp>
      <p:sp>
        <p:nvSpPr>
          <p:cNvPr id="157" name="Google Shape;157;p12"/>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The process of strategic planning in EOSC-hub</a:t>
            </a:r>
            <a:endParaRPr sz="3200" b="1" i="0" u="none" strike="noStrike" cap="none">
              <a:solidFill>
                <a:srgbClr val="1C3046"/>
              </a:solidFill>
              <a:latin typeface="Calibri"/>
              <a:ea typeface="Calibri"/>
              <a:cs typeface="Calibri"/>
              <a:sym typeface="Calibri"/>
            </a:endParaRPr>
          </a:p>
        </p:txBody>
      </p:sp>
      <p:pic>
        <p:nvPicPr>
          <p:cNvPr id="158" name="Google Shape;158;p12"/>
          <p:cNvPicPr preferRelativeResize="0"/>
          <p:nvPr/>
        </p:nvPicPr>
        <p:blipFill>
          <a:blip r:embed="rId3">
            <a:alphaModFix/>
          </a:blip>
          <a:stretch>
            <a:fillRect/>
          </a:stretch>
        </p:blipFill>
        <p:spPr>
          <a:xfrm>
            <a:off x="1146888" y="1092557"/>
            <a:ext cx="9898219" cy="187694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body" idx="1"/>
          </p:nvPr>
        </p:nvSpPr>
        <p:spPr>
          <a:xfrm>
            <a:off x="869150" y="1374538"/>
            <a:ext cx="6004200" cy="4334700"/>
          </a:xfrm>
          <a:prstGeom prst="rect">
            <a:avLst/>
          </a:prstGeom>
          <a:noFill/>
          <a:ln>
            <a:noFill/>
          </a:ln>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Clr>
                <a:srgbClr val="3D3D3D"/>
              </a:buClr>
              <a:buSzPts val="2400"/>
              <a:buChar char="•"/>
            </a:pPr>
            <a:r>
              <a:rPr lang="en-US" sz="2400" dirty="0">
                <a:solidFill>
                  <a:srgbClr val="3D3D3D"/>
                </a:solidFill>
              </a:rPr>
              <a:t>Gives direction to the EOSC-hub Project Management Board by advising on strategy, including exploitation and service deployment plans</a:t>
            </a:r>
            <a:endParaRPr sz="2400" dirty="0">
              <a:solidFill>
                <a:srgbClr val="3D3D3D"/>
              </a:solidFill>
            </a:endParaRPr>
          </a:p>
          <a:p>
            <a:pPr marL="457200" lvl="0" indent="-381000" algn="l" rtl="0">
              <a:lnSpc>
                <a:spcPct val="115000"/>
              </a:lnSpc>
              <a:spcBef>
                <a:spcPts val="0"/>
              </a:spcBef>
              <a:spcAft>
                <a:spcPts val="0"/>
              </a:spcAft>
              <a:buClr>
                <a:srgbClr val="3D3D3D"/>
              </a:buClr>
              <a:buSzPts val="2400"/>
              <a:buChar char="•"/>
            </a:pPr>
            <a:r>
              <a:rPr lang="en-US" sz="2400" dirty="0">
                <a:solidFill>
                  <a:srgbClr val="3D3D3D"/>
                </a:solidFill>
              </a:rPr>
              <a:t>The advice and direction will be provided in the form of written recommendations on the strategy plan and its implementation</a:t>
            </a:r>
            <a:endParaRPr sz="2400" dirty="0">
              <a:solidFill>
                <a:srgbClr val="3D3D3D"/>
              </a:solidFill>
            </a:endParaRPr>
          </a:p>
          <a:p>
            <a:pPr marL="457200" lvl="0" indent="-381000" algn="l" rtl="0">
              <a:lnSpc>
                <a:spcPct val="115000"/>
              </a:lnSpc>
              <a:spcBef>
                <a:spcPts val="0"/>
              </a:spcBef>
              <a:spcAft>
                <a:spcPts val="0"/>
              </a:spcAft>
              <a:buClr>
                <a:srgbClr val="3D3D3D"/>
              </a:buClr>
              <a:buSzPts val="2400"/>
              <a:buChar char="•"/>
            </a:pPr>
            <a:r>
              <a:rPr lang="en-US" sz="2400" dirty="0">
                <a:solidFill>
                  <a:srgbClr val="3D3D3D"/>
                </a:solidFill>
              </a:rPr>
              <a:t>The </a:t>
            </a:r>
            <a:r>
              <a:rPr lang="en-US" sz="2400" i="1" dirty="0">
                <a:solidFill>
                  <a:srgbClr val="3D3D3D"/>
                </a:solidFill>
              </a:rPr>
              <a:t>Terms of Reference of the EOSC-hub Strategy Board </a:t>
            </a:r>
            <a:r>
              <a:rPr lang="en-US" sz="2400" dirty="0">
                <a:solidFill>
                  <a:srgbClr val="3D3D3D"/>
                </a:solidFill>
              </a:rPr>
              <a:t>were adopted on</a:t>
            </a:r>
            <a:br>
              <a:rPr lang="en-US" sz="2400" dirty="0">
                <a:solidFill>
                  <a:srgbClr val="3D3D3D"/>
                </a:solidFill>
              </a:rPr>
            </a:br>
            <a:r>
              <a:rPr lang="en-US" sz="2400" dirty="0">
                <a:solidFill>
                  <a:srgbClr val="3D3D3D"/>
                </a:solidFill>
              </a:rPr>
              <a:t>26 September 2018</a:t>
            </a:r>
            <a:endParaRPr sz="2400" dirty="0">
              <a:solidFill>
                <a:srgbClr val="3D3D3D"/>
              </a:solidFill>
            </a:endParaRPr>
          </a:p>
          <a:p>
            <a:pPr marL="0" lvl="0" indent="0" algn="l" rtl="0">
              <a:lnSpc>
                <a:spcPct val="115000"/>
              </a:lnSpc>
              <a:spcBef>
                <a:spcPts val="0"/>
              </a:spcBef>
              <a:spcAft>
                <a:spcPts val="0"/>
              </a:spcAft>
              <a:buNone/>
            </a:pPr>
            <a:endParaRPr sz="2400" dirty="0">
              <a:solidFill>
                <a:schemeClr val="dk1"/>
              </a:solidFill>
            </a:endParaRPr>
          </a:p>
          <a:p>
            <a:pPr marL="0" lvl="0" indent="0" algn="l" rtl="0">
              <a:lnSpc>
                <a:spcPct val="170000"/>
              </a:lnSpc>
              <a:spcBef>
                <a:spcPts val="500"/>
              </a:spcBef>
              <a:spcAft>
                <a:spcPts val="0"/>
              </a:spcAft>
              <a:buNone/>
            </a:pPr>
            <a:endParaRPr sz="2000" dirty="0">
              <a:solidFill>
                <a:schemeClr val="dk1"/>
              </a:solidFill>
            </a:endParaRPr>
          </a:p>
        </p:txBody>
      </p:sp>
      <p:sp>
        <p:nvSpPr>
          <p:cNvPr id="164" name="Google Shape;164;p13"/>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5</a:t>
            </a:fld>
            <a:endParaRPr sz="950" b="0" i="0">
              <a:solidFill>
                <a:srgbClr val="3C3C3C"/>
              </a:solidFill>
              <a:latin typeface="Calibri"/>
              <a:ea typeface="Calibri"/>
              <a:cs typeface="Calibri"/>
              <a:sym typeface="Calibri"/>
            </a:endParaRPr>
          </a:p>
        </p:txBody>
      </p:sp>
      <p:sp>
        <p:nvSpPr>
          <p:cNvPr id="165" name="Google Shape;165;p13"/>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Role of the EOSC-hub Strategy Board</a:t>
            </a:r>
            <a:endParaRPr sz="3200" b="1" i="0" u="none" strike="noStrike" cap="none">
              <a:solidFill>
                <a:srgbClr val="1C3046"/>
              </a:solidFill>
              <a:latin typeface="Calibri"/>
              <a:ea typeface="Calibri"/>
              <a:cs typeface="Calibri"/>
              <a:sym typeface="Calibri"/>
            </a:endParaRPr>
          </a:p>
        </p:txBody>
      </p:sp>
      <p:pic>
        <p:nvPicPr>
          <p:cNvPr id="166" name="Google Shape;166;p13"/>
          <p:cNvPicPr preferRelativeResize="0"/>
          <p:nvPr/>
        </p:nvPicPr>
        <p:blipFill>
          <a:blip r:embed="rId3">
            <a:alphaModFix/>
          </a:blip>
          <a:stretch>
            <a:fillRect/>
          </a:stretch>
        </p:blipFill>
        <p:spPr>
          <a:xfrm>
            <a:off x="7041425" y="1168757"/>
            <a:ext cx="4701428" cy="506017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4"/>
          <p:cNvSpPr txBox="1">
            <a:spLocks noGrp="1"/>
          </p:cNvSpPr>
          <p:nvPr>
            <p:ph type="body" idx="1"/>
          </p:nvPr>
        </p:nvSpPr>
        <p:spPr>
          <a:xfrm>
            <a:off x="931275" y="1016350"/>
            <a:ext cx="10586700" cy="5201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None/>
            </a:pPr>
            <a:r>
              <a:rPr lang="en-US" sz="2000" b="1" i="1">
                <a:solidFill>
                  <a:srgbClr val="1B216E"/>
                </a:solidFill>
              </a:rPr>
              <a:t>EOSC-hub  Strategy Board members appointed in May-June 2018</a:t>
            </a:r>
            <a:endParaRPr sz="2000" b="1" i="1">
              <a:solidFill>
                <a:srgbClr val="1B216E"/>
              </a:solidFill>
            </a:endParaRPr>
          </a:p>
          <a:p>
            <a:pPr marL="0" lvl="0" indent="0" algn="l" rtl="0">
              <a:lnSpc>
                <a:spcPct val="100000"/>
              </a:lnSpc>
              <a:spcBef>
                <a:spcPts val="500"/>
              </a:spcBef>
              <a:spcAft>
                <a:spcPts val="0"/>
              </a:spcAft>
              <a:buNone/>
            </a:pPr>
            <a:r>
              <a:rPr lang="en-US" sz="2000">
                <a:solidFill>
                  <a:srgbClr val="3D3D3D"/>
                </a:solidFill>
              </a:rPr>
              <a:t> </a:t>
            </a:r>
            <a:endParaRPr sz="2000">
              <a:solidFill>
                <a:srgbClr val="3D3D3D"/>
              </a:solidFill>
            </a:endParaRPr>
          </a:p>
          <a:p>
            <a:pPr marL="457200" lvl="0" indent="-355600" algn="l" rtl="0">
              <a:lnSpc>
                <a:spcPct val="115000"/>
              </a:lnSpc>
              <a:spcBef>
                <a:spcPts val="500"/>
              </a:spcBef>
              <a:spcAft>
                <a:spcPts val="0"/>
              </a:spcAft>
              <a:buClr>
                <a:srgbClr val="3D3D3D"/>
              </a:buClr>
              <a:buSzPts val="2000"/>
              <a:buChar char="•"/>
            </a:pPr>
            <a:r>
              <a:rPr lang="en-US" sz="2000" b="1">
                <a:solidFill>
                  <a:srgbClr val="3D3D3D"/>
                </a:solidFill>
              </a:rPr>
              <a:t>Niklas Blomberg  </a:t>
            </a:r>
            <a:r>
              <a:rPr lang="en-US" sz="2000">
                <a:solidFill>
                  <a:srgbClr val="3D3D3D"/>
                </a:solidFill>
              </a:rPr>
              <a:t>ELIXIR and Life Sciences RIs participating in CORBEL</a:t>
            </a:r>
            <a:endParaRPr sz="20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000" b="1">
                <a:solidFill>
                  <a:srgbClr val="3D3D3D"/>
                </a:solidFill>
              </a:rPr>
              <a:t>Serge Bogaert    </a:t>
            </a:r>
            <a:r>
              <a:rPr lang="en-US" sz="2000">
                <a:solidFill>
                  <a:srgbClr val="3D3D3D"/>
                </a:solidFill>
              </a:rPr>
              <a:t>PRACE e-Infrastructure</a:t>
            </a:r>
            <a:endParaRPr sz="20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000" b="1">
                <a:solidFill>
                  <a:srgbClr val="3D3D3D"/>
                </a:solidFill>
              </a:rPr>
              <a:t>Ron Dekker </a:t>
            </a:r>
            <a:r>
              <a:rPr lang="en-US" sz="2000">
                <a:solidFill>
                  <a:srgbClr val="3D3D3D"/>
                </a:solidFill>
              </a:rPr>
              <a:t>(Chair)  CESSDA</a:t>
            </a:r>
            <a:endParaRPr sz="20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000" b="1">
                <a:solidFill>
                  <a:srgbClr val="3D3D3D"/>
                </a:solidFill>
              </a:rPr>
              <a:t>Andrew Gotz  </a:t>
            </a:r>
            <a:r>
              <a:rPr lang="en-US" sz="2000">
                <a:solidFill>
                  <a:srgbClr val="3D3D3D"/>
                </a:solidFill>
              </a:rPr>
              <a:t>ESRF and Neutron and Photon Research Infrastructures</a:t>
            </a:r>
            <a:endParaRPr sz="20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000" b="1">
                <a:solidFill>
                  <a:srgbClr val="3D3D3D"/>
                </a:solidFill>
              </a:rPr>
              <a:t>Giovanni Lamanna  </a:t>
            </a:r>
            <a:r>
              <a:rPr lang="en-US" sz="2000">
                <a:solidFill>
                  <a:srgbClr val="3D3D3D"/>
                </a:solidFill>
              </a:rPr>
              <a:t>CTA and Astronomy, Astrophysics and Astro-particle Physics RIs   participating in ASTERICS</a:t>
            </a:r>
            <a:endParaRPr sz="2000">
              <a:solidFill>
                <a:srgbClr val="3D3D3D"/>
              </a:solidFill>
            </a:endParaRPr>
          </a:p>
          <a:p>
            <a:pPr marL="457200" lvl="0" indent="-355600" algn="l" rtl="0">
              <a:lnSpc>
                <a:spcPct val="115000"/>
              </a:lnSpc>
              <a:spcBef>
                <a:spcPts val="0"/>
              </a:spcBef>
              <a:spcAft>
                <a:spcPts val="0"/>
              </a:spcAft>
              <a:buClr>
                <a:srgbClr val="3D3D3D"/>
              </a:buClr>
              <a:buSzPts val="2000"/>
              <a:buChar char="•"/>
            </a:pPr>
            <a:r>
              <a:rPr lang="en-US" sz="2000" b="1">
                <a:solidFill>
                  <a:srgbClr val="3D3D3D"/>
                </a:solidFill>
              </a:rPr>
              <a:t>Andreas Petzold  </a:t>
            </a:r>
            <a:r>
              <a:rPr lang="en-US" sz="2000">
                <a:solidFill>
                  <a:srgbClr val="3D3D3D"/>
                </a:solidFill>
              </a:rPr>
              <a:t>Environments Research Infrastructures, ENVRI community and ENVRI-FAIR project proposal consortium</a:t>
            </a:r>
            <a:endParaRPr sz="2000">
              <a:solidFill>
                <a:srgbClr val="3D3D3D"/>
              </a:solidFill>
            </a:endParaRPr>
          </a:p>
          <a:p>
            <a:pPr marL="457200" lvl="0" indent="0" algn="l" rtl="0">
              <a:lnSpc>
                <a:spcPct val="100000"/>
              </a:lnSpc>
              <a:spcBef>
                <a:spcPts val="500"/>
              </a:spcBef>
              <a:spcAft>
                <a:spcPts val="0"/>
              </a:spcAft>
              <a:buNone/>
            </a:pPr>
            <a:endParaRPr sz="2000">
              <a:solidFill>
                <a:srgbClr val="3D3D3D"/>
              </a:solidFill>
            </a:endParaRPr>
          </a:p>
          <a:p>
            <a:pPr marL="0" lvl="0" indent="0" algn="l" rtl="0">
              <a:lnSpc>
                <a:spcPct val="115000"/>
              </a:lnSpc>
              <a:spcBef>
                <a:spcPts val="500"/>
              </a:spcBef>
              <a:spcAft>
                <a:spcPts val="0"/>
              </a:spcAft>
              <a:buNone/>
            </a:pPr>
            <a:r>
              <a:rPr lang="en-US" sz="2000" b="1" i="1">
                <a:solidFill>
                  <a:srgbClr val="1B216E"/>
                </a:solidFill>
              </a:rPr>
              <a:t>Ex-officio non-voting members</a:t>
            </a:r>
            <a:endParaRPr sz="2000" b="1" i="1">
              <a:solidFill>
                <a:srgbClr val="1B216E"/>
              </a:solidFill>
            </a:endParaRPr>
          </a:p>
          <a:p>
            <a:pPr marL="457200" lvl="0" indent="-355600" algn="l" rtl="0">
              <a:lnSpc>
                <a:spcPct val="115000"/>
              </a:lnSpc>
              <a:spcBef>
                <a:spcPts val="500"/>
              </a:spcBef>
              <a:spcAft>
                <a:spcPts val="0"/>
              </a:spcAft>
              <a:buSzPts val="2000"/>
              <a:buChar char="•"/>
            </a:pPr>
            <a:r>
              <a:rPr lang="en-US" sz="2000" b="1">
                <a:solidFill>
                  <a:srgbClr val="515151"/>
                </a:solidFill>
              </a:rPr>
              <a:t>Tiziana Ferrari  </a:t>
            </a:r>
            <a:r>
              <a:rPr lang="en-US" sz="2000">
                <a:solidFill>
                  <a:srgbClr val="3D3D3D"/>
                </a:solidFill>
              </a:rPr>
              <a:t>Project Coordinator, EGI Foundation</a:t>
            </a:r>
            <a:endParaRPr sz="2000">
              <a:solidFill>
                <a:srgbClr val="3D3D3D"/>
              </a:solidFill>
            </a:endParaRPr>
          </a:p>
          <a:p>
            <a:pPr marL="457200" lvl="0" indent="-355600" algn="l" rtl="0">
              <a:lnSpc>
                <a:spcPct val="115000"/>
              </a:lnSpc>
              <a:spcBef>
                <a:spcPts val="0"/>
              </a:spcBef>
              <a:spcAft>
                <a:spcPts val="0"/>
              </a:spcAft>
              <a:buSzPts val="2000"/>
              <a:buChar char="•"/>
            </a:pPr>
            <a:r>
              <a:rPr lang="en-US" sz="2000" b="1">
                <a:solidFill>
                  <a:srgbClr val="515151"/>
                </a:solidFill>
              </a:rPr>
              <a:t>Per Öster  </a:t>
            </a:r>
            <a:r>
              <a:rPr lang="en-US" sz="2000">
                <a:solidFill>
                  <a:srgbClr val="3D3D3D"/>
                </a:solidFill>
              </a:rPr>
              <a:t>Project Director, CSC</a:t>
            </a:r>
            <a:endParaRPr sz="2000">
              <a:solidFill>
                <a:srgbClr val="3D3D3D"/>
              </a:solidFill>
            </a:endParaRPr>
          </a:p>
          <a:p>
            <a:pPr marL="0" lvl="0" indent="0" algn="l" rtl="0">
              <a:lnSpc>
                <a:spcPct val="115000"/>
              </a:lnSpc>
              <a:spcBef>
                <a:spcPts val="0"/>
              </a:spcBef>
              <a:spcAft>
                <a:spcPts val="0"/>
              </a:spcAft>
              <a:buNone/>
            </a:pPr>
            <a:endParaRPr sz="2400">
              <a:solidFill>
                <a:schemeClr val="dk1"/>
              </a:solidFill>
            </a:endParaRPr>
          </a:p>
          <a:p>
            <a:pPr marL="0" lvl="0" indent="0" algn="l" rtl="0">
              <a:lnSpc>
                <a:spcPct val="170000"/>
              </a:lnSpc>
              <a:spcBef>
                <a:spcPts val="500"/>
              </a:spcBef>
              <a:spcAft>
                <a:spcPts val="0"/>
              </a:spcAft>
              <a:buNone/>
            </a:pPr>
            <a:endParaRPr sz="2000">
              <a:solidFill>
                <a:schemeClr val="dk1"/>
              </a:solidFill>
            </a:endParaRPr>
          </a:p>
        </p:txBody>
      </p:sp>
      <p:sp>
        <p:nvSpPr>
          <p:cNvPr id="172" name="Google Shape;172;p14"/>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6</a:t>
            </a:fld>
            <a:endParaRPr sz="950" b="0" i="0">
              <a:solidFill>
                <a:srgbClr val="3C3C3C"/>
              </a:solidFill>
              <a:latin typeface="Calibri"/>
              <a:ea typeface="Calibri"/>
              <a:cs typeface="Calibri"/>
              <a:sym typeface="Calibri"/>
            </a:endParaRPr>
          </a:p>
        </p:txBody>
      </p:sp>
      <p:sp>
        <p:nvSpPr>
          <p:cNvPr id="173" name="Google Shape;173;p14"/>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The EOSC-hub Strategy Board members</a:t>
            </a:r>
            <a:endParaRPr sz="3200" b="1" i="0" u="none" strike="noStrike" cap="none">
              <a:solidFill>
                <a:srgbClr val="1C3046"/>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5"/>
          <p:cNvSpPr txBox="1">
            <a:spLocks noGrp="1"/>
          </p:cNvSpPr>
          <p:nvPr>
            <p:ph type="body" idx="1"/>
          </p:nvPr>
        </p:nvSpPr>
        <p:spPr>
          <a:xfrm>
            <a:off x="931275" y="937500"/>
            <a:ext cx="10988100" cy="5201700"/>
          </a:xfrm>
          <a:prstGeom prst="rect">
            <a:avLst/>
          </a:prstGeom>
          <a:noFill/>
          <a:ln>
            <a:noFill/>
          </a:ln>
        </p:spPr>
        <p:txBody>
          <a:bodyPr spcFirstLastPara="1" wrap="square" lIns="91425" tIns="45700" rIns="91425" bIns="45700" anchor="t" anchorCtr="0">
            <a:noAutofit/>
          </a:bodyPr>
          <a:lstStyle/>
          <a:p>
            <a:pPr marL="457200" lvl="0" indent="-368300" algn="l" rtl="0">
              <a:lnSpc>
                <a:spcPct val="115000"/>
              </a:lnSpc>
              <a:spcBef>
                <a:spcPts val="500"/>
              </a:spcBef>
              <a:spcAft>
                <a:spcPts val="0"/>
              </a:spcAft>
              <a:buClr>
                <a:srgbClr val="3D3D3D"/>
              </a:buClr>
              <a:buSzPts val="2200"/>
              <a:buChar char="•"/>
            </a:pPr>
            <a:r>
              <a:rPr lang="en-US" sz="2200" dirty="0">
                <a:solidFill>
                  <a:srgbClr val="3D3D3D"/>
                </a:solidFill>
              </a:rPr>
              <a:t>Contributions to </a:t>
            </a:r>
            <a:r>
              <a:rPr lang="en-US" sz="2200" i="1" dirty="0">
                <a:solidFill>
                  <a:srgbClr val="3D3D3D"/>
                </a:solidFill>
              </a:rPr>
              <a:t>The First EOSC-hub Strategy Plan </a:t>
            </a:r>
            <a:r>
              <a:rPr lang="en-US" sz="2200" dirty="0">
                <a:solidFill>
                  <a:srgbClr val="3D3D3D"/>
                </a:solidFill>
              </a:rPr>
              <a:t>(Deliverable D2.1) through individual interviews conducted in 21-31 May 2018</a:t>
            </a:r>
            <a:endParaRPr sz="2200" dirty="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200" dirty="0">
                <a:solidFill>
                  <a:srgbClr val="3D3D3D"/>
                </a:solidFill>
              </a:rPr>
              <a:t>The 1st Strategy Board meeting was held in Vienna in 23 November 2018</a:t>
            </a:r>
            <a:endParaRPr sz="2200" dirty="0">
              <a:solidFill>
                <a:srgbClr val="3D3D3D"/>
              </a:solidFill>
            </a:endParaRPr>
          </a:p>
          <a:p>
            <a:pPr marL="457200" lvl="0" indent="-368300" algn="l" rtl="0">
              <a:lnSpc>
                <a:spcPct val="115000"/>
              </a:lnSpc>
              <a:spcBef>
                <a:spcPts val="0"/>
              </a:spcBef>
              <a:spcAft>
                <a:spcPts val="0"/>
              </a:spcAft>
              <a:buClr>
                <a:srgbClr val="3D3D3D"/>
              </a:buClr>
              <a:buSzPts val="2200"/>
              <a:buChar char="•"/>
            </a:pPr>
            <a:r>
              <a:rPr lang="en-US" sz="2200" dirty="0">
                <a:solidFill>
                  <a:srgbClr val="3D3D3D"/>
                </a:solidFill>
              </a:rPr>
              <a:t>The Strategy Board will prepare a common written view, by end of January 2019, on how to better position the EOSC-hub contribution to the EOSC Portal activities, and hence, to decide on future directions. The questions to be addressed are:</a:t>
            </a:r>
            <a:endParaRPr sz="2200" dirty="0">
              <a:solidFill>
                <a:srgbClr val="3D3D3D"/>
              </a:solidFill>
            </a:endParaRPr>
          </a:p>
          <a:p>
            <a:pPr marL="0" lvl="0" indent="0" algn="l" rtl="0">
              <a:lnSpc>
                <a:spcPct val="115000"/>
              </a:lnSpc>
              <a:spcBef>
                <a:spcPts val="500"/>
              </a:spcBef>
              <a:spcAft>
                <a:spcPts val="0"/>
              </a:spcAft>
              <a:buNone/>
            </a:pPr>
            <a:endParaRPr sz="2000" b="1" i="1" dirty="0">
              <a:solidFill>
                <a:srgbClr val="1B216E"/>
              </a:solidFill>
            </a:endParaRPr>
          </a:p>
          <a:p>
            <a:pPr marL="457200" lvl="0" indent="-336550" algn="l" rtl="0">
              <a:lnSpc>
                <a:spcPct val="115000"/>
              </a:lnSpc>
              <a:spcBef>
                <a:spcPts val="0"/>
              </a:spcBef>
              <a:spcAft>
                <a:spcPts val="0"/>
              </a:spcAft>
              <a:buClr>
                <a:schemeClr val="dk1"/>
              </a:buClr>
              <a:buSzPts val="1700"/>
              <a:buAutoNum type="arabicPeriod"/>
            </a:pPr>
            <a:r>
              <a:rPr lang="en-US" sz="1700" dirty="0">
                <a:solidFill>
                  <a:schemeClr val="dk1"/>
                </a:solidFill>
              </a:rPr>
              <a:t>What should the Portal offer, beyond what exists now in the Portal and elsewhere, to attract various users?</a:t>
            </a:r>
            <a:endParaRPr sz="1700" dirty="0">
              <a:solidFill>
                <a:schemeClr val="dk1"/>
              </a:solidFill>
            </a:endParaRPr>
          </a:p>
          <a:p>
            <a:pPr marL="457200" lvl="0" indent="-336550" algn="l" rtl="0">
              <a:lnSpc>
                <a:spcPct val="115000"/>
              </a:lnSpc>
              <a:spcBef>
                <a:spcPts val="0"/>
              </a:spcBef>
              <a:spcAft>
                <a:spcPts val="0"/>
              </a:spcAft>
              <a:buClr>
                <a:schemeClr val="dk1"/>
              </a:buClr>
              <a:buSzPts val="1700"/>
              <a:buAutoNum type="arabicPeriod"/>
            </a:pPr>
            <a:r>
              <a:rPr lang="en-US" sz="1700" dirty="0">
                <a:solidFill>
                  <a:schemeClr val="dk1"/>
                </a:solidFill>
              </a:rPr>
              <a:t>Which directions or actions should EOSC-hub take and implement into the Portal to boost the interplay between disciplines, and thus, to accelerate novel science and innovations?</a:t>
            </a:r>
            <a:endParaRPr sz="1700" dirty="0">
              <a:solidFill>
                <a:schemeClr val="dk1"/>
              </a:solidFill>
            </a:endParaRPr>
          </a:p>
          <a:p>
            <a:pPr marL="457200" lvl="0" indent="-336550" algn="l" rtl="0">
              <a:lnSpc>
                <a:spcPct val="115000"/>
              </a:lnSpc>
              <a:spcBef>
                <a:spcPts val="0"/>
              </a:spcBef>
              <a:spcAft>
                <a:spcPts val="0"/>
              </a:spcAft>
              <a:buClr>
                <a:schemeClr val="dk1"/>
              </a:buClr>
              <a:buSzPts val="1700"/>
              <a:buAutoNum type="arabicPeriod"/>
            </a:pPr>
            <a:r>
              <a:rPr lang="en-US" sz="1700" dirty="0">
                <a:solidFill>
                  <a:schemeClr val="dk1"/>
                </a:solidFill>
              </a:rPr>
              <a:t>What kind of service delivery and brokering strategies should we exercise to attract committed FAIR compliant service providers?</a:t>
            </a:r>
            <a:endParaRPr sz="1700" dirty="0">
              <a:solidFill>
                <a:schemeClr val="dk1"/>
              </a:solidFill>
            </a:endParaRPr>
          </a:p>
          <a:p>
            <a:pPr marL="457200" lvl="0" indent="-336550" algn="l" rtl="0">
              <a:lnSpc>
                <a:spcPct val="115000"/>
              </a:lnSpc>
              <a:spcBef>
                <a:spcPts val="0"/>
              </a:spcBef>
              <a:spcAft>
                <a:spcPts val="0"/>
              </a:spcAft>
              <a:buClr>
                <a:schemeClr val="dk1"/>
              </a:buClr>
              <a:buSzPts val="1700"/>
              <a:buAutoNum type="arabicPeriod"/>
            </a:pPr>
            <a:r>
              <a:rPr lang="en-US" sz="1700" dirty="0">
                <a:solidFill>
                  <a:schemeClr val="dk1"/>
                </a:solidFill>
              </a:rPr>
              <a:t>What role can the portal play in facilitating the "B2B processes” between public entities, </a:t>
            </a:r>
            <a:r>
              <a:rPr lang="en-US" sz="1700" dirty="0" err="1">
                <a:solidFill>
                  <a:schemeClr val="dk1"/>
                </a:solidFill>
              </a:rPr>
              <a:t>e.g</a:t>
            </a:r>
            <a:r>
              <a:rPr lang="en-US" sz="1700" dirty="0">
                <a:solidFill>
                  <a:schemeClr val="dk1"/>
                </a:solidFill>
              </a:rPr>
              <a:t> computer </a:t>
            </a:r>
            <a:r>
              <a:rPr lang="en-US" sz="1700" dirty="0" err="1">
                <a:solidFill>
                  <a:schemeClr val="dk1"/>
                </a:solidFill>
              </a:rPr>
              <a:t>centres</a:t>
            </a:r>
            <a:r>
              <a:rPr lang="en-US" sz="1700" dirty="0">
                <a:solidFill>
                  <a:schemeClr val="dk1"/>
                </a:solidFill>
              </a:rPr>
              <a:t> to ERICs?</a:t>
            </a:r>
            <a:endParaRPr sz="1700" dirty="0">
              <a:solidFill>
                <a:schemeClr val="dk1"/>
              </a:solidFill>
            </a:endParaRPr>
          </a:p>
          <a:p>
            <a:pPr marL="457200" lvl="0" indent="-336550" algn="l" rtl="0">
              <a:lnSpc>
                <a:spcPct val="115000"/>
              </a:lnSpc>
              <a:spcBef>
                <a:spcPts val="0"/>
              </a:spcBef>
              <a:spcAft>
                <a:spcPts val="0"/>
              </a:spcAft>
              <a:buClr>
                <a:schemeClr val="dk1"/>
              </a:buClr>
              <a:buSzPts val="1700"/>
              <a:buAutoNum type="arabicPeriod"/>
            </a:pPr>
            <a:r>
              <a:rPr lang="en-US" sz="1700" dirty="0">
                <a:solidFill>
                  <a:schemeClr val="dk1"/>
                </a:solidFill>
              </a:rPr>
              <a:t>What are the (most important three) key success factors that the EOSC-hub need to meet from the point of view of user communities, service providers, funders?</a:t>
            </a:r>
            <a:endParaRPr sz="1700" dirty="0">
              <a:solidFill>
                <a:schemeClr val="dk1"/>
              </a:solidFill>
            </a:endParaRPr>
          </a:p>
          <a:p>
            <a:pPr marL="0" lvl="0" indent="0" algn="l" rtl="0">
              <a:lnSpc>
                <a:spcPct val="115000"/>
              </a:lnSpc>
              <a:spcBef>
                <a:spcPts val="500"/>
              </a:spcBef>
              <a:spcAft>
                <a:spcPts val="0"/>
              </a:spcAft>
              <a:buNone/>
            </a:pPr>
            <a:endParaRPr sz="2000" b="1" i="1" dirty="0">
              <a:solidFill>
                <a:srgbClr val="1B216E"/>
              </a:solidFill>
            </a:endParaRPr>
          </a:p>
          <a:p>
            <a:pPr marL="0" lvl="0" indent="0" algn="l" rtl="0">
              <a:lnSpc>
                <a:spcPct val="115000"/>
              </a:lnSpc>
              <a:spcBef>
                <a:spcPts val="0"/>
              </a:spcBef>
              <a:spcAft>
                <a:spcPts val="0"/>
              </a:spcAft>
              <a:buNone/>
            </a:pPr>
            <a:endParaRPr sz="2400" dirty="0">
              <a:solidFill>
                <a:schemeClr val="dk1"/>
              </a:solidFill>
            </a:endParaRPr>
          </a:p>
          <a:p>
            <a:pPr marL="0" lvl="0" indent="0" algn="l" rtl="0">
              <a:lnSpc>
                <a:spcPct val="170000"/>
              </a:lnSpc>
              <a:spcBef>
                <a:spcPts val="500"/>
              </a:spcBef>
              <a:spcAft>
                <a:spcPts val="0"/>
              </a:spcAft>
              <a:buNone/>
            </a:pPr>
            <a:endParaRPr sz="2000" dirty="0">
              <a:solidFill>
                <a:schemeClr val="dk1"/>
              </a:solidFill>
            </a:endParaRPr>
          </a:p>
        </p:txBody>
      </p:sp>
      <p:sp>
        <p:nvSpPr>
          <p:cNvPr id="179" name="Google Shape;179;p15"/>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7</a:t>
            </a:fld>
            <a:endParaRPr sz="950" b="0" i="0">
              <a:solidFill>
                <a:srgbClr val="3C3C3C"/>
              </a:solidFill>
              <a:latin typeface="Calibri"/>
              <a:ea typeface="Calibri"/>
              <a:cs typeface="Calibri"/>
              <a:sym typeface="Calibri"/>
            </a:endParaRPr>
          </a:p>
        </p:txBody>
      </p:sp>
      <p:sp>
        <p:nvSpPr>
          <p:cNvPr id="180" name="Google Shape;180;p15"/>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The EOSC-hub Strategy Board activities</a:t>
            </a:r>
            <a:endParaRPr sz="3200" b="1" i="0" u="none" strike="noStrike" cap="none">
              <a:solidFill>
                <a:srgbClr val="1C304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6"/>
          <p:cNvSpPr txBox="1">
            <a:spLocks noGrp="1"/>
          </p:cNvSpPr>
          <p:nvPr>
            <p:ph type="sldNum" idx="12"/>
          </p:nvPr>
        </p:nvSpPr>
        <p:spPr>
          <a:xfrm>
            <a:off x="8737600" y="6381328"/>
            <a:ext cx="3119100" cy="2880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
        <p:nvSpPr>
          <p:cNvPr id="187" name="Google Shape;187;p16"/>
          <p:cNvSpPr txBox="1">
            <a:spLocks noGrp="1"/>
          </p:cNvSpPr>
          <p:nvPr>
            <p:ph type="body" idx="1"/>
          </p:nvPr>
        </p:nvSpPr>
        <p:spPr>
          <a:xfrm>
            <a:off x="335360" y="1268763"/>
            <a:ext cx="11521200" cy="4854900"/>
          </a:xfrm>
          <a:prstGeom prst="rect">
            <a:avLst/>
          </a:prstGeom>
        </p:spPr>
        <p:txBody>
          <a:bodyPr spcFirstLastPara="1" wrap="square" lIns="91425" tIns="91425" rIns="91425" bIns="91425" anchor="t" anchorCtr="0">
            <a:noAutofit/>
          </a:bodyPr>
          <a:lstStyle/>
          <a:p>
            <a:pPr marL="457200" lvl="0" indent="-406400" algn="l" rtl="0">
              <a:spcBef>
                <a:spcPts val="560"/>
              </a:spcBef>
              <a:spcAft>
                <a:spcPts val="0"/>
              </a:spcAft>
              <a:buSzPts val="2800"/>
              <a:buChar char="•"/>
            </a:pPr>
            <a:r>
              <a:rPr lang="en-US"/>
              <a:t>Contribute through</a:t>
            </a:r>
            <a:br>
              <a:rPr lang="en-US"/>
            </a:br>
            <a:r>
              <a:rPr lang="en-US"/>
              <a:t>coordination structure</a:t>
            </a:r>
            <a:endParaRPr/>
          </a:p>
          <a:p>
            <a:pPr marL="914400" lvl="1" indent="-377190" algn="l" rtl="0">
              <a:spcBef>
                <a:spcPts val="0"/>
              </a:spcBef>
              <a:spcAft>
                <a:spcPts val="0"/>
              </a:spcAft>
              <a:buSzPts val="2340"/>
              <a:buChar char="-"/>
            </a:pPr>
            <a:r>
              <a:rPr lang="en-US"/>
              <a:t>Support co-creation</a:t>
            </a:r>
            <a:br>
              <a:rPr lang="en-US"/>
            </a:br>
            <a:r>
              <a:rPr lang="en-US"/>
              <a:t>activities</a:t>
            </a:r>
            <a:endParaRPr/>
          </a:p>
          <a:p>
            <a:pPr marL="914400" lvl="1" indent="-377190" algn="l" rtl="0">
              <a:spcBef>
                <a:spcPts val="0"/>
              </a:spcBef>
              <a:spcAft>
                <a:spcPts val="0"/>
              </a:spcAft>
              <a:buSzPts val="2340"/>
              <a:buChar char="-"/>
            </a:pPr>
            <a:r>
              <a:rPr lang="en-US"/>
              <a:t>Propose, support and</a:t>
            </a:r>
            <a:br>
              <a:rPr lang="en-US"/>
            </a:br>
            <a:r>
              <a:rPr lang="en-US"/>
              <a:t>participate in WGs</a:t>
            </a:r>
            <a:endParaRPr/>
          </a:p>
          <a:p>
            <a:pPr marL="914400" lvl="1" indent="-377190" algn="l" rtl="0">
              <a:spcBef>
                <a:spcPts val="0"/>
              </a:spcBef>
              <a:spcAft>
                <a:spcPts val="0"/>
              </a:spcAft>
              <a:buSzPts val="2340"/>
              <a:buChar char="-"/>
            </a:pPr>
            <a:r>
              <a:rPr lang="en-US"/>
              <a:t>Participate in and</a:t>
            </a:r>
            <a:br>
              <a:rPr lang="en-US"/>
            </a:br>
            <a:r>
              <a:rPr lang="en-US"/>
              <a:t>promote EOSC</a:t>
            </a:r>
            <a:br>
              <a:rPr lang="en-US"/>
            </a:br>
            <a:r>
              <a:rPr lang="en-US"/>
              <a:t>stakeholder forum</a:t>
            </a:r>
            <a:endParaRPr/>
          </a:p>
        </p:txBody>
      </p:sp>
      <p:sp>
        <p:nvSpPr>
          <p:cNvPr id="188" name="Google Shape;188;p16"/>
          <p:cNvSpPr txBox="1">
            <a:spLocks noGrp="1"/>
          </p:cNvSpPr>
          <p:nvPr>
            <p:ph type="body" idx="2"/>
          </p:nvPr>
        </p:nvSpPr>
        <p:spPr>
          <a:xfrm>
            <a:off x="3221038" y="192857"/>
            <a:ext cx="8635500" cy="823500"/>
          </a:xfrm>
          <a:prstGeom prst="rect">
            <a:avLst/>
          </a:prstGeom>
        </p:spPr>
        <p:txBody>
          <a:bodyPr spcFirstLastPara="1" wrap="square" lIns="91425" tIns="91425" rIns="91425" bIns="91425" anchor="t" anchorCtr="0">
            <a:noAutofit/>
          </a:bodyPr>
          <a:lstStyle/>
          <a:p>
            <a:pPr marL="0" lvl="0" indent="0" algn="l" rtl="0">
              <a:spcBef>
                <a:spcPts val="640"/>
              </a:spcBef>
              <a:spcAft>
                <a:spcPts val="0"/>
              </a:spcAft>
              <a:buNone/>
            </a:pPr>
            <a:r>
              <a:rPr lang="en-US"/>
              <a:t>EOSC-hub in EOSC Governance</a:t>
            </a:r>
            <a:endParaRPr/>
          </a:p>
        </p:txBody>
      </p:sp>
      <p:pic>
        <p:nvPicPr>
          <p:cNvPr id="189" name="Google Shape;189;p16"/>
          <p:cNvPicPr preferRelativeResize="0"/>
          <p:nvPr/>
        </p:nvPicPr>
        <p:blipFill>
          <a:blip r:embed="rId3">
            <a:alphaModFix/>
          </a:blip>
          <a:stretch>
            <a:fillRect/>
          </a:stretch>
        </p:blipFill>
        <p:spPr>
          <a:xfrm>
            <a:off x="5053825" y="1016351"/>
            <a:ext cx="7039150" cy="5047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7"/>
          <p:cNvSpPr txBox="1">
            <a:spLocks noGrp="1"/>
          </p:cNvSpPr>
          <p:nvPr>
            <p:ph type="body" idx="1"/>
          </p:nvPr>
        </p:nvSpPr>
        <p:spPr>
          <a:xfrm>
            <a:off x="931275" y="1016350"/>
            <a:ext cx="10586700" cy="5201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500"/>
              </a:spcBef>
              <a:spcAft>
                <a:spcPts val="0"/>
              </a:spcAft>
              <a:buNone/>
            </a:pPr>
            <a:endParaRPr sz="2000">
              <a:solidFill>
                <a:srgbClr val="3D3D3D"/>
              </a:solidFill>
            </a:endParaRPr>
          </a:p>
          <a:p>
            <a:pPr marL="0" lvl="0" indent="0" algn="l" rtl="0">
              <a:lnSpc>
                <a:spcPct val="115000"/>
              </a:lnSpc>
              <a:spcBef>
                <a:spcPts val="0"/>
              </a:spcBef>
              <a:spcAft>
                <a:spcPts val="0"/>
              </a:spcAft>
              <a:buNone/>
            </a:pPr>
            <a:endParaRPr sz="2400">
              <a:solidFill>
                <a:schemeClr val="dk1"/>
              </a:solidFill>
            </a:endParaRPr>
          </a:p>
          <a:p>
            <a:pPr marL="0" lvl="0" indent="0" algn="l" rtl="0">
              <a:lnSpc>
                <a:spcPct val="170000"/>
              </a:lnSpc>
              <a:spcBef>
                <a:spcPts val="500"/>
              </a:spcBef>
              <a:spcAft>
                <a:spcPts val="0"/>
              </a:spcAft>
              <a:buNone/>
            </a:pPr>
            <a:endParaRPr sz="2000">
              <a:solidFill>
                <a:schemeClr val="dk1"/>
              </a:solidFill>
            </a:endParaRPr>
          </a:p>
        </p:txBody>
      </p:sp>
      <p:sp>
        <p:nvSpPr>
          <p:cNvPr id="195" name="Google Shape;195;p17"/>
          <p:cNvSpPr txBox="1">
            <a:spLocks noGrp="1"/>
          </p:cNvSpPr>
          <p:nvPr>
            <p:ph type="sldNum" idx="12"/>
          </p:nvPr>
        </p:nvSpPr>
        <p:spPr>
          <a:xfrm>
            <a:off x="8737600" y="6381328"/>
            <a:ext cx="3119100" cy="2880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US" sz="950" b="0" i="0">
                <a:solidFill>
                  <a:srgbClr val="3C3C3C"/>
                </a:solidFill>
                <a:latin typeface="Calibri"/>
                <a:ea typeface="Calibri"/>
                <a:cs typeface="Calibri"/>
                <a:sym typeface="Calibri"/>
              </a:rPr>
              <a:t>9</a:t>
            </a:fld>
            <a:endParaRPr sz="950" b="0" i="0">
              <a:solidFill>
                <a:srgbClr val="3C3C3C"/>
              </a:solidFill>
              <a:latin typeface="Calibri"/>
              <a:ea typeface="Calibri"/>
              <a:cs typeface="Calibri"/>
              <a:sym typeface="Calibri"/>
            </a:endParaRPr>
          </a:p>
        </p:txBody>
      </p:sp>
      <p:sp>
        <p:nvSpPr>
          <p:cNvPr id="196" name="Google Shape;196;p17"/>
          <p:cNvSpPr txBox="1">
            <a:spLocks noGrp="1"/>
          </p:cNvSpPr>
          <p:nvPr>
            <p:ph type="body" idx="2"/>
          </p:nvPr>
        </p:nvSpPr>
        <p:spPr>
          <a:xfrm>
            <a:off x="3221038" y="192857"/>
            <a:ext cx="8635500" cy="82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046"/>
              </a:buClr>
              <a:buSzPts val="3200"/>
              <a:buFont typeface="Arial"/>
              <a:buNone/>
            </a:pPr>
            <a:r>
              <a:rPr lang="en-US">
                <a:solidFill>
                  <a:srgbClr val="1D2F45"/>
                </a:solidFill>
              </a:rPr>
              <a:t>The positioning of EOSC-hub in EOSC</a:t>
            </a:r>
            <a:endParaRPr sz="3200" b="1" i="0" u="none" strike="noStrike" cap="none">
              <a:solidFill>
                <a:srgbClr val="1C3046"/>
              </a:solidFill>
              <a:latin typeface="Calibri"/>
              <a:ea typeface="Calibri"/>
              <a:cs typeface="Calibri"/>
              <a:sym typeface="Calibri"/>
            </a:endParaRPr>
          </a:p>
        </p:txBody>
      </p:sp>
      <p:pic>
        <p:nvPicPr>
          <p:cNvPr id="197" name="Google Shape;197;p17"/>
          <p:cNvPicPr preferRelativeResize="0"/>
          <p:nvPr/>
        </p:nvPicPr>
        <p:blipFill>
          <a:blip r:embed="rId3">
            <a:alphaModFix/>
          </a:blip>
          <a:stretch>
            <a:fillRect/>
          </a:stretch>
        </p:blipFill>
        <p:spPr>
          <a:xfrm>
            <a:off x="862000" y="954950"/>
            <a:ext cx="10467975" cy="5324475"/>
          </a:xfrm>
          <a:prstGeom prst="rect">
            <a:avLst/>
          </a:prstGeom>
          <a:noFill/>
          <a:ln>
            <a:noFill/>
          </a:ln>
        </p:spPr>
      </p:pic>
    </p:spTree>
  </p:cSld>
  <p:clrMapOvr>
    <a:masterClrMapping/>
  </p:clrMapOvr>
</p:sld>
</file>

<file path=ppt/theme/theme1.xml><?xml version="1.0" encoding="utf-8"?>
<a:theme xmlns:a="http://schemas.openxmlformats.org/drawingml/2006/main" name="slide_base">
  <a:themeElements>
    <a:clrScheme name="Eudat-Color">
      <a:dk1>
        <a:srgbClr val="515151"/>
      </a:dk1>
      <a:lt1>
        <a:srgbClr val="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2292</Words>
  <Application>Microsoft Macintosh PowerPoint</Application>
  <PresentationFormat>Widescreen</PresentationFormat>
  <Paragraphs>185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Noto Sans Symbols</vt:lpstr>
      <vt:lpstr>slide_base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Per Öster</cp:lastModifiedBy>
  <cp:revision>2</cp:revision>
  <dcterms:modified xsi:type="dcterms:W3CDTF">2019-01-21T14:17:29Z</dcterms:modified>
</cp:coreProperties>
</file>