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757954-1B70-4888-81F3-7504191FB5DC}">
  <a:tblStyle styleId="{9F757954-1B70-4888-81F3-7504191FB5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88024"/>
  </p:normalViewPr>
  <p:slideViewPr>
    <p:cSldViewPr snapToGrid="0">
      <p:cViewPr varScale="1">
        <p:scale>
          <a:sx n="117" d="100"/>
          <a:sy n="117" d="100"/>
        </p:scale>
        <p:origin x="100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Alternative to slide 9</a:t>
            </a:r>
            <a:endParaRPr/>
          </a:p>
        </p:txBody>
      </p:sp>
      <p:sp>
        <p:nvSpPr>
          <p:cNvPr id="516" name="Google Shape;51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Alternative to slide 11</a:t>
            </a:r>
            <a:endParaRPr/>
          </a:p>
        </p:txBody>
      </p:sp>
      <p:sp>
        <p:nvSpPr>
          <p:cNvPr id="539" name="Google Shape;53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76" name="Google Shape;5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85" name="Google Shape;5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95" name="Google Shape;59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Original first line: </a:t>
            </a:r>
            <a:r>
              <a:rPr lang="en-GB">
                <a:solidFill>
                  <a:srgbClr val="3C3C3C"/>
                </a:solidFill>
              </a:rPr>
              <a:t>The TCOM guides and works with the AMB with responsibility for:</a:t>
            </a:r>
            <a:endParaRPr/>
          </a:p>
        </p:txBody>
      </p:sp>
      <p:sp>
        <p:nvSpPr>
          <p:cNvPr id="704" name="Google Shape;70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3" name="Google Shape;72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46" name="Google Shape;74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54" name="Google Shape;75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62" name="Google Shape;76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70" name="Google Shape;77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70" name="Google Shape;77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1880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C3C3C"/>
              </a:solidFill>
            </a:endParaRPr>
          </a:p>
        </p:txBody>
      </p:sp>
      <p:sp>
        <p:nvSpPr>
          <p:cNvPr id="770" name="Google Shape;77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174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Alternative to slide 8</a:t>
            </a:r>
            <a:endParaRPr/>
          </a:p>
        </p:txBody>
      </p:sp>
      <p:sp>
        <p:nvSpPr>
          <p:cNvPr id="498" name="Google Shape;49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p:nvPr/>
        </p:nvSpPr>
        <p:spPr>
          <a:xfrm>
            <a:off x="1858186" y="5161114"/>
            <a:ext cx="155298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17" name="Google Shape;17;p2"/>
          <p:cNvPicPr preferRelativeResize="0"/>
          <p:nvPr/>
        </p:nvPicPr>
        <p:blipFill rotWithShape="1">
          <a:blip r:embed="rId3">
            <a:alphaModFix/>
          </a:blip>
          <a:srcRect/>
          <a:stretch/>
        </p:blipFill>
        <p:spPr>
          <a:xfrm>
            <a:off x="1239829" y="5021749"/>
            <a:ext cx="589524" cy="578959"/>
          </a:xfrm>
          <a:prstGeom prst="rect">
            <a:avLst/>
          </a:prstGeom>
          <a:noFill/>
          <a:ln>
            <a:noFill/>
          </a:ln>
        </p:spPr>
      </p:pic>
      <p:pic>
        <p:nvPicPr>
          <p:cNvPr id="18" name="Google Shape;18;p2"/>
          <p:cNvPicPr preferRelativeResize="0"/>
          <p:nvPr/>
        </p:nvPicPr>
        <p:blipFill rotWithShape="1">
          <a:blip r:embed="rId4">
            <a:alphaModFix/>
          </a:blip>
          <a:srcRect/>
          <a:stretch/>
        </p:blipFill>
        <p:spPr>
          <a:xfrm>
            <a:off x="1262923" y="5413598"/>
            <a:ext cx="644783" cy="633228"/>
          </a:xfrm>
          <a:prstGeom prst="rect">
            <a:avLst/>
          </a:prstGeom>
          <a:noFill/>
          <a:ln>
            <a:noFill/>
          </a:ln>
        </p:spPr>
      </p:pic>
      <p:sp>
        <p:nvSpPr>
          <p:cNvPr id="19" name="Google Shape;19;p2"/>
          <p:cNvSpPr txBox="1"/>
          <p:nvPr/>
        </p:nvSpPr>
        <p:spPr>
          <a:xfrm>
            <a:off x="1794880" y="5557093"/>
            <a:ext cx="16249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sp>
        <p:nvSpPr>
          <p:cNvPr id="20" name="Google Shape;20;p2"/>
          <p:cNvSpPr/>
          <p:nvPr/>
        </p:nvSpPr>
        <p:spPr>
          <a:xfrm>
            <a:off x="755578" y="6381329"/>
            <a:ext cx="8280920" cy="21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GB" sz="825"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400" b="0" i="0" u="none" strike="noStrike" cap="none">
              <a:solidFill>
                <a:srgbClr val="000000"/>
              </a:solidFill>
              <a:latin typeface="Arial"/>
              <a:ea typeface="Arial"/>
              <a:cs typeface="Arial"/>
              <a:sym typeface="Arial"/>
            </a:endParaRPr>
          </a:p>
        </p:txBody>
      </p:sp>
      <p:pic>
        <p:nvPicPr>
          <p:cNvPr id="21" name="Google Shape;21;p2"/>
          <p:cNvPicPr preferRelativeResize="0"/>
          <p:nvPr/>
        </p:nvPicPr>
        <p:blipFill rotWithShape="1">
          <a:blip r:embed="rId5">
            <a:alphaModFix/>
          </a:blip>
          <a:srcRect/>
          <a:stretch/>
        </p:blipFill>
        <p:spPr>
          <a:xfrm>
            <a:off x="179514" y="6381328"/>
            <a:ext cx="422176" cy="282000"/>
          </a:xfrm>
          <a:prstGeom prst="rect">
            <a:avLst/>
          </a:prstGeom>
          <a:noFill/>
          <a:ln>
            <a:noFill/>
          </a:ln>
        </p:spPr>
      </p:pic>
      <p:cxnSp>
        <p:nvCxnSpPr>
          <p:cNvPr id="22" name="Google Shape;22;p2"/>
          <p:cNvCxnSpPr/>
          <p:nvPr/>
        </p:nvCxnSpPr>
        <p:spPr>
          <a:xfrm>
            <a:off x="1403648" y="4941168"/>
            <a:ext cx="1872208" cy="0"/>
          </a:xfrm>
          <a:prstGeom prst="straightConnector1">
            <a:avLst/>
          </a:prstGeom>
          <a:noFill/>
          <a:ln w="25400" cap="flat" cmpd="sng">
            <a:solidFill>
              <a:srgbClr val="1C3046"/>
            </a:solidFill>
            <a:prstDash val="solid"/>
            <a:round/>
            <a:headEnd type="none" w="sm" len="sm"/>
            <a:tailEnd type="none" w="sm" len="sm"/>
          </a:ln>
        </p:spPr>
      </p:cxnSp>
      <p:pic>
        <p:nvPicPr>
          <p:cNvPr id="23" name="Google Shape;23;p2"/>
          <p:cNvPicPr preferRelativeResize="0"/>
          <p:nvPr/>
        </p:nvPicPr>
        <p:blipFill rotWithShape="1">
          <a:blip r:embed="rId6">
            <a:alphaModFix/>
          </a:blip>
          <a:srcRect/>
          <a:stretch/>
        </p:blipFill>
        <p:spPr>
          <a:xfrm>
            <a:off x="1282080" y="1247533"/>
            <a:ext cx="4916162" cy="1224125"/>
          </a:xfrm>
          <a:prstGeom prst="rect">
            <a:avLst/>
          </a:prstGeom>
          <a:noFill/>
          <a:ln>
            <a:noFill/>
          </a:ln>
        </p:spPr>
      </p:pic>
      <p:sp>
        <p:nvSpPr>
          <p:cNvPr id="24" name="Google Shape;24;p2"/>
          <p:cNvSpPr txBox="1">
            <a:spLocks noGrp="1"/>
          </p:cNvSpPr>
          <p:nvPr>
            <p:ph type="body" idx="1"/>
          </p:nvPr>
        </p:nvSpPr>
        <p:spPr>
          <a:xfrm>
            <a:off x="1402928" y="3572463"/>
            <a:ext cx="6121400" cy="72072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body" idx="2"/>
          </p:nvPr>
        </p:nvSpPr>
        <p:spPr>
          <a:xfrm>
            <a:off x="1403350" y="2852738"/>
            <a:ext cx="6192838" cy="57626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0"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6" name="Google Shape;26;p2"/>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148"/>
        <p:cNvGrpSpPr/>
        <p:nvPr/>
      </p:nvGrpSpPr>
      <p:grpSpPr>
        <a:xfrm>
          <a:off x="0" y="0"/>
          <a:ext cx="0" cy="0"/>
          <a:chOff x="0" y="0"/>
          <a:chExt cx="0" cy="0"/>
        </a:xfrm>
      </p:grpSpPr>
      <p:sp>
        <p:nvSpPr>
          <p:cNvPr id="149" name="Google Shape;149;p12"/>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50" name="Google Shape;150;p12"/>
          <p:cNvSpPr txBox="1">
            <a:spLocks noGrp="1"/>
          </p:cNvSpPr>
          <p:nvPr>
            <p:ph type="body" idx="1"/>
          </p:nvPr>
        </p:nvSpPr>
        <p:spPr>
          <a:xfrm>
            <a:off x="251520" y="1268763"/>
            <a:ext cx="8640900" cy="4854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Google Shape;151;p12"/>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12"/>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153" name="Google Shape;153;p12"/>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sp>
        <p:nvSpPr>
          <p:cNvPr id="154" name="Google Shape;154;p1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155" name="Google Shape;155;p12"/>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12"/>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12"/>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12"/>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12"/>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12"/>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12"/>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12"/>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12"/>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12"/>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12"/>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12"/>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12"/>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168" name="Google Shape;168;p12"/>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169" name="Google Shape;169;p12"/>
          <p:cNvSpPr txBox="1">
            <a:spLocks noGrp="1"/>
          </p:cNvSpPr>
          <p:nvPr>
            <p:ph type="body" idx="2"/>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170"/>
        <p:cNvGrpSpPr/>
        <p:nvPr/>
      </p:nvGrpSpPr>
      <p:grpSpPr>
        <a:xfrm>
          <a:off x="0" y="0"/>
          <a:ext cx="0" cy="0"/>
          <a:chOff x="0" y="0"/>
          <a:chExt cx="0" cy="0"/>
        </a:xfrm>
      </p:grpSpPr>
      <p:sp>
        <p:nvSpPr>
          <p:cNvPr id="171" name="Google Shape;171;p13"/>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72" name="Google Shape;172;p13"/>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3"/>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13"/>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13"/>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13"/>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13"/>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13"/>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13"/>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3"/>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13"/>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3"/>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13"/>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13"/>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13"/>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186" name="Google Shape;186;p13"/>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sp>
        <p:nvSpPr>
          <p:cNvPr id="187" name="Google Shape;187;p1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188" name="Google Shape;188;p13"/>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189" name="Google Shape;189;p13"/>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190" name="Google Shape;190;p13"/>
          <p:cNvSpPr txBox="1">
            <a:spLocks noGrp="1"/>
          </p:cNvSpPr>
          <p:nvPr>
            <p:ph type="body" idx="1"/>
          </p:nvPr>
        </p:nvSpPr>
        <p:spPr>
          <a:xfrm>
            <a:off x="215516" y="1340771"/>
            <a:ext cx="4248600" cy="4782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93700" algn="l" rtl="0">
              <a:lnSpc>
                <a:spcPct val="100000"/>
              </a:lnSpc>
              <a:spcBef>
                <a:spcPts val="520"/>
              </a:spcBef>
              <a:spcAft>
                <a:spcPts val="0"/>
              </a:spcAft>
              <a:buClr>
                <a:srgbClr val="3C3C3C"/>
              </a:buClr>
              <a:buSzPts val="260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13"/>
          <p:cNvSpPr txBox="1">
            <a:spLocks noGrp="1"/>
          </p:cNvSpPr>
          <p:nvPr>
            <p:ph type="body" idx="2"/>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13"/>
          <p:cNvSpPr txBox="1">
            <a:spLocks noGrp="1"/>
          </p:cNvSpPr>
          <p:nvPr>
            <p:ph type="body" idx="3"/>
          </p:nvPr>
        </p:nvSpPr>
        <p:spPr>
          <a:xfrm>
            <a:off x="4626006" y="1340771"/>
            <a:ext cx="4248600" cy="4782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a:stretch/>
        </p:blipFill>
        <p:spPr>
          <a:xfrm>
            <a:off x="1016625" y="4877732"/>
            <a:ext cx="477033" cy="578959"/>
          </a:xfrm>
          <a:prstGeom prst="rect">
            <a:avLst/>
          </a:prstGeom>
          <a:noFill/>
          <a:ln>
            <a:noFill/>
          </a:ln>
        </p:spPr>
      </p:pic>
      <p:pic>
        <p:nvPicPr>
          <p:cNvPr id="195" name="Google Shape;195;p14"/>
          <p:cNvPicPr preferRelativeResize="0"/>
          <p:nvPr/>
        </p:nvPicPr>
        <p:blipFill rotWithShape="1">
          <a:blip r:embed="rId4">
            <a:alphaModFix/>
          </a:blip>
          <a:srcRect/>
          <a:stretch/>
        </p:blipFill>
        <p:spPr>
          <a:xfrm>
            <a:off x="992893" y="5260744"/>
            <a:ext cx="500765" cy="633228"/>
          </a:xfrm>
          <a:prstGeom prst="rect">
            <a:avLst/>
          </a:prstGeom>
          <a:noFill/>
          <a:ln>
            <a:noFill/>
          </a:ln>
        </p:spPr>
      </p:pic>
      <p:sp>
        <p:nvSpPr>
          <p:cNvPr id="196" name="Google Shape;196;p14"/>
          <p:cNvSpPr/>
          <p:nvPr/>
        </p:nvSpPr>
        <p:spPr>
          <a:xfrm>
            <a:off x="755577" y="6381328"/>
            <a:ext cx="82809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400" b="0" i="0" u="none" strike="noStrike" cap="none">
              <a:solidFill>
                <a:srgbClr val="000000"/>
              </a:solidFill>
              <a:latin typeface="Arial"/>
              <a:ea typeface="Arial"/>
              <a:cs typeface="Arial"/>
              <a:sym typeface="Arial"/>
            </a:endParaRPr>
          </a:p>
        </p:txBody>
      </p:sp>
      <p:sp>
        <p:nvSpPr>
          <p:cNvPr id="197" name="Google Shape;197;p14"/>
          <p:cNvSpPr txBox="1"/>
          <p:nvPr/>
        </p:nvSpPr>
        <p:spPr>
          <a:xfrm>
            <a:off x="1482451" y="4989075"/>
            <a:ext cx="1164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198" name="Google Shape;198;p14"/>
          <p:cNvSpPr txBox="1"/>
          <p:nvPr/>
        </p:nvSpPr>
        <p:spPr>
          <a:xfrm>
            <a:off x="1453274" y="5375344"/>
            <a:ext cx="1218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cxnSp>
        <p:nvCxnSpPr>
          <p:cNvPr id="199" name="Google Shape;199;p14"/>
          <p:cNvCxnSpPr/>
          <p:nvPr/>
        </p:nvCxnSpPr>
        <p:spPr>
          <a:xfrm>
            <a:off x="1169622" y="4725144"/>
            <a:ext cx="1404300" cy="0"/>
          </a:xfrm>
          <a:prstGeom prst="straightConnector1">
            <a:avLst/>
          </a:prstGeom>
          <a:noFill/>
          <a:ln w="25400" cap="flat" cmpd="sng">
            <a:solidFill>
              <a:srgbClr val="1C3046"/>
            </a:solidFill>
            <a:prstDash val="solid"/>
            <a:round/>
            <a:headEnd type="none" w="sm" len="sm"/>
            <a:tailEnd type="none" w="sm" len="sm"/>
          </a:ln>
        </p:spPr>
      </p:cxnSp>
      <p:pic>
        <p:nvPicPr>
          <p:cNvPr id="200" name="Google Shape;200;p14"/>
          <p:cNvPicPr preferRelativeResize="0"/>
          <p:nvPr/>
        </p:nvPicPr>
        <p:blipFill rotWithShape="1">
          <a:blip r:embed="rId5">
            <a:alphaModFix/>
          </a:blip>
          <a:srcRect/>
          <a:stretch/>
        </p:blipFill>
        <p:spPr>
          <a:xfrm>
            <a:off x="991726" y="1520793"/>
            <a:ext cx="3687122" cy="918094"/>
          </a:xfrm>
          <a:prstGeom prst="rect">
            <a:avLst/>
          </a:prstGeom>
          <a:noFill/>
          <a:ln>
            <a:noFill/>
          </a:ln>
        </p:spPr>
      </p:pic>
      <p:pic>
        <p:nvPicPr>
          <p:cNvPr id="201" name="Google Shape;201;p14"/>
          <p:cNvPicPr preferRelativeResize="0"/>
          <p:nvPr/>
        </p:nvPicPr>
        <p:blipFill rotWithShape="1">
          <a:blip r:embed="rId6">
            <a:alphaModFix/>
          </a:blip>
          <a:srcRect/>
          <a:stretch/>
        </p:blipFill>
        <p:spPr>
          <a:xfrm>
            <a:off x="359532" y="6371133"/>
            <a:ext cx="316632" cy="211500"/>
          </a:xfrm>
          <a:prstGeom prst="rect">
            <a:avLst/>
          </a:prstGeom>
          <a:noFill/>
          <a:ln>
            <a:noFill/>
          </a:ln>
        </p:spPr>
      </p:pic>
      <p:sp>
        <p:nvSpPr>
          <p:cNvPr id="202" name="Google Shape;202;p14"/>
          <p:cNvSpPr txBox="1">
            <a:spLocks noGrp="1"/>
          </p:cNvSpPr>
          <p:nvPr>
            <p:ph type="body" idx="1"/>
          </p:nvPr>
        </p:nvSpPr>
        <p:spPr>
          <a:xfrm>
            <a:off x="1052196" y="3572463"/>
            <a:ext cx="4591200" cy="720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48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203" name="Google Shape;203;p14"/>
          <p:cNvSpPr txBox="1">
            <a:spLocks noGrp="1"/>
          </p:cNvSpPr>
          <p:nvPr>
            <p:ph type="body" idx="2"/>
          </p:nvPr>
        </p:nvSpPr>
        <p:spPr>
          <a:xfrm>
            <a:off x="1052513" y="2852738"/>
            <a:ext cx="4644600" cy="5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0"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1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B5892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99996" sy="99996" flip="none" algn="tl"/>
        </a:blipFill>
        <a:effectLst/>
      </p:bgPr>
    </p:bg>
    <p:spTree>
      <p:nvGrpSpPr>
        <p:cNvPr id="1" name="Shape 205"/>
        <p:cNvGrpSpPr/>
        <p:nvPr/>
      </p:nvGrpSpPr>
      <p:grpSpPr>
        <a:xfrm>
          <a:off x="0" y="0"/>
          <a:ext cx="0" cy="0"/>
          <a:chOff x="0" y="0"/>
          <a:chExt cx="0" cy="0"/>
        </a:xfrm>
      </p:grpSpPr>
      <p:sp>
        <p:nvSpPr>
          <p:cNvPr id="206" name="Google Shape;206;p15"/>
          <p:cNvSpPr txBox="1">
            <a:spLocks noGrp="1"/>
          </p:cNvSpPr>
          <p:nvPr>
            <p:ph type="body" idx="1"/>
          </p:nvPr>
        </p:nvSpPr>
        <p:spPr>
          <a:xfrm>
            <a:off x="471488" y="3127856"/>
            <a:ext cx="5819700" cy="2317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406400" algn="l" rtl="0">
              <a:lnSpc>
                <a:spcPct val="100000"/>
              </a:lnSpc>
              <a:spcBef>
                <a:spcPts val="520"/>
              </a:spcBef>
              <a:spcAft>
                <a:spcPts val="0"/>
              </a:spcAft>
              <a:buClr>
                <a:srgbClr val="3C3C3C"/>
              </a:buClr>
              <a:buSzPts val="2800"/>
              <a:buFont typeface="Calibri"/>
              <a:buChar char="-"/>
              <a:defRPr sz="2800" b="0" i="0" u="none" strike="noStrike" cap="none">
                <a:solidFill>
                  <a:srgbClr val="3C3C3C"/>
                </a:solidFill>
                <a:latin typeface="Calibri"/>
                <a:ea typeface="Calibri"/>
                <a:cs typeface="Calibri"/>
                <a:sym typeface="Calibri"/>
              </a:defRPr>
            </a:lvl2pPr>
            <a:lvl3pPr marL="1371600" marR="0" lvl="2" indent="-406400" algn="l" rtl="0">
              <a:lnSpc>
                <a:spcPct val="100000"/>
              </a:lnSpc>
              <a:spcBef>
                <a:spcPts val="480"/>
              </a:spcBef>
              <a:spcAft>
                <a:spcPts val="0"/>
              </a:spcAft>
              <a:buClr>
                <a:srgbClr val="3C3C3C"/>
              </a:buClr>
              <a:buSzPts val="2800"/>
              <a:buFont typeface="Noto Sans Symbols"/>
              <a:buChar char="▪"/>
              <a:defRPr sz="2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280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5pPr>
            <a:lvl6pPr marL="2743200" marR="0" lvl="5"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pic>
        <p:nvPicPr>
          <p:cNvPr id="207" name="Google Shape;207;p15"/>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208" name="Google Shape;208;p15"/>
          <p:cNvSpPr txBox="1">
            <a:spLocks noGrp="1"/>
          </p:cNvSpPr>
          <p:nvPr>
            <p:ph type="body" idx="2"/>
          </p:nvPr>
        </p:nvSpPr>
        <p:spPr>
          <a:xfrm>
            <a:off x="471488" y="1810325"/>
            <a:ext cx="5819700" cy="448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Google Shape;209;p15"/>
          <p:cNvSpPr txBox="1">
            <a:spLocks noGrp="1"/>
          </p:cNvSpPr>
          <p:nvPr>
            <p:ph type="body" idx="3"/>
          </p:nvPr>
        </p:nvSpPr>
        <p:spPr>
          <a:xfrm>
            <a:off x="471488" y="2440525"/>
            <a:ext cx="5819700" cy="448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B5892D"/>
              </a:buClr>
              <a:buSzPts val="2800"/>
              <a:buFont typeface="Arial"/>
              <a:buNone/>
              <a:defRPr sz="2800" b="0" i="0" u="none" strike="noStrike" cap="none">
                <a:solidFill>
                  <a:srgbClr val="B5892D"/>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48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210" name="Google Shape;210;p15"/>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a:blip r:embed="rId2">
            <a:alphaModFix/>
          </a:blip>
          <a:stretch>
            <a:fillRect/>
          </a:stretch>
        </a:blipFill>
        <a:effectLst/>
      </p:bgPr>
    </p:bg>
    <p:spTree>
      <p:nvGrpSpPr>
        <p:cNvPr id="1" name="Shape 211"/>
        <p:cNvGrpSpPr/>
        <p:nvPr/>
      </p:nvGrpSpPr>
      <p:grpSpPr>
        <a:xfrm>
          <a:off x="0" y="0"/>
          <a:ext cx="0" cy="0"/>
          <a:chOff x="0" y="0"/>
          <a:chExt cx="0" cy="0"/>
        </a:xfrm>
      </p:grpSpPr>
      <p:pic>
        <p:nvPicPr>
          <p:cNvPr id="212" name="Google Shape;212;p16"/>
          <p:cNvPicPr preferRelativeResize="0"/>
          <p:nvPr/>
        </p:nvPicPr>
        <p:blipFill rotWithShape="1">
          <a:blip r:embed="rId3">
            <a:alphaModFix/>
          </a:blip>
          <a:srcRect/>
          <a:stretch/>
        </p:blipFill>
        <p:spPr>
          <a:xfrm>
            <a:off x="3201756" y="5655630"/>
            <a:ext cx="472525" cy="578959"/>
          </a:xfrm>
          <a:prstGeom prst="rect">
            <a:avLst/>
          </a:prstGeom>
          <a:noFill/>
          <a:ln>
            <a:noFill/>
          </a:ln>
        </p:spPr>
      </p:pic>
      <p:pic>
        <p:nvPicPr>
          <p:cNvPr id="213" name="Google Shape;213;p16"/>
          <p:cNvPicPr preferRelativeResize="0"/>
          <p:nvPr/>
        </p:nvPicPr>
        <p:blipFill rotWithShape="1">
          <a:blip r:embed="rId4">
            <a:alphaModFix/>
          </a:blip>
          <a:srcRect/>
          <a:stretch/>
        </p:blipFill>
        <p:spPr>
          <a:xfrm>
            <a:off x="4607629" y="5638956"/>
            <a:ext cx="494177" cy="633228"/>
          </a:xfrm>
          <a:prstGeom prst="rect">
            <a:avLst/>
          </a:prstGeom>
          <a:noFill/>
          <a:ln>
            <a:noFill/>
          </a:ln>
        </p:spPr>
      </p:pic>
      <p:sp>
        <p:nvSpPr>
          <p:cNvPr id="214" name="Google Shape;214;p16"/>
          <p:cNvSpPr txBox="1"/>
          <p:nvPr/>
        </p:nvSpPr>
        <p:spPr>
          <a:xfrm>
            <a:off x="3569412" y="5755515"/>
            <a:ext cx="1164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215" name="Google Shape;215;p16"/>
          <p:cNvSpPr txBox="1"/>
          <p:nvPr/>
        </p:nvSpPr>
        <p:spPr>
          <a:xfrm>
            <a:off x="4950042" y="5745054"/>
            <a:ext cx="1218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pic>
        <p:nvPicPr>
          <p:cNvPr id="216" name="Google Shape;216;p16"/>
          <p:cNvPicPr preferRelativeResize="0"/>
          <p:nvPr/>
        </p:nvPicPr>
        <p:blipFill rotWithShape="1">
          <a:blip r:embed="rId5">
            <a:alphaModFix/>
          </a:blip>
          <a:srcRect/>
          <a:stretch/>
        </p:blipFill>
        <p:spPr>
          <a:xfrm>
            <a:off x="3902639" y="2983662"/>
            <a:ext cx="1338721" cy="1673401"/>
          </a:xfrm>
          <a:prstGeom prst="rect">
            <a:avLst/>
          </a:prstGeom>
          <a:noFill/>
          <a:ln>
            <a:noFill/>
          </a:ln>
        </p:spPr>
      </p:pic>
      <p:cxnSp>
        <p:nvCxnSpPr>
          <p:cNvPr id="217" name="Google Shape;217;p16"/>
          <p:cNvCxnSpPr/>
          <p:nvPr/>
        </p:nvCxnSpPr>
        <p:spPr>
          <a:xfrm>
            <a:off x="684952" y="2958518"/>
            <a:ext cx="1584300" cy="0"/>
          </a:xfrm>
          <a:prstGeom prst="straightConnector1">
            <a:avLst/>
          </a:prstGeom>
          <a:noFill/>
          <a:ln w="25400" cap="flat" cmpd="sng">
            <a:solidFill>
              <a:srgbClr val="1D2F45"/>
            </a:solidFill>
            <a:prstDash val="solid"/>
            <a:round/>
            <a:headEnd type="none" w="sm" len="sm"/>
            <a:tailEnd type="none" w="sm" len="sm"/>
          </a:ln>
        </p:spPr>
      </p:cxnSp>
      <p:sp>
        <p:nvSpPr>
          <p:cNvPr id="218" name="Google Shape;218;p16"/>
          <p:cNvSpPr txBox="1">
            <a:spLocks noGrp="1"/>
          </p:cNvSpPr>
          <p:nvPr>
            <p:ph type="body" idx="1"/>
          </p:nvPr>
        </p:nvSpPr>
        <p:spPr>
          <a:xfrm>
            <a:off x="5619236" y="2508667"/>
            <a:ext cx="2538600" cy="1171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8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Google Shape;219;p16"/>
          <p:cNvSpPr txBox="1"/>
          <p:nvPr/>
        </p:nvSpPr>
        <p:spPr>
          <a:xfrm>
            <a:off x="580538" y="1813325"/>
            <a:ext cx="2348400" cy="103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C3046"/>
              </a:buClr>
              <a:buSzPts val="2800"/>
              <a:buFont typeface="Calibri"/>
              <a:buNone/>
            </a:pPr>
            <a:r>
              <a:rPr lang="en-GB" sz="2800" b="1" i="0" u="none" strike="noStrike" cap="none">
                <a:solidFill>
                  <a:srgbClr val="1C3046"/>
                </a:solidFill>
                <a:latin typeface="Calibri"/>
                <a:ea typeface="Calibri"/>
                <a:cs typeface="Calibri"/>
                <a:sym typeface="Calibri"/>
              </a:rPr>
              <a:t>Thank you for your attention!</a:t>
            </a:r>
            <a:endParaRPr sz="2800" b="1" i="0" u="none" strike="noStrike" cap="none">
              <a:solidFill>
                <a:srgbClr val="1C3046"/>
              </a:solidFill>
              <a:latin typeface="Calibri"/>
              <a:ea typeface="Calibri"/>
              <a:cs typeface="Calibri"/>
              <a:sym typeface="Calibri"/>
            </a:endParaRPr>
          </a:p>
        </p:txBody>
      </p:sp>
      <p:sp>
        <p:nvSpPr>
          <p:cNvPr id="220" name="Google Shape;220;p16"/>
          <p:cNvSpPr txBox="1"/>
          <p:nvPr/>
        </p:nvSpPr>
        <p:spPr>
          <a:xfrm>
            <a:off x="580538" y="2958525"/>
            <a:ext cx="2348400" cy="103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C3046"/>
              </a:buClr>
              <a:buSzPts val="2800"/>
              <a:buFont typeface="Calibri"/>
              <a:buNone/>
            </a:pPr>
            <a:r>
              <a:rPr lang="en-GB" sz="2000" b="0" i="1" u="none" strike="noStrike" cap="none">
                <a:solidFill>
                  <a:srgbClr val="1C3046"/>
                </a:solidFill>
                <a:latin typeface="Calibri"/>
                <a:ea typeface="Calibri"/>
                <a:cs typeface="Calibri"/>
                <a:sym typeface="Calibri"/>
              </a:rPr>
              <a:t>Questions</a:t>
            </a:r>
            <a:r>
              <a:rPr lang="en-GB" sz="2000" b="0" i="0" u="none" strike="noStrike" cap="none">
                <a:solidFill>
                  <a:srgbClr val="1C3046"/>
                </a:solidFill>
                <a:latin typeface="Calibri"/>
                <a:ea typeface="Calibri"/>
                <a:cs typeface="Calibri"/>
                <a:sym typeface="Calibri"/>
              </a:rPr>
              <a:t>?</a:t>
            </a:r>
            <a:endParaRPr sz="2000" b="0" i="0" u="none" strike="noStrike" cap="none">
              <a:solidFill>
                <a:srgbClr val="1C3046"/>
              </a:solidFill>
              <a:latin typeface="Calibri"/>
              <a:ea typeface="Calibri"/>
              <a:cs typeface="Calibri"/>
              <a:sym typeface="Calibri"/>
            </a:endParaRPr>
          </a:p>
        </p:txBody>
      </p:sp>
      <p:sp>
        <p:nvSpPr>
          <p:cNvPr id="221" name="Google Shape;221;p16"/>
          <p:cNvSpPr txBox="1"/>
          <p:nvPr/>
        </p:nvSpPr>
        <p:spPr>
          <a:xfrm>
            <a:off x="5533800" y="1929675"/>
            <a:ext cx="1584300" cy="57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515151"/>
              </a:buClr>
              <a:buSzPts val="2000"/>
              <a:buFont typeface="Arial"/>
              <a:buNone/>
            </a:pPr>
            <a:r>
              <a:rPr lang="en-GB" sz="2000" b="1" i="0" u="none" strike="noStrike" cap="none">
                <a:solidFill>
                  <a:srgbClr val="1C3046"/>
                </a:solidFill>
                <a:latin typeface="Calibri"/>
                <a:ea typeface="Calibri"/>
                <a:cs typeface="Calibri"/>
                <a:sym typeface="Calibri"/>
              </a:rPr>
              <a:t>Contact</a:t>
            </a:r>
            <a:endParaRPr sz="2000" b="1" i="0" u="none" strike="noStrike" cap="none">
              <a:solidFill>
                <a:srgbClr val="515151"/>
              </a:solidFill>
              <a:latin typeface="Calibri"/>
              <a:ea typeface="Calibri"/>
              <a:cs typeface="Calibri"/>
              <a:sym typeface="Calibri"/>
            </a:endParaRPr>
          </a:p>
        </p:txBody>
      </p:sp>
      <p:sp>
        <p:nvSpPr>
          <p:cNvPr id="222" name="Google Shape;222;p1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223"/>
        <p:cNvGrpSpPr/>
        <p:nvPr/>
      </p:nvGrpSpPr>
      <p:grpSpPr>
        <a:xfrm>
          <a:off x="0" y="0"/>
          <a:ext cx="0" cy="0"/>
          <a:chOff x="0" y="0"/>
          <a:chExt cx="0" cy="0"/>
        </a:xfrm>
      </p:grpSpPr>
      <p:sp>
        <p:nvSpPr>
          <p:cNvPr id="224" name="Google Shape;224;p17"/>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225" name="Google Shape;225;p17"/>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7"/>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7"/>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7"/>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7"/>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17"/>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17"/>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17"/>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7"/>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7"/>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17"/>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7"/>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17"/>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17"/>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239" name="Google Shape;239;p17"/>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sp>
        <p:nvSpPr>
          <p:cNvPr id="240" name="Google Shape;240;p17"/>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241" name="Google Shape;241;p17"/>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242" name="Google Shape;242;p17"/>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243" name="Google Shape;243;p17"/>
          <p:cNvSpPr txBox="1">
            <a:spLocks noGrp="1"/>
          </p:cNvSpPr>
          <p:nvPr>
            <p:ph type="body" idx="1"/>
          </p:nvPr>
        </p:nvSpPr>
        <p:spPr>
          <a:xfrm>
            <a:off x="251520" y="1268763"/>
            <a:ext cx="8640900" cy="4854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Google Shape;244;p17"/>
          <p:cNvSpPr txBox="1">
            <a:spLocks noGrp="1"/>
          </p:cNvSpPr>
          <p:nvPr>
            <p:ph type="body" idx="2"/>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245"/>
        <p:cNvGrpSpPr/>
        <p:nvPr/>
      </p:nvGrpSpPr>
      <p:grpSpPr>
        <a:xfrm>
          <a:off x="0" y="0"/>
          <a:ext cx="0" cy="0"/>
          <a:chOff x="0" y="0"/>
          <a:chExt cx="0" cy="0"/>
        </a:xfrm>
      </p:grpSpPr>
      <p:sp>
        <p:nvSpPr>
          <p:cNvPr id="246" name="Google Shape;246;p18"/>
          <p:cNvSpPr/>
          <p:nvPr/>
        </p:nvSpPr>
        <p:spPr>
          <a:xfrm>
            <a:off x="8560686" y="6376243"/>
            <a:ext cx="3318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247" name="Google Shape;247;p1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0"/>
              <a:buFont typeface="Arial"/>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48" name="Google Shape;248;p18"/>
          <p:cNvSpPr/>
          <p:nvPr/>
        </p:nvSpPr>
        <p:spPr>
          <a:xfrm>
            <a:off x="3114459" y="0"/>
            <a:ext cx="11337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8"/>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8"/>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8"/>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8"/>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8"/>
          <p:cNvSpPr/>
          <p:nvPr/>
        </p:nvSpPr>
        <p:spPr>
          <a:xfrm>
            <a:off x="5220073" y="0"/>
            <a:ext cx="1142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8"/>
          <p:cNvSpPr/>
          <p:nvPr/>
        </p:nvSpPr>
        <p:spPr>
          <a:xfrm>
            <a:off x="1276469"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8"/>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8"/>
          <p:cNvSpPr/>
          <p:nvPr/>
        </p:nvSpPr>
        <p:spPr>
          <a:xfrm>
            <a:off x="2590801"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18"/>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8"/>
          <p:cNvSpPr/>
          <p:nvPr/>
        </p:nvSpPr>
        <p:spPr>
          <a:xfrm>
            <a:off x="7357995"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8"/>
          <p:cNvSpPr/>
          <p:nvPr/>
        </p:nvSpPr>
        <p:spPr>
          <a:xfrm>
            <a:off x="-136" y="-2"/>
            <a:ext cx="643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8"/>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18"/>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95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262" name="Google Shape;262;p18"/>
          <p:cNvCxnSpPr/>
          <p:nvPr/>
        </p:nvCxnSpPr>
        <p:spPr>
          <a:xfrm rot="10800000">
            <a:off x="251580" y="6376231"/>
            <a:ext cx="8640900" cy="5100"/>
          </a:xfrm>
          <a:prstGeom prst="straightConnector1">
            <a:avLst/>
          </a:prstGeom>
          <a:noFill/>
          <a:ln w="12700" cap="flat" cmpd="sng">
            <a:solidFill>
              <a:srgbClr val="1D2F45"/>
            </a:solidFill>
            <a:prstDash val="solid"/>
            <a:round/>
            <a:headEnd type="none" w="sm" len="sm"/>
            <a:tailEnd type="none" w="sm" len="sm"/>
          </a:ln>
        </p:spPr>
      </p:cxnSp>
      <p:pic>
        <p:nvPicPr>
          <p:cNvPr id="263" name="Google Shape;263;p18"/>
          <p:cNvPicPr preferRelativeResize="0"/>
          <p:nvPr/>
        </p:nvPicPr>
        <p:blipFill rotWithShape="1">
          <a:blip r:embed="rId2">
            <a:alphaModFix/>
          </a:blip>
          <a:srcRect/>
          <a:stretch/>
        </p:blipFill>
        <p:spPr>
          <a:xfrm>
            <a:off x="80628" y="120788"/>
            <a:ext cx="2106233" cy="566004"/>
          </a:xfrm>
          <a:prstGeom prst="rect">
            <a:avLst/>
          </a:prstGeom>
          <a:noFill/>
          <a:ln>
            <a:noFill/>
          </a:ln>
        </p:spPr>
      </p:pic>
      <p:pic>
        <p:nvPicPr>
          <p:cNvPr id="264" name="Google Shape;264;p18"/>
          <p:cNvPicPr preferRelativeResize="0"/>
          <p:nvPr/>
        </p:nvPicPr>
        <p:blipFill rotWithShape="1">
          <a:blip r:embed="rId3">
            <a:alphaModFix/>
          </a:blip>
          <a:srcRect/>
          <a:stretch/>
        </p:blipFill>
        <p:spPr>
          <a:xfrm>
            <a:off x="0" y="6826217"/>
            <a:ext cx="9144003" cy="23837"/>
          </a:xfrm>
          <a:prstGeom prst="rect">
            <a:avLst/>
          </a:prstGeom>
          <a:noFill/>
          <a:ln>
            <a:noFill/>
          </a:ln>
        </p:spPr>
      </p:pic>
      <p:sp>
        <p:nvSpPr>
          <p:cNvPr id="265" name="Google Shape;265;p18"/>
          <p:cNvSpPr txBox="1">
            <a:spLocks noGrp="1"/>
          </p:cNvSpPr>
          <p:nvPr>
            <p:ph type="body" idx="1"/>
          </p:nvPr>
        </p:nvSpPr>
        <p:spPr>
          <a:xfrm>
            <a:off x="2415779" y="192857"/>
            <a:ext cx="6476700" cy="823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Google Shape;266;p18"/>
          <p:cNvSpPr txBox="1">
            <a:spLocks noGrp="1"/>
          </p:cNvSpPr>
          <p:nvPr>
            <p:ph type="body" idx="2"/>
          </p:nvPr>
        </p:nvSpPr>
        <p:spPr>
          <a:xfrm rot="5400000">
            <a:off x="2123730" y="-603390"/>
            <a:ext cx="4896600" cy="8640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a:blip r:embed="rId2">
            <a:alphaModFix/>
          </a:blip>
          <a:stretch>
            <a:fillRect/>
          </a:stretch>
        </a:blipFill>
        <a:effectLst/>
      </p:bgPr>
    </p:bg>
    <p:spTree>
      <p:nvGrpSpPr>
        <p:cNvPr id="1" name="Shape 273"/>
        <p:cNvGrpSpPr/>
        <p:nvPr/>
      </p:nvGrpSpPr>
      <p:grpSpPr>
        <a:xfrm>
          <a:off x="0" y="0"/>
          <a:ext cx="0" cy="0"/>
          <a:chOff x="0" y="0"/>
          <a:chExt cx="0" cy="0"/>
        </a:xfrm>
      </p:grpSpPr>
      <p:sp>
        <p:nvSpPr>
          <p:cNvPr id="274" name="Google Shape;274;p20"/>
          <p:cNvSpPr txBox="1"/>
          <p:nvPr/>
        </p:nvSpPr>
        <p:spPr>
          <a:xfrm>
            <a:off x="3131840" y="5919963"/>
            <a:ext cx="1512300" cy="40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275" name="Google Shape;275;p20"/>
          <p:cNvPicPr preferRelativeResize="0"/>
          <p:nvPr/>
        </p:nvPicPr>
        <p:blipFill rotWithShape="1">
          <a:blip r:embed="rId3">
            <a:alphaModFix/>
          </a:blip>
          <a:srcRect/>
          <a:stretch/>
        </p:blipFill>
        <p:spPr>
          <a:xfrm>
            <a:off x="2771800" y="5838387"/>
            <a:ext cx="589524" cy="578959"/>
          </a:xfrm>
          <a:prstGeom prst="rect">
            <a:avLst/>
          </a:prstGeom>
          <a:noFill/>
          <a:ln>
            <a:noFill/>
          </a:ln>
        </p:spPr>
      </p:pic>
      <p:pic>
        <p:nvPicPr>
          <p:cNvPr id="276" name="Google Shape;276;p20"/>
          <p:cNvPicPr preferRelativeResize="0"/>
          <p:nvPr/>
        </p:nvPicPr>
        <p:blipFill rotWithShape="1">
          <a:blip r:embed="rId4">
            <a:alphaModFix/>
          </a:blip>
          <a:srcRect/>
          <a:stretch/>
        </p:blipFill>
        <p:spPr>
          <a:xfrm>
            <a:off x="4571998" y="5803404"/>
            <a:ext cx="644783" cy="633228"/>
          </a:xfrm>
          <a:prstGeom prst="rect">
            <a:avLst/>
          </a:prstGeom>
          <a:noFill/>
          <a:ln>
            <a:noFill/>
          </a:ln>
        </p:spPr>
      </p:pic>
      <p:sp>
        <p:nvSpPr>
          <p:cNvPr id="277" name="Google Shape;277;p20"/>
          <p:cNvSpPr txBox="1"/>
          <p:nvPr/>
        </p:nvSpPr>
        <p:spPr>
          <a:xfrm>
            <a:off x="5004049" y="5892828"/>
            <a:ext cx="15123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@EOSC_eu</a:t>
            </a:r>
            <a:endParaRPr sz="2000" b="0" i="0" u="none" strike="noStrike" cap="none">
              <a:solidFill>
                <a:srgbClr val="1D2F45"/>
              </a:solidFill>
              <a:latin typeface="Calibri"/>
              <a:ea typeface="Calibri"/>
              <a:cs typeface="Calibri"/>
              <a:sym typeface="Calibri"/>
            </a:endParaRPr>
          </a:p>
        </p:txBody>
      </p:sp>
      <p:pic>
        <p:nvPicPr>
          <p:cNvPr id="278" name="Google Shape;278;p20"/>
          <p:cNvPicPr preferRelativeResize="0"/>
          <p:nvPr/>
        </p:nvPicPr>
        <p:blipFill rotWithShape="1">
          <a:blip r:embed="rId5">
            <a:alphaModFix/>
          </a:blip>
          <a:srcRect/>
          <a:stretch/>
        </p:blipFill>
        <p:spPr>
          <a:xfrm>
            <a:off x="3603907" y="3358840"/>
            <a:ext cx="1784961" cy="2231201"/>
          </a:xfrm>
          <a:prstGeom prst="rect">
            <a:avLst/>
          </a:prstGeom>
          <a:noFill/>
          <a:ln>
            <a:noFill/>
          </a:ln>
        </p:spPr>
      </p:pic>
      <p:cxnSp>
        <p:nvCxnSpPr>
          <p:cNvPr id="279" name="Google Shape;279;p20"/>
          <p:cNvCxnSpPr/>
          <p:nvPr/>
        </p:nvCxnSpPr>
        <p:spPr>
          <a:xfrm>
            <a:off x="671555" y="2929632"/>
            <a:ext cx="2112300" cy="0"/>
          </a:xfrm>
          <a:prstGeom prst="straightConnector1">
            <a:avLst/>
          </a:prstGeom>
          <a:noFill/>
          <a:ln w="25400" cap="flat" cmpd="sng">
            <a:solidFill>
              <a:srgbClr val="1D2F45"/>
            </a:solidFill>
            <a:prstDash val="solid"/>
            <a:round/>
            <a:headEnd type="none" w="sm" len="sm"/>
            <a:tailEnd type="none" w="sm" len="sm"/>
          </a:ln>
        </p:spPr>
      </p:cxnSp>
      <p:sp>
        <p:nvSpPr>
          <p:cNvPr id="280" name="Google Shape;280;p20"/>
          <p:cNvSpPr txBox="1">
            <a:spLocks noGrp="1"/>
          </p:cNvSpPr>
          <p:nvPr>
            <p:ph type="title"/>
          </p:nvPr>
        </p:nvSpPr>
        <p:spPr>
          <a:xfrm>
            <a:off x="597702" y="1772817"/>
            <a:ext cx="2894100" cy="1008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1C3046"/>
              </a:buClr>
              <a:buSzPts val="2800"/>
              <a:buFont typeface="Calibri"/>
              <a:buNone/>
              <a:defRPr sz="2800" b="1" i="0" u="none" strike="noStrike" cap="none">
                <a:solidFill>
                  <a:srgbClr val="1C304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20"/>
          <p:cNvSpPr txBox="1">
            <a:spLocks noGrp="1"/>
          </p:cNvSpPr>
          <p:nvPr>
            <p:ph type="body" idx="1"/>
          </p:nvPr>
        </p:nvSpPr>
        <p:spPr>
          <a:xfrm>
            <a:off x="5508104" y="1773238"/>
            <a:ext cx="3385200" cy="1585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2" name="Google Shape;282;p20"/>
          <p:cNvSpPr txBox="1">
            <a:spLocks noGrp="1"/>
          </p:cNvSpPr>
          <p:nvPr>
            <p:ph type="body" idx="2"/>
          </p:nvPr>
        </p:nvSpPr>
        <p:spPr>
          <a:xfrm>
            <a:off x="647105" y="3163634"/>
            <a:ext cx="2484600" cy="409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283"/>
        <p:cNvGrpSpPr/>
        <p:nvPr/>
      </p:nvGrpSpPr>
      <p:grpSpPr>
        <a:xfrm>
          <a:off x="0" y="0"/>
          <a:ext cx="0" cy="0"/>
          <a:chOff x="0" y="0"/>
          <a:chExt cx="0" cy="0"/>
        </a:xfrm>
      </p:grpSpPr>
      <p:sp>
        <p:nvSpPr>
          <p:cNvPr id="284" name="Google Shape;284;p21"/>
          <p:cNvSpPr txBox="1"/>
          <p:nvPr/>
        </p:nvSpPr>
        <p:spPr>
          <a:xfrm>
            <a:off x="1858186" y="5161114"/>
            <a:ext cx="1553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285" name="Google Shape;285;p21"/>
          <p:cNvPicPr preferRelativeResize="0"/>
          <p:nvPr/>
        </p:nvPicPr>
        <p:blipFill rotWithShape="1">
          <a:blip r:embed="rId3">
            <a:alphaModFix/>
          </a:blip>
          <a:srcRect/>
          <a:stretch/>
        </p:blipFill>
        <p:spPr>
          <a:xfrm>
            <a:off x="1239829" y="5021749"/>
            <a:ext cx="589524" cy="578959"/>
          </a:xfrm>
          <a:prstGeom prst="rect">
            <a:avLst/>
          </a:prstGeom>
          <a:noFill/>
          <a:ln>
            <a:noFill/>
          </a:ln>
        </p:spPr>
      </p:pic>
      <p:pic>
        <p:nvPicPr>
          <p:cNvPr id="286" name="Google Shape;286;p21"/>
          <p:cNvPicPr preferRelativeResize="0"/>
          <p:nvPr/>
        </p:nvPicPr>
        <p:blipFill rotWithShape="1">
          <a:blip r:embed="rId4">
            <a:alphaModFix/>
          </a:blip>
          <a:srcRect/>
          <a:stretch/>
        </p:blipFill>
        <p:spPr>
          <a:xfrm>
            <a:off x="1262923" y="5413598"/>
            <a:ext cx="644783" cy="633228"/>
          </a:xfrm>
          <a:prstGeom prst="rect">
            <a:avLst/>
          </a:prstGeom>
          <a:noFill/>
          <a:ln>
            <a:noFill/>
          </a:ln>
        </p:spPr>
      </p:pic>
      <p:sp>
        <p:nvSpPr>
          <p:cNvPr id="287" name="Google Shape;287;p21"/>
          <p:cNvSpPr txBox="1"/>
          <p:nvPr/>
        </p:nvSpPr>
        <p:spPr>
          <a:xfrm>
            <a:off x="1794880" y="5557093"/>
            <a:ext cx="1625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sp>
        <p:nvSpPr>
          <p:cNvPr id="288" name="Google Shape;288;p21"/>
          <p:cNvSpPr/>
          <p:nvPr/>
        </p:nvSpPr>
        <p:spPr>
          <a:xfrm>
            <a:off x="755578" y="6381329"/>
            <a:ext cx="8280900" cy="21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GB" sz="825"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400" b="0" i="0" u="none" strike="noStrike" cap="none">
              <a:solidFill>
                <a:srgbClr val="000000"/>
              </a:solidFill>
              <a:latin typeface="Arial"/>
              <a:ea typeface="Arial"/>
              <a:cs typeface="Arial"/>
              <a:sym typeface="Arial"/>
            </a:endParaRPr>
          </a:p>
        </p:txBody>
      </p:sp>
      <p:pic>
        <p:nvPicPr>
          <p:cNvPr id="289" name="Google Shape;289;p21"/>
          <p:cNvPicPr preferRelativeResize="0"/>
          <p:nvPr/>
        </p:nvPicPr>
        <p:blipFill rotWithShape="1">
          <a:blip r:embed="rId5">
            <a:alphaModFix/>
          </a:blip>
          <a:srcRect/>
          <a:stretch/>
        </p:blipFill>
        <p:spPr>
          <a:xfrm>
            <a:off x="179514" y="6381328"/>
            <a:ext cx="422176" cy="282000"/>
          </a:xfrm>
          <a:prstGeom prst="rect">
            <a:avLst/>
          </a:prstGeom>
          <a:noFill/>
          <a:ln>
            <a:noFill/>
          </a:ln>
        </p:spPr>
      </p:pic>
      <p:cxnSp>
        <p:nvCxnSpPr>
          <p:cNvPr id="290" name="Google Shape;290;p21"/>
          <p:cNvCxnSpPr/>
          <p:nvPr/>
        </p:nvCxnSpPr>
        <p:spPr>
          <a:xfrm>
            <a:off x="1403648" y="4941168"/>
            <a:ext cx="1872300" cy="0"/>
          </a:xfrm>
          <a:prstGeom prst="straightConnector1">
            <a:avLst/>
          </a:prstGeom>
          <a:noFill/>
          <a:ln w="25400" cap="flat" cmpd="sng">
            <a:solidFill>
              <a:srgbClr val="1C3046"/>
            </a:solidFill>
            <a:prstDash val="solid"/>
            <a:round/>
            <a:headEnd type="none" w="sm" len="sm"/>
            <a:tailEnd type="none" w="sm" len="sm"/>
          </a:ln>
        </p:spPr>
      </p:cxnSp>
      <p:pic>
        <p:nvPicPr>
          <p:cNvPr id="291" name="Google Shape;291;p21"/>
          <p:cNvPicPr preferRelativeResize="0"/>
          <p:nvPr/>
        </p:nvPicPr>
        <p:blipFill rotWithShape="1">
          <a:blip r:embed="rId6">
            <a:alphaModFix/>
          </a:blip>
          <a:srcRect/>
          <a:stretch/>
        </p:blipFill>
        <p:spPr>
          <a:xfrm>
            <a:off x="1282080" y="1247533"/>
            <a:ext cx="4916163" cy="1224125"/>
          </a:xfrm>
          <a:prstGeom prst="rect">
            <a:avLst/>
          </a:prstGeom>
          <a:noFill/>
          <a:ln>
            <a:noFill/>
          </a:ln>
        </p:spPr>
      </p:pic>
      <p:sp>
        <p:nvSpPr>
          <p:cNvPr id="292" name="Google Shape;292;p21"/>
          <p:cNvSpPr txBox="1">
            <a:spLocks noGrp="1"/>
          </p:cNvSpPr>
          <p:nvPr>
            <p:ph type="body" idx="1"/>
          </p:nvPr>
        </p:nvSpPr>
        <p:spPr>
          <a:xfrm>
            <a:off x="1402928" y="3572463"/>
            <a:ext cx="6121500" cy="720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3" name="Google Shape;293;p21"/>
          <p:cNvSpPr txBox="1">
            <a:spLocks noGrp="1"/>
          </p:cNvSpPr>
          <p:nvPr>
            <p:ph type="body" idx="2"/>
          </p:nvPr>
        </p:nvSpPr>
        <p:spPr>
          <a:xfrm>
            <a:off x="1403350" y="2852738"/>
            <a:ext cx="6192900" cy="576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0"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94"/>
        <p:cNvGrpSpPr/>
        <p:nvPr/>
      </p:nvGrpSpPr>
      <p:grpSpPr>
        <a:xfrm>
          <a:off x="0" y="0"/>
          <a:ext cx="0" cy="0"/>
          <a:chOff x="0" y="0"/>
          <a:chExt cx="0" cy="0"/>
        </a:xfrm>
      </p:grpSpPr>
      <p:sp>
        <p:nvSpPr>
          <p:cNvPr id="295" name="Google Shape;295;p2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96" name="Google Shape;296;p22"/>
          <p:cNvSpPr txBox="1">
            <a:spLocks noGrp="1"/>
          </p:cNvSpPr>
          <p:nvPr>
            <p:ph type="body" idx="1"/>
          </p:nvPr>
        </p:nvSpPr>
        <p:spPr>
          <a:xfrm>
            <a:off x="251520" y="1268764"/>
            <a:ext cx="8640900" cy="48549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7" name="Google Shape;297;p2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22"/>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99" name="Google Shape;299;p22"/>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sp>
        <p:nvSpPr>
          <p:cNvPr id="300" name="Google Shape;300;p22"/>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01" name="Google Shape;301;p22"/>
          <p:cNvSpPr/>
          <p:nvPr/>
        </p:nvSpPr>
        <p:spPr>
          <a:xfrm>
            <a:off x="5035836" y="-3"/>
            <a:ext cx="1303500" cy="567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02" name="Google Shape;302;p22"/>
          <p:cNvSpPr/>
          <p:nvPr/>
        </p:nvSpPr>
        <p:spPr>
          <a:xfrm>
            <a:off x="7878656" y="-2404"/>
            <a:ext cx="1143000" cy="456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03" name="Google Shape;303;p22"/>
          <p:cNvSpPr/>
          <p:nvPr/>
        </p:nvSpPr>
        <p:spPr>
          <a:xfrm>
            <a:off x="6381465" y="0"/>
            <a:ext cx="16014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04" name="Google Shape;304;p22"/>
          <p:cNvSpPr/>
          <p:nvPr/>
        </p:nvSpPr>
        <p:spPr>
          <a:xfrm>
            <a:off x="-135" y="-3"/>
            <a:ext cx="6435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305" name="Google Shape;305;p22"/>
          <p:cNvPicPr preferRelativeResize="0"/>
          <p:nvPr/>
        </p:nvPicPr>
        <p:blipFill rotWithShape="1">
          <a:blip r:embed="rId2">
            <a:alphaModFix/>
          </a:blip>
          <a:srcRect/>
          <a:stretch/>
        </p:blipFill>
        <p:spPr>
          <a:xfrm>
            <a:off x="-135" y="6813550"/>
            <a:ext cx="9144000" cy="44450"/>
          </a:xfrm>
          <a:prstGeom prst="rect">
            <a:avLst/>
          </a:prstGeom>
          <a:noFill/>
          <a:ln>
            <a:noFill/>
          </a:ln>
        </p:spPr>
      </p:pic>
      <p:sp>
        <p:nvSpPr>
          <p:cNvPr id="306" name="Google Shape;306;p22"/>
          <p:cNvSpPr txBox="1">
            <a:spLocks noGrp="1"/>
          </p:cNvSpPr>
          <p:nvPr>
            <p:ph type="body" idx="2"/>
          </p:nvPr>
        </p:nvSpPr>
        <p:spPr>
          <a:xfrm>
            <a:off x="2911677" y="260489"/>
            <a:ext cx="5980800" cy="864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9" name="Google Shape;29;p3"/>
          <p:cNvSpPr txBox="1">
            <a:spLocks noGrp="1"/>
          </p:cNvSpPr>
          <p:nvPr>
            <p:ph type="body" idx="1"/>
          </p:nvPr>
        </p:nvSpPr>
        <p:spPr>
          <a:xfrm>
            <a:off x="251520" y="1268764"/>
            <a:ext cx="8640960" cy="4855007"/>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32" name="Google Shape;32;p3"/>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sp>
        <p:nvSpPr>
          <p:cNvPr id="33" name="Google Shape;33;p3"/>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4" name="Google Shape;34;p3"/>
          <p:cNvSpPr/>
          <p:nvPr/>
        </p:nvSpPr>
        <p:spPr>
          <a:xfrm>
            <a:off x="5035836" y="-3"/>
            <a:ext cx="1303646"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5" name="Google Shape;35;p3"/>
          <p:cNvSpPr/>
          <p:nvPr/>
        </p:nvSpPr>
        <p:spPr>
          <a:xfrm>
            <a:off x="7878656" y="-2404"/>
            <a:ext cx="1142863"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6" name="Google Shape;36;p3"/>
          <p:cNvSpPr/>
          <p:nvPr/>
        </p:nvSpPr>
        <p:spPr>
          <a:xfrm>
            <a:off x="6381465" y="0"/>
            <a:ext cx="1601457"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 name="Google Shape;37;p3"/>
          <p:cNvSpPr/>
          <p:nvPr/>
        </p:nvSpPr>
        <p:spPr>
          <a:xfrm>
            <a:off x="-135" y="-3"/>
            <a:ext cx="643613"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38" name="Google Shape;38;p3"/>
          <p:cNvPicPr preferRelativeResize="0"/>
          <p:nvPr/>
        </p:nvPicPr>
        <p:blipFill rotWithShape="1">
          <a:blip r:embed="rId2">
            <a:alphaModFix/>
          </a:blip>
          <a:srcRect/>
          <a:stretch/>
        </p:blipFill>
        <p:spPr>
          <a:xfrm>
            <a:off x="-135" y="6813550"/>
            <a:ext cx="9144000" cy="44450"/>
          </a:xfrm>
          <a:prstGeom prst="rect">
            <a:avLst/>
          </a:prstGeom>
          <a:noFill/>
          <a:ln>
            <a:noFill/>
          </a:ln>
        </p:spPr>
      </p:pic>
      <p:sp>
        <p:nvSpPr>
          <p:cNvPr id="39" name="Google Shape;39;p3"/>
          <p:cNvSpPr txBox="1">
            <a:spLocks noGrp="1"/>
          </p:cNvSpPr>
          <p:nvPr>
            <p:ph type="body" idx="2"/>
          </p:nvPr>
        </p:nvSpPr>
        <p:spPr>
          <a:xfrm>
            <a:off x="2911677" y="260489"/>
            <a:ext cx="5980803" cy="86408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307"/>
        <p:cNvGrpSpPr/>
        <p:nvPr/>
      </p:nvGrpSpPr>
      <p:grpSpPr>
        <a:xfrm>
          <a:off x="0" y="0"/>
          <a:ext cx="0" cy="0"/>
          <a:chOff x="0" y="0"/>
          <a:chExt cx="0" cy="0"/>
        </a:xfrm>
      </p:grpSpPr>
      <p:sp>
        <p:nvSpPr>
          <p:cNvPr id="308" name="Google Shape;308;p23"/>
          <p:cNvSpPr txBox="1">
            <a:spLocks noGrp="1"/>
          </p:cNvSpPr>
          <p:nvPr>
            <p:ph type="body" idx="1"/>
          </p:nvPr>
        </p:nvSpPr>
        <p:spPr>
          <a:xfrm>
            <a:off x="251520" y="1340772"/>
            <a:ext cx="4248600" cy="47475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9" name="Google Shape;309;p23"/>
          <p:cNvSpPr txBox="1">
            <a:spLocks noGrp="1"/>
          </p:cNvSpPr>
          <p:nvPr>
            <p:ph type="body" idx="2"/>
          </p:nvPr>
        </p:nvSpPr>
        <p:spPr>
          <a:xfrm>
            <a:off x="4644009" y="1340772"/>
            <a:ext cx="4248600" cy="47475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3C3C3C"/>
              </a:buClr>
              <a:buSzPts val="2240"/>
              <a:buFont typeface="Calibri"/>
              <a:buChar char="-"/>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10" name="Google Shape;310;p23"/>
          <p:cNvSpPr/>
          <p:nvPr/>
        </p:nvSpPr>
        <p:spPr>
          <a:xfrm>
            <a:off x="3114459" y="0"/>
            <a:ext cx="11334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1" name="Google Shape;311;p23"/>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2" name="Google Shape;312;p23"/>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3" name="Google Shape;313;p23"/>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4" name="Google Shape;314;p23"/>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5" name="Google Shape;315;p23"/>
          <p:cNvSpPr/>
          <p:nvPr/>
        </p:nvSpPr>
        <p:spPr>
          <a:xfrm>
            <a:off x="5220074" y="0"/>
            <a:ext cx="11430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6" name="Google Shape;316;p23"/>
          <p:cNvSpPr/>
          <p:nvPr/>
        </p:nvSpPr>
        <p:spPr>
          <a:xfrm>
            <a:off x="1276470"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7" name="Google Shape;317;p23"/>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8" name="Google Shape;318;p23"/>
          <p:cNvSpPr/>
          <p:nvPr/>
        </p:nvSpPr>
        <p:spPr>
          <a:xfrm>
            <a:off x="2590802"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9" name="Google Shape;319;p23"/>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20" name="Google Shape;320;p23"/>
          <p:cNvSpPr/>
          <p:nvPr/>
        </p:nvSpPr>
        <p:spPr>
          <a:xfrm>
            <a:off x="7357994"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21" name="Google Shape;321;p23"/>
          <p:cNvSpPr/>
          <p:nvPr/>
        </p:nvSpPr>
        <p:spPr>
          <a:xfrm>
            <a:off x="-135" y="-2"/>
            <a:ext cx="6435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322" name="Google Shape;322;p23"/>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pic>
        <p:nvPicPr>
          <p:cNvPr id="323" name="Google Shape;323;p23"/>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324" name="Google Shape;324;p23"/>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325" name="Google Shape;325;p23"/>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26" name="Google Shape;326;p2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27" name="Google Shape;327;p2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23"/>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23"/>
          <p:cNvSpPr txBox="1">
            <a:spLocks noGrp="1"/>
          </p:cNvSpPr>
          <p:nvPr>
            <p:ph type="body" idx="3"/>
          </p:nvPr>
        </p:nvSpPr>
        <p:spPr>
          <a:xfrm>
            <a:off x="2911677" y="260489"/>
            <a:ext cx="5980800" cy="864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330"/>
        <p:cNvGrpSpPr/>
        <p:nvPr/>
      </p:nvGrpSpPr>
      <p:grpSpPr>
        <a:xfrm>
          <a:off x="0" y="0"/>
          <a:ext cx="0" cy="0"/>
          <a:chOff x="0" y="0"/>
          <a:chExt cx="0" cy="0"/>
        </a:xfrm>
      </p:grpSpPr>
      <p:sp>
        <p:nvSpPr>
          <p:cNvPr id="331" name="Google Shape;331;p24"/>
          <p:cNvSpPr txBox="1">
            <a:spLocks noGrp="1"/>
          </p:cNvSpPr>
          <p:nvPr>
            <p:ph type="body" idx="1"/>
          </p:nvPr>
        </p:nvSpPr>
        <p:spPr>
          <a:xfrm rot="5400000">
            <a:off x="2123730" y="-603390"/>
            <a:ext cx="4896600" cy="864090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282828"/>
              </a:buClr>
              <a:buSzPts val="2800"/>
              <a:buFont typeface="Arial"/>
              <a:buChar char="•"/>
              <a:defRPr sz="2800" b="0" i="0" u="none" strike="noStrike" cap="none">
                <a:solidFill>
                  <a:srgbClr val="282828"/>
                </a:solidFill>
                <a:latin typeface="Calibri"/>
                <a:ea typeface="Calibri"/>
                <a:cs typeface="Calibri"/>
                <a:sym typeface="Calibri"/>
              </a:defRPr>
            </a:lvl1pPr>
            <a:lvl2pPr marL="914400" marR="0" lvl="1" indent="-377190" algn="l" rtl="0">
              <a:lnSpc>
                <a:spcPct val="100000"/>
              </a:lnSpc>
              <a:spcBef>
                <a:spcPts val="520"/>
              </a:spcBef>
              <a:spcAft>
                <a:spcPts val="0"/>
              </a:spcAft>
              <a:buClr>
                <a:srgbClr val="282828"/>
              </a:buClr>
              <a:buSzPts val="2340"/>
              <a:buFont typeface="Calibri"/>
              <a:buChar char="-"/>
              <a:defRPr sz="2600" b="0" i="0" u="none" strike="noStrike" cap="none">
                <a:solidFill>
                  <a:srgbClr val="282828"/>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282828"/>
              </a:buClr>
              <a:buSzPts val="1920"/>
              <a:buFont typeface="Noto Sans Symbols"/>
              <a:buChar char="▪"/>
              <a:defRPr sz="2400" b="0" i="0" u="none" strike="noStrike" cap="none">
                <a:solidFill>
                  <a:srgbClr val="282828"/>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282828"/>
              </a:buClr>
              <a:buSzPts val="1960"/>
              <a:buFont typeface="Calibri"/>
              <a:buNone/>
              <a:defRPr sz="2800" b="0" i="0" u="none" strike="noStrike" cap="none">
                <a:solidFill>
                  <a:srgbClr val="282828"/>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282828"/>
              </a:buClr>
              <a:buSzPts val="2240"/>
              <a:buFont typeface="Calibri"/>
              <a:buChar char="-"/>
              <a:defRPr sz="2800" b="0" i="0" u="none" strike="noStrike" cap="none">
                <a:solidFill>
                  <a:srgbClr val="282828"/>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332" name="Google Shape;332;p24"/>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pic>
        <p:nvPicPr>
          <p:cNvPr id="333" name="Google Shape;333;p24"/>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334" name="Google Shape;334;p24"/>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335" name="Google Shape;335;p24"/>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36" name="Google Shape;336;p2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37" name="Google Shape;337;p2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24"/>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24"/>
          <p:cNvSpPr txBox="1">
            <a:spLocks noGrp="1"/>
          </p:cNvSpPr>
          <p:nvPr>
            <p:ph type="body" idx="2"/>
          </p:nvPr>
        </p:nvSpPr>
        <p:spPr>
          <a:xfrm>
            <a:off x="2911677" y="260489"/>
            <a:ext cx="5980800" cy="864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e contenuto">
  <p:cSld name="Titolo e contenuto">
    <p:bg>
      <p:bgPr>
        <a:solidFill>
          <a:schemeClr val="lt1"/>
        </a:solidFill>
        <a:effectLst/>
      </p:bgPr>
    </p:bg>
    <p:spTree>
      <p:nvGrpSpPr>
        <p:cNvPr id="1" name="Shape 340"/>
        <p:cNvGrpSpPr/>
        <p:nvPr/>
      </p:nvGrpSpPr>
      <p:grpSpPr>
        <a:xfrm>
          <a:off x="0" y="0"/>
          <a:ext cx="0" cy="0"/>
          <a:chOff x="0" y="0"/>
          <a:chExt cx="0" cy="0"/>
        </a:xfrm>
      </p:grpSpPr>
      <p:sp>
        <p:nvSpPr>
          <p:cNvPr id="341" name="Google Shape;341;p25"/>
          <p:cNvSpPr txBox="1">
            <a:spLocks noGrp="1"/>
          </p:cNvSpPr>
          <p:nvPr>
            <p:ph type="dt" idx="10"/>
          </p:nvPr>
        </p:nvSpPr>
        <p:spPr>
          <a:xfrm>
            <a:off x="457200" y="6304236"/>
            <a:ext cx="2133600" cy="3651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300" b="0" i="0">
                <a:solidFill>
                  <a:srgbClr val="3C3C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25"/>
          <p:cNvSpPr txBox="1">
            <a:spLocks noGrp="1"/>
          </p:cNvSpPr>
          <p:nvPr>
            <p:ph type="ftr" idx="11"/>
          </p:nvPr>
        </p:nvSpPr>
        <p:spPr>
          <a:xfrm>
            <a:off x="3124200" y="6304236"/>
            <a:ext cx="2895600" cy="3651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300" b="0" i="0">
                <a:solidFill>
                  <a:srgbClr val="3C3C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25"/>
          <p:cNvSpPr txBox="1">
            <a:spLocks noGrp="1"/>
          </p:cNvSpPr>
          <p:nvPr>
            <p:ph type="sldNum" idx="12"/>
          </p:nvPr>
        </p:nvSpPr>
        <p:spPr>
          <a:xfrm>
            <a:off x="6553200" y="6304236"/>
            <a:ext cx="21336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
        <p:nvSpPr>
          <p:cNvPr id="344" name="Google Shape;344;p25"/>
          <p:cNvSpPr txBox="1">
            <a:spLocks noGrp="1"/>
          </p:cNvSpPr>
          <p:nvPr>
            <p:ph type="title"/>
          </p:nvPr>
        </p:nvSpPr>
        <p:spPr>
          <a:xfrm>
            <a:off x="467544" y="620688"/>
            <a:ext cx="5472600" cy="576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246889"/>
              </a:buClr>
              <a:buSzPts val="2800"/>
              <a:buFont typeface="Arial"/>
              <a:buNone/>
              <a:defRPr sz="2800" b="1" i="0" u="none" strike="noStrike" cap="none">
                <a:solidFill>
                  <a:srgbClr val="2468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5" name="Google Shape;345;p25"/>
          <p:cNvSpPr/>
          <p:nvPr/>
        </p:nvSpPr>
        <p:spPr>
          <a:xfrm>
            <a:off x="495063" y="476672"/>
            <a:ext cx="2016300" cy="45600"/>
          </a:xfrm>
          <a:prstGeom prst="rect">
            <a:avLst/>
          </a:prstGeom>
          <a:solidFill>
            <a:srgbClr val="0E71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6889"/>
              </a:solidFill>
              <a:latin typeface="Calibri"/>
              <a:ea typeface="Calibri"/>
              <a:cs typeface="Calibri"/>
              <a:sym typeface="Calibri"/>
            </a:endParaRPr>
          </a:p>
        </p:txBody>
      </p:sp>
      <p:sp>
        <p:nvSpPr>
          <p:cNvPr id="346" name="Google Shape;346;p25"/>
          <p:cNvSpPr txBox="1">
            <a:spLocks noGrp="1"/>
          </p:cNvSpPr>
          <p:nvPr>
            <p:ph type="body" idx="1"/>
          </p:nvPr>
        </p:nvSpPr>
        <p:spPr>
          <a:xfrm>
            <a:off x="457200" y="1268761"/>
            <a:ext cx="8229600" cy="45261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47" name="Google Shape;347;p25"/>
          <p:cNvPicPr preferRelativeResize="0"/>
          <p:nvPr/>
        </p:nvPicPr>
        <p:blipFill rotWithShape="1">
          <a:blip r:embed="rId2">
            <a:alphaModFix/>
          </a:blip>
          <a:srcRect/>
          <a:stretch/>
        </p:blipFill>
        <p:spPr>
          <a:xfrm>
            <a:off x="7811194" y="182476"/>
            <a:ext cx="1225302" cy="12253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mp; Content">
  <p:cSld name="1_Title &amp; Content">
    <p:spTree>
      <p:nvGrpSpPr>
        <p:cNvPr id="1" name="Shape 348"/>
        <p:cNvGrpSpPr/>
        <p:nvPr/>
      </p:nvGrpSpPr>
      <p:grpSpPr>
        <a:xfrm>
          <a:off x="0" y="0"/>
          <a:ext cx="0" cy="0"/>
          <a:chOff x="0" y="0"/>
          <a:chExt cx="0" cy="0"/>
        </a:xfrm>
      </p:grpSpPr>
      <p:sp>
        <p:nvSpPr>
          <p:cNvPr id="349" name="Google Shape;349;p26"/>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50" name="Google Shape;350;p26"/>
          <p:cNvSpPr txBox="1">
            <a:spLocks noGrp="1"/>
          </p:cNvSpPr>
          <p:nvPr>
            <p:ph type="body" idx="1"/>
          </p:nvPr>
        </p:nvSpPr>
        <p:spPr>
          <a:xfrm>
            <a:off x="251520" y="1268764"/>
            <a:ext cx="8640900" cy="48549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1" name="Google Shape;351;p26"/>
          <p:cNvSpPr txBox="1">
            <a:spLocks noGrp="1"/>
          </p:cNvSpPr>
          <p:nvPr>
            <p:ph type="dt" idx="10"/>
          </p:nvPr>
        </p:nvSpPr>
        <p:spPr>
          <a:xfrm>
            <a:off x="251520" y="6381328"/>
            <a:ext cx="2133600" cy="2880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3C3C3C"/>
              </a:buClr>
              <a:buSzPts val="1400"/>
              <a:buFont typeface="Calibri"/>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26"/>
          <p:cNvSpPr txBox="1">
            <a:spLocks noGrp="1"/>
          </p:cNvSpPr>
          <p:nvPr>
            <p:ph type="ftr" idx="11"/>
          </p:nvPr>
        </p:nvSpPr>
        <p:spPr>
          <a:xfrm>
            <a:off x="3124200" y="6381328"/>
            <a:ext cx="2895600" cy="2880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3C3C3C"/>
              </a:buClr>
              <a:buSzPts val="1400"/>
              <a:buFont typeface="Calibri"/>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cxnSp>
        <p:nvCxnSpPr>
          <p:cNvPr id="353" name="Google Shape;353;p26"/>
          <p:cNvCxnSpPr/>
          <p:nvPr/>
        </p:nvCxnSpPr>
        <p:spPr>
          <a:xfrm rot="10800000">
            <a:off x="251579" y="6376232"/>
            <a:ext cx="8640900" cy="5100"/>
          </a:xfrm>
          <a:prstGeom prst="straightConnector1">
            <a:avLst/>
          </a:prstGeom>
          <a:noFill/>
          <a:ln w="12700" cap="flat" cmpd="sng">
            <a:solidFill>
              <a:srgbClr val="1D2F45"/>
            </a:solidFill>
            <a:prstDash val="solid"/>
            <a:round/>
            <a:headEnd type="none" w="sm" len="sm"/>
            <a:tailEnd type="none" w="sm" len="sm"/>
          </a:ln>
        </p:spPr>
      </p:cxnSp>
      <p:sp>
        <p:nvSpPr>
          <p:cNvPr id="354" name="Google Shape;354;p26"/>
          <p:cNvSpPr/>
          <p:nvPr/>
        </p:nvSpPr>
        <p:spPr>
          <a:xfrm>
            <a:off x="8450088" y="6381332"/>
            <a:ext cx="442500" cy="293100"/>
          </a:xfrm>
          <a:prstGeom prst="rect">
            <a:avLst/>
          </a:prstGeom>
          <a:solidFill>
            <a:srgbClr val="1D2F45">
              <a:alpha val="2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A5A5A5"/>
              </a:solidFill>
              <a:latin typeface="Calibri"/>
              <a:ea typeface="Calibri"/>
              <a:cs typeface="Calibri"/>
              <a:sym typeface="Calibri"/>
            </a:endParaRPr>
          </a:p>
        </p:txBody>
      </p:sp>
      <p:sp>
        <p:nvSpPr>
          <p:cNvPr id="355" name="Google Shape;355;p26"/>
          <p:cNvSpPr/>
          <p:nvPr/>
        </p:nvSpPr>
        <p:spPr>
          <a:xfrm>
            <a:off x="5035836" y="-3"/>
            <a:ext cx="1303500" cy="567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356" name="Google Shape;356;p26"/>
          <p:cNvSpPr/>
          <p:nvPr/>
        </p:nvSpPr>
        <p:spPr>
          <a:xfrm>
            <a:off x="7878656" y="-2404"/>
            <a:ext cx="1143000" cy="456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357" name="Google Shape;357;p26"/>
          <p:cNvSpPr/>
          <p:nvPr/>
        </p:nvSpPr>
        <p:spPr>
          <a:xfrm>
            <a:off x="6381465" y="0"/>
            <a:ext cx="16014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358" name="Google Shape;358;p26"/>
          <p:cNvSpPr/>
          <p:nvPr/>
        </p:nvSpPr>
        <p:spPr>
          <a:xfrm>
            <a:off x="-135" y="-3"/>
            <a:ext cx="643500" cy="513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pic>
        <p:nvPicPr>
          <p:cNvPr id="359" name="Google Shape;359;p26"/>
          <p:cNvPicPr preferRelativeResize="0"/>
          <p:nvPr/>
        </p:nvPicPr>
        <p:blipFill rotWithShape="1">
          <a:blip r:embed="rId2">
            <a:alphaModFix/>
          </a:blip>
          <a:srcRect/>
          <a:stretch/>
        </p:blipFill>
        <p:spPr>
          <a:xfrm>
            <a:off x="-135" y="6813550"/>
            <a:ext cx="9144000" cy="44450"/>
          </a:xfrm>
          <a:prstGeom prst="rect">
            <a:avLst/>
          </a:prstGeom>
          <a:noFill/>
          <a:ln>
            <a:noFill/>
          </a:ln>
        </p:spPr>
      </p:pic>
      <p:sp>
        <p:nvSpPr>
          <p:cNvPr id="360" name="Google Shape;360;p26"/>
          <p:cNvSpPr txBox="1">
            <a:spLocks noGrp="1"/>
          </p:cNvSpPr>
          <p:nvPr>
            <p:ph type="title"/>
          </p:nvPr>
        </p:nvSpPr>
        <p:spPr>
          <a:xfrm>
            <a:off x="2911675" y="131650"/>
            <a:ext cx="5165400" cy="6219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1C3046"/>
              </a:buClr>
              <a:buSzPts val="3200"/>
              <a:buFont typeface="Calibri"/>
              <a:buNone/>
              <a:defRPr sz="3200" b="1" i="0" u="none" strike="noStrike" cap="none">
                <a:solidFill>
                  <a:srgbClr val="1C304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Intermediate Slide">
  <p:cSld name="1_Intermediate Slide">
    <p:bg>
      <p:bgPr>
        <a:blipFill rotWithShape="1">
          <a:blip r:embed="rId2">
            <a:alphaModFix/>
          </a:blip>
          <a:tile tx="0" ty="0" sx="99996" sy="99996" flip="none" algn="tl"/>
        </a:blipFill>
        <a:effectLst/>
      </p:bgPr>
    </p:bg>
    <p:spTree>
      <p:nvGrpSpPr>
        <p:cNvPr id="1" name="Shape 361"/>
        <p:cNvGrpSpPr/>
        <p:nvPr/>
      </p:nvGrpSpPr>
      <p:grpSpPr>
        <a:xfrm>
          <a:off x="0" y="0"/>
          <a:ext cx="0" cy="0"/>
          <a:chOff x="0" y="0"/>
          <a:chExt cx="0" cy="0"/>
        </a:xfrm>
      </p:grpSpPr>
      <p:sp>
        <p:nvSpPr>
          <p:cNvPr id="362" name="Google Shape;362;p27"/>
          <p:cNvSpPr txBox="1">
            <a:spLocks noGrp="1"/>
          </p:cNvSpPr>
          <p:nvPr>
            <p:ph type="body" idx="1"/>
          </p:nvPr>
        </p:nvSpPr>
        <p:spPr>
          <a:xfrm>
            <a:off x="691981" y="3375672"/>
            <a:ext cx="7759800" cy="2317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406400" algn="l" rtl="0">
              <a:lnSpc>
                <a:spcPct val="100000"/>
              </a:lnSpc>
              <a:spcBef>
                <a:spcPts val="520"/>
              </a:spcBef>
              <a:spcAft>
                <a:spcPts val="0"/>
              </a:spcAft>
              <a:buClr>
                <a:srgbClr val="3C3C3C"/>
              </a:buClr>
              <a:buSzPts val="2800"/>
              <a:buFont typeface="Calibri"/>
              <a:buChar char="-"/>
              <a:defRPr sz="2800" b="0" i="0" u="none" strike="noStrike" cap="none">
                <a:solidFill>
                  <a:srgbClr val="3C3C3C"/>
                </a:solidFill>
                <a:latin typeface="Calibri"/>
                <a:ea typeface="Calibri"/>
                <a:cs typeface="Calibri"/>
                <a:sym typeface="Calibri"/>
              </a:defRPr>
            </a:lvl2pPr>
            <a:lvl3pPr marL="1371600" marR="0" lvl="2" indent="-406400" algn="l" rtl="0">
              <a:lnSpc>
                <a:spcPct val="100000"/>
              </a:lnSpc>
              <a:spcBef>
                <a:spcPts val="480"/>
              </a:spcBef>
              <a:spcAft>
                <a:spcPts val="0"/>
              </a:spcAft>
              <a:buClr>
                <a:srgbClr val="3C3C3C"/>
              </a:buClr>
              <a:buSzPts val="2800"/>
              <a:buFont typeface="Noto Sans Symbols"/>
              <a:buChar char="▪"/>
              <a:defRPr sz="2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280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5pPr>
            <a:lvl6pPr marL="2743200" marR="0" lvl="5"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3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pic>
        <p:nvPicPr>
          <p:cNvPr id="363" name="Google Shape;363;p27"/>
          <p:cNvPicPr preferRelativeResize="0"/>
          <p:nvPr/>
        </p:nvPicPr>
        <p:blipFill rotWithShape="1">
          <a:blip r:embed="rId3">
            <a:alphaModFix/>
          </a:blip>
          <a:srcRect/>
          <a:stretch/>
        </p:blipFill>
        <p:spPr>
          <a:xfrm>
            <a:off x="0" y="6833419"/>
            <a:ext cx="9144000" cy="56665"/>
          </a:xfrm>
          <a:prstGeom prst="rect">
            <a:avLst/>
          </a:prstGeom>
          <a:noFill/>
          <a:ln>
            <a:noFill/>
          </a:ln>
        </p:spPr>
      </p:pic>
      <p:sp>
        <p:nvSpPr>
          <p:cNvPr id="364" name="Google Shape;364;p27"/>
          <p:cNvSpPr txBox="1">
            <a:spLocks noGrp="1"/>
          </p:cNvSpPr>
          <p:nvPr>
            <p:ph type="body" idx="2"/>
          </p:nvPr>
        </p:nvSpPr>
        <p:spPr>
          <a:xfrm>
            <a:off x="683568" y="1484784"/>
            <a:ext cx="5980800" cy="585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65" name="Google Shape;365;p27"/>
          <p:cNvPicPr preferRelativeResize="0"/>
          <p:nvPr/>
        </p:nvPicPr>
        <p:blipFill rotWithShape="1">
          <a:blip r:embed="rId3">
            <a:alphaModFix/>
          </a:blip>
          <a:srcRect/>
          <a:stretch/>
        </p:blipFill>
        <p:spPr>
          <a:xfrm>
            <a:off x="-135" y="-1585"/>
            <a:ext cx="9144000" cy="56665"/>
          </a:xfrm>
          <a:prstGeom prst="rect">
            <a:avLst/>
          </a:prstGeom>
          <a:noFill/>
          <a:ln>
            <a:noFill/>
          </a:ln>
        </p:spPr>
      </p:pic>
      <p:sp>
        <p:nvSpPr>
          <p:cNvPr id="366" name="Google Shape;366;p27"/>
          <p:cNvSpPr txBox="1">
            <a:spLocks noGrp="1"/>
          </p:cNvSpPr>
          <p:nvPr>
            <p:ph type="body" idx="3"/>
          </p:nvPr>
        </p:nvSpPr>
        <p:spPr>
          <a:xfrm>
            <a:off x="691978" y="2362850"/>
            <a:ext cx="6121500" cy="720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367"/>
        <p:cNvGrpSpPr/>
        <p:nvPr/>
      </p:nvGrpSpPr>
      <p:grpSpPr>
        <a:xfrm>
          <a:off x="0" y="0"/>
          <a:ext cx="0" cy="0"/>
          <a:chOff x="0" y="0"/>
          <a:chExt cx="0" cy="0"/>
        </a:xfrm>
      </p:grpSpPr>
      <p:sp>
        <p:nvSpPr>
          <p:cNvPr id="368" name="Google Shape;368;p28"/>
          <p:cNvSpPr/>
          <p:nvPr/>
        </p:nvSpPr>
        <p:spPr>
          <a:xfrm>
            <a:off x="3114459" y="0"/>
            <a:ext cx="11334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69" name="Google Shape;369;p28"/>
          <p:cNvSpPr/>
          <p:nvPr/>
        </p:nvSpPr>
        <p:spPr>
          <a:xfrm>
            <a:off x="5940154" y="0"/>
            <a:ext cx="3167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0" name="Google Shape;370;p28"/>
          <p:cNvSpPr/>
          <p:nvPr/>
        </p:nvSpPr>
        <p:spPr>
          <a:xfrm>
            <a:off x="8401706" y="0"/>
            <a:ext cx="7476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1" name="Google Shape;371;p28"/>
          <p:cNvSpPr/>
          <p:nvPr/>
        </p:nvSpPr>
        <p:spPr>
          <a:xfrm>
            <a:off x="1907705" y="0"/>
            <a:ext cx="10161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2" name="Google Shape;372;p28"/>
          <p:cNvSpPr/>
          <p:nvPr/>
        </p:nvSpPr>
        <p:spPr>
          <a:xfrm>
            <a:off x="7164289" y="0"/>
            <a:ext cx="1303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3" name="Google Shape;373;p28"/>
          <p:cNvSpPr/>
          <p:nvPr/>
        </p:nvSpPr>
        <p:spPr>
          <a:xfrm>
            <a:off x="5220074" y="0"/>
            <a:ext cx="11430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4" name="Google Shape;374;p28"/>
          <p:cNvSpPr/>
          <p:nvPr/>
        </p:nvSpPr>
        <p:spPr>
          <a:xfrm>
            <a:off x="1276470" y="-2"/>
            <a:ext cx="631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5" name="Google Shape;375;p28"/>
          <p:cNvSpPr/>
          <p:nvPr/>
        </p:nvSpPr>
        <p:spPr>
          <a:xfrm>
            <a:off x="643478"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6" name="Google Shape;376;p28"/>
          <p:cNvSpPr/>
          <p:nvPr/>
        </p:nvSpPr>
        <p:spPr>
          <a:xfrm>
            <a:off x="2590802" y="0"/>
            <a:ext cx="6405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7" name="Google Shape;377;p28"/>
          <p:cNvSpPr/>
          <p:nvPr/>
        </p:nvSpPr>
        <p:spPr>
          <a:xfrm>
            <a:off x="4247980" y="0"/>
            <a:ext cx="1052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8" name="Google Shape;378;p28"/>
          <p:cNvSpPr/>
          <p:nvPr/>
        </p:nvSpPr>
        <p:spPr>
          <a:xfrm>
            <a:off x="7357994" y="0"/>
            <a:ext cx="1662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9" name="Google Shape;379;p28"/>
          <p:cNvSpPr/>
          <p:nvPr/>
        </p:nvSpPr>
        <p:spPr>
          <a:xfrm>
            <a:off x="-135" y="-2"/>
            <a:ext cx="6435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380" name="Google Shape;380;p28"/>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pic>
        <p:nvPicPr>
          <p:cNvPr id="381" name="Google Shape;381;p28"/>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382" name="Google Shape;382;p28"/>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383" name="Google Shape;383;p28"/>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384" name="Google Shape;384;p2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385" name="Google Shape;385;p28"/>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28"/>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Intermediate Slide">
  <p:cSld name="Intermediate Slide">
    <p:bg>
      <p:bgPr>
        <a:blipFill rotWithShape="1">
          <a:blip r:embed="rId2">
            <a:alphaModFix/>
          </a:blip>
          <a:tile tx="0" ty="0" sx="99996" sy="99996" flip="none" algn="tl"/>
        </a:blipFill>
        <a:effectLst/>
      </p:bgPr>
    </p:bg>
    <p:spTree>
      <p:nvGrpSpPr>
        <p:cNvPr id="1" name="Shape 387"/>
        <p:cNvGrpSpPr/>
        <p:nvPr/>
      </p:nvGrpSpPr>
      <p:grpSpPr>
        <a:xfrm>
          <a:off x="0" y="0"/>
          <a:ext cx="0" cy="0"/>
          <a:chOff x="0" y="0"/>
          <a:chExt cx="0" cy="0"/>
        </a:xfrm>
      </p:grpSpPr>
      <p:sp>
        <p:nvSpPr>
          <p:cNvPr id="388" name="Google Shape;388;p29"/>
          <p:cNvSpPr txBox="1">
            <a:spLocks noGrp="1"/>
          </p:cNvSpPr>
          <p:nvPr>
            <p:ph type="body" idx="1"/>
          </p:nvPr>
        </p:nvSpPr>
        <p:spPr>
          <a:xfrm>
            <a:off x="683568" y="2849622"/>
            <a:ext cx="7759800" cy="2317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9" name="Google Shape;389;p29"/>
          <p:cNvSpPr txBox="1">
            <a:spLocks noGrp="1"/>
          </p:cNvSpPr>
          <p:nvPr>
            <p:ph type="body" idx="2"/>
          </p:nvPr>
        </p:nvSpPr>
        <p:spPr>
          <a:xfrm>
            <a:off x="683568" y="2162303"/>
            <a:ext cx="5883000" cy="556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90" name="Google Shape;390;p29"/>
          <p:cNvPicPr preferRelativeResize="0"/>
          <p:nvPr/>
        </p:nvPicPr>
        <p:blipFill rotWithShape="1">
          <a:blip r:embed="rId3">
            <a:alphaModFix/>
          </a:blip>
          <a:srcRect/>
          <a:stretch/>
        </p:blipFill>
        <p:spPr>
          <a:xfrm>
            <a:off x="0" y="6833419"/>
            <a:ext cx="9144000" cy="56665"/>
          </a:xfrm>
          <a:prstGeom prst="rect">
            <a:avLst/>
          </a:prstGeom>
          <a:noFill/>
          <a:ln>
            <a:noFill/>
          </a:ln>
        </p:spPr>
      </p:pic>
      <p:sp>
        <p:nvSpPr>
          <p:cNvPr id="391" name="Google Shape;391;p29"/>
          <p:cNvSpPr txBox="1">
            <a:spLocks noGrp="1"/>
          </p:cNvSpPr>
          <p:nvPr>
            <p:ph type="body" idx="3"/>
          </p:nvPr>
        </p:nvSpPr>
        <p:spPr>
          <a:xfrm>
            <a:off x="683568" y="1484784"/>
            <a:ext cx="5980800" cy="585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92" name="Google Shape;392;p29"/>
          <p:cNvPicPr preferRelativeResize="0"/>
          <p:nvPr/>
        </p:nvPicPr>
        <p:blipFill rotWithShape="1">
          <a:blip r:embed="rId3">
            <a:alphaModFix/>
          </a:blip>
          <a:srcRect/>
          <a:stretch/>
        </p:blipFill>
        <p:spPr>
          <a:xfrm>
            <a:off x="-135" y="-1585"/>
            <a:ext cx="9144000" cy="566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Google Shape;41;p4"/>
          <p:cNvGrpSpPr/>
          <p:nvPr/>
        </p:nvGrpSpPr>
        <p:grpSpPr>
          <a:xfrm>
            <a:off x="3144208" y="4365104"/>
            <a:ext cx="2967030" cy="633228"/>
            <a:chOff x="4269008" y="5638956"/>
            <a:chExt cx="3956040" cy="633228"/>
          </a:xfrm>
        </p:grpSpPr>
        <p:pic>
          <p:nvPicPr>
            <p:cNvPr id="42" name="Google Shape;42;p4"/>
            <p:cNvPicPr preferRelativeResize="0"/>
            <p:nvPr/>
          </p:nvPicPr>
          <p:blipFill rotWithShape="1">
            <a:blip r:embed="rId3">
              <a:alphaModFix/>
            </a:blip>
            <a:srcRect/>
            <a:stretch/>
          </p:blipFill>
          <p:spPr>
            <a:xfrm>
              <a:off x="4269008" y="5666091"/>
              <a:ext cx="630033" cy="578959"/>
            </a:xfrm>
            <a:prstGeom prst="rect">
              <a:avLst/>
            </a:prstGeom>
            <a:noFill/>
            <a:ln>
              <a:noFill/>
            </a:ln>
          </p:spPr>
        </p:pic>
        <p:pic>
          <p:nvPicPr>
            <p:cNvPr id="43" name="Google Shape;43;p4"/>
            <p:cNvPicPr preferRelativeResize="0"/>
            <p:nvPr/>
          </p:nvPicPr>
          <p:blipFill rotWithShape="1">
            <a:blip r:embed="rId4">
              <a:alphaModFix/>
            </a:blip>
            <a:srcRect/>
            <a:stretch/>
          </p:blipFill>
          <p:spPr>
            <a:xfrm>
              <a:off x="6143505" y="5638956"/>
              <a:ext cx="658903" cy="633228"/>
            </a:xfrm>
            <a:prstGeom prst="rect">
              <a:avLst/>
            </a:prstGeom>
            <a:noFill/>
            <a:ln>
              <a:noFill/>
            </a:ln>
          </p:spPr>
        </p:pic>
        <p:sp>
          <p:nvSpPr>
            <p:cNvPr id="44" name="Google Shape;44;p4"/>
            <p:cNvSpPr txBox="1"/>
            <p:nvPr/>
          </p:nvSpPr>
          <p:spPr>
            <a:xfrm>
              <a:off x="4759216" y="5755515"/>
              <a:ext cx="1552984"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45" name="Google Shape;45;p4"/>
            <p:cNvSpPr txBox="1"/>
            <p:nvPr/>
          </p:nvSpPr>
          <p:spPr>
            <a:xfrm>
              <a:off x="6600056" y="5755515"/>
              <a:ext cx="1624992"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1C3046"/>
                  </a:solidFill>
                  <a:latin typeface="Calibri"/>
                  <a:ea typeface="Calibri"/>
                  <a:cs typeface="Calibri"/>
                  <a:sym typeface="Calibri"/>
                </a:rPr>
                <a:t>@EOSC_eu</a:t>
              </a:r>
              <a:endParaRPr sz="1500" b="0" i="0" u="none" strike="noStrike" cap="none">
                <a:solidFill>
                  <a:srgbClr val="1C3046"/>
                </a:solidFill>
                <a:latin typeface="Calibri"/>
                <a:ea typeface="Calibri"/>
                <a:cs typeface="Calibri"/>
                <a:sym typeface="Calibri"/>
              </a:endParaRPr>
            </a:p>
          </p:txBody>
        </p:sp>
      </p:grpSp>
      <p:pic>
        <p:nvPicPr>
          <p:cNvPr id="46" name="Google Shape;46;p4"/>
          <p:cNvPicPr preferRelativeResize="0"/>
          <p:nvPr/>
        </p:nvPicPr>
        <p:blipFill rotWithShape="1">
          <a:blip r:embed="rId5">
            <a:alphaModFix/>
          </a:blip>
          <a:srcRect/>
          <a:stretch/>
        </p:blipFill>
        <p:spPr>
          <a:xfrm>
            <a:off x="3958363" y="1643591"/>
            <a:ext cx="1338721" cy="2231201"/>
          </a:xfrm>
          <a:prstGeom prst="rect">
            <a:avLst/>
          </a:prstGeom>
          <a:noFill/>
          <a:ln>
            <a:noFill/>
          </a:ln>
        </p:spPr>
      </p:pic>
      <p:sp>
        <p:nvSpPr>
          <p:cNvPr id="47" name="Google Shape;47;p4"/>
          <p:cNvSpPr txBox="1"/>
          <p:nvPr/>
        </p:nvSpPr>
        <p:spPr>
          <a:xfrm>
            <a:off x="837190" y="1902602"/>
            <a:ext cx="3096344"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rgbClr val="1D2F45"/>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rgbClr val="1D2F45"/>
                </a:solidFill>
                <a:latin typeface="Calibri"/>
                <a:ea typeface="Calibri"/>
                <a:cs typeface="Calibri"/>
                <a:sym typeface="Calibri"/>
              </a:rPr>
              <a:t>for your attention! </a:t>
            </a:r>
            <a:endParaRPr sz="1400" b="0" i="0" u="none" strike="noStrike" cap="none">
              <a:solidFill>
                <a:srgbClr val="000000"/>
              </a:solidFill>
              <a:latin typeface="Arial"/>
              <a:ea typeface="Arial"/>
              <a:cs typeface="Arial"/>
              <a:sym typeface="Arial"/>
            </a:endParaRPr>
          </a:p>
        </p:txBody>
      </p:sp>
      <p:sp>
        <p:nvSpPr>
          <p:cNvPr id="48" name="Google Shape;48;p4"/>
          <p:cNvSpPr txBox="1"/>
          <p:nvPr/>
        </p:nvSpPr>
        <p:spPr>
          <a:xfrm>
            <a:off x="827584" y="3145478"/>
            <a:ext cx="2916344"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1"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cxnSp>
        <p:nvCxnSpPr>
          <p:cNvPr id="49" name="Google Shape;49;p4"/>
          <p:cNvCxnSpPr/>
          <p:nvPr/>
        </p:nvCxnSpPr>
        <p:spPr>
          <a:xfrm>
            <a:off x="899593" y="3084480"/>
            <a:ext cx="1584176" cy="0"/>
          </a:xfrm>
          <a:prstGeom prst="straightConnector1">
            <a:avLst/>
          </a:prstGeom>
          <a:noFill/>
          <a:ln w="25400" cap="flat" cmpd="sng">
            <a:solidFill>
              <a:srgbClr val="1D2F45"/>
            </a:solidFill>
            <a:prstDash val="solid"/>
            <a:round/>
            <a:headEnd type="none" w="sm" len="sm"/>
            <a:tailEnd type="none" w="sm" len="sm"/>
          </a:ln>
        </p:spPr>
      </p:cxnSp>
      <p:grpSp>
        <p:nvGrpSpPr>
          <p:cNvPr id="50" name="Google Shape;50;p4"/>
          <p:cNvGrpSpPr/>
          <p:nvPr/>
        </p:nvGrpSpPr>
        <p:grpSpPr>
          <a:xfrm>
            <a:off x="701305" y="5956688"/>
            <a:ext cx="7852835" cy="400110"/>
            <a:chOff x="899592" y="6271590"/>
            <a:chExt cx="7705726" cy="294461"/>
          </a:xfrm>
        </p:grpSpPr>
        <p:pic>
          <p:nvPicPr>
            <p:cNvPr id="51" name="Google Shape;51;p4"/>
            <p:cNvPicPr preferRelativeResize="0"/>
            <p:nvPr/>
          </p:nvPicPr>
          <p:blipFill rotWithShape="1">
            <a:blip r:embed="rId6">
              <a:alphaModFix/>
            </a:blip>
            <a:srcRect/>
            <a:stretch/>
          </p:blipFill>
          <p:spPr>
            <a:xfrm>
              <a:off x="899592" y="6271590"/>
              <a:ext cx="842697" cy="294461"/>
            </a:xfrm>
            <a:prstGeom prst="rect">
              <a:avLst/>
            </a:prstGeom>
            <a:noFill/>
            <a:ln>
              <a:noFill/>
            </a:ln>
          </p:spPr>
        </p:pic>
        <p:pic>
          <p:nvPicPr>
            <p:cNvPr id="52" name="Google Shape;52;p4"/>
            <p:cNvPicPr preferRelativeResize="0"/>
            <p:nvPr/>
          </p:nvPicPr>
          <p:blipFill rotWithShape="1">
            <a:blip r:embed="rId7">
              <a:alphaModFix/>
            </a:blip>
            <a:srcRect/>
            <a:stretch/>
          </p:blipFill>
          <p:spPr>
            <a:xfrm>
              <a:off x="1813045" y="6349354"/>
              <a:ext cx="6792273" cy="216697"/>
            </a:xfrm>
            <a:prstGeom prst="rect">
              <a:avLst/>
            </a:prstGeom>
            <a:noFill/>
            <a:ln>
              <a:noFill/>
            </a:ln>
          </p:spPr>
        </p:pic>
      </p:grpSp>
      <p:sp>
        <p:nvSpPr>
          <p:cNvPr id="53" name="Google Shape;53;p4"/>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54"/>
        <p:cNvGrpSpPr/>
        <p:nvPr/>
      </p:nvGrpSpPr>
      <p:grpSpPr>
        <a:xfrm>
          <a:off x="0" y="0"/>
          <a:ext cx="0" cy="0"/>
          <a:chOff x="0" y="0"/>
          <a:chExt cx="0" cy="0"/>
        </a:xfrm>
      </p:grpSpPr>
      <p:sp>
        <p:nvSpPr>
          <p:cNvPr id="55" name="Google Shape;55;p5"/>
          <p:cNvSpPr/>
          <p:nvPr/>
        </p:nvSpPr>
        <p:spPr>
          <a:xfrm>
            <a:off x="3114459" y="0"/>
            <a:ext cx="113352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6" name="Google Shape;56;p5"/>
          <p:cNvSpPr/>
          <p:nvPr/>
        </p:nvSpPr>
        <p:spPr>
          <a:xfrm>
            <a:off x="5940154" y="0"/>
            <a:ext cx="316747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 name="Google Shape;57;p5"/>
          <p:cNvSpPr/>
          <p:nvPr/>
        </p:nvSpPr>
        <p:spPr>
          <a:xfrm>
            <a:off x="8401706" y="0"/>
            <a:ext cx="74763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8" name="Google Shape;58;p5"/>
          <p:cNvSpPr/>
          <p:nvPr/>
        </p:nvSpPr>
        <p:spPr>
          <a:xfrm>
            <a:off x="1907705" y="0"/>
            <a:ext cx="101605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9" name="Google Shape;59;p5"/>
          <p:cNvSpPr/>
          <p:nvPr/>
        </p:nvSpPr>
        <p:spPr>
          <a:xfrm>
            <a:off x="7164289" y="0"/>
            <a:ext cx="1303646"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0" name="Google Shape;60;p5"/>
          <p:cNvSpPr/>
          <p:nvPr/>
        </p:nvSpPr>
        <p:spPr>
          <a:xfrm>
            <a:off x="5220074" y="0"/>
            <a:ext cx="114286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1" name="Google Shape;61;p5"/>
          <p:cNvSpPr/>
          <p:nvPr/>
        </p:nvSpPr>
        <p:spPr>
          <a:xfrm>
            <a:off x="1276470" y="-2"/>
            <a:ext cx="63123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2" name="Google Shape;62;p5"/>
          <p:cNvSpPr/>
          <p:nvPr/>
        </p:nvSpPr>
        <p:spPr>
          <a:xfrm>
            <a:off x="643478"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3" name="Google Shape;63;p5"/>
          <p:cNvSpPr/>
          <p:nvPr/>
        </p:nvSpPr>
        <p:spPr>
          <a:xfrm>
            <a:off x="2590802"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4" name="Google Shape;64;p5"/>
          <p:cNvSpPr/>
          <p:nvPr/>
        </p:nvSpPr>
        <p:spPr>
          <a:xfrm>
            <a:off x="4247980" y="0"/>
            <a:ext cx="105248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5" name="Google Shape;65;p5"/>
          <p:cNvSpPr/>
          <p:nvPr/>
        </p:nvSpPr>
        <p:spPr>
          <a:xfrm>
            <a:off x="7357994" y="0"/>
            <a:ext cx="166335"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6" name="Google Shape;66;p5"/>
          <p:cNvSpPr/>
          <p:nvPr/>
        </p:nvSpPr>
        <p:spPr>
          <a:xfrm>
            <a:off x="-135" y="-2"/>
            <a:ext cx="6436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67" name="Google Shape;67;p5"/>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pic>
        <p:nvPicPr>
          <p:cNvPr id="68" name="Google Shape;68;p5"/>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69" name="Google Shape;69;p5"/>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70" name="Google Shape;70;p5"/>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71" name="Google Shape;71;p5"/>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72" name="Google Shape;72;p5"/>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5"/>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74"/>
        <p:cNvGrpSpPr/>
        <p:nvPr/>
      </p:nvGrpSpPr>
      <p:grpSpPr>
        <a:xfrm>
          <a:off x="0" y="0"/>
          <a:ext cx="0" cy="0"/>
          <a:chOff x="0" y="0"/>
          <a:chExt cx="0" cy="0"/>
        </a:xfrm>
      </p:grpSpPr>
      <p:sp>
        <p:nvSpPr>
          <p:cNvPr id="75" name="Google Shape;75;p6"/>
          <p:cNvSpPr txBox="1">
            <a:spLocks noGrp="1"/>
          </p:cNvSpPr>
          <p:nvPr>
            <p:ph type="body" idx="1"/>
          </p:nvPr>
        </p:nvSpPr>
        <p:spPr>
          <a:xfrm>
            <a:off x="251520" y="1340772"/>
            <a:ext cx="4248472" cy="474744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6" name="Google Shape;76;p6"/>
          <p:cNvSpPr txBox="1">
            <a:spLocks noGrp="1"/>
          </p:cNvSpPr>
          <p:nvPr>
            <p:ph type="body" idx="2"/>
          </p:nvPr>
        </p:nvSpPr>
        <p:spPr>
          <a:xfrm>
            <a:off x="4644009" y="1340772"/>
            <a:ext cx="4248472" cy="474744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3C3C3C"/>
              </a:buClr>
              <a:buSzPts val="2240"/>
              <a:buFont typeface="Calibri"/>
              <a:buChar char="-"/>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Google Shape;77;p6"/>
          <p:cNvSpPr/>
          <p:nvPr/>
        </p:nvSpPr>
        <p:spPr>
          <a:xfrm>
            <a:off x="3114459" y="0"/>
            <a:ext cx="113352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8" name="Google Shape;78;p6"/>
          <p:cNvSpPr/>
          <p:nvPr/>
        </p:nvSpPr>
        <p:spPr>
          <a:xfrm>
            <a:off x="5940154" y="0"/>
            <a:ext cx="316747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9" name="Google Shape;79;p6"/>
          <p:cNvSpPr/>
          <p:nvPr/>
        </p:nvSpPr>
        <p:spPr>
          <a:xfrm>
            <a:off x="8401706" y="0"/>
            <a:ext cx="74763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0" name="Google Shape;80;p6"/>
          <p:cNvSpPr/>
          <p:nvPr/>
        </p:nvSpPr>
        <p:spPr>
          <a:xfrm>
            <a:off x="1907705" y="0"/>
            <a:ext cx="101605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1" name="Google Shape;81;p6"/>
          <p:cNvSpPr/>
          <p:nvPr/>
        </p:nvSpPr>
        <p:spPr>
          <a:xfrm>
            <a:off x="7164289" y="0"/>
            <a:ext cx="1303646"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2" name="Google Shape;82;p6"/>
          <p:cNvSpPr/>
          <p:nvPr/>
        </p:nvSpPr>
        <p:spPr>
          <a:xfrm>
            <a:off x="5220074" y="0"/>
            <a:ext cx="114286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3" name="Google Shape;83;p6"/>
          <p:cNvSpPr/>
          <p:nvPr/>
        </p:nvSpPr>
        <p:spPr>
          <a:xfrm>
            <a:off x="1276470" y="-2"/>
            <a:ext cx="63123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4" name="Google Shape;84;p6"/>
          <p:cNvSpPr/>
          <p:nvPr/>
        </p:nvSpPr>
        <p:spPr>
          <a:xfrm>
            <a:off x="643478"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5" name="Google Shape;85;p6"/>
          <p:cNvSpPr/>
          <p:nvPr/>
        </p:nvSpPr>
        <p:spPr>
          <a:xfrm>
            <a:off x="2590802"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6" name="Google Shape;86;p6"/>
          <p:cNvSpPr/>
          <p:nvPr/>
        </p:nvSpPr>
        <p:spPr>
          <a:xfrm>
            <a:off x="4247980" y="0"/>
            <a:ext cx="105248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7" name="Google Shape;87;p6"/>
          <p:cNvSpPr/>
          <p:nvPr/>
        </p:nvSpPr>
        <p:spPr>
          <a:xfrm>
            <a:off x="7357994" y="0"/>
            <a:ext cx="166335"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8" name="Google Shape;88;p6"/>
          <p:cNvSpPr/>
          <p:nvPr/>
        </p:nvSpPr>
        <p:spPr>
          <a:xfrm>
            <a:off x="-135" y="-2"/>
            <a:ext cx="6436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89" name="Google Shape;89;p6"/>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pic>
        <p:nvPicPr>
          <p:cNvPr id="90" name="Google Shape;90;p6"/>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91" name="Google Shape;91;p6"/>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92" name="Google Shape;92;p6"/>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93" name="Google Shape;93;p6"/>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94" name="Google Shape;94;p6"/>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6"/>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6"/>
          <p:cNvSpPr txBox="1">
            <a:spLocks noGrp="1"/>
          </p:cNvSpPr>
          <p:nvPr>
            <p:ph type="body" idx="3"/>
          </p:nvPr>
        </p:nvSpPr>
        <p:spPr>
          <a:xfrm>
            <a:off x="2911677" y="260489"/>
            <a:ext cx="5980803" cy="86408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97"/>
        <p:cNvGrpSpPr/>
        <p:nvPr/>
      </p:nvGrpSpPr>
      <p:grpSpPr>
        <a:xfrm>
          <a:off x="0" y="0"/>
          <a:ext cx="0" cy="0"/>
          <a:chOff x="0" y="0"/>
          <a:chExt cx="0" cy="0"/>
        </a:xfrm>
      </p:grpSpPr>
      <p:sp>
        <p:nvSpPr>
          <p:cNvPr id="98" name="Google Shape;98;p7"/>
          <p:cNvSpPr txBox="1">
            <a:spLocks noGrp="1"/>
          </p:cNvSpPr>
          <p:nvPr>
            <p:ph type="body" idx="1"/>
          </p:nvPr>
        </p:nvSpPr>
        <p:spPr>
          <a:xfrm rot="5400000">
            <a:off x="2123727" y="-603447"/>
            <a:ext cx="4896546" cy="864096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282828"/>
              </a:buClr>
              <a:buSzPts val="2800"/>
              <a:buFont typeface="Arial"/>
              <a:buChar char="•"/>
              <a:defRPr sz="2800" b="0" i="0" u="none" strike="noStrike" cap="none">
                <a:solidFill>
                  <a:srgbClr val="282828"/>
                </a:solidFill>
                <a:latin typeface="Calibri"/>
                <a:ea typeface="Calibri"/>
                <a:cs typeface="Calibri"/>
                <a:sym typeface="Calibri"/>
              </a:defRPr>
            </a:lvl1pPr>
            <a:lvl2pPr marL="914400" marR="0" lvl="1" indent="-377190" algn="l" rtl="0">
              <a:lnSpc>
                <a:spcPct val="100000"/>
              </a:lnSpc>
              <a:spcBef>
                <a:spcPts val="520"/>
              </a:spcBef>
              <a:spcAft>
                <a:spcPts val="0"/>
              </a:spcAft>
              <a:buClr>
                <a:srgbClr val="282828"/>
              </a:buClr>
              <a:buSzPts val="2340"/>
              <a:buFont typeface="Calibri"/>
              <a:buChar char="-"/>
              <a:defRPr sz="2600" b="0" i="0" u="none" strike="noStrike" cap="none">
                <a:solidFill>
                  <a:srgbClr val="282828"/>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282828"/>
              </a:buClr>
              <a:buSzPts val="1920"/>
              <a:buFont typeface="Noto Sans Symbols"/>
              <a:buChar char="▪"/>
              <a:defRPr sz="2400" b="0" i="0" u="none" strike="noStrike" cap="none">
                <a:solidFill>
                  <a:srgbClr val="282828"/>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282828"/>
              </a:buClr>
              <a:buSzPts val="1960"/>
              <a:buFont typeface="Calibri"/>
              <a:buNone/>
              <a:defRPr sz="2800" b="0" i="0" u="none" strike="noStrike" cap="none">
                <a:solidFill>
                  <a:srgbClr val="282828"/>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282828"/>
              </a:buClr>
              <a:buSzPts val="2240"/>
              <a:buFont typeface="Calibri"/>
              <a:buChar char="-"/>
              <a:defRPr sz="2800" b="0" i="0" u="none" strike="noStrike" cap="none">
                <a:solidFill>
                  <a:srgbClr val="282828"/>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99" name="Google Shape;99;p7"/>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pic>
        <p:nvPicPr>
          <p:cNvPr id="100" name="Google Shape;100;p7"/>
          <p:cNvPicPr preferRelativeResize="0"/>
          <p:nvPr/>
        </p:nvPicPr>
        <p:blipFill rotWithShape="1">
          <a:blip r:embed="rId2">
            <a:alphaModFix/>
          </a:blip>
          <a:srcRect/>
          <a:stretch/>
        </p:blipFill>
        <p:spPr>
          <a:xfrm>
            <a:off x="-135" y="6813550"/>
            <a:ext cx="9144000" cy="44450"/>
          </a:xfrm>
          <a:prstGeom prst="rect">
            <a:avLst/>
          </a:prstGeom>
          <a:noFill/>
          <a:ln>
            <a:noFill/>
          </a:ln>
        </p:spPr>
      </p:pic>
      <p:pic>
        <p:nvPicPr>
          <p:cNvPr id="101" name="Google Shape;101;p7"/>
          <p:cNvPicPr preferRelativeResize="0"/>
          <p:nvPr/>
        </p:nvPicPr>
        <p:blipFill rotWithShape="1">
          <a:blip r:embed="rId2">
            <a:alphaModFix/>
          </a:blip>
          <a:srcRect/>
          <a:stretch/>
        </p:blipFill>
        <p:spPr>
          <a:xfrm>
            <a:off x="-135" y="-1585"/>
            <a:ext cx="9144000" cy="56665"/>
          </a:xfrm>
          <a:prstGeom prst="rect">
            <a:avLst/>
          </a:prstGeom>
          <a:noFill/>
          <a:ln>
            <a:noFill/>
          </a:ln>
        </p:spPr>
      </p:pic>
      <p:sp>
        <p:nvSpPr>
          <p:cNvPr id="102" name="Google Shape;102;p7"/>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03" name="Google Shape;103;p7"/>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104" name="Google Shape;104;p7"/>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7"/>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80"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7"/>
          <p:cNvSpPr txBox="1">
            <a:spLocks noGrp="1"/>
          </p:cNvSpPr>
          <p:nvPr>
            <p:ph type="body" idx="2"/>
          </p:nvPr>
        </p:nvSpPr>
        <p:spPr>
          <a:xfrm>
            <a:off x="2911677" y="260489"/>
            <a:ext cx="5980803" cy="86408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ntermediate Slide">
  <p:cSld name="Intermediate Slide">
    <p:bg>
      <p:bgPr>
        <a:blipFill rotWithShape="1">
          <a:blip r:embed="rId2">
            <a:alphaModFix/>
          </a:blip>
          <a:tile tx="0" ty="0" sx="100000" sy="100000" flip="none" algn="tl"/>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body" idx="1"/>
          </p:nvPr>
        </p:nvSpPr>
        <p:spPr>
          <a:xfrm>
            <a:off x="683568" y="2849622"/>
            <a:ext cx="7759774" cy="2317368"/>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9" name="Google Shape;109;p8"/>
          <p:cNvSpPr txBox="1">
            <a:spLocks noGrp="1"/>
          </p:cNvSpPr>
          <p:nvPr>
            <p:ph type="body" idx="2"/>
          </p:nvPr>
        </p:nvSpPr>
        <p:spPr>
          <a:xfrm>
            <a:off x="683568" y="2162303"/>
            <a:ext cx="5883079" cy="55641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10" name="Google Shape;110;p8"/>
          <p:cNvPicPr preferRelativeResize="0"/>
          <p:nvPr/>
        </p:nvPicPr>
        <p:blipFill rotWithShape="1">
          <a:blip r:embed="rId3">
            <a:alphaModFix/>
          </a:blip>
          <a:srcRect/>
          <a:stretch/>
        </p:blipFill>
        <p:spPr>
          <a:xfrm>
            <a:off x="0" y="6833419"/>
            <a:ext cx="9144000" cy="56665"/>
          </a:xfrm>
          <a:prstGeom prst="rect">
            <a:avLst/>
          </a:prstGeom>
          <a:noFill/>
          <a:ln>
            <a:noFill/>
          </a:ln>
        </p:spPr>
      </p:pic>
      <p:sp>
        <p:nvSpPr>
          <p:cNvPr id="111" name="Google Shape;111;p8"/>
          <p:cNvSpPr txBox="1">
            <a:spLocks noGrp="1"/>
          </p:cNvSpPr>
          <p:nvPr>
            <p:ph type="body" idx="3"/>
          </p:nvPr>
        </p:nvSpPr>
        <p:spPr>
          <a:xfrm>
            <a:off x="683568" y="1484784"/>
            <a:ext cx="5980803" cy="58586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12" name="Google Shape;112;p8"/>
          <p:cNvPicPr preferRelativeResize="0"/>
          <p:nvPr/>
        </p:nvPicPr>
        <p:blipFill rotWithShape="1">
          <a:blip r:embed="rId3">
            <a:alphaModFix/>
          </a:blip>
          <a:srcRect/>
          <a:stretch/>
        </p:blipFill>
        <p:spPr>
          <a:xfrm>
            <a:off x="-135" y="-1585"/>
            <a:ext cx="9144000" cy="56665"/>
          </a:xfrm>
          <a:prstGeom prst="rect">
            <a:avLst/>
          </a:prstGeom>
          <a:noFill/>
          <a:ln>
            <a:noFill/>
          </a:ln>
        </p:spPr>
      </p:pic>
      <p:sp>
        <p:nvSpPr>
          <p:cNvPr id="113" name="Google Shape;113;p8"/>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9"/>
          <p:cNvSpPr txBox="1"/>
          <p:nvPr/>
        </p:nvSpPr>
        <p:spPr>
          <a:xfrm>
            <a:off x="3131840" y="5919963"/>
            <a:ext cx="1512168" cy="40011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pic>
        <p:nvPicPr>
          <p:cNvPr id="116" name="Google Shape;116;p9"/>
          <p:cNvPicPr preferRelativeResize="0"/>
          <p:nvPr/>
        </p:nvPicPr>
        <p:blipFill rotWithShape="1">
          <a:blip r:embed="rId3">
            <a:alphaModFix/>
          </a:blip>
          <a:srcRect/>
          <a:stretch/>
        </p:blipFill>
        <p:spPr>
          <a:xfrm>
            <a:off x="2771800" y="5838387"/>
            <a:ext cx="589524" cy="578959"/>
          </a:xfrm>
          <a:prstGeom prst="rect">
            <a:avLst/>
          </a:prstGeom>
          <a:noFill/>
          <a:ln>
            <a:noFill/>
          </a:ln>
        </p:spPr>
      </p:pic>
      <p:pic>
        <p:nvPicPr>
          <p:cNvPr id="117" name="Google Shape;117;p9"/>
          <p:cNvPicPr preferRelativeResize="0"/>
          <p:nvPr/>
        </p:nvPicPr>
        <p:blipFill rotWithShape="1">
          <a:blip r:embed="rId4">
            <a:alphaModFix/>
          </a:blip>
          <a:srcRect/>
          <a:stretch/>
        </p:blipFill>
        <p:spPr>
          <a:xfrm>
            <a:off x="4571998" y="5803404"/>
            <a:ext cx="644783" cy="633228"/>
          </a:xfrm>
          <a:prstGeom prst="rect">
            <a:avLst/>
          </a:prstGeom>
          <a:noFill/>
          <a:ln>
            <a:noFill/>
          </a:ln>
        </p:spPr>
      </p:pic>
      <p:sp>
        <p:nvSpPr>
          <p:cNvPr id="118" name="Google Shape;118;p9"/>
          <p:cNvSpPr txBox="1"/>
          <p:nvPr/>
        </p:nvSpPr>
        <p:spPr>
          <a:xfrm>
            <a:off x="5004049" y="5892828"/>
            <a:ext cx="151216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D2F45"/>
                </a:solidFill>
                <a:latin typeface="Calibri"/>
                <a:ea typeface="Calibri"/>
                <a:cs typeface="Calibri"/>
                <a:sym typeface="Calibri"/>
              </a:rPr>
              <a:t>@EOSC_eu</a:t>
            </a:r>
            <a:endParaRPr sz="2000" b="0" i="0" u="none" strike="noStrike" cap="none">
              <a:solidFill>
                <a:srgbClr val="1D2F45"/>
              </a:solidFill>
              <a:latin typeface="Calibri"/>
              <a:ea typeface="Calibri"/>
              <a:cs typeface="Calibri"/>
              <a:sym typeface="Calibri"/>
            </a:endParaRPr>
          </a:p>
        </p:txBody>
      </p:sp>
      <p:pic>
        <p:nvPicPr>
          <p:cNvPr id="119" name="Google Shape;119;p9"/>
          <p:cNvPicPr preferRelativeResize="0"/>
          <p:nvPr/>
        </p:nvPicPr>
        <p:blipFill rotWithShape="1">
          <a:blip r:embed="rId5">
            <a:alphaModFix/>
          </a:blip>
          <a:srcRect/>
          <a:stretch/>
        </p:blipFill>
        <p:spPr>
          <a:xfrm>
            <a:off x="3603907" y="3358840"/>
            <a:ext cx="1784961" cy="2231201"/>
          </a:xfrm>
          <a:prstGeom prst="rect">
            <a:avLst/>
          </a:prstGeom>
          <a:noFill/>
          <a:ln>
            <a:noFill/>
          </a:ln>
        </p:spPr>
      </p:pic>
      <p:cxnSp>
        <p:nvCxnSpPr>
          <p:cNvPr id="120" name="Google Shape;120;p9"/>
          <p:cNvCxnSpPr/>
          <p:nvPr/>
        </p:nvCxnSpPr>
        <p:spPr>
          <a:xfrm>
            <a:off x="671555" y="2929632"/>
            <a:ext cx="2112235" cy="0"/>
          </a:xfrm>
          <a:prstGeom prst="straightConnector1">
            <a:avLst/>
          </a:prstGeom>
          <a:noFill/>
          <a:ln w="25400" cap="flat" cmpd="sng">
            <a:solidFill>
              <a:srgbClr val="1D2F45"/>
            </a:solidFill>
            <a:prstDash val="solid"/>
            <a:round/>
            <a:headEnd type="none" w="sm" len="sm"/>
            <a:tailEnd type="none" w="sm" len="sm"/>
          </a:ln>
        </p:spPr>
      </p:cxnSp>
      <p:sp>
        <p:nvSpPr>
          <p:cNvPr id="121" name="Google Shape;121;p9"/>
          <p:cNvSpPr txBox="1">
            <a:spLocks noGrp="1"/>
          </p:cNvSpPr>
          <p:nvPr>
            <p:ph type="title"/>
          </p:nvPr>
        </p:nvSpPr>
        <p:spPr>
          <a:xfrm>
            <a:off x="597702" y="1772817"/>
            <a:ext cx="2894178" cy="1008112"/>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1C3046"/>
              </a:buClr>
              <a:buSzPts val="2800"/>
              <a:buFont typeface="Calibri"/>
              <a:buNone/>
              <a:defRPr sz="2800" b="1" i="0" u="none" strike="noStrike" cap="none">
                <a:solidFill>
                  <a:srgbClr val="1C304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9"/>
          <p:cNvSpPr txBox="1">
            <a:spLocks noGrp="1"/>
          </p:cNvSpPr>
          <p:nvPr>
            <p:ph type="body" idx="1"/>
          </p:nvPr>
        </p:nvSpPr>
        <p:spPr>
          <a:xfrm>
            <a:off x="5508104" y="1773238"/>
            <a:ext cx="3385071" cy="158591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3" name="Google Shape;123;p9"/>
          <p:cNvSpPr txBox="1">
            <a:spLocks noGrp="1"/>
          </p:cNvSpPr>
          <p:nvPr>
            <p:ph type="body" idx="2"/>
          </p:nvPr>
        </p:nvSpPr>
        <p:spPr>
          <a:xfrm>
            <a:off x="647105" y="3163634"/>
            <a:ext cx="2484735" cy="40938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9"/>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amp; Content">
  <p:cSld name="1_Title &amp; Content">
    <p:spTree>
      <p:nvGrpSpPr>
        <p:cNvPr id="1" name="Shape 125"/>
        <p:cNvGrpSpPr/>
        <p:nvPr/>
      </p:nvGrpSpPr>
      <p:grpSpPr>
        <a:xfrm>
          <a:off x="0" y="0"/>
          <a:ext cx="0" cy="0"/>
          <a:chOff x="0" y="0"/>
          <a:chExt cx="0" cy="0"/>
        </a:xfrm>
      </p:grpSpPr>
      <p:sp>
        <p:nvSpPr>
          <p:cNvPr id="126" name="Google Shape;126;p10"/>
          <p:cNvSpPr txBox="1">
            <a:spLocks noGrp="1"/>
          </p:cNvSpPr>
          <p:nvPr>
            <p:ph type="body" idx="1"/>
          </p:nvPr>
        </p:nvSpPr>
        <p:spPr>
          <a:xfrm>
            <a:off x="251520" y="1268764"/>
            <a:ext cx="8640960" cy="4855007"/>
          </a:xfrm>
          <a:prstGeom prst="rect">
            <a:avLst/>
          </a:prstGeom>
          <a:noFill/>
          <a:ln>
            <a:noFill/>
          </a:ln>
        </p:spPr>
        <p:txBody>
          <a:bodyPr spcFirstLastPara="1" wrap="square" lIns="91425" tIns="45700" rIns="91425" bIns="45700" anchor="t" anchorCtr="0"/>
          <a:lstStyle>
            <a:lvl1pPr marL="457200" marR="0" lvl="0" indent="-300037" algn="l" rtl="0">
              <a:lnSpc>
                <a:spcPct val="100000"/>
              </a:lnSpc>
              <a:spcBef>
                <a:spcPts val="225"/>
              </a:spcBef>
              <a:spcAft>
                <a:spcPts val="0"/>
              </a:spcAft>
              <a:buClr>
                <a:srgbClr val="3C3C3C"/>
              </a:buClr>
              <a:buSzPts val="1125"/>
              <a:buFont typeface="Arial"/>
              <a:buChar char="•"/>
              <a:defRPr sz="1125" b="0" i="0" u="none" strike="noStrike" cap="none">
                <a:solidFill>
                  <a:srgbClr val="3C3C3C"/>
                </a:solidFill>
                <a:latin typeface="Calibri"/>
                <a:ea typeface="Calibri"/>
                <a:cs typeface="Calibri"/>
                <a:sym typeface="Calibri"/>
              </a:defRPr>
            </a:lvl1pPr>
            <a:lvl2pPr marL="914400" marR="0" lvl="1" indent="-292925" algn="l" rtl="0">
              <a:lnSpc>
                <a:spcPct val="100000"/>
              </a:lnSpc>
              <a:spcBef>
                <a:spcPts val="225"/>
              </a:spcBef>
              <a:spcAft>
                <a:spcPts val="0"/>
              </a:spcAft>
              <a:buClr>
                <a:srgbClr val="3C3C3C"/>
              </a:buClr>
              <a:buSzPts val="1013"/>
              <a:buFont typeface="Arial"/>
              <a:buChar char="•"/>
              <a:defRPr sz="1125" b="0" i="0" u="none" strike="noStrike" cap="none">
                <a:solidFill>
                  <a:srgbClr val="3C3C3C"/>
                </a:solidFill>
                <a:latin typeface="Calibri"/>
                <a:ea typeface="Calibri"/>
                <a:cs typeface="Calibri"/>
                <a:sym typeface="Calibri"/>
              </a:defRPr>
            </a:lvl2pPr>
            <a:lvl3pPr marL="1371600" marR="0" lvl="2" indent="-285750" algn="l" rtl="0">
              <a:lnSpc>
                <a:spcPct val="100000"/>
              </a:lnSpc>
              <a:spcBef>
                <a:spcPts val="225"/>
              </a:spcBef>
              <a:spcAft>
                <a:spcPts val="0"/>
              </a:spcAft>
              <a:buClr>
                <a:srgbClr val="3C3C3C"/>
              </a:buClr>
              <a:buSzPts val="900"/>
              <a:buFont typeface="Arial"/>
              <a:buChar char="•"/>
              <a:defRPr sz="1125" b="0" i="0" u="none" strike="noStrike" cap="none">
                <a:solidFill>
                  <a:srgbClr val="3C3C3C"/>
                </a:solidFill>
                <a:latin typeface="Calibri"/>
                <a:ea typeface="Calibri"/>
                <a:cs typeface="Calibri"/>
                <a:sym typeface="Calibri"/>
              </a:defRPr>
            </a:lvl3pPr>
            <a:lvl4pPr marL="1828800" marR="0" lvl="3" indent="-278638" algn="l" rtl="0">
              <a:lnSpc>
                <a:spcPct val="100000"/>
              </a:lnSpc>
              <a:spcBef>
                <a:spcPts val="225"/>
              </a:spcBef>
              <a:spcAft>
                <a:spcPts val="0"/>
              </a:spcAft>
              <a:buClr>
                <a:srgbClr val="3C3C3C"/>
              </a:buClr>
              <a:buSzPts val="788"/>
              <a:buFont typeface="Arial"/>
              <a:buChar char="•"/>
              <a:defRPr sz="1125"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225"/>
              </a:spcBef>
              <a:spcAft>
                <a:spcPts val="0"/>
              </a:spcAft>
              <a:buClr>
                <a:srgbClr val="3C3C3C"/>
              </a:buClr>
              <a:buSzPts val="900"/>
              <a:buFont typeface="Arial"/>
              <a:buNone/>
              <a:defRPr sz="1125"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7" name="Google Shape;127;p10"/>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75"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0"/>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975" b="0" i="0">
                <a:solidFill>
                  <a:srgbClr val="3C3C3C"/>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129" name="Google Shape;129;p10"/>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sp>
        <p:nvSpPr>
          <p:cNvPr id="130" name="Google Shape;130;p10"/>
          <p:cNvSpPr/>
          <p:nvPr/>
        </p:nvSpPr>
        <p:spPr>
          <a:xfrm>
            <a:off x="8450088" y="6381332"/>
            <a:ext cx="442392" cy="293117"/>
          </a:xfrm>
          <a:prstGeom prst="rect">
            <a:avLst/>
          </a:prstGeom>
          <a:solidFill>
            <a:srgbClr val="1D2F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31" name="Google Shape;131;p10"/>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‹N›</a:t>
            </a:fld>
            <a:endParaRPr/>
          </a:p>
        </p:txBody>
      </p:sp>
      <p:sp>
        <p:nvSpPr>
          <p:cNvPr id="132" name="Google Shape;132;p10"/>
          <p:cNvSpPr txBox="1">
            <a:spLocks noGrp="1"/>
          </p:cNvSpPr>
          <p:nvPr>
            <p:ph type="title"/>
          </p:nvPr>
        </p:nvSpPr>
        <p:spPr>
          <a:xfrm>
            <a:off x="3135898" y="332660"/>
            <a:ext cx="5756582" cy="36552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1D2F45"/>
              </a:buClr>
              <a:buSzPts val="1500"/>
              <a:buFont typeface="Calibri"/>
              <a:buNone/>
              <a:defRPr sz="1500" b="1" i="0" u="none" strike="noStrike" cap="none">
                <a:solidFill>
                  <a:srgbClr val="1D2F4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10"/>
          <p:cNvSpPr/>
          <p:nvPr/>
        </p:nvSpPr>
        <p:spPr>
          <a:xfrm>
            <a:off x="3114459" y="0"/>
            <a:ext cx="113352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4" name="Google Shape;134;p10"/>
          <p:cNvSpPr/>
          <p:nvPr/>
        </p:nvSpPr>
        <p:spPr>
          <a:xfrm>
            <a:off x="5940154" y="0"/>
            <a:ext cx="316747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5" name="Google Shape;135;p10"/>
          <p:cNvSpPr/>
          <p:nvPr/>
        </p:nvSpPr>
        <p:spPr>
          <a:xfrm>
            <a:off x="8401706" y="0"/>
            <a:ext cx="74763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6" name="Google Shape;136;p10"/>
          <p:cNvSpPr/>
          <p:nvPr/>
        </p:nvSpPr>
        <p:spPr>
          <a:xfrm>
            <a:off x="1907705" y="0"/>
            <a:ext cx="101605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7" name="Google Shape;137;p10"/>
          <p:cNvSpPr/>
          <p:nvPr/>
        </p:nvSpPr>
        <p:spPr>
          <a:xfrm>
            <a:off x="7164289" y="0"/>
            <a:ext cx="1303646"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8" name="Google Shape;138;p10"/>
          <p:cNvSpPr/>
          <p:nvPr/>
        </p:nvSpPr>
        <p:spPr>
          <a:xfrm>
            <a:off x="5220074" y="0"/>
            <a:ext cx="1142863"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9" name="Google Shape;139;p10"/>
          <p:cNvSpPr/>
          <p:nvPr/>
        </p:nvSpPr>
        <p:spPr>
          <a:xfrm>
            <a:off x="1276470" y="-2"/>
            <a:ext cx="63123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0" name="Google Shape;140;p10"/>
          <p:cNvSpPr/>
          <p:nvPr/>
        </p:nvSpPr>
        <p:spPr>
          <a:xfrm>
            <a:off x="643478"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 name="Google Shape;141;p10"/>
          <p:cNvSpPr/>
          <p:nvPr/>
        </p:nvSpPr>
        <p:spPr>
          <a:xfrm>
            <a:off x="2590802" y="0"/>
            <a:ext cx="640569"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2" name="Google Shape;142;p10"/>
          <p:cNvSpPr/>
          <p:nvPr/>
        </p:nvSpPr>
        <p:spPr>
          <a:xfrm>
            <a:off x="4247980" y="0"/>
            <a:ext cx="105248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3" name="Google Shape;143;p10"/>
          <p:cNvSpPr/>
          <p:nvPr/>
        </p:nvSpPr>
        <p:spPr>
          <a:xfrm>
            <a:off x="7357994" y="0"/>
            <a:ext cx="166335"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4" name="Google Shape;144;p10"/>
          <p:cNvSpPr/>
          <p:nvPr/>
        </p:nvSpPr>
        <p:spPr>
          <a:xfrm>
            <a:off x="-135" y="-2"/>
            <a:ext cx="6436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45" name="Google Shape;145;p10"/>
          <p:cNvPicPr preferRelativeResize="0"/>
          <p:nvPr/>
        </p:nvPicPr>
        <p:blipFill rotWithShape="1">
          <a:blip r:embed="rId2">
            <a:alphaModFix/>
          </a:blip>
          <a:srcRect/>
          <a:stretch/>
        </p:blipFill>
        <p:spPr>
          <a:xfrm>
            <a:off x="107504" y="120788"/>
            <a:ext cx="2808312" cy="7546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11" name="Google Shape;11;p1"/>
          <p:cNvSpPr txBox="1">
            <a:spLocks noGrp="1"/>
          </p:cNvSpPr>
          <p:nvPr>
            <p:ph type="dt" idx="10"/>
          </p:nvPr>
        </p:nvSpPr>
        <p:spPr>
          <a:xfrm>
            <a:off x="251520" y="6381328"/>
            <a:ext cx="2133600" cy="288032"/>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124200" y="6381328"/>
            <a:ext cx="2895600" cy="288032"/>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13" name="Google Shape;13;p1"/>
          <p:cNvCxnSpPr/>
          <p:nvPr/>
        </p:nvCxnSpPr>
        <p:spPr>
          <a:xfrm rot="10800000">
            <a:off x="251519" y="6376247"/>
            <a:ext cx="8640960" cy="5085"/>
          </a:xfrm>
          <a:prstGeom prst="straightConnector1">
            <a:avLst/>
          </a:prstGeom>
          <a:noFill/>
          <a:ln w="12700" cap="flat" cmpd="sng">
            <a:solidFill>
              <a:srgbClr val="1D2F45"/>
            </a:solidFill>
            <a:prstDash val="solid"/>
            <a:round/>
            <a:headEnd type="none" w="sm" len="sm"/>
            <a:tailEnd type="none" w="sm" len="sm"/>
          </a:ln>
        </p:spPr>
      </p:cxnSp>
      <p:sp>
        <p:nvSpPr>
          <p:cNvPr id="14" name="Google Shape;14;p1"/>
          <p:cNvSpPr/>
          <p:nvPr/>
        </p:nvSpPr>
        <p:spPr>
          <a:xfrm>
            <a:off x="8450088" y="6381332"/>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9"/>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
        <p:nvSpPr>
          <p:cNvPr id="269" name="Google Shape;269;p19"/>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0" name="Google Shape;270;p19"/>
          <p:cNvSpPr txBox="1">
            <a:spLocks noGrp="1"/>
          </p:cNvSpPr>
          <p:nvPr>
            <p:ph type="ftr" idx="11"/>
          </p:nvPr>
        </p:nvSpPr>
        <p:spPr>
          <a:xfrm>
            <a:off x="3124200" y="6381328"/>
            <a:ext cx="2895600" cy="288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98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271" name="Google Shape;271;p19"/>
          <p:cNvCxnSpPr/>
          <p:nvPr/>
        </p:nvCxnSpPr>
        <p:spPr>
          <a:xfrm rot="10800000">
            <a:off x="251580" y="6376232"/>
            <a:ext cx="8640900" cy="5100"/>
          </a:xfrm>
          <a:prstGeom prst="straightConnector1">
            <a:avLst/>
          </a:prstGeom>
          <a:noFill/>
          <a:ln w="12700" cap="flat" cmpd="sng">
            <a:solidFill>
              <a:srgbClr val="1D2F45"/>
            </a:solidFill>
            <a:prstDash val="solid"/>
            <a:round/>
            <a:headEnd type="none" w="sm" len="sm"/>
            <a:tailEnd type="none" w="sm" len="sm"/>
          </a:ln>
        </p:spPr>
      </p:cxnSp>
      <p:sp>
        <p:nvSpPr>
          <p:cNvPr id="272" name="Google Shape;272;p19"/>
          <p:cNvSpPr/>
          <p:nvPr/>
        </p:nvSpPr>
        <p:spPr>
          <a:xfrm>
            <a:off x="8450088" y="6381332"/>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6.xml"/><Relationship Id="rId16"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gif"/><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onvito@infn.it"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hyperlink" Target="http://www.eosc-hub.e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spreadsheets/d/10bUKpdh6u8zxDXGfl-rTwYcOnbn-x1n63ImPm9AyQsA/edit#gid=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body" idx="1"/>
          </p:nvPr>
        </p:nvSpPr>
        <p:spPr>
          <a:xfrm>
            <a:off x="1402925" y="3343875"/>
            <a:ext cx="7153800" cy="1626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B5892D"/>
              </a:buClr>
              <a:buSzPts val="2590"/>
              <a:buFont typeface="Arial"/>
              <a:buNone/>
            </a:pPr>
            <a:r>
              <a:rPr lang="en-GB" sz="2590" u="sng"/>
              <a:t>WP10</a:t>
            </a:r>
            <a:r>
              <a:rPr lang="en-GB" sz="2590"/>
              <a:t>-WP6-WP5</a:t>
            </a:r>
            <a:endParaRPr sz="2590"/>
          </a:p>
          <a:p>
            <a:pPr marL="0" marR="0" lvl="0" indent="0" algn="l" rtl="0">
              <a:lnSpc>
                <a:spcPct val="80000"/>
              </a:lnSpc>
              <a:spcBef>
                <a:spcPts val="0"/>
              </a:spcBef>
              <a:spcAft>
                <a:spcPts val="0"/>
              </a:spcAft>
              <a:buClr>
                <a:srgbClr val="B5892D"/>
              </a:buClr>
              <a:buSzPts val="2590"/>
              <a:buFont typeface="Arial"/>
              <a:buNone/>
            </a:pPr>
            <a:endParaRPr sz="1200"/>
          </a:p>
          <a:p>
            <a:pPr marL="0" marR="0" lvl="0" indent="0" algn="l" rtl="0">
              <a:lnSpc>
                <a:spcPct val="80000"/>
              </a:lnSpc>
              <a:spcBef>
                <a:spcPts val="0"/>
              </a:spcBef>
              <a:spcAft>
                <a:spcPts val="0"/>
              </a:spcAft>
              <a:buClr>
                <a:srgbClr val="B5892D"/>
              </a:buClr>
              <a:buSzPts val="2590"/>
              <a:buFont typeface="Arial"/>
              <a:buNone/>
            </a:pPr>
            <a:r>
              <a:rPr lang="en-GB" sz="2590" i="0"/>
              <a:t>Giacinto Donvito -- INFN -- Technology Coordinator </a:t>
            </a:r>
            <a:endParaRPr sz="2590" i="0"/>
          </a:p>
          <a:p>
            <a:pPr marL="0" marR="0" lvl="0" indent="0" algn="l" rtl="0">
              <a:lnSpc>
                <a:spcPct val="80000"/>
              </a:lnSpc>
              <a:spcBef>
                <a:spcPts val="0"/>
              </a:spcBef>
              <a:spcAft>
                <a:spcPts val="0"/>
              </a:spcAft>
              <a:buClr>
                <a:srgbClr val="B5892D"/>
              </a:buClr>
              <a:buSzPts val="2590"/>
              <a:buFont typeface="Arial"/>
              <a:buNone/>
            </a:pPr>
            <a:r>
              <a:rPr lang="en-GB" sz="2590" i="0"/>
              <a:t>donvito@infn.it</a:t>
            </a:r>
            <a:endParaRPr sz="2590" i="0"/>
          </a:p>
          <a:p>
            <a:pPr marL="0" marR="0" lvl="0" indent="0" algn="l" rtl="0">
              <a:lnSpc>
                <a:spcPct val="80000"/>
              </a:lnSpc>
              <a:spcBef>
                <a:spcPts val="518"/>
              </a:spcBef>
              <a:spcAft>
                <a:spcPts val="0"/>
              </a:spcAft>
              <a:buClr>
                <a:srgbClr val="B5892D"/>
              </a:buClr>
              <a:buSzPts val="2590"/>
              <a:buFont typeface="Arial"/>
              <a:buNone/>
            </a:pPr>
            <a:endParaRPr sz="2590" b="0" i="1" u="none" strike="noStrike" cap="none">
              <a:solidFill>
                <a:srgbClr val="B5892D"/>
              </a:solidFill>
              <a:latin typeface="Calibri"/>
              <a:ea typeface="Calibri"/>
              <a:cs typeface="Calibri"/>
              <a:sym typeface="Calibri"/>
            </a:endParaRPr>
          </a:p>
        </p:txBody>
      </p:sp>
      <p:sp>
        <p:nvSpPr>
          <p:cNvPr id="398" name="Google Shape;398;p30"/>
          <p:cNvSpPr txBox="1">
            <a:spLocks noGrp="1"/>
          </p:cNvSpPr>
          <p:nvPr>
            <p:ph type="body" idx="2"/>
          </p:nvPr>
        </p:nvSpPr>
        <p:spPr>
          <a:xfrm>
            <a:off x="1403350" y="2547938"/>
            <a:ext cx="6696900" cy="57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C3046"/>
              </a:buClr>
              <a:buSzPts val="3200"/>
              <a:buFont typeface="Arial"/>
              <a:buNone/>
            </a:pPr>
            <a:r>
              <a:rPr lang="en-GB" b="1"/>
              <a:t>Service architecture and integration</a:t>
            </a:r>
            <a:endParaRPr sz="3200" b="1" i="0" u="none" strike="noStrike" cap="none">
              <a:solidFill>
                <a:srgbClr val="1C3046"/>
              </a:solidFill>
              <a:latin typeface="Calibri"/>
              <a:ea typeface="Calibri"/>
              <a:cs typeface="Calibri"/>
              <a:sym typeface="Calibri"/>
            </a:endParaRPr>
          </a:p>
        </p:txBody>
      </p:sp>
      <p:sp>
        <p:nvSpPr>
          <p:cNvPr id="399" name="Google Shape;399;p30"/>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9"/>
          <p:cNvSpPr/>
          <p:nvPr/>
        </p:nvSpPr>
        <p:spPr>
          <a:xfrm>
            <a:off x="434275" y="979950"/>
            <a:ext cx="8142600" cy="3030900"/>
          </a:xfrm>
          <a:prstGeom prst="roundRect">
            <a:avLst>
              <a:gd name="adj" fmla="val 16667"/>
            </a:avLst>
          </a:prstGeom>
          <a:solidFill>
            <a:srgbClr val="75A5D8"/>
          </a:solid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9"/>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10</a:t>
            </a:fld>
            <a:endParaRPr sz="975" b="0" i="0">
              <a:solidFill>
                <a:schemeClr val="dk1"/>
              </a:solidFill>
              <a:latin typeface="Calibri"/>
              <a:ea typeface="Calibri"/>
              <a:cs typeface="Calibri"/>
              <a:sym typeface="Calibri"/>
            </a:endParaRPr>
          </a:p>
        </p:txBody>
      </p:sp>
      <p:sp>
        <p:nvSpPr>
          <p:cNvPr id="520" name="Google Shape;520;p39"/>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21" name="Google Shape;521;p39"/>
          <p:cNvSpPr txBox="1">
            <a:spLocks noGrp="1"/>
          </p:cNvSpPr>
          <p:nvPr>
            <p:ph type="body" idx="2"/>
          </p:nvPr>
        </p:nvSpPr>
        <p:spPr>
          <a:xfrm>
            <a:off x="2562925" y="259250"/>
            <a:ext cx="6512100" cy="62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Common Service integration example</a:t>
            </a:r>
            <a:endParaRPr sz="3000" b="1" i="0" u="none" strike="noStrike" cap="none">
              <a:solidFill>
                <a:srgbClr val="1C3046"/>
              </a:solidFill>
              <a:latin typeface="Calibri"/>
              <a:ea typeface="Calibri"/>
              <a:cs typeface="Calibri"/>
              <a:sym typeface="Calibri"/>
            </a:endParaRPr>
          </a:p>
        </p:txBody>
      </p:sp>
      <p:sp>
        <p:nvSpPr>
          <p:cNvPr id="522" name="Google Shape;522;p39"/>
          <p:cNvSpPr/>
          <p:nvPr/>
        </p:nvSpPr>
        <p:spPr>
          <a:xfrm>
            <a:off x="1384800" y="1277700"/>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PaaS service (INDIGO-DC)</a:t>
            </a:r>
            <a:endParaRPr sz="2000" b="0" i="0" u="none" strike="noStrike" cap="none">
              <a:solidFill>
                <a:srgbClr val="000000"/>
              </a:solidFill>
              <a:latin typeface="Arial"/>
              <a:ea typeface="Arial"/>
              <a:cs typeface="Arial"/>
              <a:sym typeface="Arial"/>
            </a:endParaRPr>
          </a:p>
        </p:txBody>
      </p:sp>
      <p:sp>
        <p:nvSpPr>
          <p:cNvPr id="523" name="Google Shape;523;p39"/>
          <p:cNvSpPr/>
          <p:nvPr/>
        </p:nvSpPr>
        <p:spPr>
          <a:xfrm>
            <a:off x="1384800" y="28998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Compute service EGI</a:t>
            </a:r>
            <a:endParaRPr sz="2000" b="0" i="0" u="none" strike="noStrike" cap="none">
              <a:solidFill>
                <a:srgbClr val="000000"/>
              </a:solidFill>
              <a:latin typeface="Arial"/>
              <a:ea typeface="Arial"/>
              <a:cs typeface="Arial"/>
              <a:sym typeface="Arial"/>
            </a:endParaRPr>
          </a:p>
        </p:txBody>
      </p:sp>
      <p:sp>
        <p:nvSpPr>
          <p:cNvPr id="524" name="Google Shape;524;p39"/>
          <p:cNvSpPr/>
          <p:nvPr/>
        </p:nvSpPr>
        <p:spPr>
          <a:xfrm>
            <a:off x="5653200" y="1262575"/>
            <a:ext cx="2133600" cy="7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2000" b="0" i="0" u="none" strike="noStrike" cap="none">
                <a:solidFill>
                  <a:srgbClr val="000000"/>
                </a:solidFill>
                <a:latin typeface="Arial"/>
                <a:ea typeface="Arial"/>
                <a:cs typeface="Arial"/>
                <a:sym typeface="Arial"/>
              </a:rPr>
              <a:t>AAI service (EGI)</a:t>
            </a:r>
            <a:endParaRPr sz="2000" b="0" i="0" u="none" strike="noStrike" cap="none">
              <a:solidFill>
                <a:srgbClr val="000000"/>
              </a:solidFill>
              <a:latin typeface="Arial"/>
              <a:ea typeface="Arial"/>
              <a:cs typeface="Arial"/>
              <a:sym typeface="Arial"/>
            </a:endParaRPr>
          </a:p>
        </p:txBody>
      </p:sp>
      <p:sp>
        <p:nvSpPr>
          <p:cNvPr id="525" name="Google Shape;525;p39"/>
          <p:cNvSpPr/>
          <p:nvPr/>
        </p:nvSpPr>
        <p:spPr>
          <a:xfrm>
            <a:off x="2562925" y="4408150"/>
            <a:ext cx="832800" cy="772200"/>
          </a:xfrm>
          <a:prstGeom prst="smileyFace">
            <a:avLst>
              <a:gd name="adj" fmla="val 4653"/>
            </a:avLst>
          </a:prstGeom>
          <a:solidFill>
            <a:srgbClr val="EEEEE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9"/>
          <p:cNvSpPr txBox="1"/>
          <p:nvPr/>
        </p:nvSpPr>
        <p:spPr>
          <a:xfrm>
            <a:off x="945625" y="4488175"/>
            <a:ext cx="1617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rgbClr val="3C3C3C"/>
                </a:solidFill>
                <a:latin typeface="Calibri"/>
                <a:ea typeface="Calibri"/>
                <a:cs typeface="Calibri"/>
                <a:sym typeface="Calibri"/>
              </a:rPr>
              <a:t>Developer</a:t>
            </a:r>
            <a:endParaRPr sz="2400" b="1" i="0" u="none" strike="noStrike" cap="none">
              <a:solidFill>
                <a:srgbClr val="3C3C3C"/>
              </a:solidFill>
              <a:latin typeface="Calibri"/>
              <a:ea typeface="Calibri"/>
              <a:cs typeface="Calibri"/>
              <a:sym typeface="Calibri"/>
            </a:endParaRPr>
          </a:p>
        </p:txBody>
      </p:sp>
      <p:sp>
        <p:nvSpPr>
          <p:cNvPr id="527" name="Google Shape;527;p39"/>
          <p:cNvSpPr txBox="1"/>
          <p:nvPr/>
        </p:nvSpPr>
        <p:spPr>
          <a:xfrm>
            <a:off x="2232475" y="5406450"/>
            <a:ext cx="4439400" cy="772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1" i="0" u="none" strike="noStrike" cap="none">
                <a:solidFill>
                  <a:schemeClr val="dk2"/>
                </a:solidFill>
                <a:latin typeface="Calibri"/>
                <a:ea typeface="Calibri"/>
                <a:cs typeface="Calibri"/>
                <a:sym typeface="Calibri"/>
              </a:rPr>
              <a:t>New Thematic Service</a:t>
            </a:r>
            <a:endParaRPr sz="3000" b="1" i="0" u="none" strike="noStrike" cap="none">
              <a:solidFill>
                <a:schemeClr val="dk2"/>
              </a:solidFill>
              <a:latin typeface="Calibri"/>
              <a:ea typeface="Calibri"/>
              <a:cs typeface="Calibri"/>
              <a:sym typeface="Calibri"/>
            </a:endParaRPr>
          </a:p>
        </p:txBody>
      </p:sp>
      <p:sp>
        <p:nvSpPr>
          <p:cNvPr id="528" name="Google Shape;528;p39"/>
          <p:cNvSpPr/>
          <p:nvPr/>
        </p:nvSpPr>
        <p:spPr>
          <a:xfrm>
            <a:off x="3882175" y="4010850"/>
            <a:ext cx="1140000" cy="13956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9"/>
          <p:cNvSpPr/>
          <p:nvPr/>
        </p:nvSpPr>
        <p:spPr>
          <a:xfrm>
            <a:off x="5648575" y="28998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Data service EUDAT</a:t>
            </a:r>
            <a:endParaRPr sz="2000" b="0" i="0" u="none" strike="noStrike" cap="none">
              <a:solidFill>
                <a:srgbClr val="000000"/>
              </a:solidFill>
              <a:latin typeface="Arial"/>
              <a:ea typeface="Arial"/>
              <a:cs typeface="Arial"/>
              <a:sym typeface="Arial"/>
            </a:endParaRPr>
          </a:p>
        </p:txBody>
      </p:sp>
      <p:cxnSp>
        <p:nvCxnSpPr>
          <p:cNvPr id="530" name="Google Shape;530;p39"/>
          <p:cNvCxnSpPr/>
          <p:nvPr/>
        </p:nvCxnSpPr>
        <p:spPr>
          <a:xfrm>
            <a:off x="3698400" y="1647575"/>
            <a:ext cx="1774800" cy="9600"/>
          </a:xfrm>
          <a:prstGeom prst="straightConnector1">
            <a:avLst/>
          </a:prstGeom>
          <a:noFill/>
          <a:ln w="28575" cap="flat" cmpd="sng">
            <a:solidFill>
              <a:schemeClr val="dk2"/>
            </a:solidFill>
            <a:prstDash val="solid"/>
            <a:round/>
            <a:headEnd type="triangle" w="med" len="med"/>
            <a:tailEnd type="triangle" w="med" len="med"/>
          </a:ln>
        </p:spPr>
      </p:cxnSp>
      <p:sp>
        <p:nvSpPr>
          <p:cNvPr id="531" name="Google Shape;531;p39"/>
          <p:cNvSpPr txBox="1"/>
          <p:nvPr/>
        </p:nvSpPr>
        <p:spPr>
          <a:xfrm>
            <a:off x="3882175" y="1573050"/>
            <a:ext cx="1990500" cy="986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SAML2, SCIM</a:t>
            </a:r>
            <a:endParaRPr sz="1800" b="0" i="0" u="none" strike="noStrike" cap="none">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OpenID Connect</a:t>
            </a:r>
            <a:endParaRPr sz="1800" b="0" i="0" u="none" strike="noStrike" cap="none">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OAuth2, X.509,</a:t>
            </a:r>
            <a:endParaRPr sz="1800" b="0" i="0" u="none" strike="noStrike" cap="none">
              <a:solidFill>
                <a:schemeClr val="dk2"/>
              </a:solidFill>
              <a:latin typeface="Arial"/>
              <a:ea typeface="Arial"/>
              <a:cs typeface="Arial"/>
              <a:sym typeface="Arial"/>
            </a:endParaRPr>
          </a:p>
        </p:txBody>
      </p:sp>
      <p:sp>
        <p:nvSpPr>
          <p:cNvPr id="532" name="Google Shape;532;p39"/>
          <p:cNvSpPr txBox="1"/>
          <p:nvPr/>
        </p:nvSpPr>
        <p:spPr>
          <a:xfrm>
            <a:off x="3817225" y="3201550"/>
            <a:ext cx="19905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WebDAV, GlobusGFTP/HTTP</a:t>
            </a:r>
            <a:endParaRPr sz="1800" b="0" i="0" u="none" strike="noStrike" cap="none">
              <a:solidFill>
                <a:schemeClr val="dk2"/>
              </a:solidFill>
              <a:latin typeface="Arial"/>
              <a:ea typeface="Arial"/>
              <a:cs typeface="Arial"/>
              <a:sym typeface="Arial"/>
            </a:endParaRPr>
          </a:p>
        </p:txBody>
      </p:sp>
      <p:sp>
        <p:nvSpPr>
          <p:cNvPr id="533" name="Google Shape;533;p39"/>
          <p:cNvSpPr txBox="1"/>
          <p:nvPr/>
        </p:nvSpPr>
        <p:spPr>
          <a:xfrm>
            <a:off x="1613400" y="2100775"/>
            <a:ext cx="2507700" cy="772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Calibri"/>
                <a:ea typeface="Calibri"/>
                <a:cs typeface="Calibri"/>
                <a:sym typeface="Calibri"/>
              </a:rPr>
              <a:t>OASIS, OpenStack, OpenNebula</a:t>
            </a:r>
            <a:endParaRPr sz="1800" b="0" i="0" u="none" strike="noStrike" cap="none">
              <a:solidFill>
                <a:schemeClr val="dk2"/>
              </a:solidFill>
              <a:latin typeface="Arial"/>
              <a:ea typeface="Arial"/>
              <a:cs typeface="Arial"/>
              <a:sym typeface="Arial"/>
            </a:endParaRPr>
          </a:p>
        </p:txBody>
      </p:sp>
      <p:cxnSp>
        <p:nvCxnSpPr>
          <p:cNvPr id="534" name="Google Shape;534;p39"/>
          <p:cNvCxnSpPr/>
          <p:nvPr/>
        </p:nvCxnSpPr>
        <p:spPr>
          <a:xfrm>
            <a:off x="3698400" y="3247775"/>
            <a:ext cx="1774800" cy="9600"/>
          </a:xfrm>
          <a:prstGeom prst="straightConnector1">
            <a:avLst/>
          </a:prstGeom>
          <a:noFill/>
          <a:ln w="28575" cap="flat" cmpd="sng">
            <a:solidFill>
              <a:schemeClr val="dk2"/>
            </a:solidFill>
            <a:prstDash val="solid"/>
            <a:round/>
            <a:headEnd type="triangle" w="med" len="med"/>
            <a:tailEnd type="triangle" w="med" len="med"/>
          </a:ln>
        </p:spPr>
      </p:cxnSp>
      <p:cxnSp>
        <p:nvCxnSpPr>
          <p:cNvPr id="535" name="Google Shape;535;p39"/>
          <p:cNvCxnSpPr/>
          <p:nvPr/>
        </p:nvCxnSpPr>
        <p:spPr>
          <a:xfrm rot="10800000" flipH="1">
            <a:off x="1511450" y="2042400"/>
            <a:ext cx="8400" cy="813600"/>
          </a:xfrm>
          <a:prstGeom prst="straightConnector1">
            <a:avLst/>
          </a:prstGeom>
          <a:noFill/>
          <a:ln w="28575" cap="flat" cmpd="sng">
            <a:solidFill>
              <a:schemeClr val="dk2"/>
            </a:solidFill>
            <a:prstDash val="solid"/>
            <a:round/>
            <a:headEnd type="triangle" w="med" len="med"/>
            <a:tailEnd type="triangle" w="med" len="med"/>
          </a:ln>
        </p:spPr>
      </p:cxnSp>
      <p:sp>
        <p:nvSpPr>
          <p:cNvPr id="536" name="Google Shape;536;p39"/>
          <p:cNvSpPr txBox="1"/>
          <p:nvPr/>
        </p:nvSpPr>
        <p:spPr>
          <a:xfrm>
            <a:off x="7064125" y="4793900"/>
            <a:ext cx="19344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1" i="0" u="none" strike="noStrike" cap="none">
                <a:solidFill>
                  <a:srgbClr val="3C3C3C"/>
                </a:solidFill>
                <a:latin typeface="Calibri"/>
                <a:ea typeface="Calibri"/>
                <a:cs typeface="Calibri"/>
                <a:sym typeface="Calibri"/>
              </a:rPr>
              <a:t>TS Examples: ENES </a:t>
            </a:r>
            <a:endParaRPr sz="2000" b="1" i="0" u="none" strike="noStrike" cap="none">
              <a:solidFill>
                <a:srgbClr val="3C3C3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0"/>
          <p:cNvSpPr/>
          <p:nvPr/>
        </p:nvSpPr>
        <p:spPr>
          <a:xfrm>
            <a:off x="434275" y="1589550"/>
            <a:ext cx="8142600" cy="1881900"/>
          </a:xfrm>
          <a:prstGeom prst="roundRect">
            <a:avLst>
              <a:gd name="adj" fmla="val 16667"/>
            </a:avLst>
          </a:prstGeom>
          <a:solidFill>
            <a:srgbClr val="75A5D8"/>
          </a:solid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0"/>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11</a:t>
            </a:fld>
            <a:endParaRPr sz="975" b="0" i="0">
              <a:solidFill>
                <a:schemeClr val="dk1"/>
              </a:solidFill>
              <a:latin typeface="Calibri"/>
              <a:ea typeface="Calibri"/>
              <a:cs typeface="Calibri"/>
              <a:sym typeface="Calibri"/>
            </a:endParaRPr>
          </a:p>
        </p:txBody>
      </p:sp>
      <p:sp>
        <p:nvSpPr>
          <p:cNvPr id="543" name="Google Shape;543;p40"/>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44" name="Google Shape;544;p40"/>
          <p:cNvSpPr txBox="1">
            <a:spLocks noGrp="1"/>
          </p:cNvSpPr>
          <p:nvPr>
            <p:ph type="body" idx="2"/>
          </p:nvPr>
        </p:nvSpPr>
        <p:spPr>
          <a:xfrm>
            <a:off x="2562925" y="259250"/>
            <a:ext cx="6512100" cy="62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C3046"/>
              </a:buClr>
              <a:buSzPts val="3200"/>
              <a:buFont typeface="Arial"/>
              <a:buNone/>
            </a:pPr>
            <a:r>
              <a:rPr lang="en-GB" sz="3000"/>
              <a:t>Research-enabling service integration example</a:t>
            </a:r>
            <a:endParaRPr sz="3000" b="1" i="0" u="none" strike="noStrike" cap="none">
              <a:solidFill>
                <a:srgbClr val="1C3046"/>
              </a:solidFill>
              <a:latin typeface="Calibri"/>
              <a:ea typeface="Calibri"/>
              <a:cs typeface="Calibri"/>
              <a:sym typeface="Calibri"/>
            </a:endParaRPr>
          </a:p>
        </p:txBody>
      </p:sp>
      <p:sp>
        <p:nvSpPr>
          <p:cNvPr id="545" name="Google Shape;545;p40"/>
          <p:cNvSpPr/>
          <p:nvPr/>
        </p:nvSpPr>
        <p:spPr>
          <a:xfrm>
            <a:off x="699000" y="2115900"/>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Repository Service</a:t>
            </a:r>
            <a:endParaRPr sz="2000" b="0" i="0" u="none" strike="noStrike" cap="none">
              <a:solidFill>
                <a:srgbClr val="000000"/>
              </a:solidFill>
              <a:latin typeface="Arial"/>
              <a:ea typeface="Arial"/>
              <a:cs typeface="Arial"/>
              <a:sym typeface="Arial"/>
            </a:endParaRPr>
          </a:p>
        </p:txBody>
      </p:sp>
      <p:sp>
        <p:nvSpPr>
          <p:cNvPr id="546" name="Google Shape;546;p40"/>
          <p:cNvSpPr/>
          <p:nvPr/>
        </p:nvSpPr>
        <p:spPr>
          <a:xfrm>
            <a:off x="6124675" y="21561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AAI Service</a:t>
            </a:r>
            <a:endParaRPr sz="2000" b="0" i="0" u="none" strike="noStrike" cap="none">
              <a:solidFill>
                <a:srgbClr val="000000"/>
              </a:solidFill>
              <a:latin typeface="Arial"/>
              <a:ea typeface="Arial"/>
              <a:cs typeface="Arial"/>
              <a:sym typeface="Arial"/>
            </a:endParaRPr>
          </a:p>
        </p:txBody>
      </p:sp>
      <p:sp>
        <p:nvSpPr>
          <p:cNvPr id="547" name="Google Shape;547;p40"/>
          <p:cNvSpPr/>
          <p:nvPr/>
        </p:nvSpPr>
        <p:spPr>
          <a:xfrm>
            <a:off x="3429000" y="2129575"/>
            <a:ext cx="2133600" cy="7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2000" b="0" i="0" u="none" strike="noStrike" cap="none">
                <a:solidFill>
                  <a:srgbClr val="000000"/>
                </a:solidFill>
                <a:latin typeface="Arial"/>
                <a:ea typeface="Arial"/>
                <a:cs typeface="Arial"/>
                <a:sym typeface="Arial"/>
              </a:rPr>
              <a:t>Analytics tool</a:t>
            </a:r>
            <a:endParaRPr sz="2000" b="0" i="0" u="none" strike="noStrike" cap="none">
              <a:solidFill>
                <a:srgbClr val="000000"/>
              </a:solidFill>
              <a:latin typeface="Arial"/>
              <a:ea typeface="Arial"/>
              <a:cs typeface="Arial"/>
              <a:sym typeface="Arial"/>
            </a:endParaRPr>
          </a:p>
        </p:txBody>
      </p:sp>
      <p:sp>
        <p:nvSpPr>
          <p:cNvPr id="548" name="Google Shape;548;p40"/>
          <p:cNvSpPr/>
          <p:nvPr/>
        </p:nvSpPr>
        <p:spPr>
          <a:xfrm>
            <a:off x="2832600" y="3956875"/>
            <a:ext cx="832800" cy="772200"/>
          </a:xfrm>
          <a:prstGeom prst="smileyFace">
            <a:avLst>
              <a:gd name="adj" fmla="val 4653"/>
            </a:avLst>
          </a:prstGeom>
          <a:solidFill>
            <a:srgbClr val="EEEEE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0"/>
          <p:cNvSpPr txBox="1"/>
          <p:nvPr/>
        </p:nvSpPr>
        <p:spPr>
          <a:xfrm>
            <a:off x="1200000" y="4059625"/>
            <a:ext cx="1617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rgbClr val="3C3C3C"/>
                </a:solidFill>
                <a:latin typeface="Calibri"/>
                <a:ea typeface="Calibri"/>
                <a:cs typeface="Calibri"/>
                <a:sym typeface="Calibri"/>
              </a:rPr>
              <a:t>Developer</a:t>
            </a:r>
            <a:endParaRPr sz="2400" b="1" i="0" u="none" strike="noStrike" cap="none">
              <a:solidFill>
                <a:srgbClr val="3C3C3C"/>
              </a:solidFill>
              <a:latin typeface="Calibri"/>
              <a:ea typeface="Calibri"/>
              <a:cs typeface="Calibri"/>
              <a:sym typeface="Calibri"/>
            </a:endParaRPr>
          </a:p>
        </p:txBody>
      </p:sp>
      <p:sp>
        <p:nvSpPr>
          <p:cNvPr id="550" name="Google Shape;550;p40"/>
          <p:cNvSpPr txBox="1"/>
          <p:nvPr/>
        </p:nvSpPr>
        <p:spPr>
          <a:xfrm>
            <a:off x="2426400" y="5214500"/>
            <a:ext cx="4439400" cy="772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1" i="0" u="none" strike="noStrike" cap="none">
                <a:solidFill>
                  <a:schemeClr val="dk2"/>
                </a:solidFill>
                <a:latin typeface="Calibri"/>
                <a:ea typeface="Calibri"/>
                <a:cs typeface="Calibri"/>
                <a:sym typeface="Calibri"/>
              </a:rPr>
              <a:t>New workflow for scientific analysis</a:t>
            </a:r>
            <a:endParaRPr sz="3000" b="1" i="0" u="none" strike="noStrike" cap="none">
              <a:solidFill>
                <a:schemeClr val="dk2"/>
              </a:solidFill>
              <a:latin typeface="Calibri"/>
              <a:ea typeface="Calibri"/>
              <a:cs typeface="Calibri"/>
              <a:sym typeface="Calibri"/>
            </a:endParaRPr>
          </a:p>
        </p:txBody>
      </p:sp>
      <p:sp>
        <p:nvSpPr>
          <p:cNvPr id="551" name="Google Shape;551;p40"/>
          <p:cNvSpPr txBox="1"/>
          <p:nvPr/>
        </p:nvSpPr>
        <p:spPr>
          <a:xfrm>
            <a:off x="2908800" y="2087575"/>
            <a:ext cx="4704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3600" b="1" i="0" u="none" strike="noStrike" cap="none">
              <a:solidFill>
                <a:schemeClr val="dk2"/>
              </a:solidFill>
              <a:latin typeface="Arial"/>
              <a:ea typeface="Arial"/>
              <a:cs typeface="Arial"/>
              <a:sym typeface="Arial"/>
            </a:endParaRPr>
          </a:p>
        </p:txBody>
      </p:sp>
      <p:sp>
        <p:nvSpPr>
          <p:cNvPr id="552" name="Google Shape;552;p40"/>
          <p:cNvSpPr txBox="1"/>
          <p:nvPr/>
        </p:nvSpPr>
        <p:spPr>
          <a:xfrm>
            <a:off x="5646538" y="2089350"/>
            <a:ext cx="546600" cy="77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53" name="Google Shape;553;p40"/>
          <p:cNvSpPr/>
          <p:nvPr/>
        </p:nvSpPr>
        <p:spPr>
          <a:xfrm>
            <a:off x="4035175" y="3459975"/>
            <a:ext cx="1140000" cy="16827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0"/>
          <p:cNvSpPr txBox="1"/>
          <p:nvPr/>
        </p:nvSpPr>
        <p:spPr>
          <a:xfrm>
            <a:off x="579212" y="2752852"/>
            <a:ext cx="27030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Examples: </a:t>
            </a:r>
            <a:endParaRPr sz="1800" b="1" i="0" u="none" strike="noStrike" cap="none">
              <a:solidFill>
                <a:srgbClr val="3C3C3C"/>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Earth Observation data </a:t>
            </a:r>
            <a:endParaRPr sz="1800" b="1" i="0" u="none" strike="noStrike" cap="none">
              <a:solidFill>
                <a:srgbClr val="3C3C3C"/>
              </a:solidFill>
              <a:latin typeface="Calibri"/>
              <a:ea typeface="Calibri"/>
              <a:cs typeface="Calibri"/>
              <a:sym typeface="Calibri"/>
            </a:endParaRPr>
          </a:p>
        </p:txBody>
      </p:sp>
      <p:sp>
        <p:nvSpPr>
          <p:cNvPr id="555" name="Google Shape;555;p40"/>
          <p:cNvSpPr txBox="1"/>
          <p:nvPr/>
        </p:nvSpPr>
        <p:spPr>
          <a:xfrm>
            <a:off x="3366000" y="2790513"/>
            <a:ext cx="27030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Examples: </a:t>
            </a:r>
            <a:endParaRPr sz="1800" b="1" i="0" u="none" strike="noStrike" cap="none">
              <a:solidFill>
                <a:srgbClr val="3C3C3C"/>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Sentinel Hub</a:t>
            </a:r>
            <a:endParaRPr sz="1800" b="1" i="0" u="none" strike="noStrike" cap="none">
              <a:solidFill>
                <a:srgbClr val="3C3C3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1"/>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12</a:t>
            </a:fld>
            <a:endParaRPr sz="975" b="0" i="0">
              <a:solidFill>
                <a:schemeClr val="dk1"/>
              </a:solidFill>
              <a:latin typeface="Calibri"/>
              <a:ea typeface="Calibri"/>
              <a:cs typeface="Calibri"/>
              <a:sym typeface="Calibri"/>
            </a:endParaRPr>
          </a:p>
        </p:txBody>
      </p:sp>
      <p:sp>
        <p:nvSpPr>
          <p:cNvPr id="561" name="Google Shape;561;p41"/>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62" name="Google Shape;562;p41"/>
          <p:cNvSpPr txBox="1">
            <a:spLocks noGrp="1"/>
          </p:cNvSpPr>
          <p:nvPr>
            <p:ph type="body" idx="2"/>
          </p:nvPr>
        </p:nvSpPr>
        <p:spPr>
          <a:xfrm>
            <a:off x="2586575" y="258125"/>
            <a:ext cx="6510000" cy="62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2900"/>
              <a:t>Service integrations examples</a:t>
            </a:r>
            <a:endParaRPr sz="2900" b="1" i="0" u="none" strike="noStrike" cap="none">
              <a:solidFill>
                <a:srgbClr val="1C3046"/>
              </a:solidFill>
              <a:latin typeface="Calibri"/>
              <a:ea typeface="Calibri"/>
              <a:cs typeface="Calibri"/>
              <a:sym typeface="Calibri"/>
            </a:endParaRPr>
          </a:p>
        </p:txBody>
      </p:sp>
      <p:sp>
        <p:nvSpPr>
          <p:cNvPr id="563" name="Google Shape;563;p41"/>
          <p:cNvSpPr txBox="1">
            <a:spLocks noGrp="1"/>
          </p:cNvSpPr>
          <p:nvPr>
            <p:ph type="body" idx="1"/>
          </p:nvPr>
        </p:nvSpPr>
        <p:spPr>
          <a:xfrm>
            <a:off x="251550" y="879725"/>
            <a:ext cx="8640900" cy="5418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interoperability between the AAI services </a:t>
            </a:r>
            <a:r>
              <a:rPr lang="en-GB" sz="2390"/>
              <a:t>(EGI Check-in, EUDAT B2ACCESS and INDIGO-DataCloud IAM) </a:t>
            </a:r>
            <a:endParaRPr sz="2390"/>
          </a:p>
          <a:p>
            <a:pPr marL="557212" marR="0" lvl="1" indent="-217487" algn="l" rtl="0">
              <a:lnSpc>
                <a:spcPct val="90000"/>
              </a:lnSpc>
              <a:spcBef>
                <a:spcPts val="0"/>
              </a:spcBef>
              <a:spcAft>
                <a:spcPts val="0"/>
              </a:spcAft>
              <a:buSzPts val="2390"/>
              <a:buChar char="-"/>
            </a:pPr>
            <a:r>
              <a:rPr lang="en-GB" sz="2390"/>
              <a:t>DODAS(CMS), ECAS(ENES), OPENCoasts(LNEC), etc </a:t>
            </a:r>
            <a:endParaRPr sz="2390"/>
          </a:p>
          <a:p>
            <a:pPr marL="0" marR="0" lvl="0" indent="0" algn="l" rtl="0">
              <a:lnSpc>
                <a:spcPct val="90000"/>
              </a:lnSpc>
              <a:spcBef>
                <a:spcPts val="0"/>
              </a:spcBef>
              <a:spcAft>
                <a:spcPts val="0"/>
              </a:spcAft>
              <a:buSzPts val="2800"/>
              <a:buNone/>
            </a:pPr>
            <a:endParaRPr sz="2390" b="1"/>
          </a:p>
          <a:p>
            <a:pPr marL="0" marR="0" lvl="0" indent="0" algn="l" rtl="0">
              <a:lnSpc>
                <a:spcPct val="90000"/>
              </a:lnSpc>
              <a:spcBef>
                <a:spcPts val="0"/>
              </a:spcBef>
              <a:spcAft>
                <a:spcPts val="0"/>
              </a:spcAft>
              <a:buSzPts val="2800"/>
              <a:buNone/>
            </a:pPr>
            <a:endParaRPr sz="2390" b="1"/>
          </a:p>
          <a:p>
            <a:pPr marL="342900" marR="0" lvl="0" indent="-342900" algn="l" rtl="0">
              <a:lnSpc>
                <a:spcPct val="90000"/>
              </a:lnSpc>
              <a:spcBef>
                <a:spcPts val="0"/>
              </a:spcBef>
              <a:spcAft>
                <a:spcPts val="0"/>
              </a:spcAft>
              <a:buClr>
                <a:srgbClr val="3C3C3C"/>
              </a:buClr>
              <a:buSzPts val="2590"/>
              <a:buFont typeface="Arial"/>
              <a:buChar char="•"/>
            </a:pPr>
            <a:r>
              <a:rPr lang="en-GB" sz="2390" b="1"/>
              <a:t>staging data stored in EGI DataHub by B2STAGE for processing</a:t>
            </a:r>
            <a:endParaRPr sz="2390"/>
          </a:p>
          <a:p>
            <a:pPr marL="0" marR="0" lvl="0" indent="0" algn="l" rtl="0">
              <a:lnSpc>
                <a:spcPct val="90000"/>
              </a:lnSpc>
              <a:spcBef>
                <a:spcPts val="0"/>
              </a:spcBef>
              <a:spcAft>
                <a:spcPts val="0"/>
              </a:spcAft>
              <a:buSzPts val="2800"/>
              <a:buNone/>
            </a:pPr>
            <a:endParaRPr sz="2390"/>
          </a:p>
          <a:p>
            <a:pPr marL="0" marR="0" lvl="0" indent="0" algn="l" rtl="0">
              <a:lnSpc>
                <a:spcPct val="90000"/>
              </a:lnSpc>
              <a:spcBef>
                <a:spcPts val="0"/>
              </a:spcBef>
              <a:spcAft>
                <a:spcPts val="0"/>
              </a:spcAft>
              <a:buSzPts val="2800"/>
              <a:buNone/>
            </a:pPr>
            <a:endParaRPr sz="2390"/>
          </a:p>
          <a:p>
            <a:pPr marL="342900" marR="0" lvl="0" indent="-342900" algn="l" rtl="0">
              <a:lnSpc>
                <a:spcPct val="90000"/>
              </a:lnSpc>
              <a:spcBef>
                <a:spcPts val="0"/>
              </a:spcBef>
              <a:spcAft>
                <a:spcPts val="0"/>
              </a:spcAft>
              <a:buClr>
                <a:srgbClr val="3C3C3C"/>
              </a:buClr>
              <a:buSzPts val="2590"/>
              <a:buFont typeface="Arial"/>
              <a:buChar char="•"/>
            </a:pPr>
            <a:r>
              <a:rPr lang="en-GB" sz="2390" b="1"/>
              <a:t>sharing processed data by B2SHARE: </a:t>
            </a:r>
            <a:r>
              <a:rPr lang="en-GB" sz="2390"/>
              <a:t>data processed in the EGI FedCloud are moved via B2STAGE to B2SHARE to be shared</a:t>
            </a:r>
            <a:endParaRPr sz="239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2"/>
          <p:cNvSpPr/>
          <p:nvPr/>
        </p:nvSpPr>
        <p:spPr>
          <a:xfrm>
            <a:off x="3434000" y="6079350"/>
            <a:ext cx="4761600" cy="489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13</a:t>
            </a:fld>
            <a:endParaRPr sz="975" b="0" i="0">
              <a:solidFill>
                <a:schemeClr val="dk1"/>
              </a:solidFill>
              <a:latin typeface="Calibri"/>
              <a:ea typeface="Calibri"/>
              <a:cs typeface="Calibri"/>
              <a:sym typeface="Calibri"/>
            </a:endParaRPr>
          </a:p>
        </p:txBody>
      </p:sp>
      <p:sp>
        <p:nvSpPr>
          <p:cNvPr id="570" name="Google Shape;570;p4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71" name="Google Shape;571;p42"/>
          <p:cNvSpPr txBox="1">
            <a:spLocks noGrp="1"/>
          </p:cNvSpPr>
          <p:nvPr>
            <p:ph type="body" idx="2"/>
          </p:nvPr>
        </p:nvSpPr>
        <p:spPr>
          <a:xfrm>
            <a:off x="2607300" y="232275"/>
            <a:ext cx="64629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100"/>
              <a:t>Service integration: Metadata</a:t>
            </a:r>
            <a:endParaRPr sz="3100" b="1" i="0" u="none" strike="noStrike" cap="none">
              <a:solidFill>
                <a:srgbClr val="1C3046"/>
              </a:solidFill>
              <a:latin typeface="Calibri"/>
              <a:ea typeface="Calibri"/>
              <a:cs typeface="Calibri"/>
              <a:sym typeface="Calibri"/>
            </a:endParaRPr>
          </a:p>
        </p:txBody>
      </p:sp>
      <p:sp>
        <p:nvSpPr>
          <p:cNvPr id="572" name="Google Shape;572;p42"/>
          <p:cNvSpPr txBox="1">
            <a:spLocks noGrp="1"/>
          </p:cNvSpPr>
          <p:nvPr>
            <p:ph type="body" idx="1"/>
          </p:nvPr>
        </p:nvSpPr>
        <p:spPr>
          <a:xfrm>
            <a:off x="198275" y="835650"/>
            <a:ext cx="8640900" cy="4881900"/>
          </a:xfrm>
          <a:prstGeom prst="rect">
            <a:avLst/>
          </a:prstGeom>
          <a:noFill/>
          <a:ln>
            <a:noFill/>
          </a:ln>
        </p:spPr>
        <p:txBody>
          <a:bodyPr spcFirstLastPara="1" wrap="square" lIns="91425" tIns="45700" rIns="91425" bIns="45700" anchor="t" anchorCtr="0">
            <a:noAutofit/>
          </a:bodyPr>
          <a:lstStyle/>
          <a:p>
            <a:pPr marL="457200" marR="0" lvl="0" indent="-380365" algn="l" rtl="0">
              <a:lnSpc>
                <a:spcPct val="90000"/>
              </a:lnSpc>
              <a:spcBef>
                <a:spcPts val="0"/>
              </a:spcBef>
              <a:spcAft>
                <a:spcPts val="0"/>
              </a:spcAft>
              <a:buSzPts val="2390"/>
              <a:buChar char="•"/>
            </a:pPr>
            <a:r>
              <a:rPr lang="en-GB" sz="2390" b="1"/>
              <a:t>Harvesting</a:t>
            </a:r>
            <a:r>
              <a:rPr lang="en-GB" sz="2390"/>
              <a:t>: </a:t>
            </a:r>
            <a:endParaRPr sz="2390"/>
          </a:p>
          <a:p>
            <a:pPr marL="914400" marR="0" lvl="1" indent="-368300" algn="l" rtl="0">
              <a:lnSpc>
                <a:spcPct val="90000"/>
              </a:lnSpc>
              <a:spcBef>
                <a:spcPts val="0"/>
              </a:spcBef>
              <a:spcAft>
                <a:spcPts val="0"/>
              </a:spcAft>
              <a:buSzPts val="2200"/>
              <a:buChar char="-"/>
            </a:pPr>
            <a:r>
              <a:rPr lang="en-GB" sz="2200"/>
              <a:t>B2FIND uses the standardized protocol OAI-PMH to harvest metadata from the data providers. Additionally other API’s like </a:t>
            </a:r>
            <a:r>
              <a:rPr lang="en-GB" sz="2200" b="1"/>
              <a:t>CSW, SparQL or JSON-API</a:t>
            </a:r>
            <a:r>
              <a:rPr lang="en-GB" sz="2200"/>
              <a:t> are supported by B2FIND.</a:t>
            </a:r>
            <a:endParaRPr sz="2200" b="1"/>
          </a:p>
          <a:p>
            <a:pPr marL="457200" marR="0" lvl="0" indent="-380365" algn="l" rtl="0">
              <a:lnSpc>
                <a:spcPct val="90000"/>
              </a:lnSpc>
              <a:spcBef>
                <a:spcPts val="0"/>
              </a:spcBef>
              <a:spcAft>
                <a:spcPts val="0"/>
              </a:spcAft>
              <a:buSzPts val="2390"/>
              <a:buChar char="•"/>
            </a:pPr>
            <a:r>
              <a:rPr lang="en-GB" sz="2390" b="1"/>
              <a:t>Mapping</a:t>
            </a:r>
            <a:r>
              <a:rPr lang="en-GB" sz="2390"/>
              <a:t>: </a:t>
            </a:r>
            <a:endParaRPr sz="2390"/>
          </a:p>
          <a:p>
            <a:pPr marL="914400" marR="0" lvl="1" indent="-368300" algn="l" rtl="0">
              <a:lnSpc>
                <a:spcPct val="90000"/>
              </a:lnSpc>
              <a:spcBef>
                <a:spcPts val="0"/>
              </a:spcBef>
              <a:spcAft>
                <a:spcPts val="0"/>
              </a:spcAft>
              <a:buSzPts val="2200"/>
              <a:buChar char="-"/>
            </a:pPr>
            <a:r>
              <a:rPr lang="en-GB" sz="2200"/>
              <a:t>B2FIND exploits generic schema based on the </a:t>
            </a:r>
            <a:r>
              <a:rPr lang="en-GB" sz="2200" b="1"/>
              <a:t>DataCite4.1</a:t>
            </a:r>
            <a:r>
              <a:rPr lang="en-GB" sz="2200"/>
              <a:t> metadata schema. The mapping of metadata elements is based on standardized vocabularies and ontologies</a:t>
            </a:r>
            <a:endParaRPr sz="2200"/>
          </a:p>
          <a:p>
            <a:pPr marL="457200" marR="0" lvl="0" indent="-380365" algn="l" rtl="0">
              <a:lnSpc>
                <a:spcPct val="90000"/>
              </a:lnSpc>
              <a:spcBef>
                <a:spcPts val="0"/>
              </a:spcBef>
              <a:spcAft>
                <a:spcPts val="0"/>
              </a:spcAft>
              <a:buSzPts val="2390"/>
              <a:buChar char="•"/>
            </a:pPr>
            <a:r>
              <a:rPr lang="en-GB" sz="2390" b="1"/>
              <a:t>the discoverability</a:t>
            </a:r>
            <a:r>
              <a:rPr lang="en-GB" sz="2390"/>
              <a:t> of EGI DataHub datasets via B2FIND:</a:t>
            </a:r>
            <a:endParaRPr sz="2390"/>
          </a:p>
        </p:txBody>
      </p:sp>
      <p:pic>
        <p:nvPicPr>
          <p:cNvPr id="573" name="Google Shape;573;p42"/>
          <p:cNvPicPr preferRelativeResize="0"/>
          <p:nvPr/>
        </p:nvPicPr>
        <p:blipFill rotWithShape="1">
          <a:blip r:embed="rId3">
            <a:alphaModFix/>
          </a:blip>
          <a:srcRect/>
          <a:stretch/>
        </p:blipFill>
        <p:spPr>
          <a:xfrm>
            <a:off x="3679875" y="4163525"/>
            <a:ext cx="4182425" cy="254985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50" b="0" i="0">
              <a:solidFill>
                <a:srgbClr val="3C3C3C"/>
              </a:solidFill>
              <a:latin typeface="Calibri"/>
              <a:ea typeface="Calibri"/>
              <a:cs typeface="Calibri"/>
              <a:sym typeface="Calibri"/>
            </a:endParaRPr>
          </a:p>
        </p:txBody>
      </p:sp>
      <p:sp>
        <p:nvSpPr>
          <p:cNvPr id="579" name="Google Shape;579;p4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50"/>
              <a:buNone/>
            </a:pPr>
            <a:fld id="{00000000-1234-1234-1234-123412341234}" type="slidenum">
              <a:rPr lang="en-GB" sz="950" b="0" i="0">
                <a:solidFill>
                  <a:srgbClr val="3C3C3C"/>
                </a:solidFill>
                <a:latin typeface="Calibri"/>
                <a:ea typeface="Calibri"/>
                <a:cs typeface="Calibri"/>
                <a:sym typeface="Calibri"/>
              </a:rPr>
              <a:t>14</a:t>
            </a:fld>
            <a:endParaRPr sz="950" b="0" i="0">
              <a:solidFill>
                <a:srgbClr val="3C3C3C"/>
              </a:solidFill>
              <a:latin typeface="Calibri"/>
              <a:ea typeface="Calibri"/>
              <a:cs typeface="Calibri"/>
              <a:sym typeface="Calibri"/>
            </a:endParaRPr>
          </a:p>
        </p:txBody>
      </p:sp>
      <p:sp>
        <p:nvSpPr>
          <p:cNvPr id="580" name="Google Shape;580;p43"/>
          <p:cNvSpPr txBox="1">
            <a:spLocks noGrp="1"/>
          </p:cNvSpPr>
          <p:nvPr>
            <p:ph type="body" idx="2"/>
          </p:nvPr>
        </p:nvSpPr>
        <p:spPr>
          <a:xfrm>
            <a:off x="2385125" y="113848"/>
            <a:ext cx="6476700" cy="109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Integration of EOSC-hub services in a typical analysis workflow</a:t>
            </a:r>
            <a:endParaRPr sz="3200" b="1" i="0" u="none" strike="noStrike" cap="none">
              <a:solidFill>
                <a:srgbClr val="1C3046"/>
              </a:solidFill>
              <a:latin typeface="Calibri"/>
              <a:ea typeface="Calibri"/>
              <a:cs typeface="Calibri"/>
              <a:sym typeface="Calibri"/>
            </a:endParaRPr>
          </a:p>
        </p:txBody>
      </p:sp>
      <p:pic>
        <p:nvPicPr>
          <p:cNvPr id="581" name="Google Shape;581;p43"/>
          <p:cNvPicPr preferRelativeResize="0"/>
          <p:nvPr/>
        </p:nvPicPr>
        <p:blipFill rotWithShape="1">
          <a:blip r:embed="rId3">
            <a:alphaModFix/>
          </a:blip>
          <a:srcRect/>
          <a:stretch/>
        </p:blipFill>
        <p:spPr>
          <a:xfrm>
            <a:off x="1116028" y="2641225"/>
            <a:ext cx="6911945" cy="3709999"/>
          </a:xfrm>
          <a:prstGeom prst="rect">
            <a:avLst/>
          </a:prstGeom>
          <a:noFill/>
          <a:ln>
            <a:noFill/>
          </a:ln>
        </p:spPr>
      </p:pic>
      <p:sp>
        <p:nvSpPr>
          <p:cNvPr id="582" name="Google Shape;582;p43"/>
          <p:cNvSpPr txBox="1"/>
          <p:nvPr/>
        </p:nvSpPr>
        <p:spPr>
          <a:xfrm>
            <a:off x="412350" y="1179625"/>
            <a:ext cx="8319300" cy="13854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999999"/>
                </a:solidFill>
                <a:latin typeface="Calibri"/>
                <a:ea typeface="Calibri"/>
                <a:cs typeface="Calibri"/>
                <a:sym typeface="Calibri"/>
              </a:rPr>
              <a:t>1.[F] search for distributed data in EOSC-hub and beyond</a:t>
            </a:r>
            <a:endParaRPr sz="1800" b="0" i="0" u="none" strike="noStrike" cap="none">
              <a:solidFill>
                <a:srgbClr val="99999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999999"/>
                </a:solidFill>
                <a:latin typeface="Calibri"/>
                <a:ea typeface="Calibri"/>
                <a:cs typeface="Calibri"/>
                <a:sym typeface="Calibri"/>
              </a:rPr>
              <a:t>2.[A] seamless access to distributed data resources where ever they are located</a:t>
            </a:r>
            <a:endParaRPr sz="1800" b="0" i="0" u="none" strike="noStrike" cap="none">
              <a:solidFill>
                <a:srgbClr val="99999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3.[I] usage of open standards and domain agnostic tools and interfaces</a:t>
            </a:r>
            <a:endParaRPr sz="1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4.[R] reuse, exchange and staging of data (depending on use case)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4"/>
          <p:cNvPicPr preferRelativeResize="0"/>
          <p:nvPr/>
        </p:nvPicPr>
        <p:blipFill rotWithShape="1">
          <a:blip r:embed="rId3">
            <a:alphaModFix/>
          </a:blip>
          <a:srcRect/>
          <a:stretch/>
        </p:blipFill>
        <p:spPr>
          <a:xfrm>
            <a:off x="2235950" y="337100"/>
            <a:ext cx="6775050" cy="5570500"/>
          </a:xfrm>
          <a:prstGeom prst="rect">
            <a:avLst/>
          </a:prstGeom>
          <a:noFill/>
          <a:ln>
            <a:noFill/>
          </a:ln>
        </p:spPr>
      </p:pic>
      <p:sp>
        <p:nvSpPr>
          <p:cNvPr id="588" name="Google Shape;588;p4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50" b="0" i="0">
              <a:solidFill>
                <a:srgbClr val="3C3C3C"/>
              </a:solidFill>
              <a:latin typeface="Calibri"/>
              <a:ea typeface="Calibri"/>
              <a:cs typeface="Calibri"/>
              <a:sym typeface="Calibri"/>
            </a:endParaRPr>
          </a:p>
        </p:txBody>
      </p:sp>
      <p:sp>
        <p:nvSpPr>
          <p:cNvPr id="589" name="Google Shape;589;p4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50"/>
              <a:buNone/>
            </a:pPr>
            <a:fld id="{00000000-1234-1234-1234-123412341234}" type="slidenum">
              <a:rPr lang="en-GB" sz="950" b="0" i="0">
                <a:solidFill>
                  <a:srgbClr val="3C3C3C"/>
                </a:solidFill>
                <a:latin typeface="Calibri"/>
                <a:ea typeface="Calibri"/>
                <a:cs typeface="Calibri"/>
                <a:sym typeface="Calibri"/>
              </a:rPr>
              <a:t>15</a:t>
            </a:fld>
            <a:endParaRPr sz="950" b="0" i="0">
              <a:solidFill>
                <a:srgbClr val="3C3C3C"/>
              </a:solidFill>
              <a:latin typeface="Calibri"/>
              <a:ea typeface="Calibri"/>
              <a:cs typeface="Calibri"/>
              <a:sym typeface="Calibri"/>
            </a:endParaRPr>
          </a:p>
        </p:txBody>
      </p:sp>
      <p:sp>
        <p:nvSpPr>
          <p:cNvPr id="590" name="Google Shape;590;p44"/>
          <p:cNvSpPr txBox="1"/>
          <p:nvPr/>
        </p:nvSpPr>
        <p:spPr>
          <a:xfrm>
            <a:off x="188750" y="4629100"/>
            <a:ext cx="37644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workflow for the tickets received at EOSC-hub  helpdesk</a:t>
            </a:r>
            <a:endParaRPr sz="2400" b="0" i="0" u="none" strike="noStrike" cap="none">
              <a:solidFill>
                <a:srgbClr val="000000"/>
              </a:solidFill>
              <a:latin typeface="Calibri"/>
              <a:ea typeface="Calibri"/>
              <a:cs typeface="Calibri"/>
              <a:sym typeface="Calibri"/>
            </a:endParaRPr>
          </a:p>
        </p:txBody>
      </p:sp>
      <p:sp>
        <p:nvSpPr>
          <p:cNvPr id="591" name="Google Shape;591;p44"/>
          <p:cNvSpPr txBox="1">
            <a:spLocks noGrp="1"/>
          </p:cNvSpPr>
          <p:nvPr>
            <p:ph type="body" idx="2"/>
          </p:nvPr>
        </p:nvSpPr>
        <p:spPr>
          <a:xfrm>
            <a:off x="2339550" y="116666"/>
            <a:ext cx="6476700" cy="63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WP5...</a:t>
            </a:r>
            <a:endParaRPr sz="3200" b="1" i="0" u="none" strike="noStrike" cap="none">
              <a:solidFill>
                <a:srgbClr val="1C3046"/>
              </a:solidFill>
              <a:latin typeface="Calibri"/>
              <a:ea typeface="Calibri"/>
              <a:cs typeface="Calibri"/>
              <a:sym typeface="Calibri"/>
            </a:endParaRPr>
          </a:p>
        </p:txBody>
      </p:sp>
      <p:sp>
        <p:nvSpPr>
          <p:cNvPr id="592" name="Google Shape;592;p44"/>
          <p:cNvSpPr txBox="1"/>
          <p:nvPr/>
        </p:nvSpPr>
        <p:spPr>
          <a:xfrm>
            <a:off x="251525" y="756500"/>
            <a:ext cx="37644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Integration of the EGI and EUDAT ticketing systems</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50" b="0" i="0">
              <a:solidFill>
                <a:srgbClr val="3C3C3C"/>
              </a:solidFill>
              <a:latin typeface="Calibri"/>
              <a:ea typeface="Calibri"/>
              <a:cs typeface="Calibri"/>
              <a:sym typeface="Calibri"/>
            </a:endParaRPr>
          </a:p>
        </p:txBody>
      </p:sp>
      <p:sp>
        <p:nvSpPr>
          <p:cNvPr id="598" name="Google Shape;598;p4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50"/>
              <a:buNone/>
            </a:pPr>
            <a:fld id="{00000000-1234-1234-1234-123412341234}" type="slidenum">
              <a:rPr lang="en-GB" sz="950" b="0" i="0">
                <a:solidFill>
                  <a:srgbClr val="3C3C3C"/>
                </a:solidFill>
                <a:latin typeface="Calibri"/>
                <a:ea typeface="Calibri"/>
                <a:cs typeface="Calibri"/>
                <a:sym typeface="Calibri"/>
              </a:rPr>
              <a:t>16</a:t>
            </a:fld>
            <a:endParaRPr sz="950" b="0" i="0">
              <a:solidFill>
                <a:srgbClr val="3C3C3C"/>
              </a:solidFill>
              <a:latin typeface="Calibri"/>
              <a:ea typeface="Calibri"/>
              <a:cs typeface="Calibri"/>
              <a:sym typeface="Calibri"/>
            </a:endParaRPr>
          </a:p>
        </p:txBody>
      </p:sp>
      <p:sp>
        <p:nvSpPr>
          <p:cNvPr id="599" name="Google Shape;599;p45"/>
          <p:cNvSpPr txBox="1">
            <a:spLocks noGrp="1"/>
          </p:cNvSpPr>
          <p:nvPr>
            <p:ph type="body" idx="2"/>
          </p:nvPr>
        </p:nvSpPr>
        <p:spPr>
          <a:xfrm>
            <a:off x="2151850" y="116650"/>
            <a:ext cx="6936900" cy="82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DODAS TS: a vertical community service</a:t>
            </a:r>
            <a:endParaRPr/>
          </a:p>
        </p:txBody>
      </p:sp>
      <p:sp>
        <p:nvSpPr>
          <p:cNvPr id="600" name="Google Shape;600;p45"/>
          <p:cNvSpPr/>
          <p:nvPr/>
        </p:nvSpPr>
        <p:spPr>
          <a:xfrm>
            <a:off x="2108445" y="2872222"/>
            <a:ext cx="4227768" cy="2374164"/>
          </a:xfrm>
          <a:prstGeom prst="cloud">
            <a:avLst/>
          </a:prstGeom>
          <a:solidFill>
            <a:srgbClr val="EEEEEE"/>
          </a:solidFill>
          <a:ln w="57150" cap="flat" cmpd="sng">
            <a:solidFill>
              <a:srgbClr val="595959"/>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900"/>
              <a:buFont typeface="Calibri"/>
              <a:buNone/>
            </a:pPr>
            <a:endParaRPr sz="900" b="1" i="0" u="none" strike="noStrike" cap="none">
              <a:solidFill>
                <a:srgbClr val="000000"/>
              </a:solidFill>
              <a:latin typeface="Calibri"/>
              <a:ea typeface="Calibri"/>
              <a:cs typeface="Calibri"/>
              <a:sym typeface="Calibri"/>
            </a:endParaRPr>
          </a:p>
        </p:txBody>
      </p:sp>
      <p:sp>
        <p:nvSpPr>
          <p:cNvPr id="601" name="Google Shape;601;p45"/>
          <p:cNvSpPr/>
          <p:nvPr/>
        </p:nvSpPr>
        <p:spPr>
          <a:xfrm>
            <a:off x="4703938" y="3364508"/>
            <a:ext cx="1155300" cy="628500"/>
          </a:xfrm>
          <a:prstGeom prst="rect">
            <a:avLst/>
          </a:prstGeom>
          <a:solidFill>
            <a:srgbClr val="BEC5B6"/>
          </a:solid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p:txBody>
      </p:sp>
      <p:pic>
        <p:nvPicPr>
          <p:cNvPr id="602" name="Google Shape;602;p45" descr="users.jpg"/>
          <p:cNvPicPr preferRelativeResize="0"/>
          <p:nvPr/>
        </p:nvPicPr>
        <p:blipFill rotWithShape="1">
          <a:blip r:embed="rId3">
            <a:alphaModFix/>
          </a:blip>
          <a:srcRect/>
          <a:stretch/>
        </p:blipFill>
        <p:spPr>
          <a:xfrm>
            <a:off x="7504937" y="1491775"/>
            <a:ext cx="1419358" cy="852073"/>
          </a:xfrm>
          <a:prstGeom prst="rect">
            <a:avLst/>
          </a:prstGeom>
          <a:noFill/>
          <a:ln w="28575" cap="flat" cmpd="sng">
            <a:solidFill>
              <a:srgbClr val="000000"/>
            </a:solidFill>
            <a:prstDash val="solid"/>
            <a:round/>
            <a:headEnd type="none" w="sm" len="sm"/>
            <a:tailEnd type="none" w="sm" len="sm"/>
          </a:ln>
        </p:spPr>
      </p:pic>
      <p:sp>
        <p:nvSpPr>
          <p:cNvPr id="603" name="Google Shape;603;p45"/>
          <p:cNvSpPr/>
          <p:nvPr/>
        </p:nvSpPr>
        <p:spPr>
          <a:xfrm>
            <a:off x="3603740" y="1437995"/>
            <a:ext cx="1792200" cy="481500"/>
          </a:xfrm>
          <a:prstGeom prst="roundRect">
            <a:avLst>
              <a:gd name="adj" fmla="val 16667"/>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PaaS Orchestrator</a:t>
            </a:r>
            <a:endParaRPr sz="1400" b="1" i="0" u="none" strike="noStrike" cap="none">
              <a:solidFill>
                <a:srgbClr val="000000"/>
              </a:solidFill>
              <a:latin typeface="Calibri"/>
              <a:ea typeface="Calibri"/>
              <a:cs typeface="Calibri"/>
              <a:sym typeface="Calibri"/>
            </a:endParaRPr>
          </a:p>
        </p:txBody>
      </p:sp>
      <p:cxnSp>
        <p:nvCxnSpPr>
          <p:cNvPr id="604" name="Google Shape;604;p45"/>
          <p:cNvCxnSpPr/>
          <p:nvPr/>
        </p:nvCxnSpPr>
        <p:spPr>
          <a:xfrm rot="10800000" flipH="1">
            <a:off x="1040839" y="1882758"/>
            <a:ext cx="2608500" cy="385800"/>
          </a:xfrm>
          <a:prstGeom prst="straightConnector1">
            <a:avLst/>
          </a:prstGeom>
          <a:noFill/>
          <a:ln w="15875" cap="flat" cmpd="sng">
            <a:solidFill>
              <a:srgbClr val="000000"/>
            </a:solidFill>
            <a:prstDash val="solid"/>
            <a:round/>
            <a:headEnd type="stealth" w="med" len="med"/>
            <a:tailEnd type="stealth" w="med" len="med"/>
          </a:ln>
        </p:spPr>
      </p:cxnSp>
      <p:pic>
        <p:nvPicPr>
          <p:cNvPr id="605" name="Google Shape;605;p45"/>
          <p:cNvPicPr preferRelativeResize="0"/>
          <p:nvPr/>
        </p:nvPicPr>
        <p:blipFill rotWithShape="1">
          <a:blip r:embed="rId4">
            <a:alphaModFix/>
          </a:blip>
          <a:srcRect/>
          <a:stretch/>
        </p:blipFill>
        <p:spPr>
          <a:xfrm>
            <a:off x="299101" y="1678031"/>
            <a:ext cx="730790" cy="875144"/>
          </a:xfrm>
          <a:prstGeom prst="rect">
            <a:avLst/>
          </a:prstGeom>
          <a:noFill/>
          <a:ln w="9525" cap="flat" cmpd="sng">
            <a:solidFill>
              <a:srgbClr val="000000"/>
            </a:solidFill>
            <a:prstDash val="solid"/>
            <a:round/>
            <a:headEnd type="none" w="sm" len="sm"/>
            <a:tailEnd type="none" w="sm" len="sm"/>
          </a:ln>
        </p:spPr>
      </p:pic>
      <p:pic>
        <p:nvPicPr>
          <p:cNvPr id="606" name="Google Shape;606;p45"/>
          <p:cNvPicPr preferRelativeResize="0"/>
          <p:nvPr/>
        </p:nvPicPr>
        <p:blipFill rotWithShape="1">
          <a:blip r:embed="rId5">
            <a:alphaModFix/>
          </a:blip>
          <a:srcRect/>
          <a:stretch/>
        </p:blipFill>
        <p:spPr>
          <a:xfrm>
            <a:off x="2194849" y="1606884"/>
            <a:ext cx="752223" cy="629110"/>
          </a:xfrm>
          <a:prstGeom prst="rect">
            <a:avLst/>
          </a:prstGeom>
          <a:noFill/>
          <a:ln w="9525" cap="flat" cmpd="sng">
            <a:solidFill>
              <a:srgbClr val="000000"/>
            </a:solidFill>
            <a:prstDash val="solid"/>
            <a:round/>
            <a:headEnd type="none" w="sm" len="sm"/>
            <a:tailEnd type="none" w="sm" len="sm"/>
          </a:ln>
        </p:spPr>
      </p:pic>
      <p:pic>
        <p:nvPicPr>
          <p:cNvPr id="607" name="Google Shape;607;p45"/>
          <p:cNvPicPr preferRelativeResize="0"/>
          <p:nvPr/>
        </p:nvPicPr>
        <p:blipFill rotWithShape="1">
          <a:blip r:embed="rId6">
            <a:alphaModFix/>
          </a:blip>
          <a:srcRect/>
          <a:stretch/>
        </p:blipFill>
        <p:spPr>
          <a:xfrm>
            <a:off x="2834278" y="1807295"/>
            <a:ext cx="304800" cy="276225"/>
          </a:xfrm>
          <a:prstGeom prst="rect">
            <a:avLst/>
          </a:prstGeom>
          <a:noFill/>
          <a:ln w="9525" cap="flat" cmpd="sng">
            <a:solidFill>
              <a:srgbClr val="FF0000"/>
            </a:solidFill>
            <a:prstDash val="solid"/>
            <a:round/>
            <a:headEnd type="none" w="sm" len="sm"/>
            <a:tailEnd type="none" w="sm" len="sm"/>
          </a:ln>
        </p:spPr>
      </p:pic>
      <p:sp>
        <p:nvSpPr>
          <p:cNvPr id="608" name="Google Shape;608;p45"/>
          <p:cNvSpPr txBox="1"/>
          <p:nvPr/>
        </p:nvSpPr>
        <p:spPr>
          <a:xfrm>
            <a:off x="2037113" y="1346485"/>
            <a:ext cx="1177200" cy="242400"/>
          </a:xfrm>
          <a:prstGeom prst="rect">
            <a:avLst/>
          </a:prstGeom>
          <a:solidFill>
            <a:srgbClr val="FFAB40"/>
          </a:solidFill>
          <a:ln w="9525" cap="flat" cmpd="sng">
            <a:solidFill>
              <a:srgbClr val="FFAB4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Calibri"/>
                <a:ea typeface="Calibri"/>
                <a:cs typeface="Calibri"/>
                <a:sym typeface="Calibri"/>
              </a:rPr>
              <a:t>TOSCA (+Ansible)</a:t>
            </a:r>
            <a:endParaRPr sz="1100" b="1" i="0" u="none" strike="noStrike" cap="none">
              <a:solidFill>
                <a:srgbClr val="000000"/>
              </a:solidFill>
              <a:latin typeface="Calibri"/>
              <a:ea typeface="Calibri"/>
              <a:cs typeface="Calibri"/>
              <a:sym typeface="Calibri"/>
            </a:endParaRPr>
          </a:p>
        </p:txBody>
      </p:sp>
      <p:cxnSp>
        <p:nvCxnSpPr>
          <p:cNvPr id="609" name="Google Shape;609;p45"/>
          <p:cNvCxnSpPr>
            <a:endCxn id="610" idx="3"/>
          </p:cNvCxnSpPr>
          <p:nvPr/>
        </p:nvCxnSpPr>
        <p:spPr>
          <a:xfrm flipH="1">
            <a:off x="5344239" y="2343995"/>
            <a:ext cx="3018900" cy="1296000"/>
          </a:xfrm>
          <a:prstGeom prst="curvedConnector3">
            <a:avLst>
              <a:gd name="adj1" fmla="val 50000"/>
            </a:avLst>
          </a:prstGeom>
          <a:noFill/>
          <a:ln w="38100" cap="flat" cmpd="sng">
            <a:solidFill>
              <a:srgbClr val="000000"/>
            </a:solidFill>
            <a:prstDash val="solid"/>
            <a:round/>
            <a:headEnd type="none" w="sm" len="sm"/>
            <a:tailEnd type="stealth" w="med" len="med"/>
          </a:ln>
        </p:spPr>
      </p:cxnSp>
      <p:sp>
        <p:nvSpPr>
          <p:cNvPr id="611" name="Google Shape;611;p45"/>
          <p:cNvSpPr txBox="1"/>
          <p:nvPr/>
        </p:nvSpPr>
        <p:spPr>
          <a:xfrm>
            <a:off x="1353386" y="1962602"/>
            <a:ext cx="722400" cy="276900"/>
          </a:xfrm>
          <a:prstGeom prst="rect">
            <a:avLst/>
          </a:prstGeom>
          <a:solidFill>
            <a:srgbClr val="FFAB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Orchent</a:t>
            </a:r>
            <a:endParaRPr sz="1200" b="1" i="0" u="none" strike="noStrike" cap="none">
              <a:solidFill>
                <a:srgbClr val="000000"/>
              </a:solidFill>
              <a:latin typeface="Calibri"/>
              <a:ea typeface="Calibri"/>
              <a:cs typeface="Calibri"/>
              <a:sym typeface="Calibri"/>
            </a:endParaRPr>
          </a:p>
        </p:txBody>
      </p:sp>
      <p:sp>
        <p:nvSpPr>
          <p:cNvPr id="612" name="Google Shape;612;p45"/>
          <p:cNvSpPr/>
          <p:nvPr/>
        </p:nvSpPr>
        <p:spPr>
          <a:xfrm>
            <a:off x="262914" y="4093111"/>
            <a:ext cx="603600" cy="42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WaTTS</a:t>
            </a:r>
            <a:endParaRPr sz="1200" b="1" i="0" u="none" strike="noStrike" cap="none">
              <a:solidFill>
                <a:srgbClr val="000000"/>
              </a:solidFill>
              <a:latin typeface="Calibri"/>
              <a:ea typeface="Calibri"/>
              <a:cs typeface="Calibri"/>
              <a:sym typeface="Calibri"/>
            </a:endParaRPr>
          </a:p>
        </p:txBody>
      </p:sp>
      <p:sp>
        <p:nvSpPr>
          <p:cNvPr id="613" name="Google Shape;613;p45"/>
          <p:cNvSpPr/>
          <p:nvPr/>
        </p:nvSpPr>
        <p:spPr>
          <a:xfrm>
            <a:off x="4068825" y="2293158"/>
            <a:ext cx="848400" cy="2055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IM</a:t>
            </a:r>
            <a:endParaRPr sz="1400" b="1" i="0" u="none" strike="noStrike" cap="none">
              <a:solidFill>
                <a:srgbClr val="000000"/>
              </a:solidFill>
              <a:latin typeface="Calibri"/>
              <a:ea typeface="Calibri"/>
              <a:cs typeface="Calibri"/>
              <a:sym typeface="Calibri"/>
            </a:endParaRPr>
          </a:p>
        </p:txBody>
      </p:sp>
      <p:cxnSp>
        <p:nvCxnSpPr>
          <p:cNvPr id="614" name="Google Shape;614;p45"/>
          <p:cNvCxnSpPr>
            <a:stCxn id="603" idx="2"/>
          </p:cNvCxnSpPr>
          <p:nvPr/>
        </p:nvCxnSpPr>
        <p:spPr>
          <a:xfrm flipH="1">
            <a:off x="4486040" y="1919495"/>
            <a:ext cx="13800" cy="408300"/>
          </a:xfrm>
          <a:prstGeom prst="straightConnector1">
            <a:avLst/>
          </a:prstGeom>
          <a:noFill/>
          <a:ln w="15875" cap="flat" cmpd="sng">
            <a:solidFill>
              <a:srgbClr val="000000"/>
            </a:solidFill>
            <a:prstDash val="solid"/>
            <a:round/>
            <a:headEnd type="stealth" w="med" len="med"/>
            <a:tailEnd type="stealth" w="med" len="med"/>
          </a:ln>
        </p:spPr>
      </p:cxnSp>
      <p:cxnSp>
        <p:nvCxnSpPr>
          <p:cNvPr id="615" name="Google Shape;615;p45"/>
          <p:cNvCxnSpPr>
            <a:stCxn id="613" idx="1"/>
            <a:endCxn id="616" idx="1"/>
          </p:cNvCxnSpPr>
          <p:nvPr/>
        </p:nvCxnSpPr>
        <p:spPr>
          <a:xfrm flipH="1">
            <a:off x="2012625" y="2395908"/>
            <a:ext cx="2056200" cy="1264800"/>
          </a:xfrm>
          <a:prstGeom prst="curvedConnector3">
            <a:avLst>
              <a:gd name="adj1" fmla="val 111575"/>
            </a:avLst>
          </a:prstGeom>
          <a:noFill/>
          <a:ln w="15875" cap="flat" cmpd="sng">
            <a:solidFill>
              <a:srgbClr val="000000"/>
            </a:solidFill>
            <a:prstDash val="solid"/>
            <a:round/>
            <a:headEnd type="none" w="sm" len="sm"/>
            <a:tailEnd type="stealth" w="med" len="med"/>
          </a:ln>
        </p:spPr>
      </p:cxnSp>
      <p:sp>
        <p:nvSpPr>
          <p:cNvPr id="617" name="Google Shape;617;p45"/>
          <p:cNvSpPr/>
          <p:nvPr/>
        </p:nvSpPr>
        <p:spPr>
          <a:xfrm>
            <a:off x="3099287" y="3465281"/>
            <a:ext cx="1155300" cy="628500"/>
          </a:xfrm>
          <a:prstGeom prst="rect">
            <a:avLst/>
          </a:prstGeom>
          <a:solidFill>
            <a:srgbClr val="BEC5B6"/>
          </a:solidFill>
          <a:ln w="12700" cap="flat" cmpd="sng">
            <a:solidFill>
              <a:srgbClr val="4A524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Calibri"/>
              <a:ea typeface="Calibri"/>
              <a:cs typeface="Calibri"/>
              <a:sym typeface="Calibri"/>
            </a:endParaRPr>
          </a:p>
        </p:txBody>
      </p:sp>
      <p:sp>
        <p:nvSpPr>
          <p:cNvPr id="618" name="Google Shape;618;p45"/>
          <p:cNvSpPr/>
          <p:nvPr/>
        </p:nvSpPr>
        <p:spPr>
          <a:xfrm>
            <a:off x="3103353" y="3738053"/>
            <a:ext cx="612600" cy="1257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sp>
        <p:nvSpPr>
          <p:cNvPr id="619" name="Google Shape;619;p45"/>
          <p:cNvSpPr/>
          <p:nvPr/>
        </p:nvSpPr>
        <p:spPr>
          <a:xfrm>
            <a:off x="3115572" y="3498472"/>
            <a:ext cx="515100" cy="1218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cxnSp>
        <p:nvCxnSpPr>
          <p:cNvPr id="620" name="Google Shape;620;p45"/>
          <p:cNvCxnSpPr>
            <a:stCxn id="612" idx="3"/>
            <a:endCxn id="619" idx="1"/>
          </p:cNvCxnSpPr>
          <p:nvPr/>
        </p:nvCxnSpPr>
        <p:spPr>
          <a:xfrm rot="10800000" flipH="1">
            <a:off x="866514" y="3559261"/>
            <a:ext cx="2249100" cy="747000"/>
          </a:xfrm>
          <a:prstGeom prst="straightConnector1">
            <a:avLst/>
          </a:prstGeom>
          <a:noFill/>
          <a:ln w="15875" cap="flat" cmpd="sng">
            <a:solidFill>
              <a:srgbClr val="000000"/>
            </a:solidFill>
            <a:prstDash val="solid"/>
            <a:round/>
            <a:headEnd type="stealth" w="med" len="med"/>
            <a:tailEnd type="stealth" w="med" len="med"/>
          </a:ln>
        </p:spPr>
      </p:cxnSp>
      <p:sp>
        <p:nvSpPr>
          <p:cNvPr id="621" name="Google Shape;621;p45"/>
          <p:cNvSpPr/>
          <p:nvPr/>
        </p:nvSpPr>
        <p:spPr>
          <a:xfrm>
            <a:off x="3726315" y="4334155"/>
            <a:ext cx="1155300" cy="628500"/>
          </a:xfrm>
          <a:prstGeom prst="rect">
            <a:avLst/>
          </a:prstGeom>
          <a:solidFill>
            <a:srgbClr val="BEC5B6"/>
          </a:solidFill>
          <a:ln w="28575"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n-GB" sz="1200" b="1" i="0" u="none" strike="noStrike" cap="none">
                <a:solidFill>
                  <a:srgbClr val="FF0000"/>
                </a:solidFill>
                <a:latin typeface="Calibri"/>
                <a:ea typeface="Calibri"/>
                <a:cs typeface="Calibri"/>
                <a:sym typeface="Calibri"/>
              </a:rPr>
            </a:br>
            <a:r>
              <a:rPr lang="en-GB" sz="1200" b="1" i="0" u="none" strike="noStrike" cap="none">
                <a:solidFill>
                  <a:srgbClr val="FF0000"/>
                </a:solidFill>
                <a:latin typeface="Calibri"/>
                <a:ea typeface="Calibri"/>
                <a:cs typeface="Calibri"/>
                <a:sym typeface="Calibri"/>
              </a:rPr>
              <a:t>CVMFS Server</a:t>
            </a:r>
            <a:endParaRPr sz="12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0000"/>
                </a:solidFill>
                <a:latin typeface="Calibri"/>
                <a:ea typeface="Calibri"/>
                <a:cs typeface="Calibri"/>
                <a:sym typeface="Calibri"/>
              </a:rPr>
              <a:t>Stratum0/1</a:t>
            </a:r>
            <a:endParaRPr sz="1200" b="1" i="0" u="none" strike="noStrike" cap="none">
              <a:solidFill>
                <a:srgbClr val="FF0000"/>
              </a:solidFill>
              <a:latin typeface="Calibri"/>
              <a:ea typeface="Calibri"/>
              <a:cs typeface="Calibri"/>
              <a:sym typeface="Calibri"/>
            </a:endParaRPr>
          </a:p>
        </p:txBody>
      </p:sp>
      <p:pic>
        <p:nvPicPr>
          <p:cNvPr id="622" name="Google Shape;622;p45" descr="mesos.jpeg"/>
          <p:cNvPicPr preferRelativeResize="0"/>
          <p:nvPr/>
        </p:nvPicPr>
        <p:blipFill rotWithShape="1">
          <a:blip r:embed="rId7">
            <a:alphaModFix/>
          </a:blip>
          <a:srcRect/>
          <a:stretch/>
        </p:blipFill>
        <p:spPr>
          <a:xfrm>
            <a:off x="4133914" y="3875331"/>
            <a:ext cx="242638" cy="242638"/>
          </a:xfrm>
          <a:prstGeom prst="rect">
            <a:avLst/>
          </a:prstGeom>
          <a:noFill/>
          <a:ln w="9525" cap="flat" cmpd="sng">
            <a:solidFill>
              <a:srgbClr val="000000"/>
            </a:solidFill>
            <a:prstDash val="solid"/>
            <a:round/>
            <a:headEnd type="none" w="sm" len="sm"/>
            <a:tailEnd type="none" w="sm" len="sm"/>
          </a:ln>
        </p:spPr>
      </p:pic>
      <p:pic>
        <p:nvPicPr>
          <p:cNvPr id="623" name="Google Shape;623;p45"/>
          <p:cNvPicPr preferRelativeResize="0"/>
          <p:nvPr/>
        </p:nvPicPr>
        <p:blipFill rotWithShape="1">
          <a:blip r:embed="rId8">
            <a:alphaModFix/>
          </a:blip>
          <a:srcRect/>
          <a:stretch/>
        </p:blipFill>
        <p:spPr>
          <a:xfrm rot="-1111824">
            <a:off x="1322597" y="4157731"/>
            <a:ext cx="263020" cy="247549"/>
          </a:xfrm>
          <a:prstGeom prst="rect">
            <a:avLst/>
          </a:prstGeom>
          <a:noFill/>
          <a:ln w="9525" cap="flat" cmpd="sng">
            <a:solidFill>
              <a:srgbClr val="FF0000"/>
            </a:solidFill>
            <a:prstDash val="solid"/>
            <a:round/>
            <a:headEnd type="none" w="sm" len="sm"/>
            <a:tailEnd type="none" w="sm" len="sm"/>
          </a:ln>
        </p:spPr>
      </p:pic>
      <p:sp>
        <p:nvSpPr>
          <p:cNvPr id="624" name="Google Shape;624;p45"/>
          <p:cNvSpPr txBox="1"/>
          <p:nvPr/>
        </p:nvSpPr>
        <p:spPr>
          <a:xfrm rot="-1169204">
            <a:off x="1328141" y="4340168"/>
            <a:ext cx="408287" cy="20779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X.509</a:t>
            </a:r>
            <a:endParaRPr sz="900" b="1" i="0" u="none" strike="noStrike" cap="none">
              <a:solidFill>
                <a:srgbClr val="000000"/>
              </a:solidFill>
              <a:latin typeface="Calibri"/>
              <a:ea typeface="Calibri"/>
              <a:cs typeface="Calibri"/>
              <a:sym typeface="Calibri"/>
            </a:endParaRPr>
          </a:p>
        </p:txBody>
      </p:sp>
      <p:sp>
        <p:nvSpPr>
          <p:cNvPr id="625" name="Google Shape;625;p45"/>
          <p:cNvSpPr txBox="1"/>
          <p:nvPr/>
        </p:nvSpPr>
        <p:spPr>
          <a:xfrm>
            <a:off x="7508073" y="1214800"/>
            <a:ext cx="1419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Data Analysts</a:t>
            </a:r>
            <a:endParaRPr sz="1400" b="1" i="0" u="none" strike="noStrike" cap="none">
              <a:solidFill>
                <a:srgbClr val="000000"/>
              </a:solidFill>
              <a:latin typeface="Calibri"/>
              <a:ea typeface="Calibri"/>
              <a:cs typeface="Calibri"/>
              <a:sym typeface="Calibri"/>
            </a:endParaRPr>
          </a:p>
        </p:txBody>
      </p:sp>
      <p:pic>
        <p:nvPicPr>
          <p:cNvPr id="626" name="Google Shape;626;p45" descr="mesos.jpeg"/>
          <p:cNvPicPr preferRelativeResize="0"/>
          <p:nvPr/>
        </p:nvPicPr>
        <p:blipFill rotWithShape="1">
          <a:blip r:embed="rId7">
            <a:alphaModFix/>
          </a:blip>
          <a:srcRect/>
          <a:stretch/>
        </p:blipFill>
        <p:spPr>
          <a:xfrm>
            <a:off x="5661221" y="3806450"/>
            <a:ext cx="222617" cy="222617"/>
          </a:xfrm>
          <a:prstGeom prst="rect">
            <a:avLst/>
          </a:prstGeom>
          <a:noFill/>
          <a:ln w="9525" cap="flat" cmpd="sng">
            <a:solidFill>
              <a:srgbClr val="000000"/>
            </a:solidFill>
            <a:prstDash val="solid"/>
            <a:round/>
            <a:headEnd type="none" w="sm" len="sm"/>
            <a:tailEnd type="none" w="sm" len="sm"/>
          </a:ln>
        </p:spPr>
      </p:pic>
      <p:pic>
        <p:nvPicPr>
          <p:cNvPr id="627" name="Google Shape;627;p45" descr="mesos.jpeg"/>
          <p:cNvPicPr preferRelativeResize="0"/>
          <p:nvPr/>
        </p:nvPicPr>
        <p:blipFill rotWithShape="1">
          <a:blip r:embed="rId7">
            <a:alphaModFix/>
          </a:blip>
          <a:srcRect/>
          <a:stretch/>
        </p:blipFill>
        <p:spPr>
          <a:xfrm>
            <a:off x="4725397" y="4760117"/>
            <a:ext cx="240296" cy="240296"/>
          </a:xfrm>
          <a:prstGeom prst="rect">
            <a:avLst/>
          </a:prstGeom>
          <a:noFill/>
          <a:ln w="9525" cap="flat" cmpd="sng">
            <a:solidFill>
              <a:srgbClr val="000000"/>
            </a:solidFill>
            <a:prstDash val="solid"/>
            <a:round/>
            <a:headEnd type="none" w="sm" len="sm"/>
            <a:tailEnd type="none" w="sm" len="sm"/>
          </a:ln>
        </p:spPr>
      </p:pic>
      <p:pic>
        <p:nvPicPr>
          <p:cNvPr id="628" name="Google Shape;628;p45" descr="datastorage.gif"/>
          <p:cNvPicPr preferRelativeResize="0"/>
          <p:nvPr/>
        </p:nvPicPr>
        <p:blipFill rotWithShape="1">
          <a:blip r:embed="rId9">
            <a:alphaModFix/>
          </a:blip>
          <a:srcRect/>
          <a:stretch/>
        </p:blipFill>
        <p:spPr>
          <a:xfrm>
            <a:off x="7906450" y="3985955"/>
            <a:ext cx="913001" cy="913001"/>
          </a:xfrm>
          <a:prstGeom prst="rect">
            <a:avLst/>
          </a:prstGeom>
          <a:noFill/>
          <a:ln>
            <a:noFill/>
          </a:ln>
        </p:spPr>
      </p:pic>
      <p:cxnSp>
        <p:nvCxnSpPr>
          <p:cNvPr id="629" name="Google Shape;629;p45"/>
          <p:cNvCxnSpPr>
            <a:stCxn id="610" idx="0"/>
            <a:endCxn id="628" idx="1"/>
          </p:cNvCxnSpPr>
          <p:nvPr/>
        </p:nvCxnSpPr>
        <p:spPr>
          <a:xfrm>
            <a:off x="5280308" y="3562494"/>
            <a:ext cx="2626200" cy="879900"/>
          </a:xfrm>
          <a:prstGeom prst="straightConnector1">
            <a:avLst/>
          </a:prstGeom>
          <a:noFill/>
          <a:ln w="15875" cap="flat" cmpd="sng">
            <a:solidFill>
              <a:srgbClr val="000000"/>
            </a:solidFill>
            <a:prstDash val="solid"/>
            <a:round/>
            <a:headEnd type="stealth" w="med" len="med"/>
            <a:tailEnd type="stealth" w="med" len="med"/>
          </a:ln>
        </p:spPr>
      </p:cxnSp>
      <p:sp>
        <p:nvSpPr>
          <p:cNvPr id="630" name="Google Shape;630;p45"/>
          <p:cNvSpPr txBox="1"/>
          <p:nvPr/>
        </p:nvSpPr>
        <p:spPr>
          <a:xfrm rot="1250261">
            <a:off x="6968362" y="4049314"/>
            <a:ext cx="592879" cy="20776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DATA I/O</a:t>
            </a:r>
            <a:endParaRPr sz="1100" b="0" i="0" u="none" strike="noStrike" cap="none">
              <a:solidFill>
                <a:srgbClr val="000000"/>
              </a:solidFill>
              <a:latin typeface="Arial"/>
              <a:ea typeface="Arial"/>
              <a:cs typeface="Arial"/>
              <a:sym typeface="Arial"/>
            </a:endParaRPr>
          </a:p>
        </p:txBody>
      </p:sp>
      <p:cxnSp>
        <p:nvCxnSpPr>
          <p:cNvPr id="631" name="Google Shape;631;p45"/>
          <p:cNvCxnSpPr>
            <a:stCxn id="602" idx="2"/>
            <a:endCxn id="628" idx="0"/>
          </p:cNvCxnSpPr>
          <p:nvPr/>
        </p:nvCxnSpPr>
        <p:spPr>
          <a:xfrm>
            <a:off x="8214616" y="2343848"/>
            <a:ext cx="148200" cy="1642200"/>
          </a:xfrm>
          <a:prstGeom prst="straightConnector1">
            <a:avLst/>
          </a:prstGeom>
          <a:noFill/>
          <a:ln w="15875" cap="flat" cmpd="sng">
            <a:solidFill>
              <a:srgbClr val="000000"/>
            </a:solidFill>
            <a:prstDash val="solid"/>
            <a:round/>
            <a:headEnd type="stealth" w="med" len="med"/>
            <a:tailEnd type="stealth" w="med" len="med"/>
          </a:ln>
        </p:spPr>
      </p:cxnSp>
      <p:sp>
        <p:nvSpPr>
          <p:cNvPr id="632" name="Google Shape;632;p45"/>
          <p:cNvSpPr/>
          <p:nvPr/>
        </p:nvSpPr>
        <p:spPr>
          <a:xfrm>
            <a:off x="2743852" y="4334155"/>
            <a:ext cx="536100" cy="394800"/>
          </a:xfrm>
          <a:prstGeom prst="rect">
            <a:avLst/>
          </a:prstGeom>
          <a:solidFill>
            <a:srgbClr val="BEC5B6"/>
          </a:solid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p:txBody>
      </p:sp>
      <p:pic>
        <p:nvPicPr>
          <p:cNvPr id="633" name="Google Shape;633;p45" descr="mesos.jpeg"/>
          <p:cNvPicPr preferRelativeResize="0"/>
          <p:nvPr/>
        </p:nvPicPr>
        <p:blipFill rotWithShape="1">
          <a:blip r:embed="rId7">
            <a:alphaModFix/>
          </a:blip>
          <a:srcRect/>
          <a:stretch/>
        </p:blipFill>
        <p:spPr>
          <a:xfrm>
            <a:off x="3104987" y="4516430"/>
            <a:ext cx="245074" cy="245075"/>
          </a:xfrm>
          <a:prstGeom prst="rect">
            <a:avLst/>
          </a:prstGeom>
          <a:noFill/>
          <a:ln w="9525" cap="flat" cmpd="sng">
            <a:solidFill>
              <a:srgbClr val="000000"/>
            </a:solidFill>
            <a:prstDash val="solid"/>
            <a:round/>
            <a:headEnd type="none" w="sm" len="sm"/>
            <a:tailEnd type="none" w="sm" len="sm"/>
          </a:ln>
        </p:spPr>
      </p:pic>
      <p:sp>
        <p:nvSpPr>
          <p:cNvPr id="634" name="Google Shape;634;p45"/>
          <p:cNvSpPr/>
          <p:nvPr/>
        </p:nvSpPr>
        <p:spPr>
          <a:xfrm>
            <a:off x="2216963" y="3878768"/>
            <a:ext cx="536100" cy="394800"/>
          </a:xfrm>
          <a:prstGeom prst="rect">
            <a:avLst/>
          </a:prstGeom>
          <a:solidFill>
            <a:srgbClr val="BEC5B6"/>
          </a:solid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Calibri"/>
              <a:ea typeface="Calibri"/>
              <a:cs typeface="Calibri"/>
              <a:sym typeface="Calibri"/>
            </a:endParaRPr>
          </a:p>
        </p:txBody>
      </p:sp>
      <p:pic>
        <p:nvPicPr>
          <p:cNvPr id="635" name="Google Shape;635;p45" descr="mesos.jpeg"/>
          <p:cNvPicPr preferRelativeResize="0"/>
          <p:nvPr/>
        </p:nvPicPr>
        <p:blipFill rotWithShape="1">
          <a:blip r:embed="rId7">
            <a:alphaModFix/>
          </a:blip>
          <a:srcRect/>
          <a:stretch/>
        </p:blipFill>
        <p:spPr>
          <a:xfrm>
            <a:off x="2631074" y="4006166"/>
            <a:ext cx="241699" cy="241699"/>
          </a:xfrm>
          <a:prstGeom prst="rect">
            <a:avLst/>
          </a:prstGeom>
          <a:noFill/>
          <a:ln w="9525" cap="flat" cmpd="sng">
            <a:solidFill>
              <a:srgbClr val="000000"/>
            </a:solidFill>
            <a:prstDash val="solid"/>
            <a:round/>
            <a:headEnd type="none" w="sm" len="sm"/>
            <a:tailEnd type="none" w="sm" len="sm"/>
          </a:ln>
        </p:spPr>
      </p:pic>
      <p:sp>
        <p:nvSpPr>
          <p:cNvPr id="636" name="Google Shape;636;p45"/>
          <p:cNvSpPr/>
          <p:nvPr/>
        </p:nvSpPr>
        <p:spPr>
          <a:xfrm>
            <a:off x="2741325" y="4344227"/>
            <a:ext cx="515100" cy="212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Master</a:t>
            </a:r>
            <a:endParaRPr sz="800" b="0" i="0" u="none" strike="noStrike" cap="none">
              <a:solidFill>
                <a:srgbClr val="000000"/>
              </a:solidFill>
              <a:latin typeface="Calibri"/>
              <a:ea typeface="Calibri"/>
              <a:cs typeface="Calibri"/>
              <a:sym typeface="Calibri"/>
            </a:endParaRPr>
          </a:p>
        </p:txBody>
      </p:sp>
      <p:sp>
        <p:nvSpPr>
          <p:cNvPr id="637" name="Google Shape;637;p45"/>
          <p:cNvSpPr/>
          <p:nvPr/>
        </p:nvSpPr>
        <p:spPr>
          <a:xfrm>
            <a:off x="2161050" y="3919202"/>
            <a:ext cx="722400" cy="15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Load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Balancer</a:t>
            </a:r>
            <a:endParaRPr sz="800" b="0" i="0" u="none" strike="noStrike" cap="none">
              <a:solidFill>
                <a:srgbClr val="000000"/>
              </a:solidFill>
              <a:latin typeface="Calibri"/>
              <a:ea typeface="Calibri"/>
              <a:cs typeface="Calibri"/>
              <a:sym typeface="Calibri"/>
            </a:endParaRPr>
          </a:p>
        </p:txBody>
      </p:sp>
      <p:sp>
        <p:nvSpPr>
          <p:cNvPr id="638" name="Google Shape;638;p45"/>
          <p:cNvSpPr/>
          <p:nvPr/>
        </p:nvSpPr>
        <p:spPr>
          <a:xfrm>
            <a:off x="5330450" y="3732225"/>
            <a:ext cx="3858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Slave</a:t>
            </a:r>
            <a:endParaRPr sz="1100" b="0" i="0" u="none" strike="noStrike" cap="none">
              <a:solidFill>
                <a:srgbClr val="000000"/>
              </a:solidFill>
              <a:latin typeface="Arial"/>
              <a:ea typeface="Arial"/>
              <a:cs typeface="Arial"/>
              <a:sym typeface="Arial"/>
            </a:endParaRPr>
          </a:p>
        </p:txBody>
      </p:sp>
      <p:sp>
        <p:nvSpPr>
          <p:cNvPr id="639" name="Google Shape;639;p45"/>
          <p:cNvSpPr/>
          <p:nvPr/>
        </p:nvSpPr>
        <p:spPr>
          <a:xfrm>
            <a:off x="3954383" y="3729818"/>
            <a:ext cx="3426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Slave</a:t>
            </a:r>
            <a:endParaRPr sz="1100" b="0" i="0" u="none" strike="noStrike" cap="none">
              <a:solidFill>
                <a:srgbClr val="000000"/>
              </a:solidFill>
              <a:latin typeface="Arial"/>
              <a:ea typeface="Arial"/>
              <a:cs typeface="Arial"/>
              <a:sym typeface="Arial"/>
            </a:endParaRPr>
          </a:p>
        </p:txBody>
      </p:sp>
      <p:sp>
        <p:nvSpPr>
          <p:cNvPr id="640" name="Google Shape;640;p45"/>
          <p:cNvSpPr/>
          <p:nvPr/>
        </p:nvSpPr>
        <p:spPr>
          <a:xfrm>
            <a:off x="4529127" y="4611600"/>
            <a:ext cx="3996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Slave</a:t>
            </a:r>
            <a:endParaRPr sz="1100" b="0" i="0" u="none" strike="noStrike" cap="none">
              <a:solidFill>
                <a:srgbClr val="000000"/>
              </a:solidFill>
              <a:latin typeface="Arial"/>
              <a:ea typeface="Arial"/>
              <a:cs typeface="Arial"/>
              <a:sym typeface="Arial"/>
            </a:endParaRPr>
          </a:p>
        </p:txBody>
      </p:sp>
      <p:pic>
        <p:nvPicPr>
          <p:cNvPr id="641" name="Google Shape;641;p45"/>
          <p:cNvPicPr preferRelativeResize="0"/>
          <p:nvPr/>
        </p:nvPicPr>
        <p:blipFill rotWithShape="1">
          <a:blip r:embed="rId6">
            <a:alphaModFix/>
          </a:blip>
          <a:srcRect/>
          <a:stretch/>
        </p:blipFill>
        <p:spPr>
          <a:xfrm>
            <a:off x="307181" y="2691275"/>
            <a:ext cx="230699" cy="209071"/>
          </a:xfrm>
          <a:prstGeom prst="rect">
            <a:avLst/>
          </a:prstGeom>
          <a:noFill/>
          <a:ln w="9525" cap="flat" cmpd="sng">
            <a:solidFill>
              <a:srgbClr val="FF0000"/>
            </a:solidFill>
            <a:prstDash val="solid"/>
            <a:round/>
            <a:headEnd type="none" w="sm" len="sm"/>
            <a:tailEnd type="none" w="sm" len="sm"/>
          </a:ln>
        </p:spPr>
      </p:pic>
      <p:pic>
        <p:nvPicPr>
          <p:cNvPr id="642" name="Google Shape;642;p45" descr="HomeIDP.png"/>
          <p:cNvPicPr preferRelativeResize="0"/>
          <p:nvPr/>
        </p:nvPicPr>
        <p:blipFill rotWithShape="1">
          <a:blip r:embed="rId10">
            <a:alphaModFix/>
          </a:blip>
          <a:srcRect/>
          <a:stretch/>
        </p:blipFill>
        <p:spPr>
          <a:xfrm>
            <a:off x="1144165" y="3220166"/>
            <a:ext cx="385722" cy="364989"/>
          </a:xfrm>
          <a:prstGeom prst="rect">
            <a:avLst/>
          </a:prstGeom>
          <a:noFill/>
          <a:ln>
            <a:noFill/>
          </a:ln>
        </p:spPr>
      </p:pic>
      <p:sp>
        <p:nvSpPr>
          <p:cNvPr id="643" name="Google Shape;643;p45"/>
          <p:cNvSpPr/>
          <p:nvPr/>
        </p:nvSpPr>
        <p:spPr>
          <a:xfrm>
            <a:off x="307181" y="3027839"/>
            <a:ext cx="603600" cy="42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IAM</a:t>
            </a:r>
            <a:endParaRPr sz="1400" b="1" i="0" u="none" strike="noStrike" cap="none">
              <a:solidFill>
                <a:srgbClr val="000000"/>
              </a:solidFill>
              <a:latin typeface="Calibri"/>
              <a:ea typeface="Calibri"/>
              <a:cs typeface="Calibri"/>
              <a:sym typeface="Calibri"/>
            </a:endParaRPr>
          </a:p>
        </p:txBody>
      </p:sp>
      <p:cxnSp>
        <p:nvCxnSpPr>
          <p:cNvPr id="644" name="Google Shape;644;p45"/>
          <p:cNvCxnSpPr>
            <a:stCxn id="643" idx="3"/>
            <a:endCxn id="642" idx="1"/>
          </p:cNvCxnSpPr>
          <p:nvPr/>
        </p:nvCxnSpPr>
        <p:spPr>
          <a:xfrm>
            <a:off x="910781" y="3240989"/>
            <a:ext cx="233400" cy="161700"/>
          </a:xfrm>
          <a:prstGeom prst="straightConnector1">
            <a:avLst/>
          </a:prstGeom>
          <a:noFill/>
          <a:ln w="15875" cap="flat" cmpd="sng">
            <a:solidFill>
              <a:srgbClr val="000000"/>
            </a:solidFill>
            <a:prstDash val="solid"/>
            <a:round/>
            <a:headEnd type="stealth" w="med" len="med"/>
            <a:tailEnd type="stealth" w="med" len="med"/>
          </a:ln>
        </p:spPr>
      </p:cxnSp>
      <p:cxnSp>
        <p:nvCxnSpPr>
          <p:cNvPr id="645" name="Google Shape;645;p45"/>
          <p:cNvCxnSpPr/>
          <p:nvPr/>
        </p:nvCxnSpPr>
        <p:spPr>
          <a:xfrm rot="10800000">
            <a:off x="631527" y="2519642"/>
            <a:ext cx="0" cy="512400"/>
          </a:xfrm>
          <a:prstGeom prst="straightConnector1">
            <a:avLst/>
          </a:prstGeom>
          <a:noFill/>
          <a:ln w="15875" cap="flat" cmpd="sng">
            <a:solidFill>
              <a:srgbClr val="000000"/>
            </a:solidFill>
            <a:prstDash val="solid"/>
            <a:round/>
            <a:headEnd type="stealth" w="med" len="med"/>
            <a:tailEnd type="stealth" w="med" len="med"/>
          </a:ln>
        </p:spPr>
      </p:cxnSp>
      <p:sp>
        <p:nvSpPr>
          <p:cNvPr id="646" name="Google Shape;646;p45"/>
          <p:cNvSpPr txBox="1"/>
          <p:nvPr/>
        </p:nvSpPr>
        <p:spPr>
          <a:xfrm>
            <a:off x="1029901" y="2809334"/>
            <a:ext cx="848400" cy="20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Home IdP</a:t>
            </a:r>
            <a:endParaRPr sz="1400" b="1" i="0" u="none" strike="noStrike" cap="none">
              <a:solidFill>
                <a:srgbClr val="000000"/>
              </a:solidFill>
              <a:latin typeface="Calibri"/>
              <a:ea typeface="Calibri"/>
              <a:cs typeface="Calibri"/>
              <a:sym typeface="Calibri"/>
            </a:endParaRPr>
          </a:p>
        </p:txBody>
      </p:sp>
      <p:pic>
        <p:nvPicPr>
          <p:cNvPr id="647" name="Google Shape;647;p45"/>
          <p:cNvPicPr preferRelativeResize="0"/>
          <p:nvPr/>
        </p:nvPicPr>
        <p:blipFill rotWithShape="1">
          <a:blip r:embed="rId6">
            <a:alphaModFix/>
          </a:blip>
          <a:srcRect/>
          <a:stretch/>
        </p:blipFill>
        <p:spPr>
          <a:xfrm rot="-1090029" flipH="1">
            <a:off x="1273690" y="3923695"/>
            <a:ext cx="197198" cy="178711"/>
          </a:xfrm>
          <a:prstGeom prst="rect">
            <a:avLst/>
          </a:prstGeom>
          <a:noFill/>
          <a:ln w="9525" cap="flat" cmpd="sng">
            <a:solidFill>
              <a:srgbClr val="FF0000"/>
            </a:solidFill>
            <a:prstDash val="solid"/>
            <a:round/>
            <a:headEnd type="none" w="sm" len="sm"/>
            <a:tailEnd type="none" w="sm" len="sm"/>
          </a:ln>
        </p:spPr>
      </p:pic>
      <p:sp>
        <p:nvSpPr>
          <p:cNvPr id="648" name="Google Shape;648;p45"/>
          <p:cNvSpPr txBox="1"/>
          <p:nvPr/>
        </p:nvSpPr>
        <p:spPr>
          <a:xfrm>
            <a:off x="607703" y="2664040"/>
            <a:ext cx="448500" cy="207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AuthN</a:t>
            </a:r>
            <a:endParaRPr sz="900" b="1" i="0" u="none" strike="noStrike" cap="none">
              <a:solidFill>
                <a:srgbClr val="000000"/>
              </a:solidFill>
              <a:latin typeface="Calibri"/>
              <a:ea typeface="Calibri"/>
              <a:cs typeface="Calibri"/>
              <a:sym typeface="Calibri"/>
            </a:endParaRPr>
          </a:p>
        </p:txBody>
      </p:sp>
      <p:sp>
        <p:nvSpPr>
          <p:cNvPr id="649" name="Google Shape;649;p45"/>
          <p:cNvSpPr/>
          <p:nvPr/>
        </p:nvSpPr>
        <p:spPr>
          <a:xfrm>
            <a:off x="3704408" y="3485666"/>
            <a:ext cx="530700" cy="1365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pic>
        <p:nvPicPr>
          <p:cNvPr id="650" name="Google Shape;650;p45" descr="Resultado de imagen de dockerhub logo"/>
          <p:cNvPicPr preferRelativeResize="0"/>
          <p:nvPr/>
        </p:nvPicPr>
        <p:blipFill rotWithShape="1">
          <a:blip r:embed="rId11">
            <a:alphaModFix/>
          </a:blip>
          <a:srcRect/>
          <a:stretch/>
        </p:blipFill>
        <p:spPr>
          <a:xfrm>
            <a:off x="4196691" y="3541648"/>
            <a:ext cx="127862" cy="155002"/>
          </a:xfrm>
          <a:prstGeom prst="rect">
            <a:avLst/>
          </a:prstGeom>
          <a:noFill/>
          <a:ln>
            <a:noFill/>
          </a:ln>
        </p:spPr>
      </p:pic>
      <p:pic>
        <p:nvPicPr>
          <p:cNvPr id="651" name="Google Shape;651;p45" descr="Resultado de imagen de dockerhub logo"/>
          <p:cNvPicPr preferRelativeResize="0"/>
          <p:nvPr/>
        </p:nvPicPr>
        <p:blipFill rotWithShape="1">
          <a:blip r:embed="rId11">
            <a:alphaModFix/>
          </a:blip>
          <a:srcRect/>
          <a:stretch/>
        </p:blipFill>
        <p:spPr>
          <a:xfrm>
            <a:off x="3556499" y="3546320"/>
            <a:ext cx="148015" cy="148015"/>
          </a:xfrm>
          <a:prstGeom prst="rect">
            <a:avLst/>
          </a:prstGeom>
          <a:noFill/>
          <a:ln>
            <a:noFill/>
          </a:ln>
        </p:spPr>
      </p:pic>
      <p:pic>
        <p:nvPicPr>
          <p:cNvPr id="652" name="Google Shape;652;p45" descr="Resultado de imagen de dockerhub logo"/>
          <p:cNvPicPr preferRelativeResize="0"/>
          <p:nvPr/>
        </p:nvPicPr>
        <p:blipFill rotWithShape="1">
          <a:blip r:embed="rId11">
            <a:alphaModFix/>
          </a:blip>
          <a:srcRect/>
          <a:stretch/>
        </p:blipFill>
        <p:spPr>
          <a:xfrm>
            <a:off x="3630507" y="3796996"/>
            <a:ext cx="148015" cy="148015"/>
          </a:xfrm>
          <a:prstGeom prst="rect">
            <a:avLst/>
          </a:prstGeom>
          <a:noFill/>
          <a:ln>
            <a:noFill/>
          </a:ln>
        </p:spPr>
      </p:pic>
      <p:pic>
        <p:nvPicPr>
          <p:cNvPr id="653" name="Google Shape;653;p45" descr="Resultado de imagen de dockerhub logo"/>
          <p:cNvPicPr preferRelativeResize="0"/>
          <p:nvPr/>
        </p:nvPicPr>
        <p:blipFill rotWithShape="1">
          <a:blip r:embed="rId11">
            <a:alphaModFix/>
          </a:blip>
          <a:srcRect/>
          <a:stretch/>
        </p:blipFill>
        <p:spPr>
          <a:xfrm>
            <a:off x="4836839" y="4493347"/>
            <a:ext cx="127862" cy="155002"/>
          </a:xfrm>
          <a:prstGeom prst="rect">
            <a:avLst/>
          </a:prstGeom>
          <a:noFill/>
          <a:ln>
            <a:noFill/>
          </a:ln>
        </p:spPr>
      </p:pic>
      <p:sp>
        <p:nvSpPr>
          <p:cNvPr id="654" name="Google Shape;654;p45"/>
          <p:cNvSpPr/>
          <p:nvPr/>
        </p:nvSpPr>
        <p:spPr>
          <a:xfrm>
            <a:off x="4737818" y="3519051"/>
            <a:ext cx="530700" cy="136500"/>
          </a:xfrm>
          <a:prstGeom prst="rect">
            <a:avLst/>
          </a:prstGeom>
          <a:no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Calibri"/>
                <a:ea typeface="Calibri"/>
                <a:cs typeface="Calibri"/>
                <a:sym typeface="Calibri"/>
              </a:rPr>
              <a:t>Service</a:t>
            </a:r>
            <a:endParaRPr sz="800" b="1" i="0" u="none" strike="noStrike" cap="none">
              <a:solidFill>
                <a:srgbClr val="000000"/>
              </a:solidFill>
              <a:latin typeface="Calibri"/>
              <a:ea typeface="Calibri"/>
              <a:cs typeface="Calibri"/>
              <a:sym typeface="Calibri"/>
            </a:endParaRPr>
          </a:p>
        </p:txBody>
      </p:sp>
      <p:pic>
        <p:nvPicPr>
          <p:cNvPr id="610" name="Google Shape;610;p45" descr="Resultado de imagen de dockerhub logo"/>
          <p:cNvPicPr preferRelativeResize="0"/>
          <p:nvPr/>
        </p:nvPicPr>
        <p:blipFill rotWithShape="1">
          <a:blip r:embed="rId11">
            <a:alphaModFix/>
          </a:blip>
          <a:srcRect/>
          <a:stretch/>
        </p:blipFill>
        <p:spPr>
          <a:xfrm>
            <a:off x="5216377" y="3562494"/>
            <a:ext cx="127862" cy="155002"/>
          </a:xfrm>
          <a:prstGeom prst="rect">
            <a:avLst/>
          </a:prstGeom>
          <a:noFill/>
          <a:ln>
            <a:noFill/>
          </a:ln>
        </p:spPr>
      </p:pic>
      <p:sp>
        <p:nvSpPr>
          <p:cNvPr id="655" name="Google Shape;655;p45"/>
          <p:cNvSpPr txBox="1"/>
          <p:nvPr/>
        </p:nvSpPr>
        <p:spPr>
          <a:xfrm>
            <a:off x="7483668" y="4790418"/>
            <a:ext cx="1610100" cy="4845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External Distributed Storages</a:t>
            </a:r>
            <a:endParaRPr sz="1400" b="1" i="0" u="none" strike="noStrike" cap="none">
              <a:solidFill>
                <a:srgbClr val="000000"/>
              </a:solidFill>
              <a:latin typeface="Calibri"/>
              <a:ea typeface="Calibri"/>
              <a:cs typeface="Calibri"/>
              <a:sym typeface="Calibri"/>
            </a:endParaRPr>
          </a:p>
        </p:txBody>
      </p:sp>
      <p:pic>
        <p:nvPicPr>
          <p:cNvPr id="656" name="Google Shape;656;p45"/>
          <p:cNvPicPr preferRelativeResize="0"/>
          <p:nvPr/>
        </p:nvPicPr>
        <p:blipFill rotWithShape="1">
          <a:blip r:embed="rId8">
            <a:alphaModFix/>
          </a:blip>
          <a:srcRect/>
          <a:stretch/>
        </p:blipFill>
        <p:spPr>
          <a:xfrm>
            <a:off x="7396037" y="2618495"/>
            <a:ext cx="263020" cy="247548"/>
          </a:xfrm>
          <a:prstGeom prst="rect">
            <a:avLst/>
          </a:prstGeom>
          <a:noFill/>
          <a:ln w="9525" cap="flat" cmpd="sng">
            <a:solidFill>
              <a:srgbClr val="FF0000"/>
            </a:solidFill>
            <a:prstDash val="solid"/>
            <a:round/>
            <a:headEnd type="none" w="sm" len="sm"/>
            <a:tailEnd type="none" w="sm" len="sm"/>
          </a:ln>
        </p:spPr>
      </p:pic>
      <p:sp>
        <p:nvSpPr>
          <p:cNvPr id="657" name="Google Shape;657;p45"/>
          <p:cNvSpPr txBox="1"/>
          <p:nvPr/>
        </p:nvSpPr>
        <p:spPr>
          <a:xfrm rot="-1524732">
            <a:off x="7225329" y="2384675"/>
            <a:ext cx="346750" cy="20759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Calibri"/>
                <a:ea typeface="Calibri"/>
                <a:cs typeface="Calibri"/>
                <a:sym typeface="Calibri"/>
              </a:rPr>
              <a:t>Jobs</a:t>
            </a:r>
            <a:endParaRPr sz="900" b="1" i="0" u="none" strike="noStrike" cap="none">
              <a:solidFill>
                <a:srgbClr val="000000"/>
              </a:solidFill>
              <a:latin typeface="Calibri"/>
              <a:ea typeface="Calibri"/>
              <a:cs typeface="Calibri"/>
              <a:sym typeface="Calibri"/>
            </a:endParaRPr>
          </a:p>
        </p:txBody>
      </p:sp>
      <p:pic>
        <p:nvPicPr>
          <p:cNvPr id="658" name="Google Shape;658;p45"/>
          <p:cNvPicPr preferRelativeResize="0"/>
          <p:nvPr/>
        </p:nvPicPr>
        <p:blipFill rotWithShape="1">
          <a:blip r:embed="rId12">
            <a:alphaModFix/>
          </a:blip>
          <a:srcRect/>
          <a:stretch/>
        </p:blipFill>
        <p:spPr>
          <a:xfrm>
            <a:off x="5097058" y="4334782"/>
            <a:ext cx="1009500" cy="178263"/>
          </a:xfrm>
          <a:prstGeom prst="rect">
            <a:avLst/>
          </a:prstGeom>
          <a:noFill/>
          <a:ln w="12700" cap="flat" cmpd="sng">
            <a:solidFill>
              <a:srgbClr val="385723"/>
            </a:solidFill>
            <a:prstDash val="solid"/>
            <a:round/>
            <a:headEnd type="none" w="sm" len="sm"/>
            <a:tailEnd type="none" w="sm" len="sm"/>
          </a:ln>
          <a:effectLst>
            <a:outerShdw blurRad="38100" dist="25400" dir="2700000" algn="br" rotWithShape="0">
              <a:srgbClr val="000000">
                <a:alpha val="60000"/>
              </a:srgbClr>
            </a:outerShdw>
          </a:effectLst>
        </p:spPr>
      </p:pic>
      <p:pic>
        <p:nvPicPr>
          <p:cNvPr id="659" name="Google Shape;659;p45"/>
          <p:cNvPicPr preferRelativeResize="0"/>
          <p:nvPr/>
        </p:nvPicPr>
        <p:blipFill rotWithShape="1">
          <a:blip r:embed="rId13">
            <a:alphaModFix/>
          </a:blip>
          <a:srcRect/>
          <a:stretch/>
        </p:blipFill>
        <p:spPr>
          <a:xfrm>
            <a:off x="4374788" y="4365085"/>
            <a:ext cx="483000" cy="147919"/>
          </a:xfrm>
          <a:prstGeom prst="rect">
            <a:avLst/>
          </a:prstGeom>
          <a:noFill/>
          <a:ln w="57150" cap="flat" cmpd="sng">
            <a:solidFill>
              <a:srgbClr val="595959"/>
            </a:solidFill>
            <a:prstDash val="solid"/>
            <a:round/>
            <a:headEnd type="none" w="sm" len="sm"/>
            <a:tailEnd type="none" w="sm" len="sm"/>
          </a:ln>
        </p:spPr>
      </p:pic>
      <p:cxnSp>
        <p:nvCxnSpPr>
          <p:cNvPr id="660" name="Google Shape;660;p45"/>
          <p:cNvCxnSpPr/>
          <p:nvPr/>
        </p:nvCxnSpPr>
        <p:spPr>
          <a:xfrm>
            <a:off x="4267403" y="3571524"/>
            <a:ext cx="3734400" cy="975600"/>
          </a:xfrm>
          <a:prstGeom prst="straightConnector1">
            <a:avLst/>
          </a:prstGeom>
          <a:noFill/>
          <a:ln w="15875" cap="flat" cmpd="sng">
            <a:solidFill>
              <a:srgbClr val="000000"/>
            </a:solidFill>
            <a:prstDash val="solid"/>
            <a:round/>
            <a:headEnd type="stealth" w="med" len="med"/>
            <a:tailEnd type="stealth" w="med" len="med"/>
          </a:ln>
        </p:spPr>
      </p:cxnSp>
      <p:pic>
        <p:nvPicPr>
          <p:cNvPr id="661" name="Google Shape;661;p45"/>
          <p:cNvPicPr preferRelativeResize="0"/>
          <p:nvPr/>
        </p:nvPicPr>
        <p:blipFill rotWithShape="1">
          <a:blip r:embed="rId14">
            <a:alphaModFix/>
          </a:blip>
          <a:srcRect/>
          <a:stretch/>
        </p:blipFill>
        <p:spPr>
          <a:xfrm>
            <a:off x="4694524" y="3858925"/>
            <a:ext cx="627974" cy="155100"/>
          </a:xfrm>
          <a:prstGeom prst="rect">
            <a:avLst/>
          </a:prstGeom>
          <a:noFill/>
          <a:ln>
            <a:noFill/>
          </a:ln>
        </p:spPr>
      </p:pic>
      <p:pic>
        <p:nvPicPr>
          <p:cNvPr id="662" name="Google Shape;662;p45"/>
          <p:cNvPicPr preferRelativeResize="0"/>
          <p:nvPr/>
        </p:nvPicPr>
        <p:blipFill rotWithShape="1">
          <a:blip r:embed="rId15">
            <a:alphaModFix/>
          </a:blip>
          <a:srcRect/>
          <a:stretch/>
        </p:blipFill>
        <p:spPr>
          <a:xfrm>
            <a:off x="5438850" y="3328700"/>
            <a:ext cx="385700" cy="147925"/>
          </a:xfrm>
          <a:prstGeom prst="rect">
            <a:avLst/>
          </a:prstGeom>
          <a:noFill/>
          <a:ln w="57150" cap="flat" cmpd="sng">
            <a:solidFill>
              <a:srgbClr val="595959"/>
            </a:solidFill>
            <a:prstDash val="solid"/>
            <a:round/>
            <a:headEnd type="none" w="sm" len="sm"/>
            <a:tailEnd type="none" w="sm" len="sm"/>
          </a:ln>
        </p:spPr>
      </p:pic>
      <p:pic>
        <p:nvPicPr>
          <p:cNvPr id="663" name="Google Shape;663;p45"/>
          <p:cNvPicPr preferRelativeResize="0"/>
          <p:nvPr/>
        </p:nvPicPr>
        <p:blipFill rotWithShape="1">
          <a:blip r:embed="rId16">
            <a:alphaModFix/>
          </a:blip>
          <a:srcRect/>
          <a:stretch/>
        </p:blipFill>
        <p:spPr>
          <a:xfrm>
            <a:off x="5915025" y="2254867"/>
            <a:ext cx="342675" cy="445478"/>
          </a:xfrm>
          <a:prstGeom prst="rect">
            <a:avLst/>
          </a:prstGeom>
          <a:noFill/>
          <a:ln w="28575"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pic>
      <p:pic>
        <p:nvPicPr>
          <p:cNvPr id="664" name="Google Shape;664;p45"/>
          <p:cNvPicPr preferRelativeResize="0"/>
          <p:nvPr/>
        </p:nvPicPr>
        <p:blipFill rotWithShape="1">
          <a:blip r:embed="rId17">
            <a:alphaModFix/>
          </a:blip>
          <a:srcRect/>
          <a:stretch/>
        </p:blipFill>
        <p:spPr>
          <a:xfrm>
            <a:off x="6015650" y="1057924"/>
            <a:ext cx="913000" cy="889944"/>
          </a:xfrm>
          <a:prstGeom prst="rect">
            <a:avLst/>
          </a:prstGeom>
          <a:noFill/>
          <a:ln w="28575"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pic>
      <p:cxnSp>
        <p:nvCxnSpPr>
          <p:cNvPr id="665" name="Google Shape;665;p45"/>
          <p:cNvCxnSpPr>
            <a:stCxn id="663" idx="1"/>
          </p:cNvCxnSpPr>
          <p:nvPr/>
        </p:nvCxnSpPr>
        <p:spPr>
          <a:xfrm flipH="1">
            <a:off x="4304325" y="2477606"/>
            <a:ext cx="1610700" cy="541500"/>
          </a:xfrm>
          <a:prstGeom prst="curvedConnector3">
            <a:avLst>
              <a:gd name="adj1" fmla="val 50000"/>
            </a:avLst>
          </a:prstGeom>
          <a:noFill/>
          <a:ln w="15875" cap="flat" cmpd="sng">
            <a:solidFill>
              <a:srgbClr val="000000"/>
            </a:solidFill>
            <a:prstDash val="solid"/>
            <a:round/>
            <a:headEnd type="stealth" w="med" len="med"/>
            <a:tailEnd type="stealth" w="med" len="med"/>
          </a:ln>
        </p:spPr>
      </p:cxnSp>
      <p:cxnSp>
        <p:nvCxnSpPr>
          <p:cNvPr id="666" name="Google Shape;666;p45"/>
          <p:cNvCxnSpPr>
            <a:stCxn id="664" idx="2"/>
            <a:endCxn id="663" idx="3"/>
          </p:cNvCxnSpPr>
          <p:nvPr/>
        </p:nvCxnSpPr>
        <p:spPr>
          <a:xfrm rot="5400000">
            <a:off x="6100000" y="2105518"/>
            <a:ext cx="529800" cy="214500"/>
          </a:xfrm>
          <a:prstGeom prst="curvedConnector2">
            <a:avLst/>
          </a:prstGeom>
          <a:noFill/>
          <a:ln w="15875" cap="flat" cmpd="sng">
            <a:solidFill>
              <a:srgbClr val="000000"/>
            </a:solidFill>
            <a:prstDash val="solid"/>
            <a:round/>
            <a:headEnd type="stealth" w="med" len="med"/>
            <a:tailEnd type="stealth" w="med" len="med"/>
          </a:ln>
        </p:spPr>
      </p:cxnSp>
      <p:sp>
        <p:nvSpPr>
          <p:cNvPr id="667" name="Google Shape;667;p45"/>
          <p:cNvSpPr txBox="1"/>
          <p:nvPr/>
        </p:nvSpPr>
        <p:spPr>
          <a:xfrm>
            <a:off x="122260" y="1364450"/>
            <a:ext cx="1419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DODAS Manager</a:t>
            </a:r>
            <a:endParaRPr sz="1400" b="1" i="0" u="none" strike="noStrike" cap="none">
              <a:solidFill>
                <a:srgbClr val="000000"/>
              </a:solidFill>
              <a:latin typeface="Calibri"/>
              <a:ea typeface="Calibri"/>
              <a:cs typeface="Calibri"/>
              <a:sym typeface="Calibri"/>
            </a:endParaRPr>
          </a:p>
        </p:txBody>
      </p:sp>
      <p:sp>
        <p:nvSpPr>
          <p:cNvPr id="668" name="Google Shape;668;p45"/>
          <p:cNvSpPr txBox="1"/>
          <p:nvPr/>
        </p:nvSpPr>
        <p:spPr>
          <a:xfrm>
            <a:off x="5697883" y="2002574"/>
            <a:ext cx="1209600" cy="15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F0000"/>
                </a:solidFill>
                <a:latin typeface="Calibri"/>
                <a:ea typeface="Calibri"/>
                <a:cs typeface="Calibri"/>
                <a:sym typeface="Calibri"/>
              </a:rPr>
              <a:t>APEL DB</a:t>
            </a:r>
            <a:endParaRPr sz="1400" b="1" i="0" u="none" strike="noStrike" cap="none">
              <a:solidFill>
                <a:srgbClr val="FF0000"/>
              </a:solidFill>
              <a:latin typeface="Calibri"/>
              <a:ea typeface="Calibri"/>
              <a:cs typeface="Calibri"/>
              <a:sym typeface="Calibri"/>
            </a:endParaRPr>
          </a:p>
        </p:txBody>
      </p:sp>
      <p:sp>
        <p:nvSpPr>
          <p:cNvPr id="669" name="Google Shape;669;p45"/>
          <p:cNvSpPr txBox="1"/>
          <p:nvPr/>
        </p:nvSpPr>
        <p:spPr>
          <a:xfrm>
            <a:off x="5926475" y="783376"/>
            <a:ext cx="1209600" cy="406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F0000"/>
                </a:solidFill>
                <a:latin typeface="Calibri"/>
                <a:ea typeface="Calibri"/>
                <a:cs typeface="Calibri"/>
                <a:sym typeface="Calibri"/>
              </a:rPr>
              <a:t>APEL Portal</a:t>
            </a:r>
            <a:endParaRPr sz="1400" b="1" i="0" u="none" strike="noStrike" cap="none">
              <a:solidFill>
                <a:srgbClr val="FF0000"/>
              </a:solidFill>
              <a:latin typeface="Calibri"/>
              <a:ea typeface="Calibri"/>
              <a:cs typeface="Calibri"/>
              <a:sym typeface="Calibri"/>
            </a:endParaRPr>
          </a:p>
        </p:txBody>
      </p:sp>
      <p:pic>
        <p:nvPicPr>
          <p:cNvPr id="616" name="Google Shape;616;p45"/>
          <p:cNvPicPr preferRelativeResize="0"/>
          <p:nvPr/>
        </p:nvPicPr>
        <p:blipFill rotWithShape="1">
          <a:blip r:embed="rId18">
            <a:alphaModFix/>
          </a:blip>
          <a:srcRect/>
          <a:stretch/>
        </p:blipFill>
        <p:spPr>
          <a:xfrm>
            <a:off x="2012744" y="3358900"/>
            <a:ext cx="603675" cy="603675"/>
          </a:xfrm>
          <a:prstGeom prst="rect">
            <a:avLst/>
          </a:prstGeom>
          <a:noFill/>
          <a:ln>
            <a:noFill/>
          </a:ln>
        </p:spPr>
      </p:pic>
      <p:sp>
        <p:nvSpPr>
          <p:cNvPr id="670" name="Google Shape;670;p45"/>
          <p:cNvSpPr txBox="1"/>
          <p:nvPr/>
        </p:nvSpPr>
        <p:spPr>
          <a:xfrm>
            <a:off x="159750" y="5443575"/>
            <a:ext cx="8657100" cy="987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0"/>
              </a:spcBef>
              <a:spcAft>
                <a:spcPts val="0"/>
              </a:spcAft>
              <a:buClr>
                <a:srgbClr val="3C3C3C"/>
              </a:buClr>
              <a:buSzPts val="1800"/>
              <a:buFont typeface="Calibri"/>
              <a:buChar char="•"/>
            </a:pPr>
            <a:r>
              <a:rPr lang="en-GB" sz="1800" b="0" i="0" u="none" strike="noStrike" cap="none">
                <a:solidFill>
                  <a:srgbClr val="3C3C3C"/>
                </a:solidFill>
                <a:latin typeface="Calibri"/>
                <a:ea typeface="Calibri"/>
                <a:cs typeface="Calibri"/>
                <a:sym typeface="Calibri"/>
              </a:rPr>
              <a:t>The Services come-out from different experiences: INDIGO-DataCloud, EGI</a:t>
            </a:r>
            <a:endParaRPr sz="1800" b="0" i="0" u="none" strike="noStrike" cap="none">
              <a:solidFill>
                <a:srgbClr val="3C3C3C"/>
              </a:solidFill>
              <a:latin typeface="Calibri"/>
              <a:ea typeface="Calibri"/>
              <a:cs typeface="Calibri"/>
              <a:sym typeface="Calibri"/>
            </a:endParaRPr>
          </a:p>
          <a:p>
            <a:pPr marL="457200" marR="0" lvl="0" indent="-342900" algn="l" rtl="0">
              <a:lnSpc>
                <a:spcPct val="90000"/>
              </a:lnSpc>
              <a:spcBef>
                <a:spcPts val="0"/>
              </a:spcBef>
              <a:spcAft>
                <a:spcPts val="0"/>
              </a:spcAft>
              <a:buClr>
                <a:srgbClr val="3C3C3C"/>
              </a:buClr>
              <a:buSzPts val="1800"/>
              <a:buFont typeface="Calibri"/>
              <a:buChar char="•"/>
            </a:pPr>
            <a:r>
              <a:rPr lang="en-GB" sz="1800" b="0" i="0" u="none" strike="noStrike" cap="none">
                <a:solidFill>
                  <a:srgbClr val="3C3C3C"/>
                </a:solidFill>
                <a:latin typeface="Calibri"/>
                <a:ea typeface="Calibri"/>
                <a:cs typeface="Calibri"/>
                <a:sym typeface="Calibri"/>
              </a:rPr>
              <a:t>The end user is able to instantiate dynamic clusters exploiting heterogeneous computing resources and distributed storage</a:t>
            </a:r>
            <a:endParaRPr sz="1800" b="0" i="0" u="none" strike="noStrike" cap="none">
              <a:solidFill>
                <a:srgbClr val="3C3C3C"/>
              </a:solidFill>
              <a:latin typeface="Calibri"/>
              <a:ea typeface="Calibri"/>
              <a:cs typeface="Calibri"/>
              <a:sym typeface="Calibri"/>
            </a:endParaRPr>
          </a:p>
        </p:txBody>
      </p:sp>
      <p:pic>
        <p:nvPicPr>
          <p:cNvPr id="671" name="Google Shape;671;p45"/>
          <p:cNvPicPr preferRelativeResize="0"/>
          <p:nvPr/>
        </p:nvPicPr>
        <p:blipFill rotWithShape="1">
          <a:blip r:embed="rId19">
            <a:alphaModFix/>
          </a:blip>
          <a:srcRect/>
          <a:stretch/>
        </p:blipFill>
        <p:spPr>
          <a:xfrm>
            <a:off x="4421350" y="683100"/>
            <a:ext cx="848400" cy="848400"/>
          </a:xfrm>
          <a:prstGeom prst="rect">
            <a:avLst/>
          </a:prstGeom>
          <a:noFill/>
          <a:ln>
            <a:noFill/>
          </a:ln>
        </p:spPr>
      </p:pic>
      <p:pic>
        <p:nvPicPr>
          <p:cNvPr id="672" name="Google Shape;672;p45"/>
          <p:cNvPicPr preferRelativeResize="0"/>
          <p:nvPr/>
        </p:nvPicPr>
        <p:blipFill rotWithShape="1">
          <a:blip r:embed="rId18">
            <a:alphaModFix/>
          </a:blip>
          <a:srcRect/>
          <a:stretch/>
        </p:blipFill>
        <p:spPr>
          <a:xfrm>
            <a:off x="6907477" y="897975"/>
            <a:ext cx="448500" cy="448500"/>
          </a:xfrm>
          <a:prstGeom prst="rect">
            <a:avLst/>
          </a:prstGeom>
          <a:noFill/>
          <a:ln>
            <a:noFill/>
          </a:ln>
        </p:spPr>
      </p:pic>
      <p:sp>
        <p:nvSpPr>
          <p:cNvPr id="673" name="Google Shape;673;p45"/>
          <p:cNvSpPr/>
          <p:nvPr/>
        </p:nvSpPr>
        <p:spPr>
          <a:xfrm>
            <a:off x="142300" y="3407175"/>
            <a:ext cx="722400" cy="27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Check-in</a:t>
            </a:r>
            <a:endParaRPr sz="1200" b="1" i="0" u="none" strike="noStrike" cap="none">
              <a:solidFill>
                <a:srgbClr val="000000"/>
              </a:solidFill>
              <a:latin typeface="Calibri"/>
              <a:ea typeface="Calibri"/>
              <a:cs typeface="Calibri"/>
              <a:sym typeface="Calibri"/>
            </a:endParaRPr>
          </a:p>
        </p:txBody>
      </p:sp>
      <p:sp>
        <p:nvSpPr>
          <p:cNvPr id="674" name="Google Shape;674;p45"/>
          <p:cNvSpPr/>
          <p:nvPr/>
        </p:nvSpPr>
        <p:spPr>
          <a:xfrm>
            <a:off x="66100" y="3635775"/>
            <a:ext cx="722400" cy="276300"/>
          </a:xfrm>
          <a:prstGeom prst="rect">
            <a:avLst/>
          </a:prstGeom>
          <a:solidFill>
            <a:srgbClr val="FFAB40"/>
          </a:solidFill>
          <a:ln w="12700" cap="flat" cmpd="sng">
            <a:solidFill>
              <a:srgbClr val="000000"/>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alibri"/>
                <a:ea typeface="Calibri"/>
                <a:cs typeface="Calibri"/>
                <a:sym typeface="Calibri"/>
              </a:rPr>
              <a:t>B2Access</a:t>
            </a:r>
            <a:endParaRPr sz="1200" b="1" i="0" u="none" strike="noStrike" cap="none">
              <a:solidFill>
                <a:srgbClr val="000000"/>
              </a:solidFill>
              <a:latin typeface="Calibri"/>
              <a:ea typeface="Calibri"/>
              <a:cs typeface="Calibri"/>
              <a:sym typeface="Calibri"/>
            </a:endParaRPr>
          </a:p>
        </p:txBody>
      </p:sp>
      <p:pic>
        <p:nvPicPr>
          <p:cNvPr id="675" name="Google Shape;675;p45"/>
          <p:cNvPicPr preferRelativeResize="0"/>
          <p:nvPr/>
        </p:nvPicPr>
        <p:blipFill rotWithShape="1">
          <a:blip r:embed="rId18">
            <a:alphaModFix/>
          </a:blip>
          <a:srcRect/>
          <a:stretch/>
        </p:blipFill>
        <p:spPr>
          <a:xfrm>
            <a:off x="5824548" y="4471125"/>
            <a:ext cx="402300" cy="402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6"/>
          <p:cNvSpPr txBox="1">
            <a:spLocks noGrp="1"/>
          </p:cNvSpPr>
          <p:nvPr>
            <p:ph type="sldNum" idx="12"/>
          </p:nvPr>
        </p:nvSpPr>
        <p:spPr>
          <a:xfrm>
            <a:off x="5976780" y="6402720"/>
            <a:ext cx="2130300" cy="266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GB"/>
              <a:t>17</a:t>
            </a:fld>
            <a:endParaRPr/>
          </a:p>
        </p:txBody>
      </p:sp>
      <p:sp>
        <p:nvSpPr>
          <p:cNvPr id="681" name="Google Shape;681;p46"/>
          <p:cNvSpPr txBox="1">
            <a:spLocks noGrp="1"/>
          </p:cNvSpPr>
          <p:nvPr>
            <p:ph type="dt" idx="10"/>
          </p:nvPr>
        </p:nvSpPr>
        <p:spPr>
          <a:xfrm>
            <a:off x="238637" y="6402720"/>
            <a:ext cx="1942800" cy="26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22/1/19</a:t>
            </a:r>
            <a:endParaRPr/>
          </a:p>
        </p:txBody>
      </p:sp>
      <p:sp>
        <p:nvSpPr>
          <p:cNvPr id="682" name="Google Shape;682;p46"/>
          <p:cNvSpPr txBox="1">
            <a:spLocks noGrp="1"/>
          </p:cNvSpPr>
          <p:nvPr>
            <p:ph type="body" idx="2"/>
          </p:nvPr>
        </p:nvSpPr>
        <p:spPr>
          <a:xfrm>
            <a:off x="2654400" y="253225"/>
            <a:ext cx="6421500" cy="60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None/>
            </a:pPr>
            <a:r>
              <a:rPr lang="en-GB" sz="3000"/>
              <a:t>ENES Climate Analytics Service (ECAS)</a:t>
            </a:r>
            <a:endParaRPr sz="3000"/>
          </a:p>
        </p:txBody>
      </p:sp>
      <p:sp>
        <p:nvSpPr>
          <p:cNvPr id="683" name="Google Shape;683;p46"/>
          <p:cNvSpPr txBox="1"/>
          <p:nvPr/>
        </p:nvSpPr>
        <p:spPr>
          <a:xfrm>
            <a:off x="213118" y="5235680"/>
            <a:ext cx="8742600" cy="10893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90000"/>
              </a:lnSpc>
              <a:spcBef>
                <a:spcPts val="0"/>
              </a:spcBef>
              <a:spcAft>
                <a:spcPts val="0"/>
              </a:spcAft>
              <a:buClr>
                <a:srgbClr val="3C3C3C"/>
              </a:buClr>
              <a:buSzPts val="1700"/>
              <a:buFont typeface="Calibri"/>
              <a:buChar char="•"/>
            </a:pPr>
            <a:r>
              <a:rPr lang="en-GB" sz="1700" b="0" i="0" u="none" strike="noStrike" cap="none">
                <a:solidFill>
                  <a:srgbClr val="3C3C3C"/>
                </a:solidFill>
                <a:latin typeface="Calibri"/>
                <a:ea typeface="Calibri"/>
                <a:cs typeface="Calibri"/>
                <a:sym typeface="Calibri"/>
              </a:rPr>
              <a:t>The Services provided by: INDIGO-DataCloud, EUDAT, EGI </a:t>
            </a:r>
            <a:endParaRPr sz="1700" b="0" i="0" u="none" strike="noStrike" cap="none">
              <a:solidFill>
                <a:srgbClr val="3C3C3C"/>
              </a:solidFill>
              <a:latin typeface="Calibri"/>
              <a:ea typeface="Calibri"/>
              <a:cs typeface="Calibri"/>
              <a:sym typeface="Calibri"/>
            </a:endParaRPr>
          </a:p>
          <a:p>
            <a:pPr marL="457200" marR="0" lvl="0" indent="-336550" algn="l" rtl="0">
              <a:lnSpc>
                <a:spcPct val="90000"/>
              </a:lnSpc>
              <a:spcBef>
                <a:spcPts val="0"/>
              </a:spcBef>
              <a:spcAft>
                <a:spcPts val="0"/>
              </a:spcAft>
              <a:buClr>
                <a:srgbClr val="3C3C3C"/>
              </a:buClr>
              <a:buSzPts val="1700"/>
              <a:buFont typeface="Calibri"/>
              <a:buChar char="•"/>
            </a:pPr>
            <a:r>
              <a:rPr lang="en-GB" sz="1700" b="0" i="0" u="none" strike="noStrike" cap="none">
                <a:solidFill>
                  <a:srgbClr val="3C3C3C"/>
                </a:solidFill>
                <a:latin typeface="Calibri"/>
                <a:ea typeface="Calibri"/>
                <a:cs typeface="Calibri"/>
                <a:sym typeface="Calibri"/>
              </a:rPr>
              <a:t>The user may exploit the data previously stored in EUDAT Services, to process with an high level PaaS solution that provide easy and straightforward way of deployment of the analysis workflow</a:t>
            </a:r>
            <a:endParaRPr sz="1700" b="0" i="0" u="none" strike="noStrike" cap="none">
              <a:solidFill>
                <a:srgbClr val="3C3C3C"/>
              </a:solidFill>
              <a:latin typeface="Calibri"/>
              <a:ea typeface="Calibri"/>
              <a:cs typeface="Calibri"/>
              <a:sym typeface="Calibri"/>
            </a:endParaRPr>
          </a:p>
        </p:txBody>
      </p:sp>
      <p:pic>
        <p:nvPicPr>
          <p:cNvPr id="684" name="Google Shape;684;p46"/>
          <p:cNvPicPr preferRelativeResize="0"/>
          <p:nvPr/>
        </p:nvPicPr>
        <p:blipFill rotWithShape="1">
          <a:blip r:embed="rId3">
            <a:alphaModFix/>
          </a:blip>
          <a:srcRect/>
          <a:stretch/>
        </p:blipFill>
        <p:spPr>
          <a:xfrm>
            <a:off x="937550" y="770675"/>
            <a:ext cx="7010050" cy="4433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7"/>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18</a:t>
            </a:fld>
            <a:endParaRPr sz="975" b="0" i="0">
              <a:solidFill>
                <a:schemeClr val="dk1"/>
              </a:solidFill>
              <a:latin typeface="Calibri"/>
              <a:ea typeface="Calibri"/>
              <a:cs typeface="Calibri"/>
              <a:sym typeface="Calibri"/>
            </a:endParaRPr>
          </a:p>
        </p:txBody>
      </p:sp>
      <p:sp>
        <p:nvSpPr>
          <p:cNvPr id="690" name="Google Shape;690;p47"/>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691" name="Google Shape;691;p47"/>
          <p:cNvSpPr txBox="1">
            <a:spLocks noGrp="1"/>
          </p:cNvSpPr>
          <p:nvPr>
            <p:ph type="body" idx="2"/>
          </p:nvPr>
        </p:nvSpPr>
        <p:spPr>
          <a:xfrm>
            <a:off x="2911677" y="184289"/>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Roadmap and future plans</a:t>
            </a:r>
            <a:endParaRPr sz="3200" b="1" i="0" u="none" strike="noStrike" cap="none">
              <a:solidFill>
                <a:srgbClr val="1C3046"/>
              </a:solidFill>
              <a:latin typeface="Calibri"/>
              <a:ea typeface="Calibri"/>
              <a:cs typeface="Calibri"/>
              <a:sym typeface="Calibri"/>
            </a:endParaRPr>
          </a:p>
        </p:txBody>
      </p:sp>
      <p:sp>
        <p:nvSpPr>
          <p:cNvPr id="692" name="Google Shape;692;p47"/>
          <p:cNvSpPr txBox="1">
            <a:spLocks noGrp="1"/>
          </p:cNvSpPr>
          <p:nvPr>
            <p:ph type="body" idx="1"/>
          </p:nvPr>
        </p:nvSpPr>
        <p:spPr>
          <a:xfrm>
            <a:off x="250625" y="996675"/>
            <a:ext cx="8640900" cy="5276100"/>
          </a:xfrm>
          <a:prstGeom prst="rect">
            <a:avLst/>
          </a:prstGeom>
          <a:noFill/>
          <a:ln>
            <a:noFill/>
          </a:ln>
        </p:spPr>
        <p:txBody>
          <a:bodyPr spcFirstLastPara="1" wrap="square" lIns="91425" tIns="45700" rIns="91425" bIns="45700" anchor="t" anchorCtr="0">
            <a:noAutofit/>
          </a:bodyPr>
          <a:lstStyle/>
          <a:p>
            <a:pPr marL="342900" marR="0" lvl="0" indent="-337185" algn="l" rtl="0">
              <a:lnSpc>
                <a:spcPct val="90000"/>
              </a:lnSpc>
              <a:spcBef>
                <a:spcPts val="0"/>
              </a:spcBef>
              <a:spcAft>
                <a:spcPts val="0"/>
              </a:spcAft>
              <a:buClr>
                <a:srgbClr val="3C3C3C"/>
              </a:buClr>
              <a:buSzPts val="2500"/>
              <a:buFont typeface="Arial"/>
              <a:buChar char="•"/>
            </a:pPr>
            <a:r>
              <a:rPr lang="en-GB" sz="2500" b="1"/>
              <a:t>Discovery and Access:</a:t>
            </a:r>
            <a:endParaRPr sz="2500" b="1"/>
          </a:p>
          <a:p>
            <a:pPr marL="557212" marR="0" lvl="1" indent="-217487" algn="l" rtl="0">
              <a:lnSpc>
                <a:spcPct val="90000"/>
              </a:lnSpc>
              <a:spcBef>
                <a:spcPts val="0"/>
              </a:spcBef>
              <a:spcAft>
                <a:spcPts val="0"/>
              </a:spcAft>
              <a:buSzPts val="2390"/>
              <a:buChar char="-"/>
            </a:pPr>
            <a:r>
              <a:rPr lang="en-GB" sz="2390"/>
              <a:t>Improve the integration on the </a:t>
            </a:r>
            <a:r>
              <a:rPr lang="en-GB" sz="2390" b="1"/>
              <a:t>metadata exchange</a:t>
            </a:r>
            <a:r>
              <a:rPr lang="en-GB" sz="2390"/>
              <a:t> </a:t>
            </a:r>
            <a:endParaRPr sz="2390"/>
          </a:p>
          <a:p>
            <a:pPr marL="557212" marR="0" lvl="1" indent="-217487" algn="l" rtl="0">
              <a:lnSpc>
                <a:spcPct val="90000"/>
              </a:lnSpc>
              <a:spcBef>
                <a:spcPts val="0"/>
              </a:spcBef>
              <a:spcAft>
                <a:spcPts val="0"/>
              </a:spcAft>
              <a:buSzPts val="2390"/>
              <a:buChar char="-"/>
            </a:pPr>
            <a:r>
              <a:rPr lang="en-GB" sz="2390"/>
              <a:t>Improve seamless data transfers between EGI/INDIGO Data service and EUDAT ones by using </a:t>
            </a:r>
            <a:r>
              <a:rPr lang="en-GB" sz="2390" b="1"/>
              <a:t>WebDav</a:t>
            </a:r>
            <a:r>
              <a:rPr lang="en-GB" sz="2390"/>
              <a:t> as standard access protocol</a:t>
            </a:r>
            <a:endParaRPr sz="2390"/>
          </a:p>
          <a:p>
            <a:pPr marL="557212" marR="0" lvl="0" indent="0" algn="l" rtl="0">
              <a:lnSpc>
                <a:spcPct val="90000"/>
              </a:lnSpc>
              <a:spcBef>
                <a:spcPts val="0"/>
              </a:spcBef>
              <a:spcAft>
                <a:spcPts val="0"/>
              </a:spcAft>
              <a:buSzPts val="2800"/>
              <a:buNone/>
            </a:pPr>
            <a:endParaRPr sz="1200"/>
          </a:p>
          <a:p>
            <a:pPr marL="342900" marR="0" lvl="0" indent="-337185" algn="l" rtl="0">
              <a:lnSpc>
                <a:spcPct val="90000"/>
              </a:lnSpc>
              <a:spcBef>
                <a:spcPts val="0"/>
              </a:spcBef>
              <a:spcAft>
                <a:spcPts val="0"/>
              </a:spcAft>
              <a:buClr>
                <a:srgbClr val="3C3C3C"/>
              </a:buClr>
              <a:buSzPts val="2500"/>
              <a:buFont typeface="Arial"/>
              <a:buChar char="•"/>
            </a:pPr>
            <a:r>
              <a:rPr lang="en-GB" sz="2500" b="1"/>
              <a:t>Processing and Orchestration: </a:t>
            </a:r>
            <a:endParaRPr sz="2500" b="1"/>
          </a:p>
          <a:p>
            <a:pPr marL="557212" marR="0" lvl="1" indent="-217487" algn="l" rtl="0">
              <a:lnSpc>
                <a:spcPct val="90000"/>
              </a:lnSpc>
              <a:spcBef>
                <a:spcPts val="0"/>
              </a:spcBef>
              <a:spcAft>
                <a:spcPts val="0"/>
              </a:spcAft>
              <a:buSzPts val="2390"/>
              <a:buChar char="-"/>
            </a:pPr>
            <a:r>
              <a:rPr lang="en-GB" sz="2390"/>
              <a:t>Integrate the EGI and INDIGO services for the information system to improve the </a:t>
            </a:r>
            <a:r>
              <a:rPr lang="en-GB" sz="2390" b="1"/>
              <a:t>seamless computing exploitation</a:t>
            </a:r>
            <a:r>
              <a:rPr lang="en-GB" sz="2390"/>
              <a:t> and federation via INDIGO PaaS Layer </a:t>
            </a:r>
            <a:endParaRPr sz="2390"/>
          </a:p>
          <a:p>
            <a:pPr marL="557212" marR="0" lvl="0" indent="0" algn="l" rtl="0">
              <a:lnSpc>
                <a:spcPct val="90000"/>
              </a:lnSpc>
              <a:spcBef>
                <a:spcPts val="0"/>
              </a:spcBef>
              <a:spcAft>
                <a:spcPts val="0"/>
              </a:spcAft>
              <a:buSzPts val="2800"/>
              <a:buNone/>
            </a:pPr>
            <a:endParaRPr sz="1100"/>
          </a:p>
          <a:p>
            <a:pPr marL="342900" marR="0" lvl="0" indent="-337185" algn="l" rtl="0">
              <a:lnSpc>
                <a:spcPct val="90000"/>
              </a:lnSpc>
              <a:spcBef>
                <a:spcPts val="0"/>
              </a:spcBef>
              <a:spcAft>
                <a:spcPts val="0"/>
              </a:spcAft>
              <a:buClr>
                <a:srgbClr val="3C3C3C"/>
              </a:buClr>
              <a:buSzPts val="2500"/>
              <a:buFont typeface="Arial"/>
              <a:buChar char="•"/>
            </a:pPr>
            <a:r>
              <a:rPr lang="en-GB" sz="2500" b="1"/>
              <a:t>Marketplace: </a:t>
            </a:r>
            <a:endParaRPr sz="2500" b="1"/>
          </a:p>
          <a:p>
            <a:pPr marL="557212" marR="0" lvl="1" indent="-217487" algn="l" rtl="0">
              <a:lnSpc>
                <a:spcPct val="90000"/>
              </a:lnSpc>
              <a:spcBef>
                <a:spcPts val="0"/>
              </a:spcBef>
              <a:spcAft>
                <a:spcPts val="0"/>
              </a:spcAft>
              <a:buSzPts val="2390"/>
              <a:buChar char="-"/>
            </a:pPr>
            <a:r>
              <a:rPr lang="en-GB" sz="2390"/>
              <a:t>To enable the end users with the possibility to exploit the composition of services “via the Marketplace” (creation projects)</a:t>
            </a:r>
            <a:endParaRPr sz="239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19</a:t>
            </a:fld>
            <a:endParaRPr sz="975" b="0" i="0">
              <a:solidFill>
                <a:schemeClr val="dk1"/>
              </a:solidFill>
              <a:latin typeface="Calibri"/>
              <a:ea typeface="Calibri"/>
              <a:cs typeface="Calibri"/>
              <a:sym typeface="Calibri"/>
            </a:endParaRPr>
          </a:p>
        </p:txBody>
      </p:sp>
      <p:sp>
        <p:nvSpPr>
          <p:cNvPr id="698" name="Google Shape;698;p48"/>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699" name="Google Shape;699;p48"/>
          <p:cNvSpPr txBox="1">
            <a:spLocks noGrp="1"/>
          </p:cNvSpPr>
          <p:nvPr>
            <p:ph type="body" idx="2"/>
          </p:nvPr>
        </p:nvSpPr>
        <p:spPr>
          <a:xfrm>
            <a:off x="2911677" y="184289"/>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Roadmap and future plans</a:t>
            </a:r>
            <a:endParaRPr sz="3200" b="1" i="0" u="none" strike="noStrike" cap="none">
              <a:solidFill>
                <a:srgbClr val="1C3046"/>
              </a:solidFill>
              <a:latin typeface="Calibri"/>
              <a:ea typeface="Calibri"/>
              <a:cs typeface="Calibri"/>
              <a:sym typeface="Calibri"/>
            </a:endParaRPr>
          </a:p>
        </p:txBody>
      </p:sp>
      <p:sp>
        <p:nvSpPr>
          <p:cNvPr id="700" name="Google Shape;700;p48"/>
          <p:cNvSpPr txBox="1">
            <a:spLocks noGrp="1"/>
          </p:cNvSpPr>
          <p:nvPr>
            <p:ph type="body" idx="1"/>
          </p:nvPr>
        </p:nvSpPr>
        <p:spPr>
          <a:xfrm>
            <a:off x="250625" y="920475"/>
            <a:ext cx="3657900" cy="1597800"/>
          </a:xfrm>
          <a:prstGeom prst="rect">
            <a:avLst/>
          </a:prstGeom>
          <a:noFill/>
          <a:ln>
            <a:noFill/>
          </a:ln>
        </p:spPr>
        <p:txBody>
          <a:bodyPr spcFirstLastPara="1" wrap="square" lIns="91425" tIns="45700" rIns="91425" bIns="45700" anchor="t" anchorCtr="0">
            <a:noAutofit/>
          </a:bodyPr>
          <a:lstStyle/>
          <a:p>
            <a:pPr marL="342900" marR="0" lvl="0" indent="-337185" algn="l" rtl="0">
              <a:lnSpc>
                <a:spcPct val="90000"/>
              </a:lnSpc>
              <a:spcBef>
                <a:spcPts val="0"/>
              </a:spcBef>
              <a:spcAft>
                <a:spcPts val="0"/>
              </a:spcAft>
              <a:buClr>
                <a:srgbClr val="3C3C3C"/>
              </a:buClr>
              <a:buSzPts val="2500"/>
              <a:buFont typeface="Arial"/>
              <a:buChar char="•"/>
            </a:pPr>
            <a:r>
              <a:rPr lang="en-GB" sz="2500" b="1"/>
              <a:t>Accounting:</a:t>
            </a:r>
            <a:endParaRPr sz="2500" b="1"/>
          </a:p>
          <a:p>
            <a:pPr marL="557212" marR="0" lvl="1" indent="-217487" algn="l" rtl="0">
              <a:lnSpc>
                <a:spcPct val="90000"/>
              </a:lnSpc>
              <a:spcBef>
                <a:spcPts val="0"/>
              </a:spcBef>
              <a:spcAft>
                <a:spcPts val="0"/>
              </a:spcAft>
              <a:buSzPts val="2390"/>
              <a:buChar char="-"/>
            </a:pPr>
            <a:r>
              <a:rPr lang="en-GB" sz="2390"/>
              <a:t>Improve the integration between the EUDAT and EGI accounting systems</a:t>
            </a:r>
            <a:endParaRPr sz="2390"/>
          </a:p>
          <a:p>
            <a:pPr marL="557212" marR="0" lvl="1" indent="-217487" algn="l" rtl="0">
              <a:lnSpc>
                <a:spcPct val="90000"/>
              </a:lnSpc>
              <a:spcBef>
                <a:spcPts val="0"/>
              </a:spcBef>
              <a:spcAft>
                <a:spcPts val="0"/>
              </a:spcAft>
              <a:buSzPts val="2390"/>
              <a:buChar char="-"/>
            </a:pPr>
            <a:r>
              <a:rPr lang="en-GB" sz="2390"/>
              <a:t>Both accounting already using: </a:t>
            </a:r>
            <a:r>
              <a:rPr lang="en-GB" sz="2390" b="1"/>
              <a:t>STAR</a:t>
            </a:r>
            <a:r>
              <a:rPr lang="en-GB" sz="2390"/>
              <a:t> standard accounting record </a:t>
            </a:r>
            <a:endParaRPr sz="2390"/>
          </a:p>
        </p:txBody>
      </p:sp>
      <p:pic>
        <p:nvPicPr>
          <p:cNvPr id="701" name="Google Shape;701;p48"/>
          <p:cNvPicPr preferRelativeResize="0"/>
          <p:nvPr/>
        </p:nvPicPr>
        <p:blipFill rotWithShape="1">
          <a:blip r:embed="rId3">
            <a:alphaModFix/>
          </a:blip>
          <a:srcRect/>
          <a:stretch/>
        </p:blipFill>
        <p:spPr>
          <a:xfrm>
            <a:off x="3908675" y="2224950"/>
            <a:ext cx="5235325" cy="341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a:t>
            </a:fld>
            <a:endParaRPr sz="975" b="0" i="0">
              <a:solidFill>
                <a:schemeClr val="dk1"/>
              </a:solidFill>
              <a:latin typeface="Calibri"/>
              <a:ea typeface="Calibri"/>
              <a:cs typeface="Calibri"/>
              <a:sym typeface="Calibri"/>
            </a:endParaRPr>
          </a:p>
        </p:txBody>
      </p:sp>
      <p:sp>
        <p:nvSpPr>
          <p:cNvPr id="405" name="Google Shape;405;p31"/>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a:t>
            </a:r>
            <a:r>
              <a:rPr lang="en-GB" sz="980" b="0" i="0">
                <a:solidFill>
                  <a:srgbClr val="3C3C3C"/>
                </a:solidFill>
                <a:latin typeface="Calibri"/>
                <a:ea typeface="Calibri"/>
                <a:cs typeface="Calibri"/>
                <a:sym typeface="Calibri"/>
              </a:rPr>
              <a:t>/1</a:t>
            </a:r>
            <a:r>
              <a:rPr lang="en-GB"/>
              <a:t>9</a:t>
            </a:r>
            <a:endParaRPr sz="980" b="0" i="0">
              <a:solidFill>
                <a:srgbClr val="3C3C3C"/>
              </a:solidFill>
              <a:latin typeface="Calibri"/>
              <a:ea typeface="Calibri"/>
              <a:cs typeface="Calibri"/>
              <a:sym typeface="Calibri"/>
            </a:endParaRPr>
          </a:p>
        </p:txBody>
      </p:sp>
      <p:sp>
        <p:nvSpPr>
          <p:cNvPr id="406" name="Google Shape;406;p31"/>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Outline</a:t>
            </a:r>
            <a:endParaRPr sz="3200" b="1" i="0" u="none" strike="noStrike" cap="none">
              <a:solidFill>
                <a:srgbClr val="1C3046"/>
              </a:solidFill>
              <a:latin typeface="Calibri"/>
              <a:ea typeface="Calibri"/>
              <a:cs typeface="Calibri"/>
              <a:sym typeface="Calibri"/>
            </a:endParaRPr>
          </a:p>
        </p:txBody>
      </p:sp>
      <p:sp>
        <p:nvSpPr>
          <p:cNvPr id="407" name="Google Shape;407;p31"/>
          <p:cNvSpPr txBox="1">
            <a:spLocks noGrp="1"/>
          </p:cNvSpPr>
          <p:nvPr>
            <p:ph type="body" idx="1"/>
          </p:nvPr>
        </p:nvSpPr>
        <p:spPr>
          <a:xfrm>
            <a:off x="251550" y="963150"/>
            <a:ext cx="8640900" cy="53346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200000"/>
              </a:lnSpc>
              <a:spcBef>
                <a:spcPts val="0"/>
              </a:spcBef>
              <a:spcAft>
                <a:spcPts val="0"/>
              </a:spcAft>
              <a:buClr>
                <a:srgbClr val="3C3C3C"/>
              </a:buClr>
              <a:buSzPts val="2590"/>
              <a:buFont typeface="Arial"/>
              <a:buChar char="•"/>
            </a:pPr>
            <a:r>
              <a:rPr lang="en-GB" sz="2390"/>
              <a:t>From where we start from</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Service definition and EOSC Service architecture</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Service integrations </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Communities’ Thematic Services</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Roadmap and future plans</a:t>
            </a:r>
            <a:endParaRPr sz="2390"/>
          </a:p>
          <a:p>
            <a:pPr marL="342900" marR="0" lvl="0" indent="-330200" algn="l" rtl="0">
              <a:lnSpc>
                <a:spcPct val="200000"/>
              </a:lnSpc>
              <a:spcBef>
                <a:spcPts val="0"/>
              </a:spcBef>
              <a:spcAft>
                <a:spcPts val="0"/>
              </a:spcAft>
              <a:buClr>
                <a:srgbClr val="3C3C3C"/>
              </a:buClr>
              <a:buSzPts val="2390"/>
              <a:buFont typeface="Arial"/>
              <a:buChar char="•"/>
            </a:pPr>
            <a:r>
              <a:rPr lang="en-GB" sz="2390"/>
              <a:t>Dealing with the technical roadmap and users’ requirements </a:t>
            </a:r>
            <a:endParaRPr sz="239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9"/>
          <p:cNvSpPr/>
          <p:nvPr/>
        </p:nvSpPr>
        <p:spPr>
          <a:xfrm>
            <a:off x="63650" y="3731325"/>
            <a:ext cx="9021900" cy="26097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9"/>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20</a:t>
            </a:fld>
            <a:endParaRPr sz="975" b="0" i="0">
              <a:solidFill>
                <a:schemeClr val="dk1"/>
              </a:solidFill>
              <a:latin typeface="Calibri"/>
              <a:ea typeface="Calibri"/>
              <a:cs typeface="Calibri"/>
              <a:sym typeface="Calibri"/>
            </a:endParaRPr>
          </a:p>
        </p:txBody>
      </p:sp>
      <p:sp>
        <p:nvSpPr>
          <p:cNvPr id="708" name="Google Shape;708;p49"/>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09" name="Google Shape;709;p49"/>
          <p:cNvSpPr txBox="1">
            <a:spLocks noGrp="1"/>
          </p:cNvSpPr>
          <p:nvPr>
            <p:ph type="body" idx="2"/>
          </p:nvPr>
        </p:nvSpPr>
        <p:spPr>
          <a:xfrm>
            <a:off x="2662775" y="108100"/>
            <a:ext cx="63060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TCOM: Purpose and Responsibilities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10" name="Google Shape;710;p49"/>
          <p:cNvSpPr txBox="1">
            <a:spLocks noGrp="1"/>
          </p:cNvSpPr>
          <p:nvPr>
            <p:ph type="body" idx="1"/>
          </p:nvPr>
        </p:nvSpPr>
        <p:spPr>
          <a:xfrm>
            <a:off x="194925" y="858001"/>
            <a:ext cx="8640900" cy="2876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a:t>The Technology Committee (TCOM) works with the AMB and has responsibility for:</a:t>
            </a:r>
            <a:endParaRPr sz="2390"/>
          </a:p>
          <a:p>
            <a:pPr marL="557212" marR="0" lvl="1" indent="-205422" algn="l" rtl="0">
              <a:lnSpc>
                <a:spcPct val="90000"/>
              </a:lnSpc>
              <a:spcBef>
                <a:spcPts val="0"/>
              </a:spcBef>
              <a:spcAft>
                <a:spcPts val="0"/>
              </a:spcAft>
              <a:buSzPts val="2200"/>
              <a:buChar char="-"/>
            </a:pPr>
            <a:r>
              <a:rPr lang="en-GB" sz="2200"/>
              <a:t>Defining, maintaining and evolving the technical roadmap,</a:t>
            </a:r>
            <a:endParaRPr sz="2200"/>
          </a:p>
          <a:p>
            <a:pPr marL="557212" marR="0" lvl="1" indent="-205422" algn="l" rtl="0">
              <a:lnSpc>
                <a:spcPct val="90000"/>
              </a:lnSpc>
              <a:spcBef>
                <a:spcPts val="0"/>
              </a:spcBef>
              <a:spcAft>
                <a:spcPts val="0"/>
              </a:spcAft>
              <a:buSzPts val="2200"/>
              <a:buChar char="-"/>
            </a:pPr>
            <a:r>
              <a:rPr lang="en-GB" sz="2200"/>
              <a:t>Stimulating and supervising the contribution to open source community projects and standards bodies,</a:t>
            </a:r>
            <a:endParaRPr sz="2200"/>
          </a:p>
          <a:p>
            <a:pPr marL="557212" marR="0" lvl="1" indent="-205422" algn="l" rtl="0">
              <a:lnSpc>
                <a:spcPct val="90000"/>
              </a:lnSpc>
              <a:spcBef>
                <a:spcPts val="0"/>
              </a:spcBef>
              <a:spcAft>
                <a:spcPts val="0"/>
              </a:spcAft>
              <a:buSzPts val="2200"/>
              <a:buChar char="-"/>
            </a:pPr>
            <a:r>
              <a:rPr lang="en-GB" sz="2200"/>
              <a:t>Ensuring compliance to standards and security in defining and assessing the acceptance criteria for the evolution of the service catalogue.</a:t>
            </a:r>
            <a:endParaRPr sz="2200"/>
          </a:p>
          <a:p>
            <a:pPr marL="0" marR="0" lvl="0" indent="0" algn="l" rtl="0">
              <a:lnSpc>
                <a:spcPct val="90000"/>
              </a:lnSpc>
              <a:spcBef>
                <a:spcPts val="0"/>
              </a:spcBef>
              <a:spcAft>
                <a:spcPts val="0"/>
              </a:spcAft>
              <a:buSzPts val="2800"/>
              <a:buNone/>
            </a:pPr>
            <a:endParaRPr sz="2390"/>
          </a:p>
        </p:txBody>
      </p:sp>
      <p:sp>
        <p:nvSpPr>
          <p:cNvPr id="711" name="Google Shape;711;p49"/>
          <p:cNvSpPr txBox="1">
            <a:spLocks noGrp="1"/>
          </p:cNvSpPr>
          <p:nvPr>
            <p:ph type="body" idx="1"/>
          </p:nvPr>
        </p:nvSpPr>
        <p:spPr>
          <a:xfrm>
            <a:off x="108350" y="3791500"/>
            <a:ext cx="4792500" cy="1802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n-GB" sz="2000" b="1"/>
              <a:t>TCOM Areas:</a:t>
            </a:r>
            <a:endParaRPr sz="2000" b="1"/>
          </a:p>
          <a:p>
            <a:pPr marL="457200" marR="0" lvl="0" indent="-355600" algn="l" rtl="0">
              <a:lnSpc>
                <a:spcPct val="90000"/>
              </a:lnSpc>
              <a:spcBef>
                <a:spcPts val="0"/>
              </a:spcBef>
              <a:spcAft>
                <a:spcPts val="0"/>
              </a:spcAft>
              <a:buSzPts val="2000"/>
              <a:buChar char="•"/>
            </a:pPr>
            <a:r>
              <a:rPr lang="en-GB" sz="2000"/>
              <a:t>Data Platforms for Processing</a:t>
            </a:r>
            <a:endParaRPr sz="2000"/>
          </a:p>
          <a:p>
            <a:pPr marL="457200" marR="0" lvl="0" indent="-355600" algn="l" rtl="0">
              <a:lnSpc>
                <a:spcPct val="90000"/>
              </a:lnSpc>
              <a:spcBef>
                <a:spcPts val="0"/>
              </a:spcBef>
              <a:spcAft>
                <a:spcPts val="0"/>
              </a:spcAft>
              <a:buSzPts val="2000"/>
              <a:buChar char="•"/>
            </a:pPr>
            <a:r>
              <a:rPr lang="en-GB" sz="2000"/>
              <a:t>Data Publishing and Open Data</a:t>
            </a:r>
            <a:endParaRPr sz="2000"/>
          </a:p>
          <a:p>
            <a:pPr marL="457200" marR="0" lvl="0" indent="-355600" algn="l" rtl="0">
              <a:lnSpc>
                <a:spcPct val="90000"/>
              </a:lnSpc>
              <a:spcBef>
                <a:spcPts val="0"/>
              </a:spcBef>
              <a:spcAft>
                <a:spcPts val="0"/>
              </a:spcAft>
              <a:buSzPts val="2000"/>
              <a:buChar char="•"/>
            </a:pPr>
            <a:r>
              <a:rPr lang="en-GB" sz="2000"/>
              <a:t>Data Preservation/Curation/Provenance</a:t>
            </a:r>
            <a:endParaRPr sz="2000"/>
          </a:p>
          <a:p>
            <a:pPr marL="457200" marR="0" lvl="0" indent="-355600" algn="l" rtl="0">
              <a:lnSpc>
                <a:spcPct val="90000"/>
              </a:lnSpc>
              <a:spcBef>
                <a:spcPts val="0"/>
              </a:spcBef>
              <a:spcAft>
                <a:spcPts val="0"/>
              </a:spcAft>
              <a:buSzPts val="2000"/>
              <a:buChar char="•"/>
            </a:pPr>
            <a:r>
              <a:rPr lang="en-GB" sz="2000"/>
              <a:t>Metadata Management and Data Discovery</a:t>
            </a:r>
            <a:endParaRPr sz="2000"/>
          </a:p>
          <a:p>
            <a:pPr marL="457200" marR="0" lvl="0" indent="-355600" algn="l" rtl="0">
              <a:lnSpc>
                <a:spcPct val="90000"/>
              </a:lnSpc>
              <a:spcBef>
                <a:spcPts val="0"/>
              </a:spcBef>
              <a:spcAft>
                <a:spcPts val="0"/>
              </a:spcAft>
              <a:buSzPts val="2000"/>
              <a:buChar char="•"/>
            </a:pPr>
            <a:r>
              <a:rPr lang="en-GB" sz="2000"/>
              <a:t>HTC/HPC Compute</a:t>
            </a:r>
            <a:endParaRPr sz="2000"/>
          </a:p>
          <a:p>
            <a:pPr marL="457200" lvl="0" indent="-355600" algn="l" rtl="0">
              <a:lnSpc>
                <a:spcPct val="90000"/>
              </a:lnSpc>
              <a:spcBef>
                <a:spcPts val="0"/>
              </a:spcBef>
              <a:spcAft>
                <a:spcPts val="0"/>
              </a:spcAft>
              <a:buSzPts val="2000"/>
              <a:buChar char="•"/>
            </a:pPr>
            <a:r>
              <a:rPr lang="en-GB" sz="2000"/>
              <a:t>AAI</a:t>
            </a:r>
            <a:endParaRPr sz="2000"/>
          </a:p>
        </p:txBody>
      </p:sp>
      <p:sp>
        <p:nvSpPr>
          <p:cNvPr id="712" name="Google Shape;712;p49"/>
          <p:cNvSpPr txBox="1">
            <a:spLocks noGrp="1"/>
          </p:cNvSpPr>
          <p:nvPr>
            <p:ph type="body" idx="1"/>
          </p:nvPr>
        </p:nvSpPr>
        <p:spPr>
          <a:xfrm>
            <a:off x="4697350" y="3867700"/>
            <a:ext cx="4312200" cy="2127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0"/>
              </a:spcBef>
              <a:spcAft>
                <a:spcPts val="0"/>
              </a:spcAft>
              <a:buSzPts val="2000"/>
              <a:buChar char="•"/>
            </a:pPr>
            <a:r>
              <a:rPr lang="en-GB" sz="2000"/>
              <a:t>Cloud Compute (inc Containerisation and orchestration)</a:t>
            </a:r>
            <a:endParaRPr sz="2000"/>
          </a:p>
          <a:p>
            <a:pPr marL="457200" marR="0" lvl="0" indent="-355600" algn="l" rtl="0">
              <a:lnSpc>
                <a:spcPct val="90000"/>
              </a:lnSpc>
              <a:spcBef>
                <a:spcPts val="0"/>
              </a:spcBef>
              <a:spcAft>
                <a:spcPts val="0"/>
              </a:spcAft>
              <a:buSzPts val="2000"/>
              <a:buChar char="•"/>
            </a:pPr>
            <a:r>
              <a:rPr lang="en-GB" sz="2000"/>
              <a:t>Software Release and SQA</a:t>
            </a:r>
            <a:endParaRPr sz="2000"/>
          </a:p>
          <a:p>
            <a:pPr marL="457200" marR="0" lvl="0" indent="-355600" algn="l" rtl="0">
              <a:lnSpc>
                <a:spcPct val="90000"/>
              </a:lnSpc>
              <a:spcBef>
                <a:spcPts val="0"/>
              </a:spcBef>
              <a:spcAft>
                <a:spcPts val="0"/>
              </a:spcAft>
              <a:buSzPts val="2000"/>
              <a:buChar char="•"/>
            </a:pPr>
            <a:r>
              <a:rPr lang="en-GB" sz="2000"/>
              <a:t>Federation tools</a:t>
            </a:r>
            <a:endParaRPr sz="2000"/>
          </a:p>
          <a:p>
            <a:pPr marL="457200" marR="0" lvl="0" indent="-355600" algn="l" rtl="0">
              <a:lnSpc>
                <a:spcPct val="90000"/>
              </a:lnSpc>
              <a:spcBef>
                <a:spcPts val="0"/>
              </a:spcBef>
              <a:spcAft>
                <a:spcPts val="0"/>
              </a:spcAft>
              <a:buSzPts val="2000"/>
              <a:buChar char="•"/>
            </a:pPr>
            <a:r>
              <a:rPr lang="en-GB" sz="2000"/>
              <a:t>PaaS Solutions</a:t>
            </a:r>
            <a:endParaRPr sz="2000"/>
          </a:p>
          <a:p>
            <a:pPr marL="457200" marR="0" lvl="0" indent="-355600" algn="l" rtl="0">
              <a:lnSpc>
                <a:spcPct val="90000"/>
              </a:lnSpc>
              <a:spcBef>
                <a:spcPts val="0"/>
              </a:spcBef>
              <a:spcAft>
                <a:spcPts val="0"/>
              </a:spcAft>
              <a:buSzPts val="2000"/>
              <a:buChar char="•"/>
            </a:pPr>
            <a:r>
              <a:rPr lang="en-GB" sz="2000"/>
              <a:t>Workflow management and user interfaces and Data analytics</a:t>
            </a:r>
            <a:endParaRPr sz="2000"/>
          </a:p>
          <a:p>
            <a:pPr marL="457200" marR="0" lvl="0" indent="-355600" algn="l" rtl="0">
              <a:lnSpc>
                <a:spcPct val="90000"/>
              </a:lnSpc>
              <a:spcBef>
                <a:spcPts val="0"/>
              </a:spcBef>
              <a:spcAft>
                <a:spcPts val="0"/>
              </a:spcAft>
              <a:buSzPts val="2000"/>
              <a:buChar char="•"/>
            </a:pPr>
            <a:r>
              <a:rPr lang="en-GB" sz="2000"/>
              <a:t>Security</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0"/>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21</a:t>
            </a:fld>
            <a:endParaRPr sz="975" b="0" i="0">
              <a:solidFill>
                <a:schemeClr val="dk1"/>
              </a:solidFill>
              <a:latin typeface="Calibri"/>
              <a:ea typeface="Calibri"/>
              <a:cs typeface="Calibri"/>
              <a:sym typeface="Calibri"/>
            </a:endParaRPr>
          </a:p>
        </p:txBody>
      </p:sp>
      <p:sp>
        <p:nvSpPr>
          <p:cNvPr id="718" name="Google Shape;718;p50"/>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19" name="Google Shape;719;p50"/>
          <p:cNvSpPr txBox="1">
            <a:spLocks noGrp="1"/>
          </p:cNvSpPr>
          <p:nvPr>
            <p:ph type="body" idx="2"/>
          </p:nvPr>
        </p:nvSpPr>
        <p:spPr>
          <a:xfrm>
            <a:off x="2662775" y="108100"/>
            <a:ext cx="63060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Technical Innovation process</a:t>
            </a:r>
            <a:endParaRPr/>
          </a:p>
        </p:txBody>
      </p:sp>
      <p:pic>
        <p:nvPicPr>
          <p:cNvPr id="720" name="Google Shape;720;p50"/>
          <p:cNvPicPr preferRelativeResize="0"/>
          <p:nvPr/>
        </p:nvPicPr>
        <p:blipFill rotWithShape="1">
          <a:blip r:embed="rId3">
            <a:alphaModFix/>
          </a:blip>
          <a:srcRect/>
          <a:stretch/>
        </p:blipFill>
        <p:spPr>
          <a:xfrm>
            <a:off x="187350" y="1334175"/>
            <a:ext cx="8642197" cy="46982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1"/>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22</a:t>
            </a:fld>
            <a:endParaRPr sz="975" b="0" i="0">
              <a:solidFill>
                <a:schemeClr val="dk1"/>
              </a:solidFill>
              <a:latin typeface="Calibri"/>
              <a:ea typeface="Calibri"/>
              <a:cs typeface="Calibri"/>
              <a:sym typeface="Calibri"/>
            </a:endParaRPr>
          </a:p>
        </p:txBody>
      </p:sp>
      <p:sp>
        <p:nvSpPr>
          <p:cNvPr id="726" name="Google Shape;726;p51"/>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27" name="Google Shape;727;p51"/>
          <p:cNvSpPr txBox="1">
            <a:spLocks noGrp="1"/>
          </p:cNvSpPr>
          <p:nvPr>
            <p:ph type="body" idx="2"/>
          </p:nvPr>
        </p:nvSpPr>
        <p:spPr>
          <a:xfrm>
            <a:off x="2662775" y="108100"/>
            <a:ext cx="63060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Workflow for users’ requirements gathering</a:t>
            </a:r>
            <a:endParaRPr/>
          </a:p>
        </p:txBody>
      </p:sp>
      <p:sp>
        <p:nvSpPr>
          <p:cNvPr id="728" name="Google Shape;728;p51"/>
          <p:cNvSpPr/>
          <p:nvPr/>
        </p:nvSpPr>
        <p:spPr>
          <a:xfrm>
            <a:off x="212225" y="1903950"/>
            <a:ext cx="1868100" cy="6444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TS / CC / DIH </a:t>
            </a:r>
            <a:endParaRPr sz="1800" b="0" i="0" u="none" strike="noStrike" cap="none">
              <a:solidFill>
                <a:srgbClr val="000000"/>
              </a:solidFill>
              <a:latin typeface="Arial"/>
              <a:ea typeface="Arial"/>
              <a:cs typeface="Arial"/>
              <a:sym typeface="Arial"/>
            </a:endParaRPr>
          </a:p>
        </p:txBody>
      </p:sp>
      <p:sp>
        <p:nvSpPr>
          <p:cNvPr id="729" name="Google Shape;729;p51"/>
          <p:cNvSpPr/>
          <p:nvPr/>
        </p:nvSpPr>
        <p:spPr>
          <a:xfrm>
            <a:off x="3909950" y="1903950"/>
            <a:ext cx="1868100" cy="644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Task 10.3,10.4</a:t>
            </a:r>
            <a:endParaRPr sz="1800" b="1" i="0" u="none" strike="noStrike" cap="none">
              <a:solidFill>
                <a:srgbClr val="000000"/>
              </a:solidFill>
              <a:latin typeface="Arial"/>
              <a:ea typeface="Arial"/>
              <a:cs typeface="Arial"/>
              <a:sym typeface="Arial"/>
            </a:endParaRPr>
          </a:p>
        </p:txBody>
      </p:sp>
      <p:pic>
        <p:nvPicPr>
          <p:cNvPr id="730" name="Google Shape;730;p51"/>
          <p:cNvPicPr preferRelativeResize="0"/>
          <p:nvPr/>
        </p:nvPicPr>
        <p:blipFill rotWithShape="1">
          <a:blip r:embed="rId3">
            <a:alphaModFix/>
          </a:blip>
          <a:srcRect/>
          <a:stretch/>
        </p:blipFill>
        <p:spPr>
          <a:xfrm>
            <a:off x="7100049" y="2853525"/>
            <a:ext cx="1760700" cy="378903"/>
          </a:xfrm>
          <a:prstGeom prst="rect">
            <a:avLst/>
          </a:prstGeom>
          <a:noFill/>
          <a:ln>
            <a:noFill/>
          </a:ln>
        </p:spPr>
      </p:pic>
      <p:sp>
        <p:nvSpPr>
          <p:cNvPr id="731" name="Google Shape;731;p51"/>
          <p:cNvSpPr txBox="1"/>
          <p:nvPr/>
        </p:nvSpPr>
        <p:spPr>
          <a:xfrm>
            <a:off x="7100050" y="1698800"/>
            <a:ext cx="1760700" cy="1025400"/>
          </a:xfrm>
          <a:prstGeom prst="rect">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rgbClr val="3C3C3C"/>
                </a:solidFill>
                <a:latin typeface="Calibri"/>
                <a:ea typeface="Calibri"/>
                <a:cs typeface="Calibri"/>
                <a:sym typeface="Calibri"/>
              </a:rPr>
              <a:t>Community requirements DB</a:t>
            </a:r>
            <a:endParaRPr sz="1800" b="1" i="0" u="none" strike="noStrike" cap="none">
              <a:solidFill>
                <a:srgbClr val="3C3C3C"/>
              </a:solidFill>
              <a:latin typeface="Calibri"/>
              <a:ea typeface="Calibri"/>
              <a:cs typeface="Calibri"/>
              <a:sym typeface="Calibri"/>
            </a:endParaRPr>
          </a:p>
        </p:txBody>
      </p:sp>
      <p:sp>
        <p:nvSpPr>
          <p:cNvPr id="732" name="Google Shape;732;p51"/>
          <p:cNvSpPr/>
          <p:nvPr/>
        </p:nvSpPr>
        <p:spPr>
          <a:xfrm>
            <a:off x="4112150" y="4479750"/>
            <a:ext cx="1463700" cy="644400"/>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TCOM</a:t>
            </a:r>
            <a:endParaRPr sz="1800" b="0" i="0" u="none" strike="noStrike" cap="none">
              <a:solidFill>
                <a:srgbClr val="000000"/>
              </a:solidFill>
              <a:latin typeface="Arial"/>
              <a:ea typeface="Arial"/>
              <a:cs typeface="Arial"/>
              <a:sym typeface="Arial"/>
            </a:endParaRPr>
          </a:p>
        </p:txBody>
      </p:sp>
      <p:sp>
        <p:nvSpPr>
          <p:cNvPr id="733" name="Google Shape;733;p51"/>
          <p:cNvSpPr/>
          <p:nvPr/>
        </p:nvSpPr>
        <p:spPr>
          <a:xfrm>
            <a:off x="645300" y="4343100"/>
            <a:ext cx="1760700" cy="917700"/>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Technical Teams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WP5, WP6</a:t>
            </a:r>
            <a:endParaRPr sz="1800" b="0" i="0" u="none" strike="noStrike" cap="none">
              <a:solidFill>
                <a:srgbClr val="000000"/>
              </a:solidFill>
              <a:latin typeface="Arial"/>
              <a:ea typeface="Arial"/>
              <a:cs typeface="Arial"/>
              <a:sym typeface="Arial"/>
            </a:endParaRPr>
          </a:p>
        </p:txBody>
      </p:sp>
      <p:sp>
        <p:nvSpPr>
          <p:cNvPr id="734" name="Google Shape;734;p51"/>
          <p:cNvSpPr/>
          <p:nvPr/>
        </p:nvSpPr>
        <p:spPr>
          <a:xfrm>
            <a:off x="6863254" y="4434575"/>
            <a:ext cx="1997400" cy="744600"/>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External projects / tools</a:t>
            </a:r>
            <a:endParaRPr sz="1800" b="0" i="0" u="none" strike="noStrike" cap="none">
              <a:solidFill>
                <a:srgbClr val="000000"/>
              </a:solidFill>
              <a:latin typeface="Arial"/>
              <a:ea typeface="Arial"/>
              <a:cs typeface="Arial"/>
              <a:sym typeface="Arial"/>
            </a:endParaRPr>
          </a:p>
        </p:txBody>
      </p:sp>
      <p:cxnSp>
        <p:nvCxnSpPr>
          <p:cNvPr id="735" name="Google Shape;735;p51"/>
          <p:cNvCxnSpPr/>
          <p:nvPr/>
        </p:nvCxnSpPr>
        <p:spPr>
          <a:xfrm>
            <a:off x="2171400" y="2226150"/>
            <a:ext cx="1612800" cy="11100"/>
          </a:xfrm>
          <a:prstGeom prst="straightConnector1">
            <a:avLst/>
          </a:prstGeom>
          <a:noFill/>
          <a:ln w="38100" cap="flat" cmpd="sng">
            <a:solidFill>
              <a:schemeClr val="dk2"/>
            </a:solidFill>
            <a:prstDash val="solid"/>
            <a:round/>
            <a:headEnd type="triangle" w="med" len="med"/>
            <a:tailEnd type="triangle" w="med" len="med"/>
          </a:ln>
        </p:spPr>
      </p:cxnSp>
      <p:sp>
        <p:nvSpPr>
          <p:cNvPr id="736" name="Google Shape;736;p51"/>
          <p:cNvSpPr txBox="1"/>
          <p:nvPr/>
        </p:nvSpPr>
        <p:spPr>
          <a:xfrm>
            <a:off x="2385125" y="2229500"/>
            <a:ext cx="1463700" cy="9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Requirements analysis and feedback on them</a:t>
            </a:r>
            <a:endParaRPr sz="1400" b="0" i="1" u="none" strike="noStrike" cap="none">
              <a:solidFill>
                <a:srgbClr val="000000"/>
              </a:solidFill>
              <a:latin typeface="Arial"/>
              <a:ea typeface="Arial"/>
              <a:cs typeface="Arial"/>
              <a:sym typeface="Arial"/>
            </a:endParaRPr>
          </a:p>
        </p:txBody>
      </p:sp>
      <p:sp>
        <p:nvSpPr>
          <p:cNvPr id="737" name="Google Shape;737;p51"/>
          <p:cNvSpPr txBox="1"/>
          <p:nvPr/>
        </p:nvSpPr>
        <p:spPr>
          <a:xfrm>
            <a:off x="5814125" y="2229500"/>
            <a:ext cx="984300" cy="50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Compiles</a:t>
            </a:r>
            <a:endParaRPr sz="1400" b="0" i="1" u="none" strike="noStrike" cap="none">
              <a:solidFill>
                <a:srgbClr val="000000"/>
              </a:solidFill>
              <a:latin typeface="Arial"/>
              <a:ea typeface="Arial"/>
              <a:cs typeface="Arial"/>
              <a:sym typeface="Arial"/>
            </a:endParaRPr>
          </a:p>
        </p:txBody>
      </p:sp>
      <p:cxnSp>
        <p:nvCxnSpPr>
          <p:cNvPr id="738" name="Google Shape;738;p51"/>
          <p:cNvCxnSpPr/>
          <p:nvPr/>
        </p:nvCxnSpPr>
        <p:spPr>
          <a:xfrm>
            <a:off x="5905200" y="2226150"/>
            <a:ext cx="1072800" cy="11100"/>
          </a:xfrm>
          <a:prstGeom prst="straightConnector1">
            <a:avLst/>
          </a:prstGeom>
          <a:noFill/>
          <a:ln w="38100" cap="flat" cmpd="sng">
            <a:solidFill>
              <a:schemeClr val="dk2"/>
            </a:solidFill>
            <a:prstDash val="solid"/>
            <a:round/>
            <a:headEnd type="none" w="sm" len="sm"/>
            <a:tailEnd type="triangle" w="med" len="med"/>
          </a:ln>
        </p:spPr>
      </p:cxnSp>
      <p:cxnSp>
        <p:nvCxnSpPr>
          <p:cNvPr id="739" name="Google Shape;739;p51"/>
          <p:cNvCxnSpPr/>
          <p:nvPr/>
        </p:nvCxnSpPr>
        <p:spPr>
          <a:xfrm>
            <a:off x="4816125" y="2724200"/>
            <a:ext cx="3600" cy="1684800"/>
          </a:xfrm>
          <a:prstGeom prst="straightConnector1">
            <a:avLst/>
          </a:prstGeom>
          <a:noFill/>
          <a:ln w="38100" cap="flat" cmpd="sng">
            <a:solidFill>
              <a:schemeClr val="dk2"/>
            </a:solidFill>
            <a:prstDash val="solid"/>
            <a:round/>
            <a:headEnd type="triangle" w="med" len="med"/>
            <a:tailEnd type="triangle" w="med" len="med"/>
          </a:ln>
        </p:spPr>
      </p:cxnSp>
      <p:cxnSp>
        <p:nvCxnSpPr>
          <p:cNvPr id="740" name="Google Shape;740;p51"/>
          <p:cNvCxnSpPr>
            <a:endCxn id="733" idx="3"/>
          </p:cNvCxnSpPr>
          <p:nvPr/>
        </p:nvCxnSpPr>
        <p:spPr>
          <a:xfrm rot="10800000">
            <a:off x="2406000" y="4801950"/>
            <a:ext cx="1590000" cy="3000"/>
          </a:xfrm>
          <a:prstGeom prst="straightConnector1">
            <a:avLst/>
          </a:prstGeom>
          <a:noFill/>
          <a:ln w="38100" cap="flat" cmpd="sng">
            <a:solidFill>
              <a:schemeClr val="dk2"/>
            </a:solidFill>
            <a:prstDash val="solid"/>
            <a:round/>
            <a:headEnd type="triangle" w="med" len="med"/>
            <a:tailEnd type="triangle" w="med" len="med"/>
          </a:ln>
        </p:spPr>
      </p:cxnSp>
      <p:cxnSp>
        <p:nvCxnSpPr>
          <p:cNvPr id="741" name="Google Shape;741;p51"/>
          <p:cNvCxnSpPr/>
          <p:nvPr/>
        </p:nvCxnSpPr>
        <p:spPr>
          <a:xfrm rot="-5400000" flipH="1">
            <a:off x="6241200" y="4234475"/>
            <a:ext cx="3600" cy="1144800"/>
          </a:xfrm>
          <a:prstGeom prst="straightConnector1">
            <a:avLst/>
          </a:prstGeom>
          <a:noFill/>
          <a:ln w="38100" cap="flat" cmpd="sng">
            <a:solidFill>
              <a:schemeClr val="dk2"/>
            </a:solidFill>
            <a:prstDash val="solid"/>
            <a:round/>
            <a:headEnd type="triangle" w="med" len="med"/>
            <a:tailEnd type="triangle" w="med" len="med"/>
          </a:ln>
        </p:spPr>
      </p:cxnSp>
      <p:sp>
        <p:nvSpPr>
          <p:cNvPr id="742" name="Google Shape;742;p51"/>
          <p:cNvSpPr txBox="1"/>
          <p:nvPr/>
        </p:nvSpPr>
        <p:spPr>
          <a:xfrm>
            <a:off x="2527225" y="4926900"/>
            <a:ext cx="1463700" cy="6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Interaction with technical WPs </a:t>
            </a:r>
            <a:endParaRPr sz="1400" b="0" i="1" u="none" strike="noStrike" cap="none">
              <a:solidFill>
                <a:srgbClr val="000000"/>
              </a:solidFill>
              <a:latin typeface="Arial"/>
              <a:ea typeface="Arial"/>
              <a:cs typeface="Arial"/>
              <a:sym typeface="Arial"/>
            </a:endParaRPr>
          </a:p>
        </p:txBody>
      </p:sp>
      <p:sp>
        <p:nvSpPr>
          <p:cNvPr id="743" name="Google Shape;743;p51"/>
          <p:cNvSpPr txBox="1"/>
          <p:nvPr/>
        </p:nvSpPr>
        <p:spPr>
          <a:xfrm>
            <a:off x="5618551" y="4926900"/>
            <a:ext cx="1295100" cy="6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Scouting on external projects/tools</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5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23</a:t>
            </a:fld>
            <a:endParaRPr sz="975" b="0" i="0">
              <a:solidFill>
                <a:schemeClr val="dk1"/>
              </a:solidFill>
              <a:latin typeface="Calibri"/>
              <a:ea typeface="Calibri"/>
              <a:cs typeface="Calibri"/>
              <a:sym typeface="Calibri"/>
            </a:endParaRPr>
          </a:p>
        </p:txBody>
      </p:sp>
      <p:sp>
        <p:nvSpPr>
          <p:cNvPr id="749" name="Google Shape;749;p5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50" name="Google Shape;750;p52"/>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Summary</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51" name="Google Shape;751;p52"/>
          <p:cNvSpPr txBox="1">
            <a:spLocks noGrp="1"/>
          </p:cNvSpPr>
          <p:nvPr>
            <p:ph type="body" idx="1"/>
          </p:nvPr>
        </p:nvSpPr>
        <p:spPr>
          <a:xfrm>
            <a:off x="251556" y="1196752"/>
            <a:ext cx="8640900" cy="4748700"/>
          </a:xfrm>
          <a:prstGeom prst="rect">
            <a:avLst/>
          </a:prstGeom>
          <a:noFill/>
          <a:ln>
            <a:noFill/>
          </a:ln>
        </p:spPr>
        <p:txBody>
          <a:bodyPr spcFirstLastPara="1" wrap="square" lIns="91425" tIns="45700" rIns="91425" bIns="45700" anchor="ctr" anchorCtr="0">
            <a:noAutofit/>
          </a:bodyPr>
          <a:lstStyle/>
          <a:p>
            <a:pPr marL="457200" marR="0" lvl="0" indent="-380365" algn="l" rtl="0">
              <a:lnSpc>
                <a:spcPct val="90000"/>
              </a:lnSpc>
              <a:spcBef>
                <a:spcPts val="0"/>
              </a:spcBef>
              <a:spcAft>
                <a:spcPts val="0"/>
              </a:spcAft>
              <a:buSzPts val="2390"/>
              <a:buChar char="•"/>
            </a:pPr>
            <a:r>
              <a:rPr lang="en-GB" sz="2390"/>
              <a:t>The integration activities involving Common and Federated services are progressing in line with the plan</a:t>
            </a:r>
            <a:endParaRPr sz="2390"/>
          </a:p>
          <a:p>
            <a:pPr marL="457200" marR="0" lvl="0" indent="0" algn="l" rtl="0">
              <a:lnSpc>
                <a:spcPct val="90000"/>
              </a:lnSpc>
              <a:spcBef>
                <a:spcPts val="0"/>
              </a:spcBef>
              <a:spcAft>
                <a:spcPts val="0"/>
              </a:spcAft>
              <a:buSzPts val="2800"/>
              <a:buNone/>
            </a:pPr>
            <a:endParaRPr sz="2390"/>
          </a:p>
          <a:p>
            <a:pPr marL="457200" marR="0" lvl="0" indent="-380365" algn="l" rtl="0">
              <a:lnSpc>
                <a:spcPct val="90000"/>
              </a:lnSpc>
              <a:spcBef>
                <a:spcPts val="0"/>
              </a:spcBef>
              <a:spcAft>
                <a:spcPts val="0"/>
              </a:spcAft>
              <a:buSzPts val="2390"/>
              <a:buChar char="•"/>
            </a:pPr>
            <a:r>
              <a:rPr lang="en-GB" sz="2390"/>
              <a:t>The integration of AAI services empower users to build their own scientific workflows with services from different e-infrastructures</a:t>
            </a:r>
            <a:endParaRPr sz="2390"/>
          </a:p>
          <a:p>
            <a:pPr marL="457200" marR="0" lvl="0" indent="0" algn="l" rtl="0">
              <a:lnSpc>
                <a:spcPct val="90000"/>
              </a:lnSpc>
              <a:spcBef>
                <a:spcPts val="0"/>
              </a:spcBef>
              <a:spcAft>
                <a:spcPts val="0"/>
              </a:spcAft>
              <a:buSzPts val="2800"/>
              <a:buNone/>
            </a:pPr>
            <a:endParaRPr sz="2390"/>
          </a:p>
          <a:p>
            <a:pPr marL="457200" marR="0" lvl="0" indent="-380365" algn="l" rtl="0">
              <a:lnSpc>
                <a:spcPct val="90000"/>
              </a:lnSpc>
              <a:spcBef>
                <a:spcPts val="0"/>
              </a:spcBef>
              <a:spcAft>
                <a:spcPts val="0"/>
              </a:spcAft>
              <a:buSzPts val="2390"/>
              <a:buChar char="•"/>
            </a:pPr>
            <a:r>
              <a:rPr lang="en-GB" sz="2390"/>
              <a:t>The Thematic Services exploit and integrate Common and Federated services to provide high-level community services to users. </a:t>
            </a:r>
            <a:endParaRPr sz="239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5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24</a:t>
            </a:fld>
            <a:endParaRPr sz="975" b="0" i="0">
              <a:solidFill>
                <a:schemeClr val="dk1"/>
              </a:solidFill>
              <a:latin typeface="Calibri"/>
              <a:ea typeface="Calibri"/>
              <a:cs typeface="Calibri"/>
              <a:sym typeface="Calibri"/>
            </a:endParaRPr>
          </a:p>
        </p:txBody>
      </p:sp>
      <p:sp>
        <p:nvSpPr>
          <p:cNvPr id="757" name="Google Shape;757;p5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58" name="Google Shape;758;p53"/>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Achievements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59" name="Google Shape;759;p53"/>
          <p:cNvSpPr txBox="1">
            <a:spLocks noGrp="1"/>
          </p:cNvSpPr>
          <p:nvPr>
            <p:ph type="body" idx="1"/>
          </p:nvPr>
        </p:nvSpPr>
        <p:spPr>
          <a:xfrm>
            <a:off x="251550" y="1006900"/>
            <a:ext cx="8640900" cy="5179500"/>
          </a:xfrm>
          <a:prstGeom prst="rect">
            <a:avLst/>
          </a:prstGeom>
          <a:noFill/>
          <a:ln>
            <a:noFill/>
          </a:ln>
        </p:spPr>
        <p:txBody>
          <a:bodyPr spcFirstLastPara="1" wrap="square" lIns="91425" tIns="45700" rIns="91425" bIns="45700" anchor="ctr" anchorCtr="0">
            <a:noAutofit/>
          </a:bodyPr>
          <a:lstStyle/>
          <a:p>
            <a:pPr marL="457200" marR="0" lvl="0" indent="-368300" algn="l" rtl="0">
              <a:lnSpc>
                <a:spcPct val="115000"/>
              </a:lnSpc>
              <a:spcBef>
                <a:spcPts val="0"/>
              </a:spcBef>
              <a:spcAft>
                <a:spcPts val="0"/>
              </a:spcAft>
              <a:buSzPts val="2200"/>
              <a:buChar char="•"/>
            </a:pPr>
            <a:r>
              <a:rPr lang="en-GB" sz="2200"/>
              <a:t>Deliverable 10.3:</a:t>
            </a:r>
            <a:endParaRPr sz="2200"/>
          </a:p>
          <a:p>
            <a:pPr marL="914400" marR="0" lvl="1" indent="-368300" algn="l" rtl="0">
              <a:lnSpc>
                <a:spcPct val="115000"/>
              </a:lnSpc>
              <a:spcBef>
                <a:spcPts val="0"/>
              </a:spcBef>
              <a:spcAft>
                <a:spcPts val="0"/>
              </a:spcAft>
              <a:buSzPts val="2200"/>
              <a:buChar char="-"/>
            </a:pPr>
            <a:r>
              <a:rPr lang="en-GB" sz="2200"/>
              <a:t>This document will draft the overview of the service architecture for the EOSC-Hub platform. This will take into account all the services coming out from the various projects and community joining EOSC-Hub. The architecture will also cover the interaction among the services.</a:t>
            </a:r>
            <a:endParaRPr sz="2200"/>
          </a:p>
          <a:p>
            <a:pPr marL="457200" marR="0" lvl="0" indent="-368300" algn="l" rtl="0">
              <a:lnSpc>
                <a:spcPct val="115000"/>
              </a:lnSpc>
              <a:spcBef>
                <a:spcPts val="0"/>
              </a:spcBef>
              <a:spcAft>
                <a:spcPts val="0"/>
              </a:spcAft>
              <a:buSzPts val="2200"/>
              <a:buChar char="•"/>
            </a:pPr>
            <a:r>
              <a:rPr lang="en-GB" sz="2200"/>
              <a:t>Setup of the Technology Committee (TCOM)</a:t>
            </a:r>
            <a:endParaRPr sz="2200"/>
          </a:p>
          <a:p>
            <a:pPr marL="457200" marR="0" lvl="0" indent="-368300" algn="l" rtl="0">
              <a:lnSpc>
                <a:spcPct val="115000"/>
              </a:lnSpc>
              <a:spcBef>
                <a:spcPts val="0"/>
              </a:spcBef>
              <a:spcAft>
                <a:spcPts val="0"/>
              </a:spcAft>
              <a:buSzPts val="2200"/>
              <a:buChar char="•"/>
            </a:pPr>
            <a:r>
              <a:rPr lang="en-GB" sz="2200"/>
              <a:t>Leading writing of the Rule of Participation</a:t>
            </a:r>
            <a:endParaRPr sz="2200"/>
          </a:p>
          <a:p>
            <a:pPr marL="457200" marR="0" lvl="0" indent="-368300" algn="l" rtl="0">
              <a:lnSpc>
                <a:spcPct val="115000"/>
              </a:lnSpc>
              <a:spcBef>
                <a:spcPts val="0"/>
              </a:spcBef>
              <a:spcAft>
                <a:spcPts val="0"/>
              </a:spcAft>
              <a:buSzPts val="2200"/>
              <a:buChar char="•"/>
            </a:pPr>
            <a:r>
              <a:rPr lang="en-GB" sz="2200"/>
              <a:t>Filled up 22 use cases in the “Community requirements DB”</a:t>
            </a:r>
            <a:endParaRPr sz="2200"/>
          </a:p>
          <a:p>
            <a:pPr marL="457200" marR="0" lvl="0" indent="-368300" algn="l" rtl="0">
              <a:lnSpc>
                <a:spcPct val="115000"/>
              </a:lnSpc>
              <a:spcBef>
                <a:spcPts val="0"/>
              </a:spcBef>
              <a:spcAft>
                <a:spcPts val="0"/>
              </a:spcAft>
              <a:buSzPts val="2200"/>
              <a:buChar char="•"/>
            </a:pPr>
            <a:r>
              <a:rPr lang="en-GB" sz="2200"/>
              <a:t>Participating and organizing phone conference with users to understand technical requirements</a:t>
            </a:r>
            <a:endParaRPr sz="2200"/>
          </a:p>
          <a:p>
            <a:pPr marL="914400" marR="0" lvl="1" indent="-368300" algn="l" rtl="0">
              <a:lnSpc>
                <a:spcPct val="115000"/>
              </a:lnSpc>
              <a:spcBef>
                <a:spcPts val="0"/>
              </a:spcBef>
              <a:spcAft>
                <a:spcPts val="0"/>
              </a:spcAft>
              <a:buSzPts val="2200"/>
              <a:buChar char="-"/>
            </a:pPr>
            <a:r>
              <a:rPr lang="en-GB" sz="2200"/>
              <a:t>Both internal and external to the project </a:t>
            </a:r>
            <a:endParaRPr sz="2200"/>
          </a:p>
          <a:p>
            <a:pPr marL="457200" marR="0" lvl="0" indent="-368300" algn="l" rtl="0">
              <a:lnSpc>
                <a:spcPct val="115000"/>
              </a:lnSpc>
              <a:spcBef>
                <a:spcPts val="0"/>
              </a:spcBef>
              <a:spcAft>
                <a:spcPts val="0"/>
              </a:spcAft>
              <a:buSzPts val="2200"/>
              <a:buChar char="•"/>
            </a:pPr>
            <a:r>
              <a:rPr lang="en-GB" sz="2200"/>
              <a:t>Participating to the defining of the integration plan among services</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5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25</a:t>
            </a:fld>
            <a:endParaRPr sz="975" b="0" i="0">
              <a:solidFill>
                <a:schemeClr val="dk1"/>
              </a:solidFill>
              <a:latin typeface="Calibri"/>
              <a:ea typeface="Calibri"/>
              <a:cs typeface="Calibri"/>
              <a:sym typeface="Calibri"/>
            </a:endParaRPr>
          </a:p>
        </p:txBody>
      </p:sp>
      <p:sp>
        <p:nvSpPr>
          <p:cNvPr id="765" name="Google Shape;765;p5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66" name="Google Shape;766;p54"/>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Future plans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67" name="Google Shape;767;p54"/>
          <p:cNvSpPr txBox="1">
            <a:spLocks noGrp="1"/>
          </p:cNvSpPr>
          <p:nvPr>
            <p:ph type="body" idx="1"/>
          </p:nvPr>
        </p:nvSpPr>
        <p:spPr>
          <a:xfrm>
            <a:off x="251550" y="1006900"/>
            <a:ext cx="8640900" cy="5179500"/>
          </a:xfrm>
          <a:prstGeom prst="rect">
            <a:avLst/>
          </a:prstGeom>
          <a:noFill/>
          <a:ln>
            <a:noFill/>
          </a:ln>
        </p:spPr>
        <p:txBody>
          <a:bodyPr spcFirstLastPara="1" wrap="square" lIns="91425" tIns="45700" rIns="91425" bIns="45700" anchor="ctr" anchorCtr="0">
            <a:noAutofit/>
          </a:bodyPr>
          <a:lstStyle/>
          <a:p>
            <a:pPr marL="457200" marR="0" lvl="0" indent="-355600" algn="l" rtl="0">
              <a:lnSpc>
                <a:spcPct val="115000"/>
              </a:lnSpc>
              <a:spcBef>
                <a:spcPts val="0"/>
              </a:spcBef>
              <a:spcAft>
                <a:spcPts val="0"/>
              </a:spcAft>
              <a:buSzPts val="2000"/>
              <a:buChar char="•"/>
            </a:pPr>
            <a:r>
              <a:rPr lang="en-GB" sz="2000"/>
              <a:t>D10.1 -- EOSC Hub Technical Roadmap v1 [PM12]</a:t>
            </a:r>
            <a:endParaRPr sz="2000"/>
          </a:p>
          <a:p>
            <a:pPr marL="914400" marR="0" lvl="1" indent="-349250" algn="l" rtl="0">
              <a:lnSpc>
                <a:spcPct val="115000"/>
              </a:lnSpc>
              <a:spcBef>
                <a:spcPts val="0"/>
              </a:spcBef>
              <a:spcAft>
                <a:spcPts val="0"/>
              </a:spcAft>
              <a:buSzPts val="1900"/>
              <a:buChar char="-"/>
            </a:pPr>
            <a:r>
              <a:rPr lang="en-GB" sz="1900"/>
              <a:t>This document will draft the first version of the Service Roadmap. It will provide details about each chosen service in the EOSC-Hub catalogue with their features, capabilities and information about development status.</a:t>
            </a:r>
            <a:endParaRPr sz="1900"/>
          </a:p>
          <a:p>
            <a:pPr marL="457200" marR="0" lvl="0" indent="-355600" algn="l" rtl="0">
              <a:lnSpc>
                <a:spcPct val="115000"/>
              </a:lnSpc>
              <a:spcBef>
                <a:spcPts val="0"/>
              </a:spcBef>
              <a:spcAft>
                <a:spcPts val="0"/>
              </a:spcAft>
              <a:buSzPts val="2000"/>
              <a:buChar char="•"/>
            </a:pPr>
            <a:r>
              <a:rPr lang="en-GB" sz="2000"/>
              <a:t>D10.5 -- Requirements and gap analysis report v1 [PM12]</a:t>
            </a:r>
            <a:endParaRPr sz="2000"/>
          </a:p>
          <a:p>
            <a:pPr marL="914400" marR="0" lvl="1" indent="-349250" algn="l" rtl="0">
              <a:lnSpc>
                <a:spcPct val="115000"/>
              </a:lnSpc>
              <a:spcBef>
                <a:spcPts val="0"/>
              </a:spcBef>
              <a:spcAft>
                <a:spcPts val="0"/>
              </a:spcAft>
              <a:buSzPts val="1900"/>
              <a:buChar char="-"/>
            </a:pPr>
            <a:r>
              <a:rPr lang="en-GB" sz="1900"/>
              <a:t>This document will provide a detailed report about the first round of technical gap analysis taking into account all the requirements coming from WP7, WP8 and WP9. This document will also draft the proposed solution to fill the identified gaps.</a:t>
            </a:r>
            <a:endParaRPr sz="1900"/>
          </a:p>
          <a:p>
            <a:pPr marL="457200" marR="0" lvl="0" indent="-355600" algn="l" rtl="0">
              <a:lnSpc>
                <a:spcPct val="115000"/>
              </a:lnSpc>
              <a:spcBef>
                <a:spcPts val="0"/>
              </a:spcBef>
              <a:spcAft>
                <a:spcPts val="0"/>
              </a:spcAft>
              <a:buSzPts val="2000"/>
              <a:buChar char="•"/>
            </a:pPr>
            <a:r>
              <a:rPr lang="en-GB" sz="2000"/>
              <a:t>D10.4 -- EOSC Hub Technical Architecture and standards roadmap v2 [PM18]</a:t>
            </a:r>
            <a:endParaRPr sz="2000"/>
          </a:p>
          <a:p>
            <a:pPr marL="914400" marR="0" lvl="1" indent="-349250" algn="l" rtl="0">
              <a:lnSpc>
                <a:spcPct val="115000"/>
              </a:lnSpc>
              <a:spcBef>
                <a:spcPts val="0"/>
              </a:spcBef>
              <a:spcAft>
                <a:spcPts val="0"/>
              </a:spcAft>
              <a:buSzPts val="1900"/>
              <a:buChar char="-"/>
            </a:pPr>
            <a:r>
              <a:rPr lang="en-GB" sz="1900"/>
              <a:t>This document will update the service architecture for the EOSC-Hub platform. This will take into account all the services coming out from the various projects and community joining EOSC-Hub. The architecture will also cover the interaction among the services.</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26</a:t>
            </a:fld>
            <a:endParaRPr sz="975" b="0" i="0">
              <a:solidFill>
                <a:schemeClr val="dk1"/>
              </a:solidFill>
              <a:latin typeface="Calibri"/>
              <a:ea typeface="Calibri"/>
              <a:cs typeface="Calibri"/>
              <a:sym typeface="Calibri"/>
            </a:endParaRPr>
          </a:p>
        </p:txBody>
      </p:sp>
      <p:sp>
        <p:nvSpPr>
          <p:cNvPr id="773" name="Google Shape;773;p5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74" name="Google Shape;774;p55"/>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Future plans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1C3046"/>
              </a:buClr>
              <a:buSzPts val="3200"/>
              <a:buFont typeface="Arial"/>
              <a:buNone/>
            </a:pPr>
            <a:endParaRPr/>
          </a:p>
        </p:txBody>
      </p:sp>
      <p:sp>
        <p:nvSpPr>
          <p:cNvPr id="775" name="Google Shape;775;p55"/>
          <p:cNvSpPr txBox="1">
            <a:spLocks noGrp="1"/>
          </p:cNvSpPr>
          <p:nvPr>
            <p:ph type="body" idx="1"/>
          </p:nvPr>
        </p:nvSpPr>
        <p:spPr>
          <a:xfrm>
            <a:off x="251550" y="1006900"/>
            <a:ext cx="8640900" cy="51795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15000"/>
              </a:lnSpc>
              <a:spcBef>
                <a:spcPts val="0"/>
              </a:spcBef>
              <a:spcAft>
                <a:spcPts val="0"/>
              </a:spcAft>
              <a:buSzPts val="2400"/>
              <a:buChar char="•"/>
            </a:pPr>
            <a:r>
              <a:rPr lang="en-GB" sz="2400" dirty="0"/>
              <a:t>Going on with the user requirement analysis:</a:t>
            </a:r>
            <a:endParaRPr sz="2400" dirty="0"/>
          </a:p>
          <a:p>
            <a:pPr marL="914400" marR="0" lvl="1" indent="-381000" algn="l" rtl="0">
              <a:lnSpc>
                <a:spcPct val="115000"/>
              </a:lnSpc>
              <a:spcBef>
                <a:spcPts val="0"/>
              </a:spcBef>
              <a:spcAft>
                <a:spcPts val="0"/>
              </a:spcAft>
              <a:buSzPts val="2400"/>
              <a:buChar char="-"/>
            </a:pPr>
            <a:r>
              <a:rPr lang="en-GB" sz="2400" dirty="0"/>
              <a:t>The last part of implementation of the TS</a:t>
            </a:r>
            <a:endParaRPr sz="2400" dirty="0"/>
          </a:p>
          <a:p>
            <a:pPr marL="914400" marR="0" lvl="1" indent="-381000" algn="l" rtl="0">
              <a:lnSpc>
                <a:spcPct val="115000"/>
              </a:lnSpc>
              <a:spcBef>
                <a:spcPts val="0"/>
              </a:spcBef>
              <a:spcAft>
                <a:spcPts val="0"/>
              </a:spcAft>
              <a:buSzPts val="2400"/>
              <a:buChar char="-"/>
            </a:pPr>
            <a:r>
              <a:rPr lang="en-GB" sz="2400" dirty="0"/>
              <a:t>Supporting the Competence </a:t>
            </a:r>
            <a:r>
              <a:rPr lang="en-GB" sz="2400" dirty="0" err="1"/>
              <a:t>Centers</a:t>
            </a:r>
            <a:r>
              <a:rPr lang="en-GB" sz="2400" dirty="0"/>
              <a:t> activities </a:t>
            </a:r>
            <a:endParaRPr sz="2400" dirty="0"/>
          </a:p>
          <a:p>
            <a:pPr marL="914400" marR="0" lvl="1" indent="-381000" algn="l" rtl="0">
              <a:lnSpc>
                <a:spcPct val="115000"/>
              </a:lnSpc>
              <a:spcBef>
                <a:spcPts val="0"/>
              </a:spcBef>
              <a:spcAft>
                <a:spcPts val="0"/>
              </a:spcAft>
              <a:buSzPts val="2400"/>
              <a:buChar char="-"/>
            </a:pPr>
            <a:r>
              <a:rPr lang="en-GB" sz="2400" dirty="0"/>
              <a:t>And the external users/developers/service providers that will be willing to join and/or exploit EOSC-Hub service catalogue</a:t>
            </a:r>
            <a:endParaRPr sz="2400" dirty="0"/>
          </a:p>
          <a:p>
            <a:pPr marL="914400" marR="0" lvl="0" indent="0" algn="l" rtl="0">
              <a:lnSpc>
                <a:spcPct val="115000"/>
              </a:lnSpc>
              <a:spcBef>
                <a:spcPts val="0"/>
              </a:spcBef>
              <a:spcAft>
                <a:spcPts val="0"/>
              </a:spcAft>
              <a:buSzPts val="2800"/>
              <a:buNone/>
            </a:pPr>
            <a:endParaRPr sz="2400" dirty="0"/>
          </a:p>
          <a:p>
            <a:pPr marL="457200" marR="0" lvl="0" indent="-381000" algn="l" rtl="0">
              <a:lnSpc>
                <a:spcPct val="115000"/>
              </a:lnSpc>
              <a:spcBef>
                <a:spcPts val="0"/>
              </a:spcBef>
              <a:spcAft>
                <a:spcPts val="0"/>
              </a:spcAft>
              <a:buSzPts val="2400"/>
              <a:buChar char="•"/>
            </a:pPr>
            <a:r>
              <a:rPr lang="en-GB" sz="2400" dirty="0"/>
              <a:t>Continue on steering of the service integration activities as needed by the end-users</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6"/>
          <p:cNvSpPr txBox="1">
            <a:spLocks noGrp="1"/>
          </p:cNvSpPr>
          <p:nvPr>
            <p:ph type="title"/>
          </p:nvPr>
        </p:nvSpPr>
        <p:spPr>
          <a:xfrm>
            <a:off x="597702" y="1772817"/>
            <a:ext cx="2894100" cy="100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C3046"/>
              </a:buClr>
              <a:buSzPts val="2800"/>
              <a:buFont typeface="Calibri"/>
              <a:buNone/>
            </a:pPr>
            <a:r>
              <a:rPr lang="en-GB"/>
              <a:t>Thank you for your attention!</a:t>
            </a:r>
            <a:endParaRPr/>
          </a:p>
        </p:txBody>
      </p:sp>
      <p:sp>
        <p:nvSpPr>
          <p:cNvPr id="781" name="Google Shape;781;p56"/>
          <p:cNvSpPr txBox="1">
            <a:spLocks noGrp="1"/>
          </p:cNvSpPr>
          <p:nvPr>
            <p:ph type="body" idx="1"/>
          </p:nvPr>
        </p:nvSpPr>
        <p:spPr>
          <a:xfrm>
            <a:off x="5508104" y="1773238"/>
            <a:ext cx="3385200" cy="1585800"/>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Clr>
                <a:schemeClr val="dk1"/>
              </a:buClr>
              <a:buSzPts val="1800"/>
              <a:buFont typeface="Calibri"/>
              <a:buNone/>
            </a:pPr>
            <a:r>
              <a:rPr lang="en-GB"/>
              <a:t>Contact: </a:t>
            </a:r>
            <a:endParaRPr/>
          </a:p>
          <a:p>
            <a:pPr marL="257175" lvl="0" indent="-257175" algn="l" rtl="0">
              <a:lnSpc>
                <a:spcPct val="100000"/>
              </a:lnSpc>
              <a:spcBef>
                <a:spcPts val="360"/>
              </a:spcBef>
              <a:spcAft>
                <a:spcPts val="0"/>
              </a:spcAft>
              <a:buClr>
                <a:schemeClr val="dk1"/>
              </a:buClr>
              <a:buSzPts val="1800"/>
              <a:buFont typeface="Calibri"/>
              <a:buNone/>
            </a:pPr>
            <a:r>
              <a:rPr lang="en-GB" u="sng">
                <a:solidFill>
                  <a:schemeClr val="hlink"/>
                </a:solidFill>
                <a:hlinkClick r:id="rId3"/>
              </a:rPr>
              <a:t>donvito@infn.it</a:t>
            </a:r>
            <a:r>
              <a:rPr lang="en-GB"/>
              <a:t> </a:t>
            </a:r>
            <a:endParaRPr/>
          </a:p>
          <a:p>
            <a:pPr marL="257175" lvl="0" indent="-257175" algn="l" rtl="0">
              <a:lnSpc>
                <a:spcPct val="100000"/>
              </a:lnSpc>
              <a:spcBef>
                <a:spcPts val="360"/>
              </a:spcBef>
              <a:spcAft>
                <a:spcPts val="0"/>
              </a:spcAft>
              <a:buClr>
                <a:schemeClr val="dk1"/>
              </a:buClr>
              <a:buSzPts val="1800"/>
              <a:buFont typeface="Calibri"/>
              <a:buNone/>
            </a:pPr>
            <a:r>
              <a:rPr lang="en-GB" u="sng">
                <a:solidFill>
                  <a:schemeClr val="hlink"/>
                </a:solidFill>
                <a:hlinkClick r:id="rId4"/>
              </a:rPr>
              <a:t>www.eosc-hub.eu</a:t>
            </a:r>
            <a:r>
              <a:rPr lang="en-GB"/>
              <a:t> </a:t>
            </a:r>
            <a:endParaRPr/>
          </a:p>
        </p:txBody>
      </p:sp>
      <p:sp>
        <p:nvSpPr>
          <p:cNvPr id="782" name="Google Shape;782;p56"/>
          <p:cNvSpPr txBox="1">
            <a:spLocks noGrp="1"/>
          </p:cNvSpPr>
          <p:nvPr>
            <p:ph type="body" idx="2"/>
          </p:nvPr>
        </p:nvSpPr>
        <p:spPr>
          <a:xfrm>
            <a:off x="647105" y="3163634"/>
            <a:ext cx="2484600" cy="4095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220"/>
              <a:buFont typeface="Calibri"/>
              <a:buNone/>
            </a:pPr>
            <a:r>
              <a:rPr lang="en-GB" sz="2220"/>
              <a:t>Questions?</a:t>
            </a:r>
            <a:endParaRPr sz="222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28</a:t>
            </a:fld>
            <a:endParaRPr sz="975" b="0" i="0">
              <a:solidFill>
                <a:schemeClr val="dk1"/>
              </a:solidFill>
              <a:latin typeface="Calibri"/>
              <a:ea typeface="Calibri"/>
              <a:cs typeface="Calibri"/>
              <a:sym typeface="Calibri"/>
            </a:endParaRPr>
          </a:p>
        </p:txBody>
      </p:sp>
      <p:sp>
        <p:nvSpPr>
          <p:cNvPr id="773" name="Google Shape;773;p5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74" name="Google Shape;774;p55"/>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dirty="0"/>
              <a:t>Contribution to Standards</a:t>
            </a:r>
          </a:p>
        </p:txBody>
      </p:sp>
      <p:sp>
        <p:nvSpPr>
          <p:cNvPr id="9" name="Google Shape;775;p55">
            <a:extLst>
              <a:ext uri="{FF2B5EF4-FFF2-40B4-BE49-F238E27FC236}">
                <a16:creationId xmlns:a16="http://schemas.microsoft.com/office/drawing/2014/main" id="{F8650ED5-8A64-5D43-866F-E11264AABCA7}"/>
              </a:ext>
            </a:extLst>
          </p:cNvPr>
          <p:cNvSpPr txBox="1">
            <a:spLocks noGrp="1"/>
          </p:cNvSpPr>
          <p:nvPr>
            <p:ph type="body" idx="1"/>
          </p:nvPr>
        </p:nvSpPr>
        <p:spPr>
          <a:xfrm>
            <a:off x="251550" y="1006900"/>
            <a:ext cx="8640900" cy="5200860"/>
          </a:xfrm>
          <a:prstGeom prst="rect">
            <a:avLst/>
          </a:prstGeom>
          <a:noFill/>
          <a:ln>
            <a:noFill/>
          </a:ln>
        </p:spPr>
        <p:txBody>
          <a:bodyPr spcFirstLastPara="1" wrap="square" lIns="91425" tIns="45700" rIns="91425" bIns="45700" anchor="ctr" anchorCtr="0">
            <a:noAutofit/>
          </a:bodyPr>
          <a:lstStyle/>
          <a:p>
            <a:pPr indent="-381000">
              <a:lnSpc>
                <a:spcPct val="115000"/>
              </a:lnSpc>
              <a:spcBef>
                <a:spcPts val="0"/>
              </a:spcBef>
              <a:buSzPts val="2400"/>
            </a:pPr>
            <a:r>
              <a:rPr lang="en-GB" sz="2400" dirty="0"/>
              <a:t>WP10 has the responsibility to </a:t>
            </a:r>
            <a:r>
              <a:rPr lang="en" sz="2400" dirty="0"/>
              <a:t>oversee the project's contribution to the RDA roadmap and liaise with standards bodies </a:t>
            </a:r>
          </a:p>
          <a:p>
            <a:pPr indent="-381000">
              <a:lnSpc>
                <a:spcPct val="115000"/>
              </a:lnSpc>
              <a:spcBef>
                <a:spcPts val="0"/>
              </a:spcBef>
              <a:buSzPts val="2400"/>
            </a:pPr>
            <a:r>
              <a:rPr lang="en-GB" sz="2400" dirty="0"/>
              <a:t>We are exploiting, working closely and providing contribution into several standards: </a:t>
            </a:r>
          </a:p>
          <a:p>
            <a:pPr lvl="1" indent="-381000">
              <a:lnSpc>
                <a:spcPct val="115000"/>
              </a:lnSpc>
              <a:spcBef>
                <a:spcPts val="0"/>
              </a:spcBef>
              <a:buSzPts val="2400"/>
            </a:pPr>
            <a:r>
              <a:rPr lang="en-GB" sz="2200" dirty="0"/>
              <a:t>OASIS TOSCA</a:t>
            </a:r>
          </a:p>
          <a:p>
            <a:pPr lvl="1" indent="-381000">
              <a:lnSpc>
                <a:spcPct val="115000"/>
              </a:lnSpc>
              <a:spcBef>
                <a:spcPts val="0"/>
              </a:spcBef>
              <a:buSzPts val="2400"/>
            </a:pPr>
            <a:r>
              <a:rPr lang="en-GB" sz="2200" dirty="0" err="1"/>
              <a:t>OpenIDC</a:t>
            </a:r>
            <a:endParaRPr lang="en-GB" sz="2200" dirty="0"/>
          </a:p>
          <a:p>
            <a:pPr lvl="1" indent="-381000">
              <a:lnSpc>
                <a:spcPct val="115000"/>
              </a:lnSpc>
              <a:spcBef>
                <a:spcPts val="0"/>
              </a:spcBef>
              <a:buSzPts val="2400"/>
            </a:pPr>
            <a:r>
              <a:rPr lang="en-GB" sz="2200" dirty="0"/>
              <a:t>CDMI</a:t>
            </a:r>
          </a:p>
          <a:p>
            <a:pPr lvl="1" indent="-381000">
              <a:lnSpc>
                <a:spcPct val="115000"/>
              </a:lnSpc>
              <a:spcBef>
                <a:spcPts val="0"/>
              </a:spcBef>
              <a:buSzPts val="2400"/>
            </a:pPr>
            <a:r>
              <a:rPr lang="en-GB" sz="2200" dirty="0"/>
              <a:t>OAI-PMH</a:t>
            </a:r>
          </a:p>
          <a:p>
            <a:pPr lvl="1" indent="-381000">
              <a:lnSpc>
                <a:spcPct val="115000"/>
              </a:lnSpc>
              <a:spcBef>
                <a:spcPts val="0"/>
              </a:spcBef>
              <a:buSzPts val="2400"/>
            </a:pPr>
            <a:r>
              <a:rPr lang="en-GB" sz="2200" dirty="0"/>
              <a:t>…</a:t>
            </a:r>
          </a:p>
          <a:p>
            <a:pPr indent="-381000">
              <a:lnSpc>
                <a:spcPct val="115000"/>
              </a:lnSpc>
              <a:spcBef>
                <a:spcPts val="0"/>
              </a:spcBef>
              <a:buSzPts val="2400"/>
            </a:pPr>
            <a:r>
              <a:rPr lang="en-GB" sz="2400" dirty="0"/>
              <a:t>Involved in many WG/IG within RDA: </a:t>
            </a:r>
          </a:p>
          <a:p>
            <a:pPr lvl="1" indent="-381000">
              <a:lnSpc>
                <a:spcPct val="115000"/>
              </a:lnSpc>
              <a:spcBef>
                <a:spcPts val="0"/>
              </a:spcBef>
              <a:buSzPts val="2400"/>
            </a:pPr>
            <a:r>
              <a:rPr lang="en-GB" sz="2200" dirty="0">
                <a:hlinkClick r:id="rId3"/>
              </a:rPr>
              <a:t>https://</a:t>
            </a:r>
            <a:r>
              <a:rPr lang="en-GB" sz="2200" dirty="0" err="1">
                <a:hlinkClick r:id="rId3"/>
              </a:rPr>
              <a:t>docs.google.com</a:t>
            </a:r>
            <a:r>
              <a:rPr lang="en-GB" sz="2200" dirty="0">
                <a:hlinkClick r:id="rId3"/>
              </a:rPr>
              <a:t>/spreadsheets/d/10bUKpdh6u8zxDXGfl-rTwYcOnbn-x1n63ImPm9AyQsA/</a:t>
            </a:r>
            <a:r>
              <a:rPr lang="en-GB" sz="2200" dirty="0" err="1">
                <a:hlinkClick r:id="rId3"/>
              </a:rPr>
              <a:t>edit#gid</a:t>
            </a:r>
            <a:r>
              <a:rPr lang="en-GB" sz="2200" dirty="0">
                <a:hlinkClick r:id="rId3"/>
              </a:rPr>
              <a:t>=0</a:t>
            </a:r>
            <a:endParaRPr lang="en-GB" sz="2200" dirty="0"/>
          </a:p>
        </p:txBody>
      </p:sp>
    </p:spTree>
    <p:extLst>
      <p:ext uri="{BB962C8B-B14F-4D97-AF65-F5344CB8AC3E}">
        <p14:creationId xmlns:p14="http://schemas.microsoft.com/office/powerpoint/2010/main" val="637205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29</a:t>
            </a:fld>
            <a:endParaRPr sz="975" b="0" i="0">
              <a:solidFill>
                <a:schemeClr val="dk1"/>
              </a:solidFill>
              <a:latin typeface="Calibri"/>
              <a:ea typeface="Calibri"/>
              <a:cs typeface="Calibri"/>
              <a:sym typeface="Calibri"/>
            </a:endParaRPr>
          </a:p>
        </p:txBody>
      </p:sp>
      <p:sp>
        <p:nvSpPr>
          <p:cNvPr id="773" name="Google Shape;773;p5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774" name="Google Shape;774;p55"/>
          <p:cNvSpPr txBox="1">
            <a:spLocks noGrp="1"/>
          </p:cNvSpPr>
          <p:nvPr>
            <p:ph type="body" idx="2"/>
          </p:nvPr>
        </p:nvSpPr>
        <p:spPr>
          <a:xfrm>
            <a:off x="2662775" y="230725"/>
            <a:ext cx="6306000" cy="74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dirty="0"/>
              <a:t>Contribution to RDA</a:t>
            </a:r>
          </a:p>
        </p:txBody>
      </p:sp>
      <p:graphicFrame>
        <p:nvGraphicFramePr>
          <p:cNvPr id="4" name="Tabella 3">
            <a:extLst>
              <a:ext uri="{FF2B5EF4-FFF2-40B4-BE49-F238E27FC236}">
                <a16:creationId xmlns:a16="http://schemas.microsoft.com/office/drawing/2014/main" id="{05131964-8045-7A46-A323-52E29B7109DC}"/>
              </a:ext>
            </a:extLst>
          </p:cNvPr>
          <p:cNvGraphicFramePr>
            <a:graphicFrameLocks noGrp="1"/>
          </p:cNvGraphicFramePr>
          <p:nvPr/>
        </p:nvGraphicFramePr>
        <p:xfrm>
          <a:off x="343565" y="2698959"/>
          <a:ext cx="8251190" cy="3662049"/>
        </p:xfrm>
        <a:graphic>
          <a:graphicData uri="http://schemas.openxmlformats.org/drawingml/2006/table">
            <a:tbl>
              <a:tblPr/>
              <a:tblGrid>
                <a:gridCol w="2744588">
                  <a:extLst>
                    <a:ext uri="{9D8B030D-6E8A-4147-A177-3AD203B41FA5}">
                      <a16:colId xmlns:a16="http://schemas.microsoft.com/office/drawing/2014/main" val="2723815365"/>
                    </a:ext>
                  </a:extLst>
                </a:gridCol>
                <a:gridCol w="1821013">
                  <a:extLst>
                    <a:ext uri="{9D8B030D-6E8A-4147-A177-3AD203B41FA5}">
                      <a16:colId xmlns:a16="http://schemas.microsoft.com/office/drawing/2014/main" val="1889956472"/>
                    </a:ext>
                  </a:extLst>
                </a:gridCol>
                <a:gridCol w="3685589">
                  <a:extLst>
                    <a:ext uri="{9D8B030D-6E8A-4147-A177-3AD203B41FA5}">
                      <a16:colId xmlns:a16="http://schemas.microsoft.com/office/drawing/2014/main" val="3089566894"/>
                    </a:ext>
                  </a:extLst>
                </a:gridCol>
              </a:tblGrid>
              <a:tr h="973772">
                <a:tc>
                  <a:txBody>
                    <a:bodyPr/>
                    <a:lstStyle/>
                    <a:p>
                      <a:pPr rtl="0" fontAlgn="t"/>
                      <a:r>
                        <a:rPr lang="en" sz="1200" b="1" i="0" u="none" strike="noStrike" cap="none" dirty="0">
                          <a:solidFill>
                            <a:schemeClr val="tx1"/>
                          </a:solidFill>
                          <a:effectLst/>
                          <a:latin typeface="+mn-lt"/>
                          <a:ea typeface="+mn-ea"/>
                          <a:cs typeface="+mn-cs"/>
                          <a:sym typeface="Arial"/>
                        </a:rPr>
                        <a:t>Potential new areas for RDA IG/WG: please add a description if some technical activities could benefit from a RDA group </a:t>
                      </a:r>
                    </a:p>
                  </a:txBody>
                  <a:tcPr marL="24984" marR="24984" marT="16656" marB="1665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rtl="0" fontAlgn="t"/>
                      <a:r>
                        <a:rPr lang="en" sz="1200" b="1" dirty="0">
                          <a:effectLst/>
                        </a:rPr>
                        <a:t>EOSC-hub Task numbers and (brief) description of EOSC-hub activities</a:t>
                      </a:r>
                    </a:p>
                  </a:txBody>
                  <a:tcPr marL="24984" marR="24984" marT="16656" marB="1665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rtl="0" fontAlgn="t"/>
                      <a:r>
                        <a:rPr lang="en" sz="1200" b="1" dirty="0">
                          <a:effectLst/>
                        </a:rPr>
                        <a:t>Type of EOSC-hub contribution envisaged</a:t>
                      </a:r>
                    </a:p>
                  </a:txBody>
                  <a:tcPr marL="24984" marR="24984" marT="16656" marB="1665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extLst>
                  <a:ext uri="{0D108BD9-81ED-4DB2-BD59-A6C34878D82A}">
                    <a16:rowId xmlns:a16="http://schemas.microsoft.com/office/drawing/2014/main" val="4271375415"/>
                  </a:ext>
                </a:extLst>
              </a:tr>
              <a:tr h="740733">
                <a:tc>
                  <a:txBody>
                    <a:bodyPr/>
                    <a:lstStyle/>
                    <a:p>
                      <a:pPr rtl="0" fontAlgn="t"/>
                      <a:r>
                        <a:rPr lang="en" sz="1200" dirty="0">
                          <a:effectLst/>
                        </a:rPr>
                        <a:t>Data Usage Metrics WG, not yet endorsed, is currently in review</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it-IT" sz="1200" dirty="0">
                          <a:effectLst/>
                        </a:rPr>
                        <a:t>T10.1, T6.4</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 sz="1200" b="0" dirty="0">
                          <a:solidFill>
                            <a:srgbClr val="000000"/>
                          </a:solidFill>
                          <a:effectLst/>
                          <a:latin typeface="Arial" panose="020B0604020202020204" pitchFamily="34" charset="0"/>
                        </a:rPr>
                        <a:t>Contribute to requirements to measure and to exchange of usage statistics, pilot with implementing the new usage statistics guidelines</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9092012"/>
                  </a:ext>
                </a:extLst>
              </a:tr>
              <a:tr h="973772">
                <a:tc>
                  <a:txBody>
                    <a:bodyPr/>
                    <a:lstStyle/>
                    <a:p>
                      <a:pPr rtl="0" fontAlgn="t"/>
                      <a:r>
                        <a:rPr lang="en" sz="1200">
                          <a:effectLst/>
                        </a:rPr>
                        <a:t>Defining guidelines for describing and identifying scientific communities across infrastructure and services </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it-IT" sz="1200">
                          <a:effectLst/>
                        </a:rPr>
                        <a:t>T10.1, T6.1, T6.4</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 sz="1200" b="0" i="0" u="none" strike="noStrike" cap="none" dirty="0">
                          <a:solidFill>
                            <a:srgbClr val="000000"/>
                          </a:solidFill>
                          <a:effectLst/>
                          <a:latin typeface="Arial" panose="020B0604020202020204" pitchFamily="34" charset="0"/>
                          <a:ea typeface="+mn-ea"/>
                          <a:cs typeface="+mn-cs"/>
                          <a:sym typeface="Arial"/>
                        </a:rPr>
                        <a:t>Contribute to requirements and in defining guidelines, pilot in implementing the new guidelines, possible an area of collaboration with Freya</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90500695"/>
                  </a:ext>
                </a:extLst>
              </a:tr>
              <a:tr h="973772">
                <a:tc>
                  <a:txBody>
                    <a:bodyPr/>
                    <a:lstStyle/>
                    <a:p>
                      <a:pPr rtl="0" fontAlgn="t"/>
                      <a:r>
                        <a:rPr lang="en" sz="1200">
                          <a:effectLst/>
                        </a:rPr>
                        <a:t>Defining guidelines for describing and publishing scientific products like services, software, virtual machines and appliances and workflows</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it-IT" sz="1200" dirty="0">
                          <a:effectLst/>
                        </a:rPr>
                        <a:t>T10.1, T5.6</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 sz="1200" b="0" dirty="0">
                          <a:solidFill>
                            <a:srgbClr val="000000"/>
                          </a:solidFill>
                          <a:effectLst/>
                          <a:latin typeface="Arial" panose="020B0604020202020204" pitchFamily="34" charset="0"/>
                        </a:rPr>
                        <a:t>Contribute to requirements and in defining guidelines, pilot in implementing the new guidelines, possible an area of collaboration with Freya</a:t>
                      </a:r>
                    </a:p>
                  </a:txBody>
                  <a:tcPr marL="24984" marR="24984" marT="16656" marB="1665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982499781"/>
                  </a:ext>
                </a:extLst>
              </a:tr>
            </a:tbl>
          </a:graphicData>
        </a:graphic>
      </p:graphicFrame>
      <p:sp>
        <p:nvSpPr>
          <p:cNvPr id="9" name="Google Shape;775;p55">
            <a:extLst>
              <a:ext uri="{FF2B5EF4-FFF2-40B4-BE49-F238E27FC236}">
                <a16:creationId xmlns:a16="http://schemas.microsoft.com/office/drawing/2014/main" id="{F8650ED5-8A64-5D43-866F-E11264AABCA7}"/>
              </a:ext>
            </a:extLst>
          </p:cNvPr>
          <p:cNvSpPr txBox="1">
            <a:spLocks noGrp="1"/>
          </p:cNvSpPr>
          <p:nvPr>
            <p:ph type="body" idx="1"/>
          </p:nvPr>
        </p:nvSpPr>
        <p:spPr>
          <a:xfrm>
            <a:off x="251550" y="1235500"/>
            <a:ext cx="8640900" cy="1162890"/>
          </a:xfrm>
          <a:prstGeom prst="rect">
            <a:avLst/>
          </a:prstGeom>
          <a:noFill/>
          <a:ln>
            <a:noFill/>
          </a:ln>
        </p:spPr>
        <p:txBody>
          <a:bodyPr spcFirstLastPara="1" wrap="square" lIns="91425" tIns="45700" rIns="91425" bIns="45700" anchor="ctr" anchorCtr="0">
            <a:noAutofit/>
          </a:bodyPr>
          <a:lstStyle/>
          <a:p>
            <a:pPr indent="-381000">
              <a:lnSpc>
                <a:spcPct val="115000"/>
              </a:lnSpc>
              <a:spcBef>
                <a:spcPts val="0"/>
              </a:spcBef>
              <a:buSzPts val="2400"/>
            </a:pPr>
            <a:r>
              <a:rPr lang="en-GB" sz="2400" dirty="0"/>
              <a:t>Both EOSC-hub and </a:t>
            </a:r>
            <a:r>
              <a:rPr lang="en-GB" sz="2400" dirty="0" err="1"/>
              <a:t>OpenAIRE</a:t>
            </a:r>
            <a:r>
              <a:rPr lang="en-GB" sz="2400" dirty="0"/>
              <a:t>-advance organized a </a:t>
            </a:r>
            <a:r>
              <a:rPr lang="en-GB" sz="2400" dirty="0" err="1"/>
              <a:t>BoF</a:t>
            </a:r>
            <a:r>
              <a:rPr lang="en-GB" sz="2400" dirty="0"/>
              <a:t> in the RDA Eleventh Plenary Meeting, Berlin, 21-23rd March 2018 to discus about their contribution to the RDA. </a:t>
            </a:r>
          </a:p>
          <a:p>
            <a:pPr indent="-381000">
              <a:lnSpc>
                <a:spcPct val="115000"/>
              </a:lnSpc>
              <a:spcBef>
                <a:spcPts val="0"/>
              </a:spcBef>
              <a:buSzPts val="2400"/>
            </a:pPr>
            <a:r>
              <a:rPr lang="en-GB" sz="2400" dirty="0"/>
              <a:t>They also agreed that could be useful to propose these new WG</a:t>
            </a:r>
          </a:p>
        </p:txBody>
      </p:sp>
    </p:spTree>
    <p:extLst>
      <p:ext uri="{BB962C8B-B14F-4D97-AF65-F5344CB8AC3E}">
        <p14:creationId xmlns:p14="http://schemas.microsoft.com/office/powerpoint/2010/main" val="185962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3</a:t>
            </a:fld>
            <a:endParaRPr sz="975" b="0" i="0">
              <a:solidFill>
                <a:schemeClr val="dk1"/>
              </a:solidFill>
              <a:latin typeface="Calibri"/>
              <a:ea typeface="Calibri"/>
              <a:cs typeface="Calibri"/>
              <a:sym typeface="Calibri"/>
            </a:endParaRPr>
          </a:p>
        </p:txBody>
      </p:sp>
      <p:sp>
        <p:nvSpPr>
          <p:cNvPr id="413" name="Google Shape;413;p32"/>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100"/>
              <a:buNone/>
            </a:pPr>
            <a:r>
              <a:rPr lang="en-GB" sz="1000">
                <a:solidFill>
                  <a:srgbClr val="3C3C3C"/>
                </a:solidFill>
              </a:rPr>
              <a:t>22/1/19</a:t>
            </a:r>
            <a:endParaRPr/>
          </a:p>
        </p:txBody>
      </p:sp>
      <p:sp>
        <p:nvSpPr>
          <p:cNvPr id="414" name="Google Shape;414;p32"/>
          <p:cNvSpPr txBox="1">
            <a:spLocks noGrp="1"/>
          </p:cNvSpPr>
          <p:nvPr>
            <p:ph type="body" idx="2"/>
          </p:nvPr>
        </p:nvSpPr>
        <p:spPr>
          <a:xfrm>
            <a:off x="2639475" y="246550"/>
            <a:ext cx="64332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Three e-Infrastructure experiences</a:t>
            </a:r>
            <a:endParaRPr sz="3000" b="1" i="0" u="none" strike="noStrike" cap="none">
              <a:solidFill>
                <a:srgbClr val="1C3046"/>
              </a:solidFill>
              <a:latin typeface="Calibri"/>
              <a:ea typeface="Calibri"/>
              <a:cs typeface="Calibri"/>
              <a:sym typeface="Calibri"/>
            </a:endParaRPr>
          </a:p>
        </p:txBody>
      </p:sp>
      <p:graphicFrame>
        <p:nvGraphicFramePr>
          <p:cNvPr id="415" name="Google Shape;415;p32"/>
          <p:cNvGraphicFramePr/>
          <p:nvPr/>
        </p:nvGraphicFramePr>
        <p:xfrm>
          <a:off x="323807" y="1023572"/>
          <a:ext cx="8496375" cy="3535560"/>
        </p:xfrm>
        <a:graphic>
          <a:graphicData uri="http://schemas.openxmlformats.org/drawingml/2006/table">
            <a:tbl>
              <a:tblPr>
                <a:noFill/>
                <a:tableStyleId>{9F757954-1B70-4888-81F3-7504191FB5DC}</a:tableStyleId>
              </a:tblPr>
              <a:tblGrid>
                <a:gridCol w="2577825">
                  <a:extLst>
                    <a:ext uri="{9D8B030D-6E8A-4147-A177-3AD203B41FA5}">
                      <a16:colId xmlns:a16="http://schemas.microsoft.com/office/drawing/2014/main" val="20000"/>
                    </a:ext>
                  </a:extLst>
                </a:gridCol>
                <a:gridCol w="3651575">
                  <a:extLst>
                    <a:ext uri="{9D8B030D-6E8A-4147-A177-3AD203B41FA5}">
                      <a16:colId xmlns:a16="http://schemas.microsoft.com/office/drawing/2014/main" val="20001"/>
                    </a:ext>
                  </a:extLst>
                </a:gridCol>
                <a:gridCol w="2266975">
                  <a:extLst>
                    <a:ext uri="{9D8B030D-6E8A-4147-A177-3AD203B41FA5}">
                      <a16:colId xmlns:a16="http://schemas.microsoft.com/office/drawing/2014/main" val="20002"/>
                    </a:ext>
                  </a:extLst>
                </a:gridCol>
              </a:tblGrid>
              <a:tr h="541700">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t>e-Infrastructure</a:t>
                      </a:r>
                      <a:endParaRPr sz="2000" b="1" u="none" strike="noStrike" cap="none"/>
                    </a:p>
                  </a:txBody>
                  <a:tcPr marL="91425" marR="91425" marT="91425" marB="91425" anchor="ctr">
                    <a:solidFill>
                      <a:srgbClr val="9FC5E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t>expertise/area of activities</a:t>
                      </a:r>
                      <a:endParaRPr sz="2000" u="none" strike="noStrike" cap="none"/>
                    </a:p>
                  </a:txBody>
                  <a:tcPr marL="91425" marR="91425" marT="91425" marB="91425" anchor="ctr">
                    <a:solidFill>
                      <a:srgbClr val="9FC5E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t>Standards and bodies</a:t>
                      </a:r>
                      <a:endParaRPr sz="2000" u="none" strike="noStrike" cap="none"/>
                    </a:p>
                  </a:txBody>
                  <a:tcPr marL="91425" marR="91425" marT="91425" marB="91425" anchor="ctr">
                    <a:solidFill>
                      <a:srgbClr val="9FC5E8"/>
                    </a:solidFill>
                  </a:tcPr>
                </a:tc>
                <a:extLst>
                  <a:ext uri="{0D108BD9-81ED-4DB2-BD59-A6C34878D82A}">
                    <a16:rowId xmlns:a16="http://schemas.microsoft.com/office/drawing/2014/main" val="10000"/>
                  </a:ext>
                </a:extLst>
              </a:tr>
              <a:tr h="56165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Cloud Computing</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HTC/HTC Computing</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Online data access</a:t>
                      </a:r>
                      <a:endParaRPr sz="18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OGF</a:t>
                      </a:r>
                      <a:endParaRPr sz="1800" u="none" strike="noStrike" cap="none"/>
                    </a:p>
                  </a:txBody>
                  <a:tcPr marL="91425" marR="91425" marT="91425" marB="91425" anchor="ctr"/>
                </a:tc>
                <a:extLst>
                  <a:ext uri="{0D108BD9-81ED-4DB2-BD59-A6C34878D82A}">
                    <a16:rowId xmlns:a16="http://schemas.microsoft.com/office/drawing/2014/main" val="10001"/>
                  </a:ext>
                </a:extLst>
              </a:tr>
              <a:tr h="54010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data stewardship/management</a:t>
                      </a:r>
                      <a:endParaRPr sz="18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RDA</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W3C</a:t>
                      </a:r>
                      <a:endParaRPr sz="1800" u="none" strike="noStrike" cap="none"/>
                    </a:p>
                  </a:txBody>
                  <a:tcPr marL="91425" marR="91425" marT="91425" marB="91425" anchor="ctr"/>
                </a:tc>
                <a:extLst>
                  <a:ext uri="{0D108BD9-81ED-4DB2-BD59-A6C34878D82A}">
                    <a16:rowId xmlns:a16="http://schemas.microsoft.com/office/drawing/2014/main" val="10002"/>
                  </a:ext>
                </a:extLst>
              </a:tr>
              <a:tr h="54010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High-Level PaaS services </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Computing and Storage Federation</a:t>
                      </a:r>
                      <a:endParaRPr sz="18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RDA</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u="none" strike="noStrike" cap="none"/>
                        <a:t>OASIS/TOSCA</a:t>
                      </a:r>
                      <a:endParaRPr sz="1800" u="none" strike="noStrike" cap="none"/>
                    </a:p>
                  </a:txBody>
                  <a:tcPr marL="91425" marR="91425" marT="91425" marB="91425" anchor="ctr"/>
                </a:tc>
                <a:extLst>
                  <a:ext uri="{0D108BD9-81ED-4DB2-BD59-A6C34878D82A}">
                    <a16:rowId xmlns:a16="http://schemas.microsoft.com/office/drawing/2014/main" val="10003"/>
                  </a:ext>
                </a:extLst>
              </a:tr>
            </a:tbl>
          </a:graphicData>
        </a:graphic>
      </p:graphicFrame>
      <p:sp>
        <p:nvSpPr>
          <p:cNvPr id="416" name="Google Shape;416;p32"/>
          <p:cNvSpPr txBox="1"/>
          <p:nvPr/>
        </p:nvSpPr>
        <p:spPr>
          <a:xfrm>
            <a:off x="323800" y="4990825"/>
            <a:ext cx="8496300" cy="1354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rgbClr val="3C3C3C"/>
                </a:solidFill>
                <a:latin typeface="Calibri"/>
                <a:ea typeface="Calibri"/>
                <a:cs typeface="Calibri"/>
                <a:sym typeface="Calibri"/>
              </a:rPr>
              <a:t>Plus several others Research Infrastructures providing several “vertical” and “research enabling” services</a:t>
            </a:r>
            <a:endParaRPr sz="2400" b="0" i="0" u="none" strike="noStrike" cap="none">
              <a:solidFill>
                <a:srgbClr val="3C3C3C"/>
              </a:solidFill>
              <a:latin typeface="Calibri"/>
              <a:ea typeface="Calibri"/>
              <a:cs typeface="Calibri"/>
              <a:sym typeface="Calibri"/>
            </a:endParaRPr>
          </a:p>
        </p:txBody>
      </p:sp>
      <p:pic>
        <p:nvPicPr>
          <p:cNvPr id="417" name="Google Shape;417;p32"/>
          <p:cNvPicPr preferRelativeResize="0"/>
          <p:nvPr/>
        </p:nvPicPr>
        <p:blipFill rotWithShape="1">
          <a:blip r:embed="rId3">
            <a:alphaModFix/>
          </a:blip>
          <a:srcRect/>
          <a:stretch/>
        </p:blipFill>
        <p:spPr>
          <a:xfrm>
            <a:off x="986015" y="1979090"/>
            <a:ext cx="894025" cy="709525"/>
          </a:xfrm>
          <a:prstGeom prst="rect">
            <a:avLst/>
          </a:prstGeom>
          <a:noFill/>
          <a:ln>
            <a:noFill/>
          </a:ln>
        </p:spPr>
      </p:pic>
      <p:pic>
        <p:nvPicPr>
          <p:cNvPr id="418" name="Google Shape;418;p32"/>
          <p:cNvPicPr preferRelativeResize="0"/>
          <p:nvPr/>
        </p:nvPicPr>
        <p:blipFill rotWithShape="1">
          <a:blip r:embed="rId4">
            <a:alphaModFix/>
          </a:blip>
          <a:srcRect/>
          <a:stretch/>
        </p:blipFill>
        <p:spPr>
          <a:xfrm>
            <a:off x="928950" y="2878700"/>
            <a:ext cx="1022500" cy="623725"/>
          </a:xfrm>
          <a:prstGeom prst="rect">
            <a:avLst/>
          </a:prstGeom>
          <a:noFill/>
          <a:ln>
            <a:noFill/>
          </a:ln>
        </p:spPr>
      </p:pic>
      <p:pic>
        <p:nvPicPr>
          <p:cNvPr id="419" name="Google Shape;419;p32"/>
          <p:cNvPicPr preferRelativeResize="0"/>
          <p:nvPr/>
        </p:nvPicPr>
        <p:blipFill rotWithShape="1">
          <a:blip r:embed="rId5">
            <a:alphaModFix/>
          </a:blip>
          <a:srcRect/>
          <a:stretch/>
        </p:blipFill>
        <p:spPr>
          <a:xfrm>
            <a:off x="418544" y="3663223"/>
            <a:ext cx="2391475" cy="79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3"/>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4</a:t>
            </a:fld>
            <a:endParaRPr sz="975" b="0" i="0">
              <a:solidFill>
                <a:schemeClr val="dk1"/>
              </a:solidFill>
              <a:latin typeface="Calibri"/>
              <a:ea typeface="Calibri"/>
              <a:cs typeface="Calibri"/>
              <a:sym typeface="Calibri"/>
            </a:endParaRPr>
          </a:p>
        </p:txBody>
      </p:sp>
      <p:sp>
        <p:nvSpPr>
          <p:cNvPr id="425" name="Google Shape;425;p33"/>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GB"/>
              <a:t>22/1/19</a:t>
            </a:r>
            <a:endParaRPr/>
          </a:p>
        </p:txBody>
      </p:sp>
      <p:sp>
        <p:nvSpPr>
          <p:cNvPr id="426" name="Google Shape;426;p33"/>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definition</a:t>
            </a:r>
            <a:endParaRPr sz="3200" b="1" i="0" u="none" strike="noStrike" cap="none">
              <a:solidFill>
                <a:srgbClr val="1C3046"/>
              </a:solidFill>
              <a:latin typeface="Calibri"/>
              <a:ea typeface="Calibri"/>
              <a:cs typeface="Calibri"/>
              <a:sym typeface="Calibri"/>
            </a:endParaRPr>
          </a:p>
        </p:txBody>
      </p:sp>
      <p:sp>
        <p:nvSpPr>
          <p:cNvPr id="427" name="Google Shape;427;p33"/>
          <p:cNvSpPr txBox="1">
            <a:spLocks noGrp="1"/>
          </p:cNvSpPr>
          <p:nvPr>
            <p:ph type="body" idx="1"/>
          </p:nvPr>
        </p:nvSpPr>
        <p:spPr>
          <a:xfrm>
            <a:off x="251550" y="963150"/>
            <a:ext cx="5882700" cy="493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Access Enabling services:</a:t>
            </a:r>
            <a:endParaRPr sz="2390" b="1"/>
          </a:p>
          <a:p>
            <a:pPr marL="0" marR="0" lvl="0" indent="0" algn="l" rtl="0">
              <a:lnSpc>
                <a:spcPct val="90000"/>
              </a:lnSpc>
              <a:spcBef>
                <a:spcPts val="0"/>
              </a:spcBef>
              <a:spcAft>
                <a:spcPts val="0"/>
              </a:spcAft>
              <a:buSzPts val="2800"/>
              <a:buNone/>
            </a:pPr>
            <a:endParaRPr sz="2390" b="1"/>
          </a:p>
          <a:p>
            <a:pPr marL="557212" marR="0" lvl="1" indent="-214312" algn="l" rtl="0">
              <a:lnSpc>
                <a:spcPct val="90000"/>
              </a:lnSpc>
              <a:spcBef>
                <a:spcPts val="0"/>
              </a:spcBef>
              <a:spcAft>
                <a:spcPts val="0"/>
              </a:spcAft>
              <a:buSzPts val="2340"/>
              <a:buChar char="-"/>
            </a:pPr>
            <a:r>
              <a:rPr lang="en-GB" sz="2390" b="1"/>
              <a:t>Federation services: </a:t>
            </a:r>
            <a:r>
              <a:rPr lang="en-GB" sz="2000"/>
              <a:t>they guarantee the operation of the hub itself and support the processes and procedures of the EOSC Service Management System (SMS). </a:t>
            </a:r>
            <a:endParaRPr sz="2000"/>
          </a:p>
          <a:p>
            <a:pPr marL="557212" marR="0" lvl="0" indent="0" algn="l" rtl="0">
              <a:lnSpc>
                <a:spcPct val="90000"/>
              </a:lnSpc>
              <a:spcBef>
                <a:spcPts val="0"/>
              </a:spcBef>
              <a:spcAft>
                <a:spcPts val="0"/>
              </a:spcAft>
              <a:buSzPts val="2800"/>
              <a:buNone/>
            </a:pPr>
            <a:endParaRPr sz="2000"/>
          </a:p>
          <a:p>
            <a:pPr marL="557212" marR="0" lvl="1" indent="-214312" algn="l" rtl="0">
              <a:lnSpc>
                <a:spcPct val="90000"/>
              </a:lnSpc>
              <a:spcBef>
                <a:spcPts val="0"/>
              </a:spcBef>
              <a:spcAft>
                <a:spcPts val="0"/>
              </a:spcAft>
              <a:buSzPts val="2340"/>
              <a:buChar char="-"/>
            </a:pPr>
            <a:r>
              <a:rPr lang="en-GB" sz="2390" b="1"/>
              <a:t>Open Collaborative services: </a:t>
            </a:r>
            <a:r>
              <a:rPr lang="en-GB" sz="2000"/>
              <a:t>this category includes open science platforms for discovering and sharing research digital objects like datasets, scientific applications, code, pipelines and virtual appliances. </a:t>
            </a:r>
            <a:endParaRPr sz="1800"/>
          </a:p>
        </p:txBody>
      </p:sp>
      <p:pic>
        <p:nvPicPr>
          <p:cNvPr id="428" name="Google Shape;428;p33"/>
          <p:cNvPicPr preferRelativeResize="0"/>
          <p:nvPr/>
        </p:nvPicPr>
        <p:blipFill rotWithShape="1">
          <a:blip r:embed="rId3">
            <a:alphaModFix/>
          </a:blip>
          <a:srcRect/>
          <a:stretch/>
        </p:blipFill>
        <p:spPr>
          <a:xfrm>
            <a:off x="7256100" y="1628550"/>
            <a:ext cx="1786801" cy="1237998"/>
          </a:xfrm>
          <a:prstGeom prst="rect">
            <a:avLst/>
          </a:prstGeom>
          <a:noFill/>
          <a:ln>
            <a:noFill/>
          </a:ln>
        </p:spPr>
      </p:pic>
      <p:pic>
        <p:nvPicPr>
          <p:cNvPr id="429" name="Google Shape;429;p33"/>
          <p:cNvPicPr preferRelativeResize="0"/>
          <p:nvPr/>
        </p:nvPicPr>
        <p:blipFill rotWithShape="1">
          <a:blip r:embed="rId4">
            <a:alphaModFix/>
          </a:blip>
          <a:srcRect/>
          <a:stretch/>
        </p:blipFill>
        <p:spPr>
          <a:xfrm>
            <a:off x="5857600" y="1628550"/>
            <a:ext cx="1094003" cy="1351975"/>
          </a:xfrm>
          <a:prstGeom prst="rect">
            <a:avLst/>
          </a:prstGeom>
          <a:noFill/>
          <a:ln>
            <a:noFill/>
          </a:ln>
        </p:spPr>
      </p:pic>
      <p:pic>
        <p:nvPicPr>
          <p:cNvPr id="430" name="Google Shape;430;p33"/>
          <p:cNvPicPr preferRelativeResize="0"/>
          <p:nvPr/>
        </p:nvPicPr>
        <p:blipFill rotWithShape="1">
          <a:blip r:embed="rId5">
            <a:alphaModFix/>
          </a:blip>
          <a:srcRect/>
          <a:stretch/>
        </p:blipFill>
        <p:spPr>
          <a:xfrm>
            <a:off x="7489240" y="3540614"/>
            <a:ext cx="1320523" cy="1238000"/>
          </a:xfrm>
          <a:prstGeom prst="rect">
            <a:avLst/>
          </a:prstGeom>
          <a:noFill/>
          <a:ln>
            <a:noFill/>
          </a:ln>
        </p:spPr>
      </p:pic>
      <p:pic>
        <p:nvPicPr>
          <p:cNvPr id="431" name="Google Shape;431;p33"/>
          <p:cNvPicPr preferRelativeResize="0"/>
          <p:nvPr/>
        </p:nvPicPr>
        <p:blipFill rotWithShape="1">
          <a:blip r:embed="rId6">
            <a:alphaModFix/>
          </a:blip>
          <a:srcRect/>
          <a:stretch/>
        </p:blipFill>
        <p:spPr>
          <a:xfrm>
            <a:off x="5500485" y="4936725"/>
            <a:ext cx="3481891" cy="123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5</a:t>
            </a:fld>
            <a:endParaRPr sz="975" b="0" i="0">
              <a:solidFill>
                <a:schemeClr val="dk1"/>
              </a:solidFill>
              <a:latin typeface="Calibri"/>
              <a:ea typeface="Calibri"/>
              <a:cs typeface="Calibri"/>
              <a:sym typeface="Calibri"/>
            </a:endParaRPr>
          </a:p>
        </p:txBody>
      </p:sp>
      <p:sp>
        <p:nvSpPr>
          <p:cNvPr id="437" name="Google Shape;437;p34"/>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38" name="Google Shape;438;p34"/>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definition</a:t>
            </a:r>
            <a:endParaRPr sz="3200" b="1" i="0" u="none" strike="noStrike" cap="none">
              <a:solidFill>
                <a:srgbClr val="1C3046"/>
              </a:solidFill>
              <a:latin typeface="Calibri"/>
              <a:ea typeface="Calibri"/>
              <a:cs typeface="Calibri"/>
              <a:sym typeface="Calibri"/>
            </a:endParaRPr>
          </a:p>
        </p:txBody>
      </p:sp>
      <p:sp>
        <p:nvSpPr>
          <p:cNvPr id="439" name="Google Shape;439;p34"/>
          <p:cNvSpPr txBox="1">
            <a:spLocks noGrp="1"/>
          </p:cNvSpPr>
          <p:nvPr>
            <p:ph type="body" idx="1"/>
          </p:nvPr>
        </p:nvSpPr>
        <p:spPr>
          <a:xfrm>
            <a:off x="251550" y="963150"/>
            <a:ext cx="5574900" cy="53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Research Enabling services: </a:t>
            </a:r>
            <a:r>
              <a:rPr lang="en-GB" sz="2000"/>
              <a:t>user facing services offered to users and research communities by means of the EOSC Marketplace.</a:t>
            </a:r>
            <a:r>
              <a:rPr lang="en-GB" sz="2390" b="1"/>
              <a:t> </a:t>
            </a:r>
            <a:endParaRPr sz="2390" b="1"/>
          </a:p>
          <a:p>
            <a:pPr marL="342900" marR="0" lvl="0" indent="0" algn="l" rtl="0">
              <a:lnSpc>
                <a:spcPct val="90000"/>
              </a:lnSpc>
              <a:spcBef>
                <a:spcPts val="0"/>
              </a:spcBef>
              <a:spcAft>
                <a:spcPts val="0"/>
              </a:spcAft>
              <a:buSzPts val="2800"/>
              <a:buNone/>
            </a:pPr>
            <a:endParaRPr sz="2390" b="1"/>
          </a:p>
          <a:p>
            <a:pPr marL="557212" marR="0" lvl="1" indent="-214312" algn="l" rtl="0">
              <a:lnSpc>
                <a:spcPct val="90000"/>
              </a:lnSpc>
              <a:spcBef>
                <a:spcPts val="0"/>
              </a:spcBef>
              <a:spcAft>
                <a:spcPts val="0"/>
              </a:spcAft>
              <a:buSzPts val="2340"/>
              <a:buChar char="-"/>
            </a:pPr>
            <a:r>
              <a:rPr lang="en-GB" sz="2390" b="1"/>
              <a:t>Common services: </a:t>
            </a:r>
            <a:r>
              <a:rPr lang="en-GB" sz="2000"/>
              <a:t>provide added value to exploit storage, compute and data  resources and can be re-used by other services </a:t>
            </a:r>
            <a:endParaRPr sz="2000"/>
          </a:p>
          <a:p>
            <a:pPr marL="342900" marR="0" lvl="0" indent="0" algn="l" rtl="0">
              <a:lnSpc>
                <a:spcPct val="90000"/>
              </a:lnSpc>
              <a:spcBef>
                <a:spcPts val="0"/>
              </a:spcBef>
              <a:spcAft>
                <a:spcPts val="0"/>
              </a:spcAft>
              <a:buSzPts val="2800"/>
              <a:buNone/>
            </a:pPr>
            <a:endParaRPr sz="2000"/>
          </a:p>
          <a:p>
            <a:pPr marL="342900" marR="0" lvl="0" indent="0" algn="l" rtl="0">
              <a:lnSpc>
                <a:spcPct val="90000"/>
              </a:lnSpc>
              <a:spcBef>
                <a:spcPts val="0"/>
              </a:spcBef>
              <a:spcAft>
                <a:spcPts val="0"/>
              </a:spcAft>
              <a:buSzPts val="2800"/>
              <a:buNone/>
            </a:pPr>
            <a:endParaRPr sz="2000"/>
          </a:p>
          <a:p>
            <a:pPr marL="0" marR="0" lvl="0" indent="0" algn="l" rtl="0">
              <a:lnSpc>
                <a:spcPct val="90000"/>
              </a:lnSpc>
              <a:spcBef>
                <a:spcPts val="0"/>
              </a:spcBef>
              <a:spcAft>
                <a:spcPts val="0"/>
              </a:spcAft>
              <a:buSzPts val="2800"/>
              <a:buNone/>
            </a:pPr>
            <a:endParaRPr sz="2000"/>
          </a:p>
          <a:p>
            <a:pPr marL="557212" marR="0" lvl="1" indent="-214312" algn="l" rtl="0">
              <a:lnSpc>
                <a:spcPct val="90000"/>
              </a:lnSpc>
              <a:spcBef>
                <a:spcPts val="0"/>
              </a:spcBef>
              <a:spcAft>
                <a:spcPts val="0"/>
              </a:spcAft>
              <a:buSzPts val="2340"/>
              <a:buChar char="-"/>
            </a:pPr>
            <a:r>
              <a:rPr lang="en-GB" sz="2390" b="1"/>
              <a:t>Thematic services: </a:t>
            </a:r>
            <a:r>
              <a:rPr lang="en-GB" sz="1800"/>
              <a:t>scientific applications offered by the Research Infrastructures, research data, advanced data brokering and analysis capabilities for specific research communities and multidisciplinary research. </a:t>
            </a:r>
            <a:endParaRPr sz="1800"/>
          </a:p>
        </p:txBody>
      </p:sp>
      <p:pic>
        <p:nvPicPr>
          <p:cNvPr id="440" name="Google Shape;440;p34"/>
          <p:cNvPicPr preferRelativeResize="0"/>
          <p:nvPr/>
        </p:nvPicPr>
        <p:blipFill rotWithShape="1">
          <a:blip r:embed="rId3">
            <a:alphaModFix/>
          </a:blip>
          <a:srcRect/>
          <a:stretch/>
        </p:blipFill>
        <p:spPr>
          <a:xfrm>
            <a:off x="7430275" y="3269487"/>
            <a:ext cx="809325" cy="938619"/>
          </a:xfrm>
          <a:prstGeom prst="rect">
            <a:avLst/>
          </a:prstGeom>
          <a:noFill/>
          <a:ln>
            <a:noFill/>
          </a:ln>
        </p:spPr>
      </p:pic>
      <p:pic>
        <p:nvPicPr>
          <p:cNvPr id="441" name="Google Shape;441;p34"/>
          <p:cNvPicPr preferRelativeResize="0"/>
          <p:nvPr/>
        </p:nvPicPr>
        <p:blipFill rotWithShape="1">
          <a:blip r:embed="rId4">
            <a:alphaModFix/>
          </a:blip>
          <a:srcRect/>
          <a:stretch/>
        </p:blipFill>
        <p:spPr>
          <a:xfrm>
            <a:off x="6553200" y="3269463"/>
            <a:ext cx="809325" cy="938665"/>
          </a:xfrm>
          <a:prstGeom prst="rect">
            <a:avLst/>
          </a:prstGeom>
          <a:noFill/>
          <a:ln>
            <a:noFill/>
          </a:ln>
        </p:spPr>
      </p:pic>
      <p:pic>
        <p:nvPicPr>
          <p:cNvPr id="442" name="Google Shape;442;p34"/>
          <p:cNvPicPr preferRelativeResize="0"/>
          <p:nvPr/>
        </p:nvPicPr>
        <p:blipFill rotWithShape="1">
          <a:blip r:embed="rId5">
            <a:alphaModFix/>
          </a:blip>
          <a:srcRect/>
          <a:stretch/>
        </p:blipFill>
        <p:spPr>
          <a:xfrm>
            <a:off x="7508319" y="2316813"/>
            <a:ext cx="972675" cy="764575"/>
          </a:xfrm>
          <a:prstGeom prst="rect">
            <a:avLst/>
          </a:prstGeom>
          <a:noFill/>
          <a:ln>
            <a:noFill/>
          </a:ln>
        </p:spPr>
      </p:pic>
      <p:pic>
        <p:nvPicPr>
          <p:cNvPr id="443" name="Google Shape;443;p34"/>
          <p:cNvPicPr preferRelativeResize="0"/>
          <p:nvPr/>
        </p:nvPicPr>
        <p:blipFill rotWithShape="1">
          <a:blip r:embed="rId6">
            <a:alphaModFix/>
          </a:blip>
          <a:srcRect/>
          <a:stretch/>
        </p:blipFill>
        <p:spPr>
          <a:xfrm>
            <a:off x="6387251" y="2268250"/>
            <a:ext cx="809324" cy="898625"/>
          </a:xfrm>
          <a:prstGeom prst="rect">
            <a:avLst/>
          </a:prstGeom>
          <a:noFill/>
          <a:ln>
            <a:noFill/>
          </a:ln>
        </p:spPr>
      </p:pic>
      <p:pic>
        <p:nvPicPr>
          <p:cNvPr id="444" name="Google Shape;444;p34"/>
          <p:cNvPicPr preferRelativeResize="0"/>
          <p:nvPr/>
        </p:nvPicPr>
        <p:blipFill rotWithShape="1">
          <a:blip r:embed="rId7">
            <a:alphaModFix/>
          </a:blip>
          <a:srcRect/>
          <a:stretch/>
        </p:blipFill>
        <p:spPr>
          <a:xfrm>
            <a:off x="6838225" y="5009750"/>
            <a:ext cx="2133600" cy="853445"/>
          </a:xfrm>
          <a:prstGeom prst="rect">
            <a:avLst/>
          </a:prstGeom>
          <a:noFill/>
          <a:ln>
            <a:noFill/>
          </a:ln>
        </p:spPr>
      </p:pic>
      <p:pic>
        <p:nvPicPr>
          <p:cNvPr id="445" name="Google Shape;445;p34"/>
          <p:cNvPicPr preferRelativeResize="0"/>
          <p:nvPr/>
        </p:nvPicPr>
        <p:blipFill rotWithShape="1">
          <a:blip r:embed="rId8">
            <a:alphaModFix/>
          </a:blip>
          <a:srcRect/>
          <a:stretch/>
        </p:blipFill>
        <p:spPr>
          <a:xfrm>
            <a:off x="5690800" y="4970903"/>
            <a:ext cx="972675" cy="97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5"/>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6</a:t>
            </a:fld>
            <a:endParaRPr sz="975" b="0" i="0">
              <a:solidFill>
                <a:schemeClr val="dk1"/>
              </a:solidFill>
              <a:latin typeface="Calibri"/>
              <a:ea typeface="Calibri"/>
              <a:cs typeface="Calibri"/>
              <a:sym typeface="Calibri"/>
            </a:endParaRPr>
          </a:p>
        </p:txBody>
      </p:sp>
      <p:sp>
        <p:nvSpPr>
          <p:cNvPr id="451" name="Google Shape;451;p35"/>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52" name="Google Shape;452;p35"/>
          <p:cNvSpPr txBox="1">
            <a:spLocks noGrp="1"/>
          </p:cNvSpPr>
          <p:nvPr>
            <p:ph type="body" idx="2"/>
          </p:nvPr>
        </p:nvSpPr>
        <p:spPr>
          <a:xfrm>
            <a:off x="2911677" y="260489"/>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dirty="0"/>
              <a:t>Service architecture</a:t>
            </a:r>
            <a:endParaRPr sz="3200" b="1" i="0" u="none" strike="noStrike" cap="none" dirty="0">
              <a:solidFill>
                <a:srgbClr val="1C3046"/>
              </a:solidFill>
              <a:latin typeface="Calibri"/>
              <a:ea typeface="Calibri"/>
              <a:cs typeface="Calibri"/>
              <a:sym typeface="Calibri"/>
            </a:endParaRPr>
          </a:p>
        </p:txBody>
      </p:sp>
      <p:grpSp>
        <p:nvGrpSpPr>
          <p:cNvPr id="32" name="Gruppo 31">
            <a:extLst>
              <a:ext uri="{FF2B5EF4-FFF2-40B4-BE49-F238E27FC236}">
                <a16:creationId xmlns:a16="http://schemas.microsoft.com/office/drawing/2014/main" id="{13C818C8-B881-F64F-AD8B-A9703752617E}"/>
              </a:ext>
            </a:extLst>
          </p:cNvPr>
          <p:cNvGrpSpPr/>
          <p:nvPr/>
        </p:nvGrpSpPr>
        <p:grpSpPr>
          <a:xfrm>
            <a:off x="341650" y="1219968"/>
            <a:ext cx="8460700" cy="4639100"/>
            <a:chOff x="447600" y="1474925"/>
            <a:chExt cx="8460700" cy="4639100"/>
          </a:xfrm>
        </p:grpSpPr>
        <p:sp>
          <p:nvSpPr>
            <p:cNvPr id="33" name="Shape 131">
              <a:extLst>
                <a:ext uri="{FF2B5EF4-FFF2-40B4-BE49-F238E27FC236}">
                  <a16:creationId xmlns:a16="http://schemas.microsoft.com/office/drawing/2014/main" id="{4E853E13-60A4-8A40-97A4-53F4FCA04F6F}"/>
                </a:ext>
              </a:extLst>
            </p:cNvPr>
            <p:cNvSpPr/>
            <p:nvPr/>
          </p:nvSpPr>
          <p:spPr>
            <a:xfrm>
              <a:off x="3171825" y="5051650"/>
              <a:ext cx="2675400" cy="259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Processing &amp; Analysis </a:t>
              </a:r>
              <a:endParaRPr sz="1000" b="0" i="0" u="none" strike="noStrike" cap="none">
                <a:solidFill>
                  <a:srgbClr val="000000"/>
                </a:solidFill>
                <a:latin typeface="Arial"/>
                <a:ea typeface="Arial"/>
                <a:cs typeface="Arial"/>
                <a:sym typeface="Arial"/>
              </a:endParaRPr>
            </a:p>
          </p:txBody>
        </p:sp>
        <p:sp>
          <p:nvSpPr>
            <p:cNvPr id="34" name="Shape 132">
              <a:extLst>
                <a:ext uri="{FF2B5EF4-FFF2-40B4-BE49-F238E27FC236}">
                  <a16:creationId xmlns:a16="http://schemas.microsoft.com/office/drawing/2014/main" id="{0998138E-7A9D-F04F-B6E1-339BEAF8EA06}"/>
                </a:ext>
              </a:extLst>
            </p:cNvPr>
            <p:cNvSpPr/>
            <p:nvPr/>
          </p:nvSpPr>
          <p:spPr>
            <a:xfrm>
              <a:off x="447600" y="3336525"/>
              <a:ext cx="2383500" cy="3201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Data Management, Curation &amp; Preservation</a:t>
              </a:r>
              <a:endParaRPr sz="1000" b="0" i="0" u="none" strike="noStrike" cap="none" dirty="0">
                <a:solidFill>
                  <a:srgbClr val="000000"/>
                </a:solidFill>
                <a:latin typeface="Arial"/>
                <a:ea typeface="Arial"/>
                <a:cs typeface="Arial"/>
                <a:sym typeface="Arial"/>
              </a:endParaRPr>
            </a:p>
          </p:txBody>
        </p:sp>
        <p:sp>
          <p:nvSpPr>
            <p:cNvPr id="35" name="Shape 133">
              <a:extLst>
                <a:ext uri="{FF2B5EF4-FFF2-40B4-BE49-F238E27FC236}">
                  <a16:creationId xmlns:a16="http://schemas.microsoft.com/office/drawing/2014/main" id="{37FE255A-ACF0-2D4C-80D8-0BCB8AD0B762}"/>
                </a:ext>
              </a:extLst>
            </p:cNvPr>
            <p:cNvSpPr/>
            <p:nvPr/>
          </p:nvSpPr>
          <p:spPr>
            <a:xfrm>
              <a:off x="3261875" y="1871225"/>
              <a:ext cx="2602200" cy="259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Access, Deposition &amp; Sharing </a:t>
              </a:r>
              <a:endParaRPr sz="1000" b="0" i="0" u="none" strike="noStrike" cap="none">
                <a:solidFill>
                  <a:srgbClr val="000000"/>
                </a:solidFill>
                <a:latin typeface="Arial"/>
                <a:ea typeface="Arial"/>
                <a:cs typeface="Arial"/>
                <a:sym typeface="Arial"/>
              </a:endParaRPr>
            </a:p>
          </p:txBody>
        </p:sp>
        <p:sp>
          <p:nvSpPr>
            <p:cNvPr id="36" name="Shape 134">
              <a:extLst>
                <a:ext uri="{FF2B5EF4-FFF2-40B4-BE49-F238E27FC236}">
                  <a16:creationId xmlns:a16="http://schemas.microsoft.com/office/drawing/2014/main" id="{19F714BC-CDEB-6B42-8496-A8D6009A29E0}"/>
                </a:ext>
              </a:extLst>
            </p:cNvPr>
            <p:cNvSpPr/>
            <p:nvPr/>
          </p:nvSpPr>
          <p:spPr>
            <a:xfrm rot="-8101304">
              <a:off x="2181434" y="4842258"/>
              <a:ext cx="559392" cy="318622"/>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7" name="Shape 135">
              <a:extLst>
                <a:ext uri="{FF2B5EF4-FFF2-40B4-BE49-F238E27FC236}">
                  <a16:creationId xmlns:a16="http://schemas.microsoft.com/office/drawing/2014/main" id="{ED1E6340-F70E-B247-98C4-290B46F80557}"/>
                </a:ext>
              </a:extLst>
            </p:cNvPr>
            <p:cNvSpPr/>
            <p:nvPr/>
          </p:nvSpPr>
          <p:spPr>
            <a:xfrm rot="8097370">
              <a:off x="5952096" y="4658780"/>
              <a:ext cx="554513" cy="310986"/>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8" name="Shape 136">
              <a:extLst>
                <a:ext uri="{FF2B5EF4-FFF2-40B4-BE49-F238E27FC236}">
                  <a16:creationId xmlns:a16="http://schemas.microsoft.com/office/drawing/2014/main" id="{81F39401-8E47-A14D-B66A-D7FCDBD87D85}"/>
                </a:ext>
              </a:extLst>
            </p:cNvPr>
            <p:cNvSpPr/>
            <p:nvPr/>
          </p:nvSpPr>
          <p:spPr>
            <a:xfrm rot="2701467">
              <a:off x="6116437" y="2501737"/>
              <a:ext cx="497025" cy="303349"/>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9" name="Shape 137">
              <a:extLst>
                <a:ext uri="{FF2B5EF4-FFF2-40B4-BE49-F238E27FC236}">
                  <a16:creationId xmlns:a16="http://schemas.microsoft.com/office/drawing/2014/main" id="{4223E482-C5E8-9F45-A655-60BB8CFDA462}"/>
                </a:ext>
              </a:extLst>
            </p:cNvPr>
            <p:cNvSpPr/>
            <p:nvPr/>
          </p:nvSpPr>
          <p:spPr>
            <a:xfrm rot="-2700000">
              <a:off x="2401874" y="2223188"/>
              <a:ext cx="496813" cy="302925"/>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0" name="Shape 138">
              <a:extLst>
                <a:ext uri="{FF2B5EF4-FFF2-40B4-BE49-F238E27FC236}">
                  <a16:creationId xmlns:a16="http://schemas.microsoft.com/office/drawing/2014/main" id="{5AF65FBE-6200-8D4A-A7DB-45F7EAEDE6EC}"/>
                </a:ext>
              </a:extLst>
            </p:cNvPr>
            <p:cNvSpPr/>
            <p:nvPr/>
          </p:nvSpPr>
          <p:spPr>
            <a:xfrm>
              <a:off x="3245075" y="3324375"/>
              <a:ext cx="2602200" cy="3201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Federation Services</a:t>
              </a:r>
              <a:endParaRPr sz="1000" b="0" i="0" u="none" strike="noStrike" cap="none">
                <a:solidFill>
                  <a:srgbClr val="000000"/>
                </a:solidFill>
                <a:latin typeface="Arial"/>
                <a:ea typeface="Arial"/>
                <a:cs typeface="Arial"/>
                <a:sym typeface="Arial"/>
              </a:endParaRPr>
            </a:p>
          </p:txBody>
        </p:sp>
        <p:sp>
          <p:nvSpPr>
            <p:cNvPr id="41" name="Shape 139">
              <a:extLst>
                <a:ext uri="{FF2B5EF4-FFF2-40B4-BE49-F238E27FC236}">
                  <a16:creationId xmlns:a16="http://schemas.microsoft.com/office/drawing/2014/main" id="{BEB5018F-9547-104A-B6B9-D579F6E58F20}"/>
                </a:ext>
              </a:extLst>
            </p:cNvPr>
            <p:cNvSpPr/>
            <p:nvPr/>
          </p:nvSpPr>
          <p:spPr>
            <a:xfrm>
              <a:off x="6306100" y="3640100"/>
              <a:ext cx="2602200" cy="6171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B2FIND (data)</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Marketplace (Services)</a:t>
              </a:r>
              <a:endParaRPr sz="1000" b="0" i="0" u="none" strike="noStrike" cap="none">
                <a:solidFill>
                  <a:srgbClr val="000000"/>
                </a:solidFill>
                <a:latin typeface="Arial"/>
                <a:ea typeface="Arial"/>
                <a:cs typeface="Arial"/>
                <a:sym typeface="Arial"/>
              </a:endParaRPr>
            </a:p>
          </p:txBody>
        </p:sp>
        <p:sp>
          <p:nvSpPr>
            <p:cNvPr id="42" name="Shape 140">
              <a:extLst>
                <a:ext uri="{FF2B5EF4-FFF2-40B4-BE49-F238E27FC236}">
                  <a16:creationId xmlns:a16="http://schemas.microsoft.com/office/drawing/2014/main" id="{78E97BB8-68D7-B545-A6D8-47A74E5D8FF7}"/>
                </a:ext>
              </a:extLst>
            </p:cNvPr>
            <p:cNvSpPr/>
            <p:nvPr/>
          </p:nvSpPr>
          <p:spPr>
            <a:xfrm>
              <a:off x="1381125" y="5349025"/>
              <a:ext cx="3178800" cy="7650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Applications on Demand</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Federated HTC &amp; Cloud Compute IaaS &amp; PaaS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Processing of sensitive data</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Jupyter Notebook</a:t>
              </a:r>
              <a:endParaRPr sz="1000" b="0" i="0" u="none" strike="noStrike" cap="none">
                <a:solidFill>
                  <a:srgbClr val="000000"/>
                </a:solidFill>
                <a:latin typeface="Arial"/>
                <a:ea typeface="Arial"/>
                <a:cs typeface="Arial"/>
                <a:sym typeface="Arial"/>
              </a:endParaRPr>
            </a:p>
          </p:txBody>
        </p:sp>
        <p:sp>
          <p:nvSpPr>
            <p:cNvPr id="43" name="Shape 141">
              <a:extLst>
                <a:ext uri="{FF2B5EF4-FFF2-40B4-BE49-F238E27FC236}">
                  <a16:creationId xmlns:a16="http://schemas.microsoft.com/office/drawing/2014/main" id="{20FC3B42-2F62-9E47-AD37-7B96EE332659}"/>
                </a:ext>
              </a:extLst>
            </p:cNvPr>
            <p:cNvSpPr/>
            <p:nvPr/>
          </p:nvSpPr>
          <p:spPr>
            <a:xfrm>
              <a:off x="3248075" y="2130500"/>
              <a:ext cx="2602200" cy="9615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Application DB (software &amp; VM)</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B2DROP (data)</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B2Note (data)</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a:solidFill>
                    <a:srgbClr val="000000"/>
                  </a:solidFill>
                  <a:latin typeface="Arial"/>
                  <a:ea typeface="Arial"/>
                  <a:cs typeface="Arial"/>
                  <a:sym typeface="Arial"/>
                </a:rPr>
                <a:t>B2SHARE (data)</a:t>
              </a:r>
              <a:endParaRPr sz="10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dirty="0" err="1">
                  <a:solidFill>
                    <a:srgbClr val="000000"/>
                  </a:solidFill>
                  <a:latin typeface="Arial"/>
                  <a:ea typeface="Arial"/>
                  <a:cs typeface="Arial"/>
                  <a:sym typeface="Arial"/>
                </a:rPr>
                <a:t>DataHub</a:t>
              </a:r>
              <a:endParaRPr sz="1000" b="0" i="0" u="none" strike="noStrike" cap="none" dirty="0">
                <a:solidFill>
                  <a:srgbClr val="000000"/>
                </a:solidFill>
                <a:latin typeface="Arial"/>
                <a:ea typeface="Arial"/>
                <a:cs typeface="Arial"/>
                <a:sym typeface="Arial"/>
              </a:endParaRPr>
            </a:p>
          </p:txBody>
        </p:sp>
        <p:sp>
          <p:nvSpPr>
            <p:cNvPr id="44" name="Shape 142">
              <a:extLst>
                <a:ext uri="{FF2B5EF4-FFF2-40B4-BE49-F238E27FC236}">
                  <a16:creationId xmlns:a16="http://schemas.microsoft.com/office/drawing/2014/main" id="{FB5F1495-7B1C-7F49-8911-1278E23953CA}"/>
                </a:ext>
              </a:extLst>
            </p:cNvPr>
            <p:cNvSpPr/>
            <p:nvPr/>
          </p:nvSpPr>
          <p:spPr>
            <a:xfrm>
              <a:off x="3245075" y="3643775"/>
              <a:ext cx="2602200" cy="9405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Federated AAI. monitoring, accounting</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SLA and order Management</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Security incident response and policies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Technical support &amp; Training</a:t>
              </a:r>
              <a:endParaRPr sz="1000" b="0" i="0" u="none" strike="noStrike" cap="none">
                <a:solidFill>
                  <a:srgbClr val="000000"/>
                </a:solidFill>
                <a:latin typeface="Arial"/>
                <a:ea typeface="Arial"/>
                <a:cs typeface="Arial"/>
                <a:sym typeface="Arial"/>
              </a:endParaRPr>
            </a:p>
          </p:txBody>
        </p:sp>
        <p:sp>
          <p:nvSpPr>
            <p:cNvPr id="45" name="Shape 143">
              <a:extLst>
                <a:ext uri="{FF2B5EF4-FFF2-40B4-BE49-F238E27FC236}">
                  <a16:creationId xmlns:a16="http://schemas.microsoft.com/office/drawing/2014/main" id="{4081F338-1DF8-6E4A-BA8E-38764C82598F}"/>
                </a:ext>
              </a:extLst>
            </p:cNvPr>
            <p:cNvSpPr/>
            <p:nvPr/>
          </p:nvSpPr>
          <p:spPr>
            <a:xfrm>
              <a:off x="447675" y="3643775"/>
              <a:ext cx="2383500" cy="1054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B2HANDLE</a:t>
              </a:r>
              <a:endParaRPr sz="1000" b="0" i="0" u="none" strike="noStrike" cap="none">
                <a:solidFill>
                  <a:srgbClr val="FF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B2SAFE</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European Certified Trusted Repository</a:t>
              </a:r>
              <a:endParaRPr sz="1000" b="0" i="0" u="none" strike="noStrike" cap="none">
                <a:solidFill>
                  <a:srgbClr val="FF0000"/>
                </a:solidFill>
                <a:latin typeface="Arial"/>
                <a:ea typeface="Arial"/>
                <a:cs typeface="Arial"/>
                <a:sym typeface="Arial"/>
              </a:endParaRPr>
            </a:p>
          </p:txBody>
        </p:sp>
        <p:sp>
          <p:nvSpPr>
            <p:cNvPr id="46" name="Shape 144">
              <a:extLst>
                <a:ext uri="{FF2B5EF4-FFF2-40B4-BE49-F238E27FC236}">
                  <a16:creationId xmlns:a16="http://schemas.microsoft.com/office/drawing/2014/main" id="{F50F4A3D-5BCB-4341-83F7-50AD3A3C5FD7}"/>
                </a:ext>
              </a:extLst>
            </p:cNvPr>
            <p:cNvSpPr/>
            <p:nvPr/>
          </p:nvSpPr>
          <p:spPr>
            <a:xfrm>
              <a:off x="4559925" y="5348950"/>
              <a:ext cx="2974500" cy="7650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Thematic data analytics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Scientific Workflow Management, Orchestration (DIRAC, PaaS Orchestrator)</a:t>
              </a:r>
              <a:endParaRPr sz="1000" b="0" i="0" u="none" strike="noStrike" cap="none">
                <a:solidFill>
                  <a:srgbClr val="000000"/>
                </a:solidFill>
                <a:latin typeface="Arial"/>
                <a:ea typeface="Arial"/>
                <a:cs typeface="Arial"/>
                <a:sym typeface="Arial"/>
              </a:endParaRPr>
            </a:p>
          </p:txBody>
        </p:sp>
        <p:sp>
          <p:nvSpPr>
            <p:cNvPr id="47" name="Shape 145">
              <a:extLst>
                <a:ext uri="{FF2B5EF4-FFF2-40B4-BE49-F238E27FC236}">
                  <a16:creationId xmlns:a16="http://schemas.microsoft.com/office/drawing/2014/main" id="{978345AA-425D-5648-9F4F-F7D834680A50}"/>
                </a:ext>
              </a:extLst>
            </p:cNvPr>
            <p:cNvSpPr txBox="1"/>
            <p:nvPr/>
          </p:nvSpPr>
          <p:spPr>
            <a:xfrm>
              <a:off x="6310650" y="2898200"/>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1</a:t>
              </a:r>
              <a:endParaRPr sz="1400" b="1" i="0" u="none" strike="noStrike" cap="none">
                <a:solidFill>
                  <a:srgbClr val="A64D79"/>
                </a:solidFill>
                <a:latin typeface="Arial"/>
                <a:ea typeface="Arial"/>
                <a:cs typeface="Arial"/>
                <a:sym typeface="Arial"/>
              </a:endParaRPr>
            </a:p>
          </p:txBody>
        </p:sp>
        <p:sp>
          <p:nvSpPr>
            <p:cNvPr id="48" name="Shape 146">
              <a:extLst>
                <a:ext uri="{FF2B5EF4-FFF2-40B4-BE49-F238E27FC236}">
                  <a16:creationId xmlns:a16="http://schemas.microsoft.com/office/drawing/2014/main" id="{25133DE2-ECFE-FF45-9076-B5D2158B79E2}"/>
                </a:ext>
              </a:extLst>
            </p:cNvPr>
            <p:cNvSpPr txBox="1"/>
            <p:nvPr/>
          </p:nvSpPr>
          <p:spPr>
            <a:xfrm>
              <a:off x="3171825" y="4693375"/>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2</a:t>
              </a:r>
              <a:endParaRPr sz="1400" b="1" i="0" u="none" strike="noStrike" cap="none">
                <a:solidFill>
                  <a:srgbClr val="A64D79"/>
                </a:solidFill>
                <a:latin typeface="Arial"/>
                <a:ea typeface="Arial"/>
                <a:cs typeface="Arial"/>
                <a:sym typeface="Arial"/>
              </a:endParaRPr>
            </a:p>
          </p:txBody>
        </p:sp>
        <p:sp>
          <p:nvSpPr>
            <p:cNvPr id="49" name="Shape 147">
              <a:extLst>
                <a:ext uri="{FF2B5EF4-FFF2-40B4-BE49-F238E27FC236}">
                  <a16:creationId xmlns:a16="http://schemas.microsoft.com/office/drawing/2014/main" id="{28E0B7A0-031B-FB41-B6F3-4C9A7E83F5A6}"/>
                </a:ext>
              </a:extLst>
            </p:cNvPr>
            <p:cNvSpPr txBox="1"/>
            <p:nvPr/>
          </p:nvSpPr>
          <p:spPr>
            <a:xfrm>
              <a:off x="471500" y="2955963"/>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3</a:t>
              </a:r>
              <a:endParaRPr sz="1400" b="1" i="0" u="none" strike="noStrike" cap="none">
                <a:solidFill>
                  <a:srgbClr val="A64D79"/>
                </a:solidFill>
                <a:latin typeface="Arial"/>
                <a:ea typeface="Arial"/>
                <a:cs typeface="Arial"/>
                <a:sym typeface="Arial"/>
              </a:endParaRPr>
            </a:p>
          </p:txBody>
        </p:sp>
        <p:sp>
          <p:nvSpPr>
            <p:cNvPr id="50" name="Shape 148">
              <a:extLst>
                <a:ext uri="{FF2B5EF4-FFF2-40B4-BE49-F238E27FC236}">
                  <a16:creationId xmlns:a16="http://schemas.microsoft.com/office/drawing/2014/main" id="{2CB745A3-A5E4-114E-B84E-2D6535241F6A}"/>
                </a:ext>
              </a:extLst>
            </p:cNvPr>
            <p:cNvSpPr txBox="1"/>
            <p:nvPr/>
          </p:nvSpPr>
          <p:spPr>
            <a:xfrm>
              <a:off x="3248075" y="1474925"/>
              <a:ext cx="321000" cy="3201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64D79"/>
                  </a:solidFill>
                  <a:latin typeface="Arial"/>
                  <a:ea typeface="Arial"/>
                  <a:cs typeface="Arial"/>
                  <a:sym typeface="Arial"/>
                </a:rPr>
                <a:t>4</a:t>
              </a:r>
              <a:endParaRPr sz="1400" b="1" i="0" u="none" strike="noStrike" cap="none">
                <a:solidFill>
                  <a:srgbClr val="A64D79"/>
                </a:solidFill>
                <a:latin typeface="Arial"/>
                <a:ea typeface="Arial"/>
                <a:cs typeface="Arial"/>
                <a:sym typeface="Arial"/>
              </a:endParaRPr>
            </a:p>
          </p:txBody>
        </p:sp>
        <p:sp>
          <p:nvSpPr>
            <p:cNvPr id="51" name="Shape 149">
              <a:extLst>
                <a:ext uri="{FF2B5EF4-FFF2-40B4-BE49-F238E27FC236}">
                  <a16:creationId xmlns:a16="http://schemas.microsoft.com/office/drawing/2014/main" id="{0CDB383A-9743-974A-9883-8C8F6D374851}"/>
                </a:ext>
              </a:extLst>
            </p:cNvPr>
            <p:cNvSpPr/>
            <p:nvPr/>
          </p:nvSpPr>
          <p:spPr>
            <a:xfrm>
              <a:off x="6298775" y="3314900"/>
              <a:ext cx="2602200" cy="3201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Discover &amp; Reuse </a:t>
              </a:r>
              <a:endParaRPr sz="10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6"/>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7</a:t>
            </a:fld>
            <a:endParaRPr sz="975" b="0" i="0">
              <a:solidFill>
                <a:schemeClr val="dk1"/>
              </a:solidFill>
              <a:latin typeface="Calibri"/>
              <a:ea typeface="Calibri"/>
              <a:cs typeface="Calibri"/>
              <a:sym typeface="Calibri"/>
            </a:endParaRPr>
          </a:p>
        </p:txBody>
      </p:sp>
      <p:sp>
        <p:nvSpPr>
          <p:cNvPr id="485" name="Google Shape;485;p36"/>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86" name="Google Shape;486;p36"/>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integration</a:t>
            </a:r>
            <a:endParaRPr sz="3200" b="1" i="0" u="none" strike="noStrike" cap="none">
              <a:solidFill>
                <a:srgbClr val="1C3046"/>
              </a:solidFill>
              <a:latin typeface="Calibri"/>
              <a:ea typeface="Calibri"/>
              <a:cs typeface="Calibri"/>
              <a:sym typeface="Calibri"/>
            </a:endParaRPr>
          </a:p>
        </p:txBody>
      </p:sp>
      <p:sp>
        <p:nvSpPr>
          <p:cNvPr id="487" name="Google Shape;487;p36"/>
          <p:cNvSpPr txBox="1">
            <a:spLocks noGrp="1"/>
          </p:cNvSpPr>
          <p:nvPr>
            <p:ph type="body" idx="1"/>
          </p:nvPr>
        </p:nvSpPr>
        <p:spPr>
          <a:xfrm>
            <a:off x="251550" y="963150"/>
            <a:ext cx="8640900" cy="53346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rgbClr val="3C3C3C"/>
              </a:buClr>
              <a:buSzPts val="2590"/>
              <a:buFont typeface="Arial"/>
              <a:buChar char="•"/>
            </a:pPr>
            <a:r>
              <a:rPr lang="en-GB" sz="2390" b="1"/>
              <a:t>Integration</a:t>
            </a:r>
            <a:r>
              <a:rPr lang="en-GB" sz="2390"/>
              <a:t> between services in the Hub is made simple by the large </a:t>
            </a:r>
            <a:r>
              <a:rPr lang="en-GB" sz="2390" b="1"/>
              <a:t>adoption of open and standard interfaces</a:t>
            </a:r>
            <a:r>
              <a:rPr lang="en-GB" sz="2390"/>
              <a:t>. </a:t>
            </a:r>
            <a:endParaRPr sz="2390"/>
          </a:p>
          <a:p>
            <a:pPr marL="342900" marR="0" lvl="0" indent="0" algn="l" rtl="0">
              <a:lnSpc>
                <a:spcPct val="90000"/>
              </a:lnSpc>
              <a:spcBef>
                <a:spcPts val="0"/>
              </a:spcBef>
              <a:spcAft>
                <a:spcPts val="0"/>
              </a:spcAft>
              <a:buSzPts val="2800"/>
              <a:buNone/>
            </a:pPr>
            <a:endParaRPr sz="2390"/>
          </a:p>
          <a:p>
            <a:pPr marL="342900" marR="0" lvl="0" indent="-342900" algn="l" rtl="0">
              <a:lnSpc>
                <a:spcPct val="90000"/>
              </a:lnSpc>
              <a:spcBef>
                <a:spcPts val="0"/>
              </a:spcBef>
              <a:spcAft>
                <a:spcPts val="0"/>
              </a:spcAft>
              <a:buClr>
                <a:srgbClr val="3C3C3C"/>
              </a:buClr>
              <a:buSzPts val="2590"/>
              <a:buFont typeface="Arial"/>
              <a:buChar char="•"/>
            </a:pPr>
            <a:r>
              <a:rPr lang="en-GB" sz="2390"/>
              <a:t>This allows the creation of an ecosystem enabling an easy and fast development of scientific services. </a:t>
            </a:r>
            <a:endParaRPr sz="2390"/>
          </a:p>
          <a:p>
            <a:pPr marL="342900" marR="0" lvl="0" indent="0" algn="l" rtl="0">
              <a:lnSpc>
                <a:spcPct val="90000"/>
              </a:lnSpc>
              <a:spcBef>
                <a:spcPts val="0"/>
              </a:spcBef>
              <a:spcAft>
                <a:spcPts val="0"/>
              </a:spcAft>
              <a:buSzPts val="2800"/>
              <a:buNone/>
            </a:pPr>
            <a:endParaRPr sz="2390"/>
          </a:p>
          <a:p>
            <a:pPr marL="342900" marR="0" lvl="0" indent="-342900" algn="l" rtl="0">
              <a:lnSpc>
                <a:spcPct val="90000"/>
              </a:lnSpc>
              <a:spcBef>
                <a:spcPts val="0"/>
              </a:spcBef>
              <a:spcAft>
                <a:spcPts val="0"/>
              </a:spcAft>
              <a:buClr>
                <a:srgbClr val="3C3C3C"/>
              </a:buClr>
              <a:buSzPts val="2590"/>
              <a:buFont typeface="Arial"/>
              <a:buChar char="•"/>
            </a:pPr>
            <a:r>
              <a:rPr lang="en-GB" sz="2390"/>
              <a:t>The community </a:t>
            </a:r>
            <a:r>
              <a:rPr lang="en-GB" sz="2390" b="1"/>
              <a:t>developers can focus on the scientific added value</a:t>
            </a:r>
            <a:r>
              <a:rPr lang="en-GB" sz="2390"/>
              <a:t> and rely on well-established services from main European e-infrastructures (EGI, EUDAT and INDIGO-DataCloud) </a:t>
            </a:r>
            <a:endParaRPr sz="2390"/>
          </a:p>
          <a:p>
            <a:pPr marL="557212" marR="0" lvl="1" indent="-230187" algn="l" rtl="0">
              <a:lnSpc>
                <a:spcPct val="90000"/>
              </a:lnSpc>
              <a:spcBef>
                <a:spcPts val="0"/>
              </a:spcBef>
              <a:spcAft>
                <a:spcPts val="0"/>
              </a:spcAft>
              <a:buClr>
                <a:srgbClr val="3C3C3C"/>
              </a:buClr>
              <a:buSzPts val="2590"/>
              <a:buChar char="-"/>
            </a:pPr>
            <a:r>
              <a:rPr lang="en-GB" sz="2390"/>
              <a:t>implementing basic features (AAI, accounting, monitoring, etc) </a:t>
            </a:r>
            <a:endParaRPr sz="2390"/>
          </a:p>
          <a:p>
            <a:pPr marL="557212" marR="0" lvl="1" indent="-230187" algn="l" rtl="0">
              <a:lnSpc>
                <a:spcPct val="90000"/>
              </a:lnSpc>
              <a:spcBef>
                <a:spcPts val="0"/>
              </a:spcBef>
              <a:spcAft>
                <a:spcPts val="0"/>
              </a:spcAft>
              <a:buClr>
                <a:srgbClr val="3C3C3C"/>
              </a:buClr>
              <a:buSzPts val="2590"/>
              <a:buChar char="-"/>
            </a:pPr>
            <a:r>
              <a:rPr lang="en-GB" sz="2390"/>
              <a:t>exploiting compute, storage and data resources.</a:t>
            </a:r>
            <a:endParaRPr sz="239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7"/>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8</a:t>
            </a:fld>
            <a:endParaRPr sz="975" b="0" i="0">
              <a:solidFill>
                <a:schemeClr val="dk1"/>
              </a:solidFill>
              <a:latin typeface="Calibri"/>
              <a:ea typeface="Calibri"/>
              <a:cs typeface="Calibri"/>
              <a:sym typeface="Calibri"/>
            </a:endParaRPr>
          </a:p>
        </p:txBody>
      </p:sp>
      <p:sp>
        <p:nvSpPr>
          <p:cNvPr id="493" name="Google Shape;493;p37"/>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494" name="Google Shape;494;p37"/>
          <p:cNvSpPr txBox="1">
            <a:spLocks noGrp="1"/>
          </p:cNvSpPr>
          <p:nvPr>
            <p:ph type="body" idx="2"/>
          </p:nvPr>
        </p:nvSpPr>
        <p:spPr>
          <a:xfrm>
            <a:off x="2910727" y="232264"/>
            <a:ext cx="5980800" cy="8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a:t>Service integration</a:t>
            </a:r>
            <a:endParaRPr sz="3200" b="1" i="0" u="none" strike="noStrike" cap="none">
              <a:solidFill>
                <a:srgbClr val="1C3046"/>
              </a:solidFill>
              <a:latin typeface="Calibri"/>
              <a:ea typeface="Calibri"/>
              <a:cs typeface="Calibri"/>
              <a:sym typeface="Calibri"/>
            </a:endParaRPr>
          </a:p>
        </p:txBody>
      </p:sp>
      <p:sp>
        <p:nvSpPr>
          <p:cNvPr id="495" name="Google Shape;495;p37"/>
          <p:cNvSpPr txBox="1">
            <a:spLocks noGrp="1"/>
          </p:cNvSpPr>
          <p:nvPr>
            <p:ph type="body" idx="1"/>
          </p:nvPr>
        </p:nvSpPr>
        <p:spPr>
          <a:xfrm>
            <a:off x="251550" y="963150"/>
            <a:ext cx="8640900" cy="5334600"/>
          </a:xfrm>
          <a:prstGeom prst="rect">
            <a:avLst/>
          </a:prstGeom>
          <a:noFill/>
          <a:ln>
            <a:noFill/>
          </a:ln>
        </p:spPr>
        <p:txBody>
          <a:bodyPr spcFirstLastPara="1" wrap="square" lIns="91425" tIns="45700" rIns="91425" bIns="45700" anchor="ctr" anchorCtr="0">
            <a:noAutofit/>
          </a:bodyPr>
          <a:lstStyle/>
          <a:p>
            <a:pPr marL="342900" marR="0" lvl="0" indent="-330200" algn="l" rtl="0">
              <a:lnSpc>
                <a:spcPct val="90000"/>
              </a:lnSpc>
              <a:spcBef>
                <a:spcPts val="0"/>
              </a:spcBef>
              <a:spcAft>
                <a:spcPts val="0"/>
              </a:spcAft>
              <a:buClr>
                <a:srgbClr val="3C3C3C"/>
              </a:buClr>
              <a:buSzPts val="2390"/>
              <a:buFont typeface="Arial"/>
              <a:buChar char="•"/>
            </a:pPr>
            <a:r>
              <a:rPr lang="en-GB" sz="2390"/>
              <a:t>The objective of the EOSC-hub project is </a:t>
            </a:r>
            <a:r>
              <a:rPr lang="en-GB" sz="2390" b="1"/>
              <a:t>allowing users to select various services offered</a:t>
            </a:r>
            <a:r>
              <a:rPr lang="en-GB" sz="2390"/>
              <a:t> by the Hub and </a:t>
            </a:r>
            <a:r>
              <a:rPr lang="en-GB" sz="2390" b="1"/>
              <a:t>compose them</a:t>
            </a:r>
            <a:r>
              <a:rPr lang="en-GB" sz="2390"/>
              <a:t> according to their needs,</a:t>
            </a:r>
            <a:endParaRPr sz="2390"/>
          </a:p>
          <a:p>
            <a:pPr marL="342900" marR="0" lvl="0" indent="0" algn="l" rtl="0">
              <a:lnSpc>
                <a:spcPct val="90000"/>
              </a:lnSpc>
              <a:spcBef>
                <a:spcPts val="0"/>
              </a:spcBef>
              <a:spcAft>
                <a:spcPts val="0"/>
              </a:spcAft>
              <a:buSzPts val="2800"/>
              <a:buNone/>
            </a:pPr>
            <a:endParaRPr sz="1000"/>
          </a:p>
          <a:p>
            <a:pPr marL="342900" marR="0" lvl="0" indent="-330200" algn="l" rtl="0">
              <a:lnSpc>
                <a:spcPct val="90000"/>
              </a:lnSpc>
              <a:spcBef>
                <a:spcPts val="0"/>
              </a:spcBef>
              <a:spcAft>
                <a:spcPts val="0"/>
              </a:spcAft>
              <a:buClr>
                <a:srgbClr val="3C3C3C"/>
              </a:buClr>
              <a:buSzPts val="2390"/>
              <a:buFont typeface="Arial"/>
              <a:buChar char="•"/>
            </a:pPr>
            <a:r>
              <a:rPr lang="en-GB" sz="2390"/>
              <a:t>to create added-value solutions for research. </a:t>
            </a:r>
            <a:endParaRPr sz="2390"/>
          </a:p>
          <a:p>
            <a:pPr marL="342900" marR="0" lvl="0" indent="0" algn="l" rtl="0">
              <a:lnSpc>
                <a:spcPct val="90000"/>
              </a:lnSpc>
              <a:spcBef>
                <a:spcPts val="0"/>
              </a:spcBef>
              <a:spcAft>
                <a:spcPts val="0"/>
              </a:spcAft>
              <a:buSzPts val="2800"/>
              <a:buNone/>
            </a:pPr>
            <a:endParaRPr sz="1000"/>
          </a:p>
          <a:p>
            <a:pPr marL="342900" marR="0" lvl="0" indent="-330200" algn="l" rtl="0">
              <a:lnSpc>
                <a:spcPct val="90000"/>
              </a:lnSpc>
              <a:spcBef>
                <a:spcPts val="0"/>
              </a:spcBef>
              <a:spcAft>
                <a:spcPts val="0"/>
              </a:spcAft>
              <a:buClr>
                <a:srgbClr val="3C3C3C"/>
              </a:buClr>
              <a:buSzPts val="2390"/>
              <a:buFont typeface="Arial"/>
              <a:buChar char="•"/>
            </a:pPr>
            <a:r>
              <a:rPr lang="en-GB" sz="2390"/>
              <a:t>an </a:t>
            </a:r>
            <a:r>
              <a:rPr lang="en-GB" sz="2390" b="1"/>
              <a:t>end-user can compose together</a:t>
            </a:r>
            <a:r>
              <a:rPr lang="en-GB" sz="2390"/>
              <a:t> different scientific algorithms, offered as a service by the Hub, </a:t>
            </a:r>
            <a:endParaRPr sz="2390"/>
          </a:p>
          <a:p>
            <a:pPr marL="342900" marR="0" lvl="0" indent="0" algn="l" rtl="0">
              <a:lnSpc>
                <a:spcPct val="90000"/>
              </a:lnSpc>
              <a:spcBef>
                <a:spcPts val="0"/>
              </a:spcBef>
              <a:spcAft>
                <a:spcPts val="0"/>
              </a:spcAft>
              <a:buSzPts val="2800"/>
              <a:buNone/>
            </a:pPr>
            <a:endParaRPr sz="1000"/>
          </a:p>
          <a:p>
            <a:pPr marL="342900" marR="0" lvl="0" indent="-330200" algn="l" rtl="0">
              <a:lnSpc>
                <a:spcPct val="90000"/>
              </a:lnSpc>
              <a:spcBef>
                <a:spcPts val="0"/>
              </a:spcBef>
              <a:spcAft>
                <a:spcPts val="0"/>
              </a:spcAft>
              <a:buClr>
                <a:srgbClr val="3C3C3C"/>
              </a:buClr>
              <a:buSzPts val="2390"/>
              <a:buFont typeface="Arial"/>
              <a:buChar char="•"/>
            </a:pPr>
            <a:r>
              <a:rPr lang="en-GB" sz="2390" b="1"/>
              <a:t>creating new workflows/solutions</a:t>
            </a:r>
            <a:r>
              <a:rPr lang="en-GB" sz="2390"/>
              <a:t> that use as input datasets made available by the Hub as well. </a:t>
            </a:r>
            <a:endParaRPr sz="2390"/>
          </a:p>
          <a:p>
            <a:pPr marL="342900" marR="0" lvl="0" indent="0" algn="l" rtl="0">
              <a:lnSpc>
                <a:spcPct val="90000"/>
              </a:lnSpc>
              <a:spcBef>
                <a:spcPts val="0"/>
              </a:spcBef>
              <a:spcAft>
                <a:spcPts val="0"/>
              </a:spcAft>
              <a:buSzPts val="2800"/>
              <a:buNone/>
            </a:pPr>
            <a:endParaRPr sz="2390"/>
          </a:p>
          <a:p>
            <a:pPr marL="342900" marR="0" lvl="0" indent="0" algn="l" rtl="0">
              <a:lnSpc>
                <a:spcPct val="90000"/>
              </a:lnSpc>
              <a:spcBef>
                <a:spcPts val="0"/>
              </a:spcBef>
              <a:spcAft>
                <a:spcPts val="0"/>
              </a:spcAft>
              <a:buSzPts val="2800"/>
              <a:buNone/>
            </a:pPr>
            <a:endParaRPr sz="2390"/>
          </a:p>
          <a:p>
            <a:pPr marL="342900" marR="0" lvl="0" indent="-330200" algn="l" rtl="0">
              <a:lnSpc>
                <a:spcPct val="90000"/>
              </a:lnSpc>
              <a:spcBef>
                <a:spcPts val="0"/>
              </a:spcBef>
              <a:spcAft>
                <a:spcPts val="0"/>
              </a:spcAft>
              <a:buClr>
                <a:srgbClr val="3C3C3C"/>
              </a:buClr>
              <a:buSzPts val="2390"/>
              <a:buFont typeface="Arial"/>
              <a:buChar char="•"/>
            </a:pPr>
            <a:r>
              <a:rPr lang="en-GB" sz="2390"/>
              <a:t>A pre-condition to achieve this objective is the</a:t>
            </a:r>
            <a:r>
              <a:rPr lang="en-GB" sz="2390" b="1"/>
              <a:t> interoperability between services </a:t>
            </a:r>
            <a:r>
              <a:rPr lang="en-GB" sz="2390"/>
              <a:t>that requires the adoption of </a:t>
            </a:r>
            <a:r>
              <a:rPr lang="en-GB" sz="2390" b="1"/>
              <a:t>open interfaces</a:t>
            </a:r>
            <a:r>
              <a:rPr lang="en-GB" sz="2390"/>
              <a:t>.</a:t>
            </a:r>
            <a:endParaRPr sz="239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p:nvPr/>
        </p:nvSpPr>
        <p:spPr>
          <a:xfrm>
            <a:off x="434275" y="1208550"/>
            <a:ext cx="8142600" cy="1881900"/>
          </a:xfrm>
          <a:prstGeom prst="roundRect">
            <a:avLst>
              <a:gd name="adj" fmla="val 16667"/>
            </a:avLst>
          </a:prstGeom>
          <a:solidFill>
            <a:srgbClr val="75A5D8"/>
          </a:solid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8"/>
          <p:cNvSpPr txBox="1">
            <a:spLocks noGrp="1"/>
          </p:cNvSpPr>
          <p:nvPr>
            <p:ph type="sldNum" idx="12"/>
          </p:nvPr>
        </p:nvSpPr>
        <p:spPr>
          <a:xfrm>
            <a:off x="6553200" y="6381328"/>
            <a:ext cx="2339400" cy="28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975"/>
              <a:buNone/>
            </a:pPr>
            <a:fld id="{00000000-1234-1234-1234-123412341234}" type="slidenum">
              <a:rPr lang="en-GB" sz="975" b="0" i="0">
                <a:solidFill>
                  <a:schemeClr val="dk1"/>
                </a:solidFill>
                <a:latin typeface="Calibri"/>
                <a:ea typeface="Calibri"/>
                <a:cs typeface="Calibri"/>
                <a:sym typeface="Calibri"/>
              </a:rPr>
              <a:t>9</a:t>
            </a:fld>
            <a:endParaRPr sz="975" b="0" i="0">
              <a:solidFill>
                <a:schemeClr val="dk1"/>
              </a:solidFill>
              <a:latin typeface="Calibri"/>
              <a:ea typeface="Calibri"/>
              <a:cs typeface="Calibri"/>
              <a:sym typeface="Calibri"/>
            </a:endParaRPr>
          </a:p>
        </p:txBody>
      </p:sp>
      <p:sp>
        <p:nvSpPr>
          <p:cNvPr id="502" name="Google Shape;502;p38"/>
          <p:cNvSpPr txBox="1">
            <a:spLocks noGrp="1"/>
          </p:cNvSpPr>
          <p:nvPr>
            <p:ph type="dt" idx="10"/>
          </p:nvPr>
        </p:nvSpPr>
        <p:spPr>
          <a:xfrm>
            <a:off x="251520" y="6381328"/>
            <a:ext cx="2133600" cy="2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22/1/19</a:t>
            </a:r>
            <a:endParaRPr sz="980" b="0" i="0">
              <a:solidFill>
                <a:srgbClr val="3C3C3C"/>
              </a:solidFill>
              <a:latin typeface="Calibri"/>
              <a:ea typeface="Calibri"/>
              <a:cs typeface="Calibri"/>
              <a:sym typeface="Calibri"/>
            </a:endParaRPr>
          </a:p>
        </p:txBody>
      </p:sp>
      <p:sp>
        <p:nvSpPr>
          <p:cNvPr id="503" name="Google Shape;503;p38"/>
          <p:cNvSpPr txBox="1">
            <a:spLocks noGrp="1"/>
          </p:cNvSpPr>
          <p:nvPr>
            <p:ph type="body" idx="2"/>
          </p:nvPr>
        </p:nvSpPr>
        <p:spPr>
          <a:xfrm>
            <a:off x="2562925" y="259250"/>
            <a:ext cx="6512100" cy="62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Arial"/>
              <a:buNone/>
            </a:pPr>
            <a:r>
              <a:rPr lang="en-GB" sz="3000"/>
              <a:t>Common Service integration example</a:t>
            </a:r>
            <a:endParaRPr sz="3000" b="1" i="0" u="none" strike="noStrike" cap="none">
              <a:solidFill>
                <a:srgbClr val="1C3046"/>
              </a:solidFill>
              <a:latin typeface="Calibri"/>
              <a:ea typeface="Calibri"/>
              <a:cs typeface="Calibri"/>
              <a:sym typeface="Calibri"/>
            </a:endParaRPr>
          </a:p>
        </p:txBody>
      </p:sp>
      <p:sp>
        <p:nvSpPr>
          <p:cNvPr id="504" name="Google Shape;504;p38"/>
          <p:cNvSpPr/>
          <p:nvPr/>
        </p:nvSpPr>
        <p:spPr>
          <a:xfrm>
            <a:off x="699000" y="1734900"/>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Common Service A</a:t>
            </a:r>
            <a:endParaRPr sz="2000" b="0" i="0" u="none" strike="noStrike" cap="none">
              <a:solidFill>
                <a:srgbClr val="000000"/>
              </a:solidFill>
              <a:latin typeface="Arial"/>
              <a:ea typeface="Arial"/>
              <a:cs typeface="Arial"/>
              <a:sym typeface="Arial"/>
            </a:endParaRPr>
          </a:p>
        </p:txBody>
      </p:sp>
      <p:sp>
        <p:nvSpPr>
          <p:cNvPr id="505" name="Google Shape;505;p38"/>
          <p:cNvSpPr/>
          <p:nvPr/>
        </p:nvSpPr>
        <p:spPr>
          <a:xfrm>
            <a:off x="6124675" y="1775125"/>
            <a:ext cx="2133600" cy="71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Federation service A</a:t>
            </a:r>
            <a:endParaRPr sz="2000" b="0" i="0" u="none" strike="noStrike" cap="none">
              <a:solidFill>
                <a:srgbClr val="000000"/>
              </a:solidFill>
              <a:latin typeface="Arial"/>
              <a:ea typeface="Arial"/>
              <a:cs typeface="Arial"/>
              <a:sym typeface="Arial"/>
            </a:endParaRPr>
          </a:p>
        </p:txBody>
      </p:sp>
      <p:sp>
        <p:nvSpPr>
          <p:cNvPr id="506" name="Google Shape;506;p38"/>
          <p:cNvSpPr/>
          <p:nvPr/>
        </p:nvSpPr>
        <p:spPr>
          <a:xfrm>
            <a:off x="3429000" y="1748575"/>
            <a:ext cx="2133600" cy="7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2000" b="0" i="0" u="none" strike="noStrike" cap="none">
                <a:solidFill>
                  <a:srgbClr val="000000"/>
                </a:solidFill>
                <a:latin typeface="Arial"/>
                <a:ea typeface="Arial"/>
                <a:cs typeface="Arial"/>
                <a:sym typeface="Arial"/>
              </a:rPr>
              <a:t>Common Service B</a:t>
            </a:r>
            <a:endParaRPr sz="2000" b="0" i="0" u="none" strike="noStrike" cap="none">
              <a:solidFill>
                <a:srgbClr val="000000"/>
              </a:solidFill>
              <a:latin typeface="Arial"/>
              <a:ea typeface="Arial"/>
              <a:cs typeface="Arial"/>
              <a:sym typeface="Arial"/>
            </a:endParaRPr>
          </a:p>
        </p:txBody>
      </p:sp>
      <p:sp>
        <p:nvSpPr>
          <p:cNvPr id="507" name="Google Shape;507;p38"/>
          <p:cNvSpPr/>
          <p:nvPr/>
        </p:nvSpPr>
        <p:spPr>
          <a:xfrm>
            <a:off x="2832600" y="3575875"/>
            <a:ext cx="832800" cy="772200"/>
          </a:xfrm>
          <a:prstGeom prst="smileyFace">
            <a:avLst>
              <a:gd name="adj" fmla="val 4653"/>
            </a:avLst>
          </a:prstGeom>
          <a:solidFill>
            <a:srgbClr val="EEEEE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8"/>
          <p:cNvSpPr txBox="1"/>
          <p:nvPr/>
        </p:nvSpPr>
        <p:spPr>
          <a:xfrm>
            <a:off x="1200000" y="3678625"/>
            <a:ext cx="1617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rgbClr val="3C3C3C"/>
                </a:solidFill>
                <a:latin typeface="Calibri"/>
                <a:ea typeface="Calibri"/>
                <a:cs typeface="Calibri"/>
                <a:sym typeface="Calibri"/>
              </a:rPr>
              <a:t>Developer</a:t>
            </a:r>
            <a:endParaRPr sz="2400" b="1" i="0" u="none" strike="noStrike" cap="none">
              <a:solidFill>
                <a:srgbClr val="3C3C3C"/>
              </a:solidFill>
              <a:latin typeface="Calibri"/>
              <a:ea typeface="Calibri"/>
              <a:cs typeface="Calibri"/>
              <a:sym typeface="Calibri"/>
            </a:endParaRPr>
          </a:p>
        </p:txBody>
      </p:sp>
      <p:sp>
        <p:nvSpPr>
          <p:cNvPr id="509" name="Google Shape;509;p38"/>
          <p:cNvSpPr txBox="1"/>
          <p:nvPr/>
        </p:nvSpPr>
        <p:spPr>
          <a:xfrm>
            <a:off x="2426400" y="4833500"/>
            <a:ext cx="4439400" cy="772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1" i="0" u="none" strike="noStrike" cap="none">
                <a:solidFill>
                  <a:schemeClr val="dk2"/>
                </a:solidFill>
                <a:latin typeface="Calibri"/>
                <a:ea typeface="Calibri"/>
                <a:cs typeface="Calibri"/>
                <a:sym typeface="Calibri"/>
              </a:rPr>
              <a:t>New Thematic Service</a:t>
            </a:r>
            <a:endParaRPr sz="3000" b="1" i="0" u="none" strike="noStrike" cap="none">
              <a:solidFill>
                <a:schemeClr val="dk2"/>
              </a:solidFill>
              <a:latin typeface="Calibri"/>
              <a:ea typeface="Calibri"/>
              <a:cs typeface="Calibri"/>
              <a:sym typeface="Calibri"/>
            </a:endParaRPr>
          </a:p>
        </p:txBody>
      </p:sp>
      <p:sp>
        <p:nvSpPr>
          <p:cNvPr id="510" name="Google Shape;510;p38"/>
          <p:cNvSpPr txBox="1"/>
          <p:nvPr/>
        </p:nvSpPr>
        <p:spPr>
          <a:xfrm>
            <a:off x="2908800" y="1706575"/>
            <a:ext cx="4704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3600" b="1" i="0" u="none" strike="noStrike" cap="none">
              <a:solidFill>
                <a:schemeClr val="dk2"/>
              </a:solidFill>
              <a:latin typeface="Arial"/>
              <a:ea typeface="Arial"/>
              <a:cs typeface="Arial"/>
              <a:sym typeface="Arial"/>
            </a:endParaRPr>
          </a:p>
        </p:txBody>
      </p:sp>
      <p:sp>
        <p:nvSpPr>
          <p:cNvPr id="511" name="Google Shape;511;p38"/>
          <p:cNvSpPr txBox="1"/>
          <p:nvPr/>
        </p:nvSpPr>
        <p:spPr>
          <a:xfrm>
            <a:off x="5646538" y="1708350"/>
            <a:ext cx="546600" cy="77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12" name="Google Shape;512;p38"/>
          <p:cNvSpPr/>
          <p:nvPr/>
        </p:nvSpPr>
        <p:spPr>
          <a:xfrm>
            <a:off x="4035175" y="3078975"/>
            <a:ext cx="1140000" cy="16827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8"/>
          <p:cNvSpPr txBox="1"/>
          <p:nvPr/>
        </p:nvSpPr>
        <p:spPr>
          <a:xfrm>
            <a:off x="337575" y="5761150"/>
            <a:ext cx="8415300" cy="719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1" i="0" u="none" strike="noStrike" cap="none">
                <a:solidFill>
                  <a:srgbClr val="3C3C3C"/>
                </a:solidFill>
                <a:latin typeface="Calibri"/>
                <a:ea typeface="Calibri"/>
                <a:cs typeface="Calibri"/>
                <a:sym typeface="Calibri"/>
              </a:rPr>
              <a:t>TS Examples: DODAS, WeNMR, ICOS, etc… </a:t>
            </a:r>
            <a:endParaRPr sz="2000" b="1" i="0" u="none" strike="noStrike" cap="none">
              <a:solidFill>
                <a:srgbClr val="3C3C3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1959</Words>
  <Application>Microsoft Macintosh PowerPoint</Application>
  <PresentationFormat>Presentazione su schermo (4:3)</PresentationFormat>
  <Paragraphs>357</Paragraphs>
  <Slides>29</Slides>
  <Notes>29</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29</vt:i4>
      </vt:variant>
    </vt:vector>
  </HeadingPairs>
  <TitlesOfParts>
    <vt:vector size="36" baseType="lpstr">
      <vt:lpstr>Calibri</vt:lpstr>
      <vt:lpstr>Arial</vt:lpstr>
      <vt:lpstr>Noto Sans Symbols</vt:lpstr>
      <vt:lpstr>Source Sans Pro</vt:lpstr>
      <vt:lpstr>slide_base</vt:lpstr>
      <vt:lpstr>slide_base</vt:lpstr>
      <vt:lpstr>slide_base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your attention!</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Giacinto Donvito</cp:lastModifiedBy>
  <cp:revision>8</cp:revision>
  <dcterms:modified xsi:type="dcterms:W3CDTF">2019-01-22T12:06:36Z</dcterms:modified>
</cp:coreProperties>
</file>