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comment1.xml" ContentType="application/vnd.openxmlformats-officedocument.presentationml.comments+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Lst>
  <p:notesMasterIdLst>
    <p:notesMasterId r:id="rId39"/>
  </p:notesMasterIdLst>
  <p:handoutMasterIdLst>
    <p:handoutMasterId r:id="rId40"/>
  </p:handoutMasterIdLst>
  <p:sldIdLst>
    <p:sldId id="274" r:id="rId2"/>
    <p:sldId id="322" r:id="rId3"/>
    <p:sldId id="360" r:id="rId4"/>
    <p:sldId id="375" r:id="rId5"/>
    <p:sldId id="377" r:id="rId6"/>
    <p:sldId id="379" r:id="rId7"/>
    <p:sldId id="380" r:id="rId8"/>
    <p:sldId id="365" r:id="rId9"/>
    <p:sldId id="403" r:id="rId10"/>
    <p:sldId id="381" r:id="rId11"/>
    <p:sldId id="400" r:id="rId12"/>
    <p:sldId id="382" r:id="rId13"/>
    <p:sldId id="366" r:id="rId14"/>
    <p:sldId id="383" r:id="rId15"/>
    <p:sldId id="367" r:id="rId16"/>
    <p:sldId id="384" r:id="rId17"/>
    <p:sldId id="390" r:id="rId18"/>
    <p:sldId id="385" r:id="rId19"/>
    <p:sldId id="386" r:id="rId20"/>
    <p:sldId id="370" r:id="rId21"/>
    <p:sldId id="394" r:id="rId22"/>
    <p:sldId id="391" r:id="rId23"/>
    <p:sldId id="393" r:id="rId24"/>
    <p:sldId id="387" r:id="rId25"/>
    <p:sldId id="395" r:id="rId26"/>
    <p:sldId id="388" r:id="rId27"/>
    <p:sldId id="396" r:id="rId28"/>
    <p:sldId id="401" r:id="rId29"/>
    <p:sldId id="372" r:id="rId30"/>
    <p:sldId id="397" r:id="rId31"/>
    <p:sldId id="373" r:id="rId32"/>
    <p:sldId id="398" r:id="rId33"/>
    <p:sldId id="399" r:id="rId34"/>
    <p:sldId id="402" r:id="rId35"/>
    <p:sldId id="359" r:id="rId36"/>
    <p:sldId id="376" r:id="rId37"/>
    <p:sldId id="280"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iziana Ferrari"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FF"/>
    <a:srgbClr val="75A5D8"/>
    <a:srgbClr val="C0F3E5"/>
    <a:srgbClr val="6D9B3C"/>
    <a:srgbClr val="1C3046"/>
    <a:srgbClr val="2D4E77"/>
    <a:srgbClr val="75A4D9"/>
    <a:srgbClr val="000099"/>
    <a:srgbClr val="B5892D"/>
    <a:srgbClr val="E2E4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465" autoAdjust="0"/>
    <p:restoredTop sz="74153" autoAdjust="0"/>
  </p:normalViewPr>
  <p:slideViewPr>
    <p:cSldViewPr>
      <p:cViewPr varScale="1">
        <p:scale>
          <a:sx n="76" d="100"/>
          <a:sy n="76" d="100"/>
        </p:scale>
        <p:origin x="208" y="39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5" d="100"/>
          <a:sy n="55" d="100"/>
        </p:scale>
        <p:origin x="288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9-01-21T15:41:12.906" idx="1">
    <p:pos x="10" y="10"/>
    <p:text/>
  </p:cm>
</p:cmLst>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391D5F-84FC-EC41-86D5-68210C7406A7}" type="doc">
      <dgm:prSet loTypeId="urn:microsoft.com/office/officeart/2005/8/layout/default" loCatId="" qsTypeId="urn:microsoft.com/office/officeart/2005/8/quickstyle/simple1" qsCatId="simple" csTypeId="urn:microsoft.com/office/officeart/2005/8/colors/colorful2" csCatId="colorful" phldr="1"/>
      <dgm:spPr/>
      <dgm:t>
        <a:bodyPr/>
        <a:lstStyle/>
        <a:p>
          <a:endParaRPr lang="en-US"/>
        </a:p>
      </dgm:t>
    </dgm:pt>
    <dgm:pt modelId="{98687B68-E647-2E4D-BDD3-E07F12C1EEE9}">
      <dgm:prSet custT="1"/>
      <dgm:spPr>
        <a:solidFill>
          <a:schemeClr val="accent1">
            <a:lumMod val="75000"/>
          </a:schemeClr>
        </a:solidFill>
      </dgm:spPr>
      <dgm:t>
        <a:bodyPr/>
        <a:lstStyle/>
        <a:p>
          <a:pPr rtl="0"/>
          <a:r>
            <a:rPr lang="en-GB" sz="1800" b="0" i="0" noProof="0" dirty="0"/>
            <a:t>1. Optimised access to IT equipment and services 	</a:t>
          </a:r>
          <a:endParaRPr lang="en-GB" sz="1800" b="0" noProof="0" dirty="0"/>
        </a:p>
      </dgm:t>
    </dgm:pt>
    <dgm:pt modelId="{83BA68F0-2378-9946-9A84-D27A20B8C0D6}" type="parTrans" cxnId="{63E64A1D-4966-0D42-B2F4-CD556BCE22CE}">
      <dgm:prSet/>
      <dgm:spPr/>
      <dgm:t>
        <a:bodyPr/>
        <a:lstStyle/>
        <a:p>
          <a:endParaRPr lang="en-GB" sz="1800" noProof="0" dirty="0"/>
        </a:p>
      </dgm:t>
    </dgm:pt>
    <dgm:pt modelId="{71B3871F-F249-274D-BD00-1A46DD95C6F7}" type="sibTrans" cxnId="{63E64A1D-4966-0D42-B2F4-CD556BCE22CE}">
      <dgm:prSet/>
      <dgm:spPr/>
      <dgm:t>
        <a:bodyPr/>
        <a:lstStyle/>
        <a:p>
          <a:endParaRPr lang="en-GB" sz="1800" noProof="0" dirty="0"/>
        </a:p>
      </dgm:t>
    </dgm:pt>
    <dgm:pt modelId="{87C36B1B-CEB6-314D-9295-3D94C0F89026}">
      <dgm:prSet custT="1"/>
      <dgm:spPr>
        <a:solidFill>
          <a:schemeClr val="accent1">
            <a:lumMod val="75000"/>
          </a:schemeClr>
        </a:solidFill>
      </dgm:spPr>
      <dgm:t>
        <a:bodyPr/>
        <a:lstStyle/>
        <a:p>
          <a:pPr rtl="0"/>
          <a:r>
            <a:rPr lang="en-GB" sz="1800" b="0" i="0" noProof="0" dirty="0"/>
            <a:t>2. Establishment of partnerships with industrial &amp; private partners	</a:t>
          </a:r>
          <a:endParaRPr lang="en-GB" sz="1800" b="0" noProof="0" dirty="0"/>
        </a:p>
      </dgm:t>
    </dgm:pt>
    <dgm:pt modelId="{8307BA09-9690-0543-8099-9DDE55C291A3}" type="parTrans" cxnId="{B9089FF8-60AD-C441-B5A7-BEA402B25078}">
      <dgm:prSet/>
      <dgm:spPr/>
      <dgm:t>
        <a:bodyPr/>
        <a:lstStyle/>
        <a:p>
          <a:endParaRPr lang="en-GB" sz="1800" noProof="0" dirty="0"/>
        </a:p>
      </dgm:t>
    </dgm:pt>
    <dgm:pt modelId="{AB8E3F82-D718-E94D-9254-F43A75D4DFBF}" type="sibTrans" cxnId="{B9089FF8-60AD-C441-B5A7-BEA402B25078}">
      <dgm:prSet/>
      <dgm:spPr/>
      <dgm:t>
        <a:bodyPr/>
        <a:lstStyle/>
        <a:p>
          <a:endParaRPr lang="en-GB" sz="1800" noProof="0" dirty="0"/>
        </a:p>
      </dgm:t>
    </dgm:pt>
    <dgm:pt modelId="{BBCB8469-3508-744F-9705-0D29A40D4CE4}">
      <dgm:prSet custT="1"/>
      <dgm:spPr>
        <a:solidFill>
          <a:schemeClr val="accent1">
            <a:lumMod val="75000"/>
          </a:schemeClr>
        </a:solidFill>
      </dgm:spPr>
      <dgm:t>
        <a:bodyPr/>
        <a:lstStyle/>
        <a:p>
          <a:pPr rtl="0"/>
          <a:r>
            <a:rPr lang="en-GB" sz="1800" b="0" i="0" noProof="0" dirty="0"/>
            <a:t>3. More people trained in research and academic sectors</a:t>
          </a:r>
          <a:endParaRPr lang="en-GB" sz="1800" b="0" noProof="0" dirty="0"/>
        </a:p>
      </dgm:t>
    </dgm:pt>
    <dgm:pt modelId="{84A4C5BC-3EF7-1F4C-B237-D22403F320D9}" type="parTrans" cxnId="{2CF7095E-2A37-9449-A19E-0B5B9D620AA4}">
      <dgm:prSet/>
      <dgm:spPr/>
      <dgm:t>
        <a:bodyPr/>
        <a:lstStyle/>
        <a:p>
          <a:endParaRPr lang="en-GB" sz="1800" noProof="0" dirty="0"/>
        </a:p>
      </dgm:t>
    </dgm:pt>
    <dgm:pt modelId="{74080642-1AE4-2446-B50C-C78CFB174F23}" type="sibTrans" cxnId="{2CF7095E-2A37-9449-A19E-0B5B9D620AA4}">
      <dgm:prSet/>
      <dgm:spPr/>
      <dgm:t>
        <a:bodyPr/>
        <a:lstStyle/>
        <a:p>
          <a:endParaRPr lang="en-GB" sz="1800" noProof="0" dirty="0"/>
        </a:p>
      </dgm:t>
    </dgm:pt>
    <dgm:pt modelId="{31EDBF2A-02DE-DE4F-99F9-3E486557B40D}">
      <dgm:prSet custT="1"/>
      <dgm:spPr>
        <a:solidFill>
          <a:schemeClr val="accent1">
            <a:lumMod val="75000"/>
          </a:schemeClr>
        </a:solidFill>
      </dgm:spPr>
      <dgm:t>
        <a:bodyPr/>
        <a:lstStyle/>
        <a:p>
          <a:pPr rtl="0"/>
          <a:r>
            <a:rPr lang="en-GB" sz="1800" b="0" i="0" noProof="0" dirty="0"/>
            <a:t>4. No lock-in to particular hardware or software platforms</a:t>
          </a:r>
          <a:endParaRPr lang="en-GB" sz="1800" b="0" noProof="0" dirty="0"/>
        </a:p>
      </dgm:t>
    </dgm:pt>
    <dgm:pt modelId="{8A8DA389-CE87-4F42-9BE8-B5A953AF653F}" type="parTrans" cxnId="{C6841267-F0E7-0841-A1F7-55168119145D}">
      <dgm:prSet/>
      <dgm:spPr/>
      <dgm:t>
        <a:bodyPr/>
        <a:lstStyle/>
        <a:p>
          <a:endParaRPr lang="en-GB" sz="1800" noProof="0" dirty="0"/>
        </a:p>
      </dgm:t>
    </dgm:pt>
    <dgm:pt modelId="{76A6B150-CFE9-A44E-95DF-BC250DFBC0B4}" type="sibTrans" cxnId="{C6841267-F0E7-0841-A1F7-55168119145D}">
      <dgm:prSet/>
      <dgm:spPr/>
      <dgm:t>
        <a:bodyPr/>
        <a:lstStyle/>
        <a:p>
          <a:endParaRPr lang="en-GB" sz="1800" noProof="0" dirty="0"/>
        </a:p>
      </dgm:t>
    </dgm:pt>
    <dgm:pt modelId="{224BF7D9-F36B-5949-A073-DD50A356999C}">
      <dgm:prSet custT="1"/>
      <dgm:spPr>
        <a:solidFill>
          <a:schemeClr val="accent1">
            <a:lumMod val="75000"/>
          </a:schemeClr>
        </a:solidFill>
      </dgm:spPr>
      <dgm:t>
        <a:bodyPr/>
        <a:lstStyle/>
        <a:p>
          <a:pPr rtl="0"/>
          <a:r>
            <a:rPr lang="en-GB" sz="1800" b="0" i="0" noProof="0" dirty="0"/>
            <a:t> 5. More scientific communities using storage and computing infrastructures</a:t>
          </a:r>
          <a:endParaRPr lang="en-GB" sz="1800" b="0" noProof="0" dirty="0"/>
        </a:p>
      </dgm:t>
    </dgm:pt>
    <dgm:pt modelId="{EBF7155A-49B0-F64A-8EFD-4A8F0E26BAC6}" type="parTrans" cxnId="{3B06B320-0A0E-2345-91EC-43CF403C2079}">
      <dgm:prSet/>
      <dgm:spPr/>
      <dgm:t>
        <a:bodyPr/>
        <a:lstStyle/>
        <a:p>
          <a:endParaRPr lang="en-GB" sz="1800" noProof="0" dirty="0"/>
        </a:p>
      </dgm:t>
    </dgm:pt>
    <dgm:pt modelId="{536E4009-C715-4E4C-A8BE-6DA0F5E606E3}" type="sibTrans" cxnId="{3B06B320-0A0E-2345-91EC-43CF403C2079}">
      <dgm:prSet/>
      <dgm:spPr/>
      <dgm:t>
        <a:bodyPr/>
        <a:lstStyle/>
        <a:p>
          <a:endParaRPr lang="en-GB" sz="1800" noProof="0" dirty="0"/>
        </a:p>
      </dgm:t>
    </dgm:pt>
    <dgm:pt modelId="{53C425A5-65F2-3E44-9717-4DF58D058228}">
      <dgm:prSet custT="1"/>
      <dgm:spPr>
        <a:solidFill>
          <a:schemeClr val="accent1">
            <a:lumMod val="75000"/>
          </a:schemeClr>
        </a:solidFill>
      </dgm:spPr>
      <dgm:t>
        <a:bodyPr/>
        <a:lstStyle/>
        <a:p>
          <a:pPr rtl="0"/>
          <a:r>
            <a:rPr lang="en-GB" sz="1800" b="0" i="0" noProof="0" dirty="0"/>
            <a:t>6. Increased incentives for scientific discovery and collaboration across disciplinary and geographical boundaries</a:t>
          </a:r>
          <a:endParaRPr lang="en-GB" sz="1800" b="0" noProof="0" dirty="0"/>
        </a:p>
      </dgm:t>
    </dgm:pt>
    <dgm:pt modelId="{695A5A73-E6AF-4D4C-B6CA-9F4B062C1FB3}" type="parTrans" cxnId="{270EB140-FD47-C04F-8BD5-8CDFD3D4E6A9}">
      <dgm:prSet/>
      <dgm:spPr/>
      <dgm:t>
        <a:bodyPr/>
        <a:lstStyle/>
        <a:p>
          <a:endParaRPr lang="en-GB" sz="1800" noProof="0" dirty="0"/>
        </a:p>
      </dgm:t>
    </dgm:pt>
    <dgm:pt modelId="{6F5AE387-0E56-7144-911F-A1D2A5F3328F}" type="sibTrans" cxnId="{270EB140-FD47-C04F-8BD5-8CDFD3D4E6A9}">
      <dgm:prSet/>
      <dgm:spPr/>
      <dgm:t>
        <a:bodyPr/>
        <a:lstStyle/>
        <a:p>
          <a:endParaRPr lang="en-GB" sz="1800" noProof="0" dirty="0"/>
        </a:p>
      </dgm:t>
    </dgm:pt>
    <dgm:pt modelId="{E29737C3-E7DF-0244-96E5-3B54236B3F5F}">
      <dgm:prSet custT="1"/>
      <dgm:spPr>
        <a:solidFill>
          <a:schemeClr val="accent1">
            <a:lumMod val="75000"/>
          </a:schemeClr>
        </a:solidFill>
      </dgm:spPr>
      <dgm:t>
        <a:bodyPr/>
        <a:lstStyle/>
        <a:p>
          <a:pPr rtl="0"/>
          <a:r>
            <a:rPr lang="en-GB" sz="1800" b="0" i="0" noProof="0" dirty="0"/>
            <a:t>7. Further development of the European economic innovation capacity</a:t>
          </a:r>
          <a:endParaRPr lang="en-GB" sz="1800" noProof="0" dirty="0"/>
        </a:p>
      </dgm:t>
    </dgm:pt>
    <dgm:pt modelId="{7D0A5C51-0765-2846-9AF1-0F414D621783}" type="parTrans" cxnId="{E38DB6A1-AE4A-854F-B45A-E5F07C271E2A}">
      <dgm:prSet/>
      <dgm:spPr/>
      <dgm:t>
        <a:bodyPr/>
        <a:lstStyle/>
        <a:p>
          <a:endParaRPr lang="en-GB" sz="1800" noProof="0" dirty="0"/>
        </a:p>
      </dgm:t>
    </dgm:pt>
    <dgm:pt modelId="{0671799A-6011-0D45-8179-D125E3F7616C}" type="sibTrans" cxnId="{E38DB6A1-AE4A-854F-B45A-E5F07C271E2A}">
      <dgm:prSet/>
      <dgm:spPr/>
      <dgm:t>
        <a:bodyPr/>
        <a:lstStyle/>
        <a:p>
          <a:endParaRPr lang="en-GB" sz="1800" noProof="0" dirty="0"/>
        </a:p>
      </dgm:t>
    </dgm:pt>
    <dgm:pt modelId="{8F39392C-2D34-C342-936F-4B2CB632FC28}" type="pres">
      <dgm:prSet presAssocID="{3F391D5F-84FC-EC41-86D5-68210C7406A7}" presName="diagram" presStyleCnt="0">
        <dgm:presLayoutVars>
          <dgm:dir/>
          <dgm:resizeHandles val="exact"/>
        </dgm:presLayoutVars>
      </dgm:prSet>
      <dgm:spPr/>
    </dgm:pt>
    <dgm:pt modelId="{60389360-A6C4-5C43-B5CD-53ACC51BEF95}" type="pres">
      <dgm:prSet presAssocID="{98687B68-E647-2E4D-BDD3-E07F12C1EEE9}" presName="node" presStyleLbl="node1" presStyleIdx="0" presStyleCnt="7">
        <dgm:presLayoutVars>
          <dgm:bulletEnabled val="1"/>
        </dgm:presLayoutVars>
      </dgm:prSet>
      <dgm:spPr/>
    </dgm:pt>
    <dgm:pt modelId="{38FF9EC8-2496-0D4B-8D24-1B047B257910}" type="pres">
      <dgm:prSet presAssocID="{71B3871F-F249-274D-BD00-1A46DD95C6F7}" presName="sibTrans" presStyleCnt="0"/>
      <dgm:spPr/>
    </dgm:pt>
    <dgm:pt modelId="{91FC0752-B058-AF41-B39E-BCD8DEC3A92D}" type="pres">
      <dgm:prSet presAssocID="{87C36B1B-CEB6-314D-9295-3D94C0F89026}" presName="node" presStyleLbl="node1" presStyleIdx="1" presStyleCnt="7">
        <dgm:presLayoutVars>
          <dgm:bulletEnabled val="1"/>
        </dgm:presLayoutVars>
      </dgm:prSet>
      <dgm:spPr/>
    </dgm:pt>
    <dgm:pt modelId="{7C34F9E5-8853-1044-9063-63C058D2362A}" type="pres">
      <dgm:prSet presAssocID="{AB8E3F82-D718-E94D-9254-F43A75D4DFBF}" presName="sibTrans" presStyleCnt="0"/>
      <dgm:spPr/>
    </dgm:pt>
    <dgm:pt modelId="{53E2C542-876A-9147-BB2E-BB57F47B8682}" type="pres">
      <dgm:prSet presAssocID="{BBCB8469-3508-744F-9705-0D29A40D4CE4}" presName="node" presStyleLbl="node1" presStyleIdx="2" presStyleCnt="7">
        <dgm:presLayoutVars>
          <dgm:bulletEnabled val="1"/>
        </dgm:presLayoutVars>
      </dgm:prSet>
      <dgm:spPr/>
    </dgm:pt>
    <dgm:pt modelId="{5966C8E5-F9A3-B845-A915-3A1912327A6E}" type="pres">
      <dgm:prSet presAssocID="{74080642-1AE4-2446-B50C-C78CFB174F23}" presName="sibTrans" presStyleCnt="0"/>
      <dgm:spPr/>
    </dgm:pt>
    <dgm:pt modelId="{725472E5-0579-CD43-BF49-D143C07AC4BE}" type="pres">
      <dgm:prSet presAssocID="{31EDBF2A-02DE-DE4F-99F9-3E486557B40D}" presName="node" presStyleLbl="node1" presStyleIdx="3" presStyleCnt="7">
        <dgm:presLayoutVars>
          <dgm:bulletEnabled val="1"/>
        </dgm:presLayoutVars>
      </dgm:prSet>
      <dgm:spPr/>
    </dgm:pt>
    <dgm:pt modelId="{31159EFB-A200-214B-833C-8235D731F493}" type="pres">
      <dgm:prSet presAssocID="{76A6B150-CFE9-A44E-95DF-BC250DFBC0B4}" presName="sibTrans" presStyleCnt="0"/>
      <dgm:spPr/>
    </dgm:pt>
    <dgm:pt modelId="{EA306B11-2835-BD43-9229-97E11F613DD5}" type="pres">
      <dgm:prSet presAssocID="{224BF7D9-F36B-5949-A073-DD50A356999C}" presName="node" presStyleLbl="node1" presStyleIdx="4" presStyleCnt="7">
        <dgm:presLayoutVars>
          <dgm:bulletEnabled val="1"/>
        </dgm:presLayoutVars>
      </dgm:prSet>
      <dgm:spPr/>
    </dgm:pt>
    <dgm:pt modelId="{5F6DB80D-5883-0F42-999B-F2C8DD79B9B4}" type="pres">
      <dgm:prSet presAssocID="{536E4009-C715-4E4C-A8BE-6DA0F5E606E3}" presName="sibTrans" presStyleCnt="0"/>
      <dgm:spPr/>
    </dgm:pt>
    <dgm:pt modelId="{53A5A09B-7825-C849-BAA8-28C7EEB70FBC}" type="pres">
      <dgm:prSet presAssocID="{53C425A5-65F2-3E44-9717-4DF58D058228}" presName="node" presStyleLbl="node1" presStyleIdx="5" presStyleCnt="7" custScaleX="117920">
        <dgm:presLayoutVars>
          <dgm:bulletEnabled val="1"/>
        </dgm:presLayoutVars>
      </dgm:prSet>
      <dgm:spPr/>
    </dgm:pt>
    <dgm:pt modelId="{AB81B849-2EC5-8140-8645-69152BB41076}" type="pres">
      <dgm:prSet presAssocID="{6F5AE387-0E56-7144-911F-A1D2A5F3328F}" presName="sibTrans" presStyleCnt="0"/>
      <dgm:spPr/>
    </dgm:pt>
    <dgm:pt modelId="{599A1C83-064D-824F-9ABF-F52ED0AE33C3}" type="pres">
      <dgm:prSet presAssocID="{E29737C3-E7DF-0244-96E5-3B54236B3F5F}" presName="node" presStyleLbl="node1" presStyleIdx="6" presStyleCnt="7">
        <dgm:presLayoutVars>
          <dgm:bulletEnabled val="1"/>
        </dgm:presLayoutVars>
      </dgm:prSet>
      <dgm:spPr/>
    </dgm:pt>
  </dgm:ptLst>
  <dgm:cxnLst>
    <dgm:cxn modelId="{4778D414-66A7-964A-9BFB-E91DB88DFFA5}" type="presOf" srcId="{BBCB8469-3508-744F-9705-0D29A40D4CE4}" destId="{53E2C542-876A-9147-BB2E-BB57F47B8682}" srcOrd="0" destOrd="0" presId="urn:microsoft.com/office/officeart/2005/8/layout/default"/>
    <dgm:cxn modelId="{F464CE15-8475-A744-84B2-E4A9DD732559}" type="presOf" srcId="{31EDBF2A-02DE-DE4F-99F9-3E486557B40D}" destId="{725472E5-0579-CD43-BF49-D143C07AC4BE}" srcOrd="0" destOrd="0" presId="urn:microsoft.com/office/officeart/2005/8/layout/default"/>
    <dgm:cxn modelId="{63E64A1D-4966-0D42-B2F4-CD556BCE22CE}" srcId="{3F391D5F-84FC-EC41-86D5-68210C7406A7}" destId="{98687B68-E647-2E4D-BDD3-E07F12C1EEE9}" srcOrd="0" destOrd="0" parTransId="{83BA68F0-2378-9946-9A84-D27A20B8C0D6}" sibTransId="{71B3871F-F249-274D-BD00-1A46DD95C6F7}"/>
    <dgm:cxn modelId="{3B06B320-0A0E-2345-91EC-43CF403C2079}" srcId="{3F391D5F-84FC-EC41-86D5-68210C7406A7}" destId="{224BF7D9-F36B-5949-A073-DD50A356999C}" srcOrd="4" destOrd="0" parTransId="{EBF7155A-49B0-F64A-8EFD-4A8F0E26BAC6}" sibTransId="{536E4009-C715-4E4C-A8BE-6DA0F5E606E3}"/>
    <dgm:cxn modelId="{DC31C92C-7033-8048-9570-3D0267AB9880}" type="presOf" srcId="{E29737C3-E7DF-0244-96E5-3B54236B3F5F}" destId="{599A1C83-064D-824F-9ABF-F52ED0AE33C3}" srcOrd="0" destOrd="0" presId="urn:microsoft.com/office/officeart/2005/8/layout/default"/>
    <dgm:cxn modelId="{270EB140-FD47-C04F-8BD5-8CDFD3D4E6A9}" srcId="{3F391D5F-84FC-EC41-86D5-68210C7406A7}" destId="{53C425A5-65F2-3E44-9717-4DF58D058228}" srcOrd="5" destOrd="0" parTransId="{695A5A73-E6AF-4D4C-B6CA-9F4B062C1FB3}" sibTransId="{6F5AE387-0E56-7144-911F-A1D2A5F3328F}"/>
    <dgm:cxn modelId="{2CF7095E-2A37-9449-A19E-0B5B9D620AA4}" srcId="{3F391D5F-84FC-EC41-86D5-68210C7406A7}" destId="{BBCB8469-3508-744F-9705-0D29A40D4CE4}" srcOrd="2" destOrd="0" parTransId="{84A4C5BC-3EF7-1F4C-B237-D22403F320D9}" sibTransId="{74080642-1AE4-2446-B50C-C78CFB174F23}"/>
    <dgm:cxn modelId="{C6841267-F0E7-0841-A1F7-55168119145D}" srcId="{3F391D5F-84FC-EC41-86D5-68210C7406A7}" destId="{31EDBF2A-02DE-DE4F-99F9-3E486557B40D}" srcOrd="3" destOrd="0" parTransId="{8A8DA389-CE87-4F42-9BE8-B5A953AF653F}" sibTransId="{76A6B150-CFE9-A44E-95DF-BC250DFBC0B4}"/>
    <dgm:cxn modelId="{CD54B378-DB9D-3942-A6A6-587BECFA3C79}" type="presOf" srcId="{224BF7D9-F36B-5949-A073-DD50A356999C}" destId="{EA306B11-2835-BD43-9229-97E11F613DD5}" srcOrd="0" destOrd="0" presId="urn:microsoft.com/office/officeart/2005/8/layout/default"/>
    <dgm:cxn modelId="{59D58994-E8F7-E644-A457-E8E029ECB987}" type="presOf" srcId="{53C425A5-65F2-3E44-9717-4DF58D058228}" destId="{53A5A09B-7825-C849-BAA8-28C7EEB70FBC}" srcOrd="0" destOrd="0" presId="urn:microsoft.com/office/officeart/2005/8/layout/default"/>
    <dgm:cxn modelId="{E38DB6A1-AE4A-854F-B45A-E5F07C271E2A}" srcId="{3F391D5F-84FC-EC41-86D5-68210C7406A7}" destId="{E29737C3-E7DF-0244-96E5-3B54236B3F5F}" srcOrd="6" destOrd="0" parTransId="{7D0A5C51-0765-2846-9AF1-0F414D621783}" sibTransId="{0671799A-6011-0D45-8179-D125E3F7616C}"/>
    <dgm:cxn modelId="{AD8745A4-F637-E342-9BCF-6EDD5D6E092C}" type="presOf" srcId="{3F391D5F-84FC-EC41-86D5-68210C7406A7}" destId="{8F39392C-2D34-C342-936F-4B2CB632FC28}" srcOrd="0" destOrd="0" presId="urn:microsoft.com/office/officeart/2005/8/layout/default"/>
    <dgm:cxn modelId="{4D6E66AB-6725-504D-8817-933CCB7B61F7}" type="presOf" srcId="{98687B68-E647-2E4D-BDD3-E07F12C1EEE9}" destId="{60389360-A6C4-5C43-B5CD-53ACC51BEF95}" srcOrd="0" destOrd="0" presId="urn:microsoft.com/office/officeart/2005/8/layout/default"/>
    <dgm:cxn modelId="{A0D46CE3-DED6-7B42-A60D-BA3139254161}" type="presOf" srcId="{87C36B1B-CEB6-314D-9295-3D94C0F89026}" destId="{91FC0752-B058-AF41-B39E-BCD8DEC3A92D}" srcOrd="0" destOrd="0" presId="urn:microsoft.com/office/officeart/2005/8/layout/default"/>
    <dgm:cxn modelId="{B9089FF8-60AD-C441-B5A7-BEA402B25078}" srcId="{3F391D5F-84FC-EC41-86D5-68210C7406A7}" destId="{87C36B1B-CEB6-314D-9295-3D94C0F89026}" srcOrd="1" destOrd="0" parTransId="{8307BA09-9690-0543-8099-9DDE55C291A3}" sibTransId="{AB8E3F82-D718-E94D-9254-F43A75D4DFBF}"/>
    <dgm:cxn modelId="{998FF23F-B164-4446-8EF9-C37CE8EF4482}" type="presParOf" srcId="{8F39392C-2D34-C342-936F-4B2CB632FC28}" destId="{60389360-A6C4-5C43-B5CD-53ACC51BEF95}" srcOrd="0" destOrd="0" presId="urn:microsoft.com/office/officeart/2005/8/layout/default"/>
    <dgm:cxn modelId="{CA0CB378-D65C-394A-9DED-FEE11CBE00FD}" type="presParOf" srcId="{8F39392C-2D34-C342-936F-4B2CB632FC28}" destId="{38FF9EC8-2496-0D4B-8D24-1B047B257910}" srcOrd="1" destOrd="0" presId="urn:microsoft.com/office/officeart/2005/8/layout/default"/>
    <dgm:cxn modelId="{2982D562-75A4-864B-AA74-D579E09A150E}" type="presParOf" srcId="{8F39392C-2D34-C342-936F-4B2CB632FC28}" destId="{91FC0752-B058-AF41-B39E-BCD8DEC3A92D}" srcOrd="2" destOrd="0" presId="urn:microsoft.com/office/officeart/2005/8/layout/default"/>
    <dgm:cxn modelId="{29F21A30-362C-B548-828C-2E95CDDC8805}" type="presParOf" srcId="{8F39392C-2D34-C342-936F-4B2CB632FC28}" destId="{7C34F9E5-8853-1044-9063-63C058D2362A}" srcOrd="3" destOrd="0" presId="urn:microsoft.com/office/officeart/2005/8/layout/default"/>
    <dgm:cxn modelId="{FCF41F14-CFF2-D749-98D8-ED73CB25D823}" type="presParOf" srcId="{8F39392C-2D34-C342-936F-4B2CB632FC28}" destId="{53E2C542-876A-9147-BB2E-BB57F47B8682}" srcOrd="4" destOrd="0" presId="urn:microsoft.com/office/officeart/2005/8/layout/default"/>
    <dgm:cxn modelId="{7BEE9453-B00B-CA46-9FC0-FFC0B68C93FA}" type="presParOf" srcId="{8F39392C-2D34-C342-936F-4B2CB632FC28}" destId="{5966C8E5-F9A3-B845-A915-3A1912327A6E}" srcOrd="5" destOrd="0" presId="urn:microsoft.com/office/officeart/2005/8/layout/default"/>
    <dgm:cxn modelId="{9E228A36-A371-8E48-A35F-C96C6761B7EB}" type="presParOf" srcId="{8F39392C-2D34-C342-936F-4B2CB632FC28}" destId="{725472E5-0579-CD43-BF49-D143C07AC4BE}" srcOrd="6" destOrd="0" presId="urn:microsoft.com/office/officeart/2005/8/layout/default"/>
    <dgm:cxn modelId="{A4F04F35-A7E0-1149-BCC4-D5F3392953E2}" type="presParOf" srcId="{8F39392C-2D34-C342-936F-4B2CB632FC28}" destId="{31159EFB-A200-214B-833C-8235D731F493}" srcOrd="7" destOrd="0" presId="urn:microsoft.com/office/officeart/2005/8/layout/default"/>
    <dgm:cxn modelId="{9DDE0C00-A1D7-5947-A10F-4A1C5226B794}" type="presParOf" srcId="{8F39392C-2D34-C342-936F-4B2CB632FC28}" destId="{EA306B11-2835-BD43-9229-97E11F613DD5}" srcOrd="8" destOrd="0" presId="urn:microsoft.com/office/officeart/2005/8/layout/default"/>
    <dgm:cxn modelId="{BC9E5954-C346-A541-A391-773F9333BA47}" type="presParOf" srcId="{8F39392C-2D34-C342-936F-4B2CB632FC28}" destId="{5F6DB80D-5883-0F42-999B-F2C8DD79B9B4}" srcOrd="9" destOrd="0" presId="urn:microsoft.com/office/officeart/2005/8/layout/default"/>
    <dgm:cxn modelId="{9C6A66BD-2DA8-8444-83EF-B4AF65ABD2A5}" type="presParOf" srcId="{8F39392C-2D34-C342-936F-4B2CB632FC28}" destId="{53A5A09B-7825-C849-BAA8-28C7EEB70FBC}" srcOrd="10" destOrd="0" presId="urn:microsoft.com/office/officeart/2005/8/layout/default"/>
    <dgm:cxn modelId="{56F1E0F4-AF78-7E41-999A-63E44BF006D5}" type="presParOf" srcId="{8F39392C-2D34-C342-936F-4B2CB632FC28}" destId="{AB81B849-2EC5-8140-8645-69152BB41076}" srcOrd="11" destOrd="0" presId="urn:microsoft.com/office/officeart/2005/8/layout/default"/>
    <dgm:cxn modelId="{242B6427-293D-AC4D-A40F-7106674004AD}" type="presParOf" srcId="{8F39392C-2D34-C342-936F-4B2CB632FC28}" destId="{599A1C83-064D-824F-9ABF-F52ED0AE33C3}"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9420042-1FDF-C644-B903-2F8369F07F56}" type="doc">
      <dgm:prSet loTypeId="urn:microsoft.com/office/officeart/2005/8/layout/venn3" loCatId="" qsTypeId="urn:microsoft.com/office/officeart/2005/8/quickstyle/simple4" qsCatId="simple" csTypeId="urn:microsoft.com/office/officeart/2005/8/colors/accent3_2" csCatId="accent3" phldr="1"/>
      <dgm:spPr/>
      <dgm:t>
        <a:bodyPr/>
        <a:lstStyle/>
        <a:p>
          <a:endParaRPr lang="en-US"/>
        </a:p>
      </dgm:t>
    </dgm:pt>
    <dgm:pt modelId="{0511DF06-52D4-AD40-814C-48980B340368}">
      <dgm:prSet phldrT="[Text]"/>
      <dgm:spPr/>
      <dgm:t>
        <a:bodyPr/>
        <a:lstStyle/>
        <a:p>
          <a:r>
            <a:rPr lang="en-US" dirty="0"/>
            <a:t>+58% cloud utilization QR4 2018</a:t>
          </a:r>
        </a:p>
      </dgm:t>
    </dgm:pt>
    <dgm:pt modelId="{2F6E7E3D-9031-CA42-B974-72794E592A90}" type="parTrans" cxnId="{AC76C437-7C19-5045-9F42-F8CCEEC4A44E}">
      <dgm:prSet/>
      <dgm:spPr/>
      <dgm:t>
        <a:bodyPr/>
        <a:lstStyle/>
        <a:p>
          <a:endParaRPr lang="en-US"/>
        </a:p>
      </dgm:t>
    </dgm:pt>
    <dgm:pt modelId="{F4F4CD1A-5E13-994E-A519-4AD260DC7230}" type="sibTrans" cxnId="{AC76C437-7C19-5045-9F42-F8CCEEC4A44E}">
      <dgm:prSet/>
      <dgm:spPr/>
      <dgm:t>
        <a:bodyPr/>
        <a:lstStyle/>
        <a:p>
          <a:endParaRPr lang="en-US"/>
        </a:p>
      </dgm:t>
    </dgm:pt>
    <dgm:pt modelId="{E8D2D008-DD0D-DF4E-B2F2-182F2F42E6D4}">
      <dgm:prSet phldrT="[Text]"/>
      <dgm:spPr/>
      <dgm:t>
        <a:bodyPr/>
        <a:lstStyle/>
        <a:p>
          <a:r>
            <a:rPr lang="en-US" dirty="0"/>
            <a:t>14 countries and 148 people in the training</a:t>
          </a:r>
        </a:p>
      </dgm:t>
    </dgm:pt>
    <dgm:pt modelId="{8583D810-6B8D-6A4B-A3E2-405DD3757C4D}" type="parTrans" cxnId="{DE96234B-C426-C04B-8D8B-11E9A0DE28DF}">
      <dgm:prSet/>
      <dgm:spPr/>
      <dgm:t>
        <a:bodyPr/>
        <a:lstStyle/>
        <a:p>
          <a:endParaRPr lang="en-US"/>
        </a:p>
      </dgm:t>
    </dgm:pt>
    <dgm:pt modelId="{49DF13BC-F9FD-ED48-B20D-997A776945C6}" type="sibTrans" cxnId="{DE96234B-C426-C04B-8D8B-11E9A0DE28DF}">
      <dgm:prSet/>
      <dgm:spPr/>
      <dgm:t>
        <a:bodyPr/>
        <a:lstStyle/>
        <a:p>
          <a:endParaRPr lang="en-US"/>
        </a:p>
      </dgm:t>
    </dgm:pt>
    <dgm:pt modelId="{5AFC7897-909E-C648-9546-C98276DF465A}" type="pres">
      <dgm:prSet presAssocID="{C9420042-1FDF-C644-B903-2F8369F07F56}" presName="Name0" presStyleCnt="0">
        <dgm:presLayoutVars>
          <dgm:dir/>
          <dgm:resizeHandles val="exact"/>
        </dgm:presLayoutVars>
      </dgm:prSet>
      <dgm:spPr/>
    </dgm:pt>
    <dgm:pt modelId="{9E29B5E8-4462-BF46-8A57-C0948AF6B177}" type="pres">
      <dgm:prSet presAssocID="{0511DF06-52D4-AD40-814C-48980B340368}" presName="Name5" presStyleLbl="vennNode1" presStyleIdx="0" presStyleCnt="2">
        <dgm:presLayoutVars>
          <dgm:bulletEnabled val="1"/>
        </dgm:presLayoutVars>
      </dgm:prSet>
      <dgm:spPr/>
    </dgm:pt>
    <dgm:pt modelId="{EB7024CF-322C-074F-B71F-DB78CBBD4D61}" type="pres">
      <dgm:prSet presAssocID="{F4F4CD1A-5E13-994E-A519-4AD260DC7230}" presName="space" presStyleCnt="0"/>
      <dgm:spPr/>
    </dgm:pt>
    <dgm:pt modelId="{50822FF4-C8A0-6C43-B8E4-7592CA3DEA49}" type="pres">
      <dgm:prSet presAssocID="{E8D2D008-DD0D-DF4E-B2F2-182F2F42E6D4}" presName="Name5" presStyleLbl="vennNode1" presStyleIdx="1" presStyleCnt="2">
        <dgm:presLayoutVars>
          <dgm:bulletEnabled val="1"/>
        </dgm:presLayoutVars>
      </dgm:prSet>
      <dgm:spPr/>
    </dgm:pt>
  </dgm:ptLst>
  <dgm:cxnLst>
    <dgm:cxn modelId="{AC76C437-7C19-5045-9F42-F8CCEEC4A44E}" srcId="{C9420042-1FDF-C644-B903-2F8369F07F56}" destId="{0511DF06-52D4-AD40-814C-48980B340368}" srcOrd="0" destOrd="0" parTransId="{2F6E7E3D-9031-CA42-B974-72794E592A90}" sibTransId="{F4F4CD1A-5E13-994E-A519-4AD260DC7230}"/>
    <dgm:cxn modelId="{DE96234B-C426-C04B-8D8B-11E9A0DE28DF}" srcId="{C9420042-1FDF-C644-B903-2F8369F07F56}" destId="{E8D2D008-DD0D-DF4E-B2F2-182F2F42E6D4}" srcOrd="1" destOrd="0" parTransId="{8583D810-6B8D-6A4B-A3E2-405DD3757C4D}" sibTransId="{49DF13BC-F9FD-ED48-B20D-997A776945C6}"/>
    <dgm:cxn modelId="{8AE2B996-CDF7-CA49-852D-5247EF1C2371}" type="presOf" srcId="{C9420042-1FDF-C644-B903-2F8369F07F56}" destId="{5AFC7897-909E-C648-9546-C98276DF465A}" srcOrd="0" destOrd="0" presId="urn:microsoft.com/office/officeart/2005/8/layout/venn3"/>
    <dgm:cxn modelId="{22EB31CF-F638-CE43-8AFC-7167CE46CE28}" type="presOf" srcId="{0511DF06-52D4-AD40-814C-48980B340368}" destId="{9E29B5E8-4462-BF46-8A57-C0948AF6B177}" srcOrd="0" destOrd="0" presId="urn:microsoft.com/office/officeart/2005/8/layout/venn3"/>
    <dgm:cxn modelId="{4F7F80F6-1145-4A4E-9C23-B8F2F4751D1C}" type="presOf" srcId="{E8D2D008-DD0D-DF4E-B2F2-182F2F42E6D4}" destId="{50822FF4-C8A0-6C43-B8E4-7592CA3DEA49}" srcOrd="0" destOrd="0" presId="urn:microsoft.com/office/officeart/2005/8/layout/venn3"/>
    <dgm:cxn modelId="{8F76451A-4517-0845-934B-20414A95007F}" type="presParOf" srcId="{5AFC7897-909E-C648-9546-C98276DF465A}" destId="{9E29B5E8-4462-BF46-8A57-C0948AF6B177}" srcOrd="0" destOrd="0" presId="urn:microsoft.com/office/officeart/2005/8/layout/venn3"/>
    <dgm:cxn modelId="{22D397C7-683D-5843-910B-50A6E7D2CC15}" type="presParOf" srcId="{5AFC7897-909E-C648-9546-C98276DF465A}" destId="{EB7024CF-322C-074F-B71F-DB78CBBD4D61}" srcOrd="1" destOrd="0" presId="urn:microsoft.com/office/officeart/2005/8/layout/venn3"/>
    <dgm:cxn modelId="{746A8CCC-84F3-F040-B7CE-D36B263C62CF}" type="presParOf" srcId="{5AFC7897-909E-C648-9546-C98276DF465A}" destId="{50822FF4-C8A0-6C43-B8E4-7592CA3DEA49}" srcOrd="2"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43420BF-B186-A74F-864D-1FA95BE37518}" type="doc">
      <dgm:prSet loTypeId="urn:microsoft.com/office/officeart/2005/8/layout/venn3" loCatId="" qsTypeId="urn:microsoft.com/office/officeart/2005/8/quickstyle/simple4" qsCatId="simple" csTypeId="urn:microsoft.com/office/officeart/2005/8/colors/colorful1" csCatId="colorful" phldr="1"/>
      <dgm:spPr/>
      <dgm:t>
        <a:bodyPr/>
        <a:lstStyle/>
        <a:p>
          <a:endParaRPr lang="en-US"/>
        </a:p>
      </dgm:t>
    </dgm:pt>
    <dgm:pt modelId="{E5277BF1-4CDC-D64D-938D-B42AC7EED453}">
      <dgm:prSet phldrT="[Text]"/>
      <dgm:spPr/>
      <dgm:t>
        <a:bodyPr/>
        <a:lstStyle/>
        <a:p>
          <a:r>
            <a:rPr lang="en-US" dirty="0"/>
            <a:t>4 over 7 TSs integrated to open interfaces [KPI9]</a:t>
          </a:r>
        </a:p>
      </dgm:t>
    </dgm:pt>
    <dgm:pt modelId="{C5B1B1E0-4F93-0143-B0D2-6AE058752F8E}" type="parTrans" cxnId="{1927B865-2147-8D4C-A485-FD20D87D8CCA}">
      <dgm:prSet/>
      <dgm:spPr/>
      <dgm:t>
        <a:bodyPr/>
        <a:lstStyle/>
        <a:p>
          <a:endParaRPr lang="en-US"/>
        </a:p>
      </dgm:t>
    </dgm:pt>
    <dgm:pt modelId="{3E76A787-25F8-8D48-9C5B-D9DDE5128696}" type="sibTrans" cxnId="{1927B865-2147-8D4C-A485-FD20D87D8CCA}">
      <dgm:prSet/>
      <dgm:spPr/>
      <dgm:t>
        <a:bodyPr/>
        <a:lstStyle/>
        <a:p>
          <a:endParaRPr lang="en-US"/>
        </a:p>
      </dgm:t>
    </dgm:pt>
    <dgm:pt modelId="{B23A562A-57C4-D744-A78E-2E1D9E508623}">
      <dgm:prSet phldrT="[Text]"/>
      <dgm:spPr/>
      <dgm:t>
        <a:bodyPr/>
        <a:lstStyle/>
        <a:p>
          <a:r>
            <a:rPr lang="en-US" dirty="0"/>
            <a:t>46 user technical requirements</a:t>
          </a:r>
        </a:p>
      </dgm:t>
    </dgm:pt>
    <dgm:pt modelId="{3875EF88-C84E-9F4F-97AA-DF9AA3D07331}" type="parTrans" cxnId="{7774CD7F-7DBA-3C4A-B86C-D1ADD53372B8}">
      <dgm:prSet/>
      <dgm:spPr/>
      <dgm:t>
        <a:bodyPr/>
        <a:lstStyle/>
        <a:p>
          <a:endParaRPr lang="en-US"/>
        </a:p>
      </dgm:t>
    </dgm:pt>
    <dgm:pt modelId="{FFAC5E93-ECA3-9E4F-A7B8-4D43B33F69EF}" type="sibTrans" cxnId="{7774CD7F-7DBA-3C4A-B86C-D1ADD53372B8}">
      <dgm:prSet/>
      <dgm:spPr/>
      <dgm:t>
        <a:bodyPr/>
        <a:lstStyle/>
        <a:p>
          <a:endParaRPr lang="en-US"/>
        </a:p>
      </dgm:t>
    </dgm:pt>
    <dgm:pt modelId="{D75BB528-4BF2-154B-8EAE-BADD8118047E}">
      <dgm:prSet phldrT="[Text]"/>
      <dgm:spPr/>
      <dgm:t>
        <a:bodyPr/>
        <a:lstStyle/>
        <a:p>
          <a:r>
            <a:rPr lang="en-US" dirty="0"/>
            <a:t>Contributions to 4 RDA WGs</a:t>
          </a:r>
        </a:p>
      </dgm:t>
    </dgm:pt>
    <dgm:pt modelId="{4E9597E8-152C-7A47-9CEC-0F2F52AC9B19}" type="parTrans" cxnId="{CD62644F-2555-D040-8BC9-64D9C6FA0CE4}">
      <dgm:prSet/>
      <dgm:spPr/>
      <dgm:t>
        <a:bodyPr/>
        <a:lstStyle/>
        <a:p>
          <a:endParaRPr lang="en-US"/>
        </a:p>
      </dgm:t>
    </dgm:pt>
    <dgm:pt modelId="{81C18D55-290C-5640-9FE1-1132F3B636CE}" type="sibTrans" cxnId="{CD62644F-2555-D040-8BC9-64D9C6FA0CE4}">
      <dgm:prSet/>
      <dgm:spPr/>
      <dgm:t>
        <a:bodyPr/>
        <a:lstStyle/>
        <a:p>
          <a:endParaRPr lang="en-US"/>
        </a:p>
      </dgm:t>
    </dgm:pt>
    <dgm:pt modelId="{533CDD77-7EF6-FC41-97F9-3F22196FF7B5}">
      <dgm:prSet phldrT="[Text]"/>
      <dgm:spPr/>
      <dgm:t>
        <a:bodyPr/>
        <a:lstStyle/>
        <a:p>
          <a:r>
            <a:rPr lang="en-US" dirty="0"/>
            <a:t>Contributions to 3 standard bodies/open source projects</a:t>
          </a:r>
        </a:p>
      </dgm:t>
    </dgm:pt>
    <dgm:pt modelId="{80D6939D-17B8-CE41-B071-A4FCB895CDBA}" type="parTrans" cxnId="{81C468B2-704E-0947-9020-C12E17D94D05}">
      <dgm:prSet/>
      <dgm:spPr/>
      <dgm:t>
        <a:bodyPr/>
        <a:lstStyle/>
        <a:p>
          <a:endParaRPr lang="en-US"/>
        </a:p>
      </dgm:t>
    </dgm:pt>
    <dgm:pt modelId="{7F143CDC-4B53-0945-A3E0-7B2C1F586910}" type="sibTrans" cxnId="{81C468B2-704E-0947-9020-C12E17D94D05}">
      <dgm:prSet/>
      <dgm:spPr/>
      <dgm:t>
        <a:bodyPr/>
        <a:lstStyle/>
        <a:p>
          <a:endParaRPr lang="en-US"/>
        </a:p>
      </dgm:t>
    </dgm:pt>
    <dgm:pt modelId="{02369B65-9C9F-3E42-9FBC-257DB9C56420}" type="pres">
      <dgm:prSet presAssocID="{543420BF-B186-A74F-864D-1FA95BE37518}" presName="Name0" presStyleCnt="0">
        <dgm:presLayoutVars>
          <dgm:dir/>
          <dgm:resizeHandles val="exact"/>
        </dgm:presLayoutVars>
      </dgm:prSet>
      <dgm:spPr/>
    </dgm:pt>
    <dgm:pt modelId="{29592467-0948-314D-8B6D-05F961D81186}" type="pres">
      <dgm:prSet presAssocID="{E5277BF1-4CDC-D64D-938D-B42AC7EED453}" presName="Name5" presStyleLbl="vennNode1" presStyleIdx="0" presStyleCnt="4">
        <dgm:presLayoutVars>
          <dgm:bulletEnabled val="1"/>
        </dgm:presLayoutVars>
      </dgm:prSet>
      <dgm:spPr/>
    </dgm:pt>
    <dgm:pt modelId="{CCF883DD-2F63-964F-86A3-183CE29F5BEF}" type="pres">
      <dgm:prSet presAssocID="{3E76A787-25F8-8D48-9C5B-D9DDE5128696}" presName="space" presStyleCnt="0"/>
      <dgm:spPr/>
    </dgm:pt>
    <dgm:pt modelId="{CCCAF6DF-A872-1841-8266-4A06FF9F5472}" type="pres">
      <dgm:prSet presAssocID="{B23A562A-57C4-D744-A78E-2E1D9E508623}" presName="Name5" presStyleLbl="vennNode1" presStyleIdx="1" presStyleCnt="4">
        <dgm:presLayoutVars>
          <dgm:bulletEnabled val="1"/>
        </dgm:presLayoutVars>
      </dgm:prSet>
      <dgm:spPr/>
    </dgm:pt>
    <dgm:pt modelId="{E9D4A826-B951-044E-9AD6-D6268F073B26}" type="pres">
      <dgm:prSet presAssocID="{FFAC5E93-ECA3-9E4F-A7B8-4D43B33F69EF}" presName="space" presStyleCnt="0"/>
      <dgm:spPr/>
    </dgm:pt>
    <dgm:pt modelId="{78A7D76A-B226-CC42-B970-3422E3FCDB8C}" type="pres">
      <dgm:prSet presAssocID="{533CDD77-7EF6-FC41-97F9-3F22196FF7B5}" presName="Name5" presStyleLbl="vennNode1" presStyleIdx="2" presStyleCnt="4">
        <dgm:presLayoutVars>
          <dgm:bulletEnabled val="1"/>
        </dgm:presLayoutVars>
      </dgm:prSet>
      <dgm:spPr/>
    </dgm:pt>
    <dgm:pt modelId="{4653327B-D29D-EA41-B525-B292B9D18551}" type="pres">
      <dgm:prSet presAssocID="{7F143CDC-4B53-0945-A3E0-7B2C1F586910}" presName="space" presStyleCnt="0"/>
      <dgm:spPr/>
    </dgm:pt>
    <dgm:pt modelId="{DACA687F-2440-764D-981C-213523A8EDEC}" type="pres">
      <dgm:prSet presAssocID="{D75BB528-4BF2-154B-8EAE-BADD8118047E}" presName="Name5" presStyleLbl="vennNode1" presStyleIdx="3" presStyleCnt="4">
        <dgm:presLayoutVars>
          <dgm:bulletEnabled val="1"/>
        </dgm:presLayoutVars>
      </dgm:prSet>
      <dgm:spPr/>
    </dgm:pt>
  </dgm:ptLst>
  <dgm:cxnLst>
    <dgm:cxn modelId="{03B7151C-6732-2B45-ADFB-1619BF9E6C4E}" type="presOf" srcId="{543420BF-B186-A74F-864D-1FA95BE37518}" destId="{02369B65-9C9F-3E42-9FBC-257DB9C56420}" srcOrd="0" destOrd="0" presId="urn:microsoft.com/office/officeart/2005/8/layout/venn3"/>
    <dgm:cxn modelId="{10B35C44-9AE5-324B-8923-A373F112E779}" type="presOf" srcId="{D75BB528-4BF2-154B-8EAE-BADD8118047E}" destId="{DACA687F-2440-764D-981C-213523A8EDEC}" srcOrd="0" destOrd="0" presId="urn:microsoft.com/office/officeart/2005/8/layout/venn3"/>
    <dgm:cxn modelId="{CD62644F-2555-D040-8BC9-64D9C6FA0CE4}" srcId="{543420BF-B186-A74F-864D-1FA95BE37518}" destId="{D75BB528-4BF2-154B-8EAE-BADD8118047E}" srcOrd="3" destOrd="0" parTransId="{4E9597E8-152C-7A47-9CEC-0F2F52AC9B19}" sibTransId="{81C18D55-290C-5640-9FE1-1132F3B636CE}"/>
    <dgm:cxn modelId="{1927B865-2147-8D4C-A485-FD20D87D8CCA}" srcId="{543420BF-B186-A74F-864D-1FA95BE37518}" destId="{E5277BF1-4CDC-D64D-938D-B42AC7EED453}" srcOrd="0" destOrd="0" parTransId="{C5B1B1E0-4F93-0143-B0D2-6AE058752F8E}" sibTransId="{3E76A787-25F8-8D48-9C5B-D9DDE5128696}"/>
    <dgm:cxn modelId="{7774CD7F-7DBA-3C4A-B86C-D1ADD53372B8}" srcId="{543420BF-B186-A74F-864D-1FA95BE37518}" destId="{B23A562A-57C4-D744-A78E-2E1D9E508623}" srcOrd="1" destOrd="0" parTransId="{3875EF88-C84E-9F4F-97AA-DF9AA3D07331}" sibTransId="{FFAC5E93-ECA3-9E4F-A7B8-4D43B33F69EF}"/>
    <dgm:cxn modelId="{AF6E7481-7D0D-0F46-B37D-45669C47C3A3}" type="presOf" srcId="{E5277BF1-4CDC-D64D-938D-B42AC7EED453}" destId="{29592467-0948-314D-8B6D-05F961D81186}" srcOrd="0" destOrd="0" presId="urn:microsoft.com/office/officeart/2005/8/layout/venn3"/>
    <dgm:cxn modelId="{81C468B2-704E-0947-9020-C12E17D94D05}" srcId="{543420BF-B186-A74F-864D-1FA95BE37518}" destId="{533CDD77-7EF6-FC41-97F9-3F22196FF7B5}" srcOrd="2" destOrd="0" parTransId="{80D6939D-17B8-CE41-B071-A4FCB895CDBA}" sibTransId="{7F143CDC-4B53-0945-A3E0-7B2C1F586910}"/>
    <dgm:cxn modelId="{94544CC0-46BD-2A43-BA73-1165CD83EF91}" type="presOf" srcId="{533CDD77-7EF6-FC41-97F9-3F22196FF7B5}" destId="{78A7D76A-B226-CC42-B970-3422E3FCDB8C}" srcOrd="0" destOrd="0" presId="urn:microsoft.com/office/officeart/2005/8/layout/venn3"/>
    <dgm:cxn modelId="{E16E90F6-BD47-3F44-9F6F-62034E2232B5}" type="presOf" srcId="{B23A562A-57C4-D744-A78E-2E1D9E508623}" destId="{CCCAF6DF-A872-1841-8266-4A06FF9F5472}" srcOrd="0" destOrd="0" presId="urn:microsoft.com/office/officeart/2005/8/layout/venn3"/>
    <dgm:cxn modelId="{16BBBDBA-8168-3B44-A12A-3D97052FD3F0}" type="presParOf" srcId="{02369B65-9C9F-3E42-9FBC-257DB9C56420}" destId="{29592467-0948-314D-8B6D-05F961D81186}" srcOrd="0" destOrd="0" presId="urn:microsoft.com/office/officeart/2005/8/layout/venn3"/>
    <dgm:cxn modelId="{98E3A390-A8E8-7B4B-A100-70C68FD827C7}" type="presParOf" srcId="{02369B65-9C9F-3E42-9FBC-257DB9C56420}" destId="{CCF883DD-2F63-964F-86A3-183CE29F5BEF}" srcOrd="1" destOrd="0" presId="urn:microsoft.com/office/officeart/2005/8/layout/venn3"/>
    <dgm:cxn modelId="{00F544BE-0CE7-3C41-AC5A-BD22D8BF5D35}" type="presParOf" srcId="{02369B65-9C9F-3E42-9FBC-257DB9C56420}" destId="{CCCAF6DF-A872-1841-8266-4A06FF9F5472}" srcOrd="2" destOrd="0" presId="urn:microsoft.com/office/officeart/2005/8/layout/venn3"/>
    <dgm:cxn modelId="{CA45452C-0EF7-9E4E-94E9-5EF5FAD3DB16}" type="presParOf" srcId="{02369B65-9C9F-3E42-9FBC-257DB9C56420}" destId="{E9D4A826-B951-044E-9AD6-D6268F073B26}" srcOrd="3" destOrd="0" presId="urn:microsoft.com/office/officeart/2005/8/layout/venn3"/>
    <dgm:cxn modelId="{4160BE95-3693-474F-BAD5-E9E7ADCAB29D}" type="presParOf" srcId="{02369B65-9C9F-3E42-9FBC-257DB9C56420}" destId="{78A7D76A-B226-CC42-B970-3422E3FCDB8C}" srcOrd="4" destOrd="0" presId="urn:microsoft.com/office/officeart/2005/8/layout/venn3"/>
    <dgm:cxn modelId="{4FDF4161-D70B-6F49-9BDB-10A94E50D397}" type="presParOf" srcId="{02369B65-9C9F-3E42-9FBC-257DB9C56420}" destId="{4653327B-D29D-EA41-B525-B292B9D18551}" srcOrd="5" destOrd="0" presId="urn:microsoft.com/office/officeart/2005/8/layout/venn3"/>
    <dgm:cxn modelId="{1A582BEE-5845-E545-BBAB-62784F20A230}" type="presParOf" srcId="{02369B65-9C9F-3E42-9FBC-257DB9C56420}" destId="{DACA687F-2440-764D-981C-213523A8EDEC}" srcOrd="6"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43420BF-B186-A74F-864D-1FA95BE37518}" type="doc">
      <dgm:prSet loTypeId="urn:microsoft.com/office/officeart/2005/8/layout/venn3" loCatId="" qsTypeId="urn:microsoft.com/office/officeart/2005/8/quickstyle/simple4" qsCatId="simple" csTypeId="urn:microsoft.com/office/officeart/2005/8/colors/colorful1" csCatId="colorful" phldr="1"/>
      <dgm:spPr/>
      <dgm:t>
        <a:bodyPr/>
        <a:lstStyle/>
        <a:p>
          <a:endParaRPr lang="en-US"/>
        </a:p>
      </dgm:t>
    </dgm:pt>
    <dgm:pt modelId="{DCD61D56-1962-2942-967F-163EC8ABA3AB}">
      <dgm:prSet/>
      <dgm:spPr/>
      <dgm:t>
        <a:bodyPr/>
        <a:lstStyle/>
        <a:p>
          <a:r>
            <a:rPr lang="en-US" dirty="0"/>
            <a:t>Scientific Applications on Demand uptake: +135% July-Dec 2018</a:t>
          </a:r>
        </a:p>
      </dgm:t>
    </dgm:pt>
    <dgm:pt modelId="{DF1538B0-FCA4-EA45-8BB2-FE914D802A0D}" type="parTrans" cxnId="{2E84D647-47CE-324C-B5B2-B3B543739A18}">
      <dgm:prSet/>
      <dgm:spPr/>
      <dgm:t>
        <a:bodyPr/>
        <a:lstStyle/>
        <a:p>
          <a:endParaRPr lang="en-US"/>
        </a:p>
      </dgm:t>
    </dgm:pt>
    <dgm:pt modelId="{0C95D782-AD1B-2F43-B307-B465088A7C47}" type="sibTrans" cxnId="{2E84D647-47CE-324C-B5B2-B3B543739A18}">
      <dgm:prSet/>
      <dgm:spPr/>
      <dgm:t>
        <a:bodyPr/>
        <a:lstStyle/>
        <a:p>
          <a:endParaRPr lang="en-US"/>
        </a:p>
      </dgm:t>
    </dgm:pt>
    <dgm:pt modelId="{12E21D53-E8F0-5045-8CB4-64AD2D7D7730}">
      <dgm:prSet/>
      <dgm:spPr/>
      <dgm:t>
        <a:bodyPr/>
        <a:lstStyle/>
        <a:p>
          <a:r>
            <a:rPr lang="en-US" dirty="0"/>
            <a:t>New User Communities in pilot stage: 5 [KPI9]</a:t>
          </a:r>
        </a:p>
      </dgm:t>
    </dgm:pt>
    <dgm:pt modelId="{E04B909C-8411-DD41-B869-A599458B0A82}" type="parTrans" cxnId="{2A4C176C-94CE-1A43-9E90-0BB7AE16949B}">
      <dgm:prSet/>
      <dgm:spPr/>
      <dgm:t>
        <a:bodyPr/>
        <a:lstStyle/>
        <a:p>
          <a:endParaRPr lang="en-US"/>
        </a:p>
      </dgm:t>
    </dgm:pt>
    <dgm:pt modelId="{5A627702-0A02-2940-AA71-DBC3719D27B0}" type="sibTrans" cxnId="{2A4C176C-94CE-1A43-9E90-0BB7AE16949B}">
      <dgm:prSet/>
      <dgm:spPr/>
      <dgm:t>
        <a:bodyPr/>
        <a:lstStyle/>
        <a:p>
          <a:endParaRPr lang="en-US"/>
        </a:p>
      </dgm:t>
    </dgm:pt>
    <dgm:pt modelId="{BF9D8E0B-C3C7-6847-83DF-9C1EBF82457B}">
      <dgm:prSet/>
      <dgm:spPr/>
      <dgm:t>
        <a:bodyPr/>
        <a:lstStyle/>
        <a:p>
          <a:r>
            <a:rPr lang="en-US" dirty="0"/>
            <a:t>New User Communities in production: 2 [KPI10]</a:t>
          </a:r>
        </a:p>
      </dgm:t>
    </dgm:pt>
    <dgm:pt modelId="{B8C1B456-A82E-5D4F-8D3D-495A951B0175}" type="parTrans" cxnId="{7F27A7F6-6872-8444-8BBC-9BBCBA476221}">
      <dgm:prSet/>
      <dgm:spPr/>
      <dgm:t>
        <a:bodyPr/>
        <a:lstStyle/>
        <a:p>
          <a:endParaRPr lang="en-US"/>
        </a:p>
      </dgm:t>
    </dgm:pt>
    <dgm:pt modelId="{0F67E7BC-CC95-2C46-BFD3-1BAC89318C99}" type="sibTrans" cxnId="{7F27A7F6-6872-8444-8BBC-9BBCBA476221}">
      <dgm:prSet/>
      <dgm:spPr/>
      <dgm:t>
        <a:bodyPr/>
        <a:lstStyle/>
        <a:p>
          <a:endParaRPr lang="en-US"/>
        </a:p>
      </dgm:t>
    </dgm:pt>
    <dgm:pt modelId="{D2B9DEB9-ECC5-554E-BCE4-5D0377D3854A}">
      <dgm:prSet/>
      <dgm:spPr/>
      <dgm:t>
        <a:bodyPr/>
        <a:lstStyle/>
        <a:p>
          <a:r>
            <a:rPr lang="en-US" dirty="0"/>
            <a:t>4.4 Billion CPU hours in 2018 </a:t>
          </a:r>
        </a:p>
        <a:p>
          <a:r>
            <a:rPr lang="en-US" dirty="0"/>
            <a:t>+20% </a:t>
          </a:r>
        </a:p>
      </dgm:t>
    </dgm:pt>
    <dgm:pt modelId="{0505CF17-4D2C-C24A-B32B-1B79794172D4}" type="parTrans" cxnId="{DDC7398C-54EF-364A-90E8-5483D7A79EA8}">
      <dgm:prSet/>
      <dgm:spPr/>
      <dgm:t>
        <a:bodyPr/>
        <a:lstStyle/>
        <a:p>
          <a:endParaRPr lang="en-US"/>
        </a:p>
      </dgm:t>
    </dgm:pt>
    <dgm:pt modelId="{B90EBDEA-4F64-5B41-9DCF-5F425DDEEA88}" type="sibTrans" cxnId="{DDC7398C-54EF-364A-90E8-5483D7A79EA8}">
      <dgm:prSet/>
      <dgm:spPr/>
      <dgm:t>
        <a:bodyPr/>
        <a:lstStyle/>
        <a:p>
          <a:endParaRPr lang="en-US"/>
        </a:p>
      </dgm:t>
    </dgm:pt>
    <dgm:pt modelId="{02369B65-9C9F-3E42-9FBC-257DB9C56420}" type="pres">
      <dgm:prSet presAssocID="{543420BF-B186-A74F-864D-1FA95BE37518}" presName="Name0" presStyleCnt="0">
        <dgm:presLayoutVars>
          <dgm:dir/>
          <dgm:resizeHandles val="exact"/>
        </dgm:presLayoutVars>
      </dgm:prSet>
      <dgm:spPr/>
    </dgm:pt>
    <dgm:pt modelId="{10CC776A-4609-7548-8533-14CED7A3290C}" type="pres">
      <dgm:prSet presAssocID="{DCD61D56-1962-2942-967F-163EC8ABA3AB}" presName="Name5" presStyleLbl="vennNode1" presStyleIdx="0" presStyleCnt="4">
        <dgm:presLayoutVars>
          <dgm:bulletEnabled val="1"/>
        </dgm:presLayoutVars>
      </dgm:prSet>
      <dgm:spPr/>
    </dgm:pt>
    <dgm:pt modelId="{C516DA88-3102-0540-942F-13B7794C5263}" type="pres">
      <dgm:prSet presAssocID="{0C95D782-AD1B-2F43-B307-B465088A7C47}" presName="space" presStyleCnt="0"/>
      <dgm:spPr/>
    </dgm:pt>
    <dgm:pt modelId="{69AA0977-2073-6845-BE33-65740B0C9BB8}" type="pres">
      <dgm:prSet presAssocID="{12E21D53-E8F0-5045-8CB4-64AD2D7D7730}" presName="Name5" presStyleLbl="vennNode1" presStyleIdx="1" presStyleCnt="4">
        <dgm:presLayoutVars>
          <dgm:bulletEnabled val="1"/>
        </dgm:presLayoutVars>
      </dgm:prSet>
      <dgm:spPr/>
    </dgm:pt>
    <dgm:pt modelId="{16666905-C460-C34B-B810-97B2D7C3F732}" type="pres">
      <dgm:prSet presAssocID="{5A627702-0A02-2940-AA71-DBC3719D27B0}" presName="space" presStyleCnt="0"/>
      <dgm:spPr/>
    </dgm:pt>
    <dgm:pt modelId="{137E413E-302E-5A43-B539-4AF7EEE3CC19}" type="pres">
      <dgm:prSet presAssocID="{BF9D8E0B-C3C7-6847-83DF-9C1EBF82457B}" presName="Name5" presStyleLbl="vennNode1" presStyleIdx="2" presStyleCnt="4">
        <dgm:presLayoutVars>
          <dgm:bulletEnabled val="1"/>
        </dgm:presLayoutVars>
      </dgm:prSet>
      <dgm:spPr/>
    </dgm:pt>
    <dgm:pt modelId="{3D7400B7-7481-6149-AF12-3ED93B59BFC0}" type="pres">
      <dgm:prSet presAssocID="{0F67E7BC-CC95-2C46-BFD3-1BAC89318C99}" presName="space" presStyleCnt="0"/>
      <dgm:spPr/>
    </dgm:pt>
    <dgm:pt modelId="{9FCF2F98-272F-B34E-94EE-A1DB770504DD}" type="pres">
      <dgm:prSet presAssocID="{D2B9DEB9-ECC5-554E-BCE4-5D0377D3854A}" presName="Name5" presStyleLbl="vennNode1" presStyleIdx="3" presStyleCnt="4">
        <dgm:presLayoutVars>
          <dgm:bulletEnabled val="1"/>
        </dgm:presLayoutVars>
      </dgm:prSet>
      <dgm:spPr/>
    </dgm:pt>
  </dgm:ptLst>
  <dgm:cxnLst>
    <dgm:cxn modelId="{2E84D647-47CE-324C-B5B2-B3B543739A18}" srcId="{543420BF-B186-A74F-864D-1FA95BE37518}" destId="{DCD61D56-1962-2942-967F-163EC8ABA3AB}" srcOrd="0" destOrd="0" parTransId="{DF1538B0-FCA4-EA45-8BB2-FE914D802A0D}" sibTransId="{0C95D782-AD1B-2F43-B307-B465088A7C47}"/>
    <dgm:cxn modelId="{2A4C176C-94CE-1A43-9E90-0BB7AE16949B}" srcId="{543420BF-B186-A74F-864D-1FA95BE37518}" destId="{12E21D53-E8F0-5045-8CB4-64AD2D7D7730}" srcOrd="1" destOrd="0" parTransId="{E04B909C-8411-DD41-B869-A599458B0A82}" sibTransId="{5A627702-0A02-2940-AA71-DBC3719D27B0}"/>
    <dgm:cxn modelId="{DDC7398C-54EF-364A-90E8-5483D7A79EA8}" srcId="{543420BF-B186-A74F-864D-1FA95BE37518}" destId="{D2B9DEB9-ECC5-554E-BCE4-5D0377D3854A}" srcOrd="3" destOrd="0" parTransId="{0505CF17-4D2C-C24A-B32B-1B79794172D4}" sibTransId="{B90EBDEA-4F64-5B41-9DCF-5F425DDEEA88}"/>
    <dgm:cxn modelId="{6DA25BB1-7081-F54A-BC36-A5BD07547A42}" type="presOf" srcId="{12E21D53-E8F0-5045-8CB4-64AD2D7D7730}" destId="{69AA0977-2073-6845-BE33-65740B0C9BB8}" srcOrd="0" destOrd="0" presId="urn:microsoft.com/office/officeart/2005/8/layout/venn3"/>
    <dgm:cxn modelId="{6BEA34B3-44AA-E54B-9D3F-8D8A87513EC3}" type="presOf" srcId="{543420BF-B186-A74F-864D-1FA95BE37518}" destId="{02369B65-9C9F-3E42-9FBC-257DB9C56420}" srcOrd="0" destOrd="0" presId="urn:microsoft.com/office/officeart/2005/8/layout/venn3"/>
    <dgm:cxn modelId="{3CEF35CA-1860-8242-B43F-0D8594E1F6E7}" type="presOf" srcId="{DCD61D56-1962-2942-967F-163EC8ABA3AB}" destId="{10CC776A-4609-7548-8533-14CED7A3290C}" srcOrd="0" destOrd="0" presId="urn:microsoft.com/office/officeart/2005/8/layout/venn3"/>
    <dgm:cxn modelId="{EB038DD6-CF71-804B-9CC5-5B407DAB316D}" type="presOf" srcId="{D2B9DEB9-ECC5-554E-BCE4-5D0377D3854A}" destId="{9FCF2F98-272F-B34E-94EE-A1DB770504DD}" srcOrd="0" destOrd="0" presId="urn:microsoft.com/office/officeart/2005/8/layout/venn3"/>
    <dgm:cxn modelId="{8CD2A5E6-29B8-1749-B217-96D6E96DB932}" type="presOf" srcId="{BF9D8E0B-C3C7-6847-83DF-9C1EBF82457B}" destId="{137E413E-302E-5A43-B539-4AF7EEE3CC19}" srcOrd="0" destOrd="0" presId="urn:microsoft.com/office/officeart/2005/8/layout/venn3"/>
    <dgm:cxn modelId="{7F27A7F6-6872-8444-8BBC-9BBCBA476221}" srcId="{543420BF-B186-A74F-864D-1FA95BE37518}" destId="{BF9D8E0B-C3C7-6847-83DF-9C1EBF82457B}" srcOrd="2" destOrd="0" parTransId="{B8C1B456-A82E-5D4F-8D3D-495A951B0175}" sibTransId="{0F67E7BC-CC95-2C46-BFD3-1BAC89318C99}"/>
    <dgm:cxn modelId="{033AB3DB-FC58-BF46-B989-13C746500804}" type="presParOf" srcId="{02369B65-9C9F-3E42-9FBC-257DB9C56420}" destId="{10CC776A-4609-7548-8533-14CED7A3290C}" srcOrd="0" destOrd="0" presId="urn:microsoft.com/office/officeart/2005/8/layout/venn3"/>
    <dgm:cxn modelId="{60BA96E4-5DD3-4849-BF6E-A9E5A0F18951}" type="presParOf" srcId="{02369B65-9C9F-3E42-9FBC-257DB9C56420}" destId="{C516DA88-3102-0540-942F-13B7794C5263}" srcOrd="1" destOrd="0" presId="urn:microsoft.com/office/officeart/2005/8/layout/venn3"/>
    <dgm:cxn modelId="{8C92FEE0-BA07-364E-99BA-34D7ADEB8525}" type="presParOf" srcId="{02369B65-9C9F-3E42-9FBC-257DB9C56420}" destId="{69AA0977-2073-6845-BE33-65740B0C9BB8}" srcOrd="2" destOrd="0" presId="urn:microsoft.com/office/officeart/2005/8/layout/venn3"/>
    <dgm:cxn modelId="{8E4ACAB9-E589-3542-B6A9-F463FA413E75}" type="presParOf" srcId="{02369B65-9C9F-3E42-9FBC-257DB9C56420}" destId="{16666905-C460-C34B-B810-97B2D7C3F732}" srcOrd="3" destOrd="0" presId="urn:microsoft.com/office/officeart/2005/8/layout/venn3"/>
    <dgm:cxn modelId="{335ED1C6-B2E5-E34D-A2D1-271A404B013B}" type="presParOf" srcId="{02369B65-9C9F-3E42-9FBC-257DB9C56420}" destId="{137E413E-302E-5A43-B539-4AF7EEE3CC19}" srcOrd="4" destOrd="0" presId="urn:microsoft.com/office/officeart/2005/8/layout/venn3"/>
    <dgm:cxn modelId="{E1877E9A-6C01-8040-8D0C-FBC3B943B980}" type="presParOf" srcId="{02369B65-9C9F-3E42-9FBC-257DB9C56420}" destId="{3D7400B7-7481-6149-AF12-3ED93B59BFC0}" srcOrd="5" destOrd="0" presId="urn:microsoft.com/office/officeart/2005/8/layout/venn3"/>
    <dgm:cxn modelId="{DF4102A5-EAB9-CC4E-98D1-908F6C389C0B}" type="presParOf" srcId="{02369B65-9C9F-3E42-9FBC-257DB9C56420}" destId="{9FCF2F98-272F-B34E-94EE-A1DB770504DD}" srcOrd="6"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6314C3F-D8E5-E44B-9D70-CF582836D0C2}" type="doc">
      <dgm:prSet loTypeId="urn:microsoft.com/office/officeart/2005/8/layout/venn3" loCatId="" qsTypeId="urn:microsoft.com/office/officeart/2005/8/quickstyle/simple4" qsCatId="simple" csTypeId="urn:microsoft.com/office/officeart/2005/8/colors/accent1_2" csCatId="accent1" phldr="1"/>
      <dgm:spPr/>
      <dgm:t>
        <a:bodyPr/>
        <a:lstStyle/>
        <a:p>
          <a:endParaRPr lang="en-US"/>
        </a:p>
      </dgm:t>
    </dgm:pt>
    <dgm:pt modelId="{732ABC0B-6EF6-DB46-B5E3-BE5FB8CCD55B}">
      <dgm:prSet phldrT="[Text]"/>
      <dgm:spPr/>
      <dgm:t>
        <a:bodyPr/>
        <a:lstStyle/>
        <a:p>
          <a:r>
            <a:rPr lang="en-US" dirty="0"/>
            <a:t>#visits EOSC portal: 3811 (Nov/Jan 2018)</a:t>
          </a:r>
        </a:p>
      </dgm:t>
    </dgm:pt>
    <dgm:pt modelId="{423F95FB-3A3F-9348-A20F-6011F6438171}" type="parTrans" cxnId="{0CD0F933-2C22-AC4D-89E3-055969FCA244}">
      <dgm:prSet/>
      <dgm:spPr/>
      <dgm:t>
        <a:bodyPr/>
        <a:lstStyle/>
        <a:p>
          <a:endParaRPr lang="en-US"/>
        </a:p>
      </dgm:t>
    </dgm:pt>
    <dgm:pt modelId="{44D1E8A1-6799-5644-9795-E7123BA6FB72}" type="sibTrans" cxnId="{0CD0F933-2C22-AC4D-89E3-055969FCA244}">
      <dgm:prSet/>
      <dgm:spPr/>
      <dgm:t>
        <a:bodyPr/>
        <a:lstStyle/>
        <a:p>
          <a:endParaRPr lang="en-US"/>
        </a:p>
      </dgm:t>
    </dgm:pt>
    <dgm:pt modelId="{37CFFE10-0D5C-D544-849E-3A703B1D1D8F}" type="pres">
      <dgm:prSet presAssocID="{36314C3F-D8E5-E44B-9D70-CF582836D0C2}" presName="Name0" presStyleCnt="0">
        <dgm:presLayoutVars>
          <dgm:dir/>
          <dgm:resizeHandles val="exact"/>
        </dgm:presLayoutVars>
      </dgm:prSet>
      <dgm:spPr/>
    </dgm:pt>
    <dgm:pt modelId="{DF5431D0-C97E-AA41-8650-7A21B989170B}" type="pres">
      <dgm:prSet presAssocID="{732ABC0B-6EF6-DB46-B5E3-BE5FB8CCD55B}" presName="Name5" presStyleLbl="vennNode1" presStyleIdx="0" presStyleCnt="1">
        <dgm:presLayoutVars>
          <dgm:bulletEnabled val="1"/>
        </dgm:presLayoutVars>
      </dgm:prSet>
      <dgm:spPr/>
    </dgm:pt>
  </dgm:ptLst>
  <dgm:cxnLst>
    <dgm:cxn modelId="{0CD0F933-2C22-AC4D-89E3-055969FCA244}" srcId="{36314C3F-D8E5-E44B-9D70-CF582836D0C2}" destId="{732ABC0B-6EF6-DB46-B5E3-BE5FB8CCD55B}" srcOrd="0" destOrd="0" parTransId="{423F95FB-3A3F-9348-A20F-6011F6438171}" sibTransId="{44D1E8A1-6799-5644-9795-E7123BA6FB72}"/>
    <dgm:cxn modelId="{A2330B47-3182-E54C-80B3-5EF983428002}" type="presOf" srcId="{36314C3F-D8E5-E44B-9D70-CF582836D0C2}" destId="{37CFFE10-0D5C-D544-849E-3A703B1D1D8F}" srcOrd="0" destOrd="0" presId="urn:microsoft.com/office/officeart/2005/8/layout/venn3"/>
    <dgm:cxn modelId="{63D0AF4A-775C-9B49-97F7-2DD15FA39F63}" type="presOf" srcId="{732ABC0B-6EF6-DB46-B5E3-BE5FB8CCD55B}" destId="{DF5431D0-C97E-AA41-8650-7A21B989170B}" srcOrd="0" destOrd="0" presId="urn:microsoft.com/office/officeart/2005/8/layout/venn3"/>
    <dgm:cxn modelId="{65301DE0-5EBD-2E4C-8DC0-DE9942C9D986}" type="presParOf" srcId="{37CFFE10-0D5C-D544-849E-3A703B1D1D8F}" destId="{DF5431D0-C97E-AA41-8650-7A21B989170B}" srcOrd="0"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6314C3F-D8E5-E44B-9D70-CF582836D0C2}" type="doc">
      <dgm:prSet loTypeId="urn:microsoft.com/office/officeart/2005/8/layout/venn3" loCatId="" qsTypeId="urn:microsoft.com/office/officeart/2005/8/quickstyle/simple4" qsCatId="simple" csTypeId="urn:microsoft.com/office/officeart/2005/8/colors/accent1_2" csCatId="accent1" phldr="1"/>
      <dgm:spPr/>
      <dgm:t>
        <a:bodyPr/>
        <a:lstStyle/>
        <a:p>
          <a:endParaRPr lang="en-US"/>
        </a:p>
      </dgm:t>
    </dgm:pt>
    <dgm:pt modelId="{732ABC0B-6EF6-DB46-B5E3-BE5FB8CCD55B}">
      <dgm:prSet phldrT="[Text]" custT="1"/>
      <dgm:spPr/>
      <dgm:t>
        <a:bodyPr/>
        <a:lstStyle/>
        <a:p>
          <a:r>
            <a:rPr lang="en-US" sz="2400" dirty="0"/>
            <a:t>#visits MP: 2106 (Nov/Jan 2018)</a:t>
          </a:r>
        </a:p>
      </dgm:t>
    </dgm:pt>
    <dgm:pt modelId="{423F95FB-3A3F-9348-A20F-6011F6438171}" type="parTrans" cxnId="{0CD0F933-2C22-AC4D-89E3-055969FCA244}">
      <dgm:prSet/>
      <dgm:spPr/>
      <dgm:t>
        <a:bodyPr/>
        <a:lstStyle/>
        <a:p>
          <a:endParaRPr lang="en-US" sz="1600"/>
        </a:p>
      </dgm:t>
    </dgm:pt>
    <dgm:pt modelId="{44D1E8A1-6799-5644-9795-E7123BA6FB72}" type="sibTrans" cxnId="{0CD0F933-2C22-AC4D-89E3-055969FCA244}">
      <dgm:prSet/>
      <dgm:spPr/>
      <dgm:t>
        <a:bodyPr/>
        <a:lstStyle/>
        <a:p>
          <a:endParaRPr lang="en-US" sz="1600"/>
        </a:p>
      </dgm:t>
    </dgm:pt>
    <dgm:pt modelId="{37CFFE10-0D5C-D544-849E-3A703B1D1D8F}" type="pres">
      <dgm:prSet presAssocID="{36314C3F-D8E5-E44B-9D70-CF582836D0C2}" presName="Name0" presStyleCnt="0">
        <dgm:presLayoutVars>
          <dgm:dir/>
          <dgm:resizeHandles val="exact"/>
        </dgm:presLayoutVars>
      </dgm:prSet>
      <dgm:spPr/>
    </dgm:pt>
    <dgm:pt modelId="{DF5431D0-C97E-AA41-8650-7A21B989170B}" type="pres">
      <dgm:prSet presAssocID="{732ABC0B-6EF6-DB46-B5E3-BE5FB8CCD55B}" presName="Name5" presStyleLbl="vennNode1" presStyleIdx="0" presStyleCnt="1">
        <dgm:presLayoutVars>
          <dgm:bulletEnabled val="1"/>
        </dgm:presLayoutVars>
      </dgm:prSet>
      <dgm:spPr/>
    </dgm:pt>
  </dgm:ptLst>
  <dgm:cxnLst>
    <dgm:cxn modelId="{0CD0F933-2C22-AC4D-89E3-055969FCA244}" srcId="{36314C3F-D8E5-E44B-9D70-CF582836D0C2}" destId="{732ABC0B-6EF6-DB46-B5E3-BE5FB8CCD55B}" srcOrd="0" destOrd="0" parTransId="{423F95FB-3A3F-9348-A20F-6011F6438171}" sibTransId="{44D1E8A1-6799-5644-9795-E7123BA6FB72}"/>
    <dgm:cxn modelId="{A2330B47-3182-E54C-80B3-5EF983428002}" type="presOf" srcId="{36314C3F-D8E5-E44B-9D70-CF582836D0C2}" destId="{37CFFE10-0D5C-D544-849E-3A703B1D1D8F}" srcOrd="0" destOrd="0" presId="urn:microsoft.com/office/officeart/2005/8/layout/venn3"/>
    <dgm:cxn modelId="{63D0AF4A-775C-9B49-97F7-2DD15FA39F63}" type="presOf" srcId="{732ABC0B-6EF6-DB46-B5E3-BE5FB8CCD55B}" destId="{DF5431D0-C97E-AA41-8650-7A21B989170B}" srcOrd="0" destOrd="0" presId="urn:microsoft.com/office/officeart/2005/8/layout/venn3"/>
    <dgm:cxn modelId="{65301DE0-5EBD-2E4C-8DC0-DE9942C9D986}" type="presParOf" srcId="{37CFFE10-0D5C-D544-849E-3A703B1D1D8F}" destId="{DF5431D0-C97E-AA41-8650-7A21B989170B}" srcOrd="0" destOrd="0" presId="urn:microsoft.com/office/officeart/2005/8/layout/venn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6314C3F-D8E5-E44B-9D70-CF582836D0C2}" type="doc">
      <dgm:prSet loTypeId="urn:microsoft.com/office/officeart/2005/8/layout/venn3" loCatId="" qsTypeId="urn:microsoft.com/office/officeart/2005/8/quickstyle/simple4" qsCatId="simple" csTypeId="urn:microsoft.com/office/officeart/2005/8/colors/accent1_2" csCatId="accent1" phldr="1"/>
      <dgm:spPr/>
      <dgm:t>
        <a:bodyPr/>
        <a:lstStyle/>
        <a:p>
          <a:endParaRPr lang="en-US"/>
        </a:p>
      </dgm:t>
    </dgm:pt>
    <dgm:pt modelId="{732ABC0B-6EF6-DB46-B5E3-BE5FB8CCD55B}">
      <dgm:prSet phldrT="[Text]" custT="1"/>
      <dgm:spPr/>
      <dgm:t>
        <a:bodyPr/>
        <a:lstStyle/>
        <a:p>
          <a:r>
            <a:rPr lang="en-US" sz="2400" dirty="0"/>
            <a:t>30 orders (Nov/Jan 2018)</a:t>
          </a:r>
        </a:p>
      </dgm:t>
    </dgm:pt>
    <dgm:pt modelId="{423F95FB-3A3F-9348-A20F-6011F6438171}" type="parTrans" cxnId="{0CD0F933-2C22-AC4D-89E3-055969FCA244}">
      <dgm:prSet/>
      <dgm:spPr/>
      <dgm:t>
        <a:bodyPr/>
        <a:lstStyle/>
        <a:p>
          <a:endParaRPr lang="en-US" sz="1600"/>
        </a:p>
      </dgm:t>
    </dgm:pt>
    <dgm:pt modelId="{44D1E8A1-6799-5644-9795-E7123BA6FB72}" type="sibTrans" cxnId="{0CD0F933-2C22-AC4D-89E3-055969FCA244}">
      <dgm:prSet/>
      <dgm:spPr/>
      <dgm:t>
        <a:bodyPr/>
        <a:lstStyle/>
        <a:p>
          <a:endParaRPr lang="en-US" sz="1600"/>
        </a:p>
      </dgm:t>
    </dgm:pt>
    <dgm:pt modelId="{37CFFE10-0D5C-D544-849E-3A703B1D1D8F}" type="pres">
      <dgm:prSet presAssocID="{36314C3F-D8E5-E44B-9D70-CF582836D0C2}" presName="Name0" presStyleCnt="0">
        <dgm:presLayoutVars>
          <dgm:dir/>
          <dgm:resizeHandles val="exact"/>
        </dgm:presLayoutVars>
      </dgm:prSet>
      <dgm:spPr/>
    </dgm:pt>
    <dgm:pt modelId="{DF5431D0-C97E-AA41-8650-7A21B989170B}" type="pres">
      <dgm:prSet presAssocID="{732ABC0B-6EF6-DB46-B5E3-BE5FB8CCD55B}" presName="Name5" presStyleLbl="vennNode1" presStyleIdx="0" presStyleCnt="1">
        <dgm:presLayoutVars>
          <dgm:bulletEnabled val="1"/>
        </dgm:presLayoutVars>
      </dgm:prSet>
      <dgm:spPr/>
    </dgm:pt>
  </dgm:ptLst>
  <dgm:cxnLst>
    <dgm:cxn modelId="{0CD0F933-2C22-AC4D-89E3-055969FCA244}" srcId="{36314C3F-D8E5-E44B-9D70-CF582836D0C2}" destId="{732ABC0B-6EF6-DB46-B5E3-BE5FB8CCD55B}" srcOrd="0" destOrd="0" parTransId="{423F95FB-3A3F-9348-A20F-6011F6438171}" sibTransId="{44D1E8A1-6799-5644-9795-E7123BA6FB72}"/>
    <dgm:cxn modelId="{A2330B47-3182-E54C-80B3-5EF983428002}" type="presOf" srcId="{36314C3F-D8E5-E44B-9D70-CF582836D0C2}" destId="{37CFFE10-0D5C-D544-849E-3A703B1D1D8F}" srcOrd="0" destOrd="0" presId="urn:microsoft.com/office/officeart/2005/8/layout/venn3"/>
    <dgm:cxn modelId="{63D0AF4A-775C-9B49-97F7-2DD15FA39F63}" type="presOf" srcId="{732ABC0B-6EF6-DB46-B5E3-BE5FB8CCD55B}" destId="{DF5431D0-C97E-AA41-8650-7A21B989170B}" srcOrd="0" destOrd="0" presId="urn:microsoft.com/office/officeart/2005/8/layout/venn3"/>
    <dgm:cxn modelId="{65301DE0-5EBD-2E4C-8DC0-DE9942C9D986}" type="presParOf" srcId="{37CFFE10-0D5C-D544-849E-3A703B1D1D8F}" destId="{DF5431D0-C97E-AA41-8650-7A21B989170B}" srcOrd="0" destOrd="0" presId="urn:microsoft.com/office/officeart/2005/8/layout/venn3"/>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6314C3F-D8E5-E44B-9D70-CF582836D0C2}" type="doc">
      <dgm:prSet loTypeId="urn:microsoft.com/office/officeart/2005/8/layout/venn3" loCatId="" qsTypeId="urn:microsoft.com/office/officeart/2005/8/quickstyle/simple4" qsCatId="simple" csTypeId="urn:microsoft.com/office/officeart/2005/8/colors/accent1_2" csCatId="accent1" phldr="1"/>
      <dgm:spPr/>
      <dgm:t>
        <a:bodyPr/>
        <a:lstStyle/>
        <a:p>
          <a:endParaRPr lang="en-US"/>
        </a:p>
      </dgm:t>
    </dgm:pt>
    <dgm:pt modelId="{732ABC0B-6EF6-DB46-B5E3-BE5FB8CCD55B}">
      <dgm:prSet phldrT="[Text]"/>
      <dgm:spPr/>
      <dgm:t>
        <a:bodyPr/>
        <a:lstStyle/>
        <a:p>
          <a:r>
            <a:rPr lang="en-US" dirty="0"/>
            <a:t>+20% utilization of computing in 2018</a:t>
          </a:r>
        </a:p>
      </dgm:t>
    </dgm:pt>
    <dgm:pt modelId="{423F95FB-3A3F-9348-A20F-6011F6438171}" type="parTrans" cxnId="{0CD0F933-2C22-AC4D-89E3-055969FCA244}">
      <dgm:prSet/>
      <dgm:spPr/>
      <dgm:t>
        <a:bodyPr/>
        <a:lstStyle/>
        <a:p>
          <a:endParaRPr lang="en-US"/>
        </a:p>
      </dgm:t>
    </dgm:pt>
    <dgm:pt modelId="{44D1E8A1-6799-5644-9795-E7123BA6FB72}" type="sibTrans" cxnId="{0CD0F933-2C22-AC4D-89E3-055969FCA244}">
      <dgm:prSet/>
      <dgm:spPr/>
      <dgm:t>
        <a:bodyPr/>
        <a:lstStyle/>
        <a:p>
          <a:endParaRPr lang="en-US"/>
        </a:p>
      </dgm:t>
    </dgm:pt>
    <dgm:pt modelId="{37CFFE10-0D5C-D544-849E-3A703B1D1D8F}" type="pres">
      <dgm:prSet presAssocID="{36314C3F-D8E5-E44B-9D70-CF582836D0C2}" presName="Name0" presStyleCnt="0">
        <dgm:presLayoutVars>
          <dgm:dir/>
          <dgm:resizeHandles val="exact"/>
        </dgm:presLayoutVars>
      </dgm:prSet>
      <dgm:spPr/>
    </dgm:pt>
    <dgm:pt modelId="{DF5431D0-C97E-AA41-8650-7A21B989170B}" type="pres">
      <dgm:prSet presAssocID="{732ABC0B-6EF6-DB46-B5E3-BE5FB8CCD55B}" presName="Name5" presStyleLbl="vennNode1" presStyleIdx="0" presStyleCnt="1">
        <dgm:presLayoutVars>
          <dgm:bulletEnabled val="1"/>
        </dgm:presLayoutVars>
      </dgm:prSet>
      <dgm:spPr/>
    </dgm:pt>
  </dgm:ptLst>
  <dgm:cxnLst>
    <dgm:cxn modelId="{0CD0F933-2C22-AC4D-89E3-055969FCA244}" srcId="{36314C3F-D8E5-E44B-9D70-CF582836D0C2}" destId="{732ABC0B-6EF6-DB46-B5E3-BE5FB8CCD55B}" srcOrd="0" destOrd="0" parTransId="{423F95FB-3A3F-9348-A20F-6011F6438171}" sibTransId="{44D1E8A1-6799-5644-9795-E7123BA6FB72}"/>
    <dgm:cxn modelId="{A2330B47-3182-E54C-80B3-5EF983428002}" type="presOf" srcId="{36314C3F-D8E5-E44B-9D70-CF582836D0C2}" destId="{37CFFE10-0D5C-D544-849E-3A703B1D1D8F}" srcOrd="0" destOrd="0" presId="urn:microsoft.com/office/officeart/2005/8/layout/venn3"/>
    <dgm:cxn modelId="{63D0AF4A-775C-9B49-97F7-2DD15FA39F63}" type="presOf" srcId="{732ABC0B-6EF6-DB46-B5E3-BE5FB8CCD55B}" destId="{DF5431D0-C97E-AA41-8650-7A21B989170B}" srcOrd="0" destOrd="0" presId="urn:microsoft.com/office/officeart/2005/8/layout/venn3"/>
    <dgm:cxn modelId="{65301DE0-5EBD-2E4C-8DC0-DE9942C9D986}" type="presParOf" srcId="{37CFFE10-0D5C-D544-849E-3A703B1D1D8F}" destId="{DF5431D0-C97E-AA41-8650-7A21B989170B}" srcOrd="0"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6314C3F-D8E5-E44B-9D70-CF582836D0C2}" type="doc">
      <dgm:prSet loTypeId="urn:microsoft.com/office/officeart/2005/8/layout/venn3" loCatId="" qsTypeId="urn:microsoft.com/office/officeart/2005/8/quickstyle/simple4" qsCatId="simple" csTypeId="urn:microsoft.com/office/officeart/2005/8/colors/accent1_2" csCatId="accent1" phldr="1"/>
      <dgm:spPr/>
      <dgm:t>
        <a:bodyPr/>
        <a:lstStyle/>
        <a:p>
          <a:endParaRPr lang="en-US"/>
        </a:p>
      </dgm:t>
    </dgm:pt>
    <dgm:pt modelId="{732ABC0B-6EF6-DB46-B5E3-BE5FB8CCD55B}">
      <dgm:prSet phldrT="[Text]" custT="1"/>
      <dgm:spPr/>
      <dgm:t>
        <a:bodyPr/>
        <a:lstStyle/>
        <a:p>
          <a:r>
            <a:rPr lang="en-GB" sz="2000" kern="1200" noProof="0" dirty="0">
              <a:solidFill>
                <a:srgbClr val="515151"/>
              </a:solidFill>
              <a:latin typeface="Calibri"/>
              <a:ea typeface="+mn-ea"/>
              <a:cs typeface="+mn-cs"/>
            </a:rPr>
            <a:t>14 new projects since 3/2018 </a:t>
          </a:r>
        </a:p>
      </dgm:t>
    </dgm:pt>
    <dgm:pt modelId="{423F95FB-3A3F-9348-A20F-6011F6438171}" type="parTrans" cxnId="{0CD0F933-2C22-AC4D-89E3-055969FCA244}">
      <dgm:prSet/>
      <dgm:spPr/>
      <dgm:t>
        <a:bodyPr/>
        <a:lstStyle/>
        <a:p>
          <a:endParaRPr lang="en-GB" sz="1400" noProof="0" dirty="0"/>
        </a:p>
      </dgm:t>
    </dgm:pt>
    <dgm:pt modelId="{44D1E8A1-6799-5644-9795-E7123BA6FB72}" type="sibTrans" cxnId="{0CD0F933-2C22-AC4D-89E3-055969FCA244}">
      <dgm:prSet/>
      <dgm:spPr/>
      <dgm:t>
        <a:bodyPr/>
        <a:lstStyle/>
        <a:p>
          <a:endParaRPr lang="en-GB" sz="1400" noProof="0" dirty="0"/>
        </a:p>
      </dgm:t>
    </dgm:pt>
    <dgm:pt modelId="{37CFFE10-0D5C-D544-849E-3A703B1D1D8F}" type="pres">
      <dgm:prSet presAssocID="{36314C3F-D8E5-E44B-9D70-CF582836D0C2}" presName="Name0" presStyleCnt="0">
        <dgm:presLayoutVars>
          <dgm:dir/>
          <dgm:resizeHandles val="exact"/>
        </dgm:presLayoutVars>
      </dgm:prSet>
      <dgm:spPr/>
    </dgm:pt>
    <dgm:pt modelId="{DF5431D0-C97E-AA41-8650-7A21B989170B}" type="pres">
      <dgm:prSet presAssocID="{732ABC0B-6EF6-DB46-B5E3-BE5FB8CCD55B}" presName="Name5" presStyleLbl="vennNode1" presStyleIdx="0" presStyleCnt="1">
        <dgm:presLayoutVars>
          <dgm:bulletEnabled val="1"/>
        </dgm:presLayoutVars>
      </dgm:prSet>
      <dgm:spPr/>
    </dgm:pt>
  </dgm:ptLst>
  <dgm:cxnLst>
    <dgm:cxn modelId="{0CD0F933-2C22-AC4D-89E3-055969FCA244}" srcId="{36314C3F-D8E5-E44B-9D70-CF582836D0C2}" destId="{732ABC0B-6EF6-DB46-B5E3-BE5FB8CCD55B}" srcOrd="0" destOrd="0" parTransId="{423F95FB-3A3F-9348-A20F-6011F6438171}" sibTransId="{44D1E8A1-6799-5644-9795-E7123BA6FB72}"/>
    <dgm:cxn modelId="{A2330B47-3182-E54C-80B3-5EF983428002}" type="presOf" srcId="{36314C3F-D8E5-E44B-9D70-CF582836D0C2}" destId="{37CFFE10-0D5C-D544-849E-3A703B1D1D8F}" srcOrd="0" destOrd="0" presId="urn:microsoft.com/office/officeart/2005/8/layout/venn3"/>
    <dgm:cxn modelId="{63D0AF4A-775C-9B49-97F7-2DD15FA39F63}" type="presOf" srcId="{732ABC0B-6EF6-DB46-B5E3-BE5FB8CCD55B}" destId="{DF5431D0-C97E-AA41-8650-7A21B989170B}" srcOrd="0" destOrd="0" presId="urn:microsoft.com/office/officeart/2005/8/layout/venn3"/>
    <dgm:cxn modelId="{65301DE0-5EBD-2E4C-8DC0-DE9942C9D986}" type="presParOf" srcId="{37CFFE10-0D5C-D544-849E-3A703B1D1D8F}" destId="{DF5431D0-C97E-AA41-8650-7A21B989170B}" srcOrd="0"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543420BF-B186-A74F-864D-1FA95BE37518}" type="doc">
      <dgm:prSet loTypeId="urn:microsoft.com/office/officeart/2005/8/layout/venn3" loCatId="" qsTypeId="urn:microsoft.com/office/officeart/2005/8/quickstyle/simple4" qsCatId="simple" csTypeId="urn:microsoft.com/office/officeart/2005/8/colors/colorful1" csCatId="colorful" phldr="1"/>
      <dgm:spPr/>
      <dgm:t>
        <a:bodyPr/>
        <a:lstStyle/>
        <a:p>
          <a:endParaRPr lang="en-US"/>
        </a:p>
      </dgm:t>
    </dgm:pt>
    <dgm:pt modelId="{DCD61D56-1962-2942-967F-163EC8ABA3AB}">
      <dgm:prSet/>
      <dgm:spPr/>
      <dgm:t>
        <a:bodyPr/>
        <a:lstStyle/>
        <a:p>
          <a:r>
            <a:rPr lang="en-US" dirty="0"/>
            <a:t>107 Countries supported by Virtual Access [KPI16]</a:t>
          </a:r>
        </a:p>
      </dgm:t>
    </dgm:pt>
    <dgm:pt modelId="{DF1538B0-FCA4-EA45-8BB2-FE914D802A0D}" type="parTrans" cxnId="{2E84D647-47CE-324C-B5B2-B3B543739A18}">
      <dgm:prSet/>
      <dgm:spPr/>
      <dgm:t>
        <a:bodyPr/>
        <a:lstStyle/>
        <a:p>
          <a:endParaRPr lang="en-US"/>
        </a:p>
      </dgm:t>
    </dgm:pt>
    <dgm:pt modelId="{0C95D782-AD1B-2F43-B307-B465088A7C47}" type="sibTrans" cxnId="{2E84D647-47CE-324C-B5B2-B3B543739A18}">
      <dgm:prSet/>
      <dgm:spPr/>
      <dgm:t>
        <a:bodyPr/>
        <a:lstStyle/>
        <a:p>
          <a:endParaRPr lang="en-US"/>
        </a:p>
      </dgm:t>
    </dgm:pt>
    <dgm:pt modelId="{9AA4B82E-4806-414A-97A1-31D2696D1D46}">
      <dgm:prSet/>
      <dgm:spPr/>
      <dgm:t>
        <a:bodyPr/>
        <a:lstStyle/>
        <a:p>
          <a:r>
            <a:rPr lang="en-US" dirty="0"/>
            <a:t>30 Orders through the EOSC Marketplace over Dec/Jan</a:t>
          </a:r>
        </a:p>
      </dgm:t>
    </dgm:pt>
    <dgm:pt modelId="{6A6D23FF-296A-0448-A0F5-DB55A23D8A83}" type="parTrans" cxnId="{B3C5433C-69D4-EE41-B058-32CBA12CF991}">
      <dgm:prSet/>
      <dgm:spPr/>
      <dgm:t>
        <a:bodyPr/>
        <a:lstStyle/>
        <a:p>
          <a:endParaRPr lang="en-US"/>
        </a:p>
      </dgm:t>
    </dgm:pt>
    <dgm:pt modelId="{113C59E5-8DC0-A94D-9A94-BDD3B37F0319}" type="sibTrans" cxnId="{B3C5433C-69D4-EE41-B058-32CBA12CF991}">
      <dgm:prSet/>
      <dgm:spPr/>
      <dgm:t>
        <a:bodyPr/>
        <a:lstStyle/>
        <a:p>
          <a:endParaRPr lang="en-US"/>
        </a:p>
      </dgm:t>
    </dgm:pt>
    <dgm:pt modelId="{02369B65-9C9F-3E42-9FBC-257DB9C56420}" type="pres">
      <dgm:prSet presAssocID="{543420BF-B186-A74F-864D-1FA95BE37518}" presName="Name0" presStyleCnt="0">
        <dgm:presLayoutVars>
          <dgm:dir/>
          <dgm:resizeHandles val="exact"/>
        </dgm:presLayoutVars>
      </dgm:prSet>
      <dgm:spPr/>
    </dgm:pt>
    <dgm:pt modelId="{10CC776A-4609-7548-8533-14CED7A3290C}" type="pres">
      <dgm:prSet presAssocID="{DCD61D56-1962-2942-967F-163EC8ABA3AB}" presName="Name5" presStyleLbl="vennNode1" presStyleIdx="0" presStyleCnt="2">
        <dgm:presLayoutVars>
          <dgm:bulletEnabled val="1"/>
        </dgm:presLayoutVars>
      </dgm:prSet>
      <dgm:spPr/>
    </dgm:pt>
    <dgm:pt modelId="{C516DA88-3102-0540-942F-13B7794C5263}" type="pres">
      <dgm:prSet presAssocID="{0C95D782-AD1B-2F43-B307-B465088A7C47}" presName="space" presStyleCnt="0"/>
      <dgm:spPr/>
    </dgm:pt>
    <dgm:pt modelId="{C3104A18-AE44-1245-8FE4-6587C343123F}" type="pres">
      <dgm:prSet presAssocID="{9AA4B82E-4806-414A-97A1-31D2696D1D46}" presName="Name5" presStyleLbl="vennNode1" presStyleIdx="1" presStyleCnt="2">
        <dgm:presLayoutVars>
          <dgm:bulletEnabled val="1"/>
        </dgm:presLayoutVars>
      </dgm:prSet>
      <dgm:spPr/>
    </dgm:pt>
  </dgm:ptLst>
  <dgm:cxnLst>
    <dgm:cxn modelId="{D09A9D1C-1BE9-104A-B79F-FC42A6C50D20}" type="presOf" srcId="{9AA4B82E-4806-414A-97A1-31D2696D1D46}" destId="{C3104A18-AE44-1245-8FE4-6587C343123F}" srcOrd="0" destOrd="0" presId="urn:microsoft.com/office/officeart/2005/8/layout/venn3"/>
    <dgm:cxn modelId="{B7E5F91F-B9C6-3E4C-8E65-1AD84951FA7E}" type="presOf" srcId="{DCD61D56-1962-2942-967F-163EC8ABA3AB}" destId="{10CC776A-4609-7548-8533-14CED7A3290C}" srcOrd="0" destOrd="0" presId="urn:microsoft.com/office/officeart/2005/8/layout/venn3"/>
    <dgm:cxn modelId="{B3C5433C-69D4-EE41-B058-32CBA12CF991}" srcId="{543420BF-B186-A74F-864D-1FA95BE37518}" destId="{9AA4B82E-4806-414A-97A1-31D2696D1D46}" srcOrd="1" destOrd="0" parTransId="{6A6D23FF-296A-0448-A0F5-DB55A23D8A83}" sibTransId="{113C59E5-8DC0-A94D-9A94-BDD3B37F0319}"/>
    <dgm:cxn modelId="{2E84D647-47CE-324C-B5B2-B3B543739A18}" srcId="{543420BF-B186-A74F-864D-1FA95BE37518}" destId="{DCD61D56-1962-2942-967F-163EC8ABA3AB}" srcOrd="0" destOrd="0" parTransId="{DF1538B0-FCA4-EA45-8BB2-FE914D802A0D}" sibTransId="{0C95D782-AD1B-2F43-B307-B465088A7C47}"/>
    <dgm:cxn modelId="{BB44B29A-CFC5-2944-B1E4-889AA8058FD1}" type="presOf" srcId="{543420BF-B186-A74F-864D-1FA95BE37518}" destId="{02369B65-9C9F-3E42-9FBC-257DB9C56420}" srcOrd="0" destOrd="0" presId="urn:microsoft.com/office/officeart/2005/8/layout/venn3"/>
    <dgm:cxn modelId="{253953F7-1EA8-0D46-A06A-8018CFC95B29}" type="presParOf" srcId="{02369B65-9C9F-3E42-9FBC-257DB9C56420}" destId="{10CC776A-4609-7548-8533-14CED7A3290C}" srcOrd="0" destOrd="0" presId="urn:microsoft.com/office/officeart/2005/8/layout/venn3"/>
    <dgm:cxn modelId="{FC064C18-7372-A64E-A7CB-0C753BE7ADC0}" type="presParOf" srcId="{02369B65-9C9F-3E42-9FBC-257DB9C56420}" destId="{C516DA88-3102-0540-942F-13B7794C5263}" srcOrd="1" destOrd="0" presId="urn:microsoft.com/office/officeart/2005/8/layout/venn3"/>
    <dgm:cxn modelId="{62B68DD2-58B3-BF40-BE9A-D27C5CA83D7D}" type="presParOf" srcId="{02369B65-9C9F-3E42-9FBC-257DB9C56420}" destId="{C3104A18-AE44-1245-8FE4-6587C343123F}" srcOrd="2"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E6135EE-B7A4-3345-97BF-8B997249C50B}" type="doc">
      <dgm:prSet loTypeId="urn:microsoft.com/office/officeart/2005/8/layout/radial5" loCatId="" qsTypeId="urn:microsoft.com/office/officeart/2005/8/quickstyle/simple1" qsCatId="simple" csTypeId="urn:microsoft.com/office/officeart/2005/8/colors/accent1_3" csCatId="accent1" phldr="1"/>
      <dgm:spPr/>
      <dgm:t>
        <a:bodyPr/>
        <a:lstStyle/>
        <a:p>
          <a:endParaRPr lang="en-US"/>
        </a:p>
      </dgm:t>
    </dgm:pt>
    <dgm:pt modelId="{C026CF5F-586C-434A-8E51-685834AAC516}">
      <dgm:prSet phldrT="[Text]"/>
      <dgm:spPr>
        <a:solidFill>
          <a:schemeClr val="accent1">
            <a:lumMod val="20000"/>
            <a:lumOff val="80000"/>
          </a:schemeClr>
        </a:solidFill>
      </dgm:spPr>
      <dgm:t>
        <a:bodyPr/>
        <a:lstStyle/>
        <a:p>
          <a:r>
            <a:rPr lang="en-US" dirty="0"/>
            <a:t>   </a:t>
          </a:r>
        </a:p>
      </dgm:t>
    </dgm:pt>
    <dgm:pt modelId="{6984E201-7EF4-874D-872B-AA8C590D3D47}" type="parTrans" cxnId="{99E23D43-47E0-B045-810F-574883E6B65B}">
      <dgm:prSet/>
      <dgm:spPr/>
      <dgm:t>
        <a:bodyPr/>
        <a:lstStyle/>
        <a:p>
          <a:endParaRPr lang="en-US"/>
        </a:p>
      </dgm:t>
    </dgm:pt>
    <dgm:pt modelId="{9167D767-7AC8-AE4A-B33D-81C5736865C4}" type="sibTrans" cxnId="{99E23D43-47E0-B045-810F-574883E6B65B}">
      <dgm:prSet/>
      <dgm:spPr/>
      <dgm:t>
        <a:bodyPr/>
        <a:lstStyle/>
        <a:p>
          <a:endParaRPr lang="en-US"/>
        </a:p>
      </dgm:t>
    </dgm:pt>
    <dgm:pt modelId="{62AC610C-F5F2-F243-B969-C9A0E3D08F58}">
      <dgm:prSet phldrT="[Text]"/>
      <dgm:spPr>
        <a:solidFill>
          <a:schemeClr val="tx1">
            <a:lumMod val="60000"/>
            <a:lumOff val="40000"/>
          </a:schemeClr>
        </a:solidFill>
      </dgm:spPr>
      <dgm:t>
        <a:bodyPr/>
        <a:lstStyle/>
        <a:p>
          <a:r>
            <a:rPr lang="en-US" dirty="0"/>
            <a:t>  </a:t>
          </a:r>
        </a:p>
      </dgm:t>
    </dgm:pt>
    <dgm:pt modelId="{91BB9D6C-9E6A-304E-B96F-F71419480637}" type="parTrans" cxnId="{6E228C32-1A8C-174E-8BE7-2B8E9C16DC43}">
      <dgm:prSet/>
      <dgm:spPr/>
      <dgm:t>
        <a:bodyPr/>
        <a:lstStyle/>
        <a:p>
          <a:endParaRPr lang="en-US"/>
        </a:p>
      </dgm:t>
    </dgm:pt>
    <dgm:pt modelId="{8EB51DA2-08BE-8342-8A22-828E940C8354}" type="sibTrans" cxnId="{6E228C32-1A8C-174E-8BE7-2B8E9C16DC43}">
      <dgm:prSet/>
      <dgm:spPr/>
      <dgm:t>
        <a:bodyPr/>
        <a:lstStyle/>
        <a:p>
          <a:endParaRPr lang="en-US"/>
        </a:p>
      </dgm:t>
    </dgm:pt>
    <dgm:pt modelId="{2806993A-95F3-2940-A5C3-011804405373}">
      <dgm:prSet phldrT="[Text]"/>
      <dgm:spPr>
        <a:solidFill>
          <a:schemeClr val="bg1">
            <a:lumMod val="75000"/>
          </a:schemeClr>
        </a:solidFill>
      </dgm:spPr>
      <dgm:t>
        <a:bodyPr/>
        <a:lstStyle/>
        <a:p>
          <a:r>
            <a:rPr lang="en-US" dirty="0"/>
            <a:t>  </a:t>
          </a:r>
        </a:p>
      </dgm:t>
    </dgm:pt>
    <dgm:pt modelId="{491DD1BA-5A74-AB4E-B282-5A8C2B43B078}" type="parTrans" cxnId="{C610EE5A-CA79-5844-85D8-B8FAE65E3251}">
      <dgm:prSet/>
      <dgm:spPr/>
      <dgm:t>
        <a:bodyPr/>
        <a:lstStyle/>
        <a:p>
          <a:endParaRPr lang="en-US"/>
        </a:p>
      </dgm:t>
    </dgm:pt>
    <dgm:pt modelId="{7068D721-5F7C-504C-A32C-268A6B56C541}" type="sibTrans" cxnId="{C610EE5A-CA79-5844-85D8-B8FAE65E3251}">
      <dgm:prSet/>
      <dgm:spPr/>
      <dgm:t>
        <a:bodyPr/>
        <a:lstStyle/>
        <a:p>
          <a:endParaRPr lang="en-US"/>
        </a:p>
      </dgm:t>
    </dgm:pt>
    <dgm:pt modelId="{A483BD37-D5D6-6E45-A19A-471FE67EEE9F}">
      <dgm:prSet phldrT="[Text]"/>
      <dgm:spPr>
        <a:solidFill>
          <a:schemeClr val="bg1">
            <a:lumMod val="85000"/>
          </a:schemeClr>
        </a:solidFill>
        <a:ln>
          <a:noFill/>
        </a:ln>
      </dgm:spPr>
      <dgm:t>
        <a:bodyPr/>
        <a:lstStyle/>
        <a:p>
          <a:r>
            <a:rPr lang="en-US" dirty="0"/>
            <a:t>  </a:t>
          </a:r>
        </a:p>
      </dgm:t>
    </dgm:pt>
    <dgm:pt modelId="{39016044-FDA7-1945-B189-325EA64A688D}" type="parTrans" cxnId="{F4690B27-2C39-F042-B267-F747073D5C50}">
      <dgm:prSet/>
      <dgm:spPr/>
      <dgm:t>
        <a:bodyPr/>
        <a:lstStyle/>
        <a:p>
          <a:endParaRPr lang="en-US"/>
        </a:p>
      </dgm:t>
    </dgm:pt>
    <dgm:pt modelId="{1E1DEE14-05B3-FC48-B834-96C3BF6C367C}" type="sibTrans" cxnId="{F4690B27-2C39-F042-B267-F747073D5C50}">
      <dgm:prSet/>
      <dgm:spPr/>
      <dgm:t>
        <a:bodyPr/>
        <a:lstStyle/>
        <a:p>
          <a:endParaRPr lang="en-US"/>
        </a:p>
      </dgm:t>
    </dgm:pt>
    <dgm:pt modelId="{61BDD351-1673-9D4B-BBB2-3AA290E754BF}">
      <dgm:prSet phldrT="[Text]"/>
      <dgm:spPr>
        <a:solidFill>
          <a:schemeClr val="tx1">
            <a:lumMod val="20000"/>
            <a:lumOff val="80000"/>
          </a:schemeClr>
        </a:solidFill>
      </dgm:spPr>
      <dgm:t>
        <a:bodyPr/>
        <a:lstStyle/>
        <a:p>
          <a:endParaRPr lang="en-US" dirty="0"/>
        </a:p>
      </dgm:t>
    </dgm:pt>
    <dgm:pt modelId="{3C51EA2A-4E81-AC43-8BDC-80E2A8A139CC}" type="parTrans" cxnId="{ADEEF1B7-99F7-0E47-9400-C24519324421}">
      <dgm:prSet/>
      <dgm:spPr/>
      <dgm:t>
        <a:bodyPr/>
        <a:lstStyle/>
        <a:p>
          <a:endParaRPr lang="en-US"/>
        </a:p>
      </dgm:t>
    </dgm:pt>
    <dgm:pt modelId="{F883B335-9009-144C-B20D-709882F747CD}" type="sibTrans" cxnId="{ADEEF1B7-99F7-0E47-9400-C24519324421}">
      <dgm:prSet/>
      <dgm:spPr/>
      <dgm:t>
        <a:bodyPr/>
        <a:lstStyle/>
        <a:p>
          <a:endParaRPr lang="en-US"/>
        </a:p>
      </dgm:t>
    </dgm:pt>
    <dgm:pt modelId="{A1179E1D-82A2-114B-9C52-C8336DCDE31A}">
      <dgm:prSet phldrT="[Text]"/>
      <dgm:spPr>
        <a:solidFill>
          <a:schemeClr val="bg2">
            <a:lumMod val="90000"/>
          </a:schemeClr>
        </a:solidFill>
      </dgm:spPr>
      <dgm:t>
        <a:bodyPr/>
        <a:lstStyle/>
        <a:p>
          <a:endParaRPr lang="en-US" dirty="0"/>
        </a:p>
      </dgm:t>
    </dgm:pt>
    <dgm:pt modelId="{583962D5-D705-A240-856D-F8EEEC7491FA}" type="parTrans" cxnId="{30937769-16F0-624D-B072-4A9522097FD7}">
      <dgm:prSet/>
      <dgm:spPr/>
      <dgm:t>
        <a:bodyPr/>
        <a:lstStyle/>
        <a:p>
          <a:endParaRPr lang="en-US"/>
        </a:p>
      </dgm:t>
    </dgm:pt>
    <dgm:pt modelId="{C07DE84E-EA26-A847-8AB4-94D510ABEBAF}" type="sibTrans" cxnId="{30937769-16F0-624D-B072-4A9522097FD7}">
      <dgm:prSet/>
      <dgm:spPr/>
      <dgm:t>
        <a:bodyPr/>
        <a:lstStyle/>
        <a:p>
          <a:endParaRPr lang="en-US"/>
        </a:p>
      </dgm:t>
    </dgm:pt>
    <dgm:pt modelId="{078FE7D1-473A-EA4F-9AC8-36D8DB6B1A99}">
      <dgm:prSet phldrT="[Text]"/>
      <dgm:spPr/>
      <dgm:t>
        <a:bodyPr/>
        <a:lstStyle/>
        <a:p>
          <a:endParaRPr lang="en-US" dirty="0"/>
        </a:p>
      </dgm:t>
    </dgm:pt>
    <dgm:pt modelId="{07C35FD0-DC9F-4F46-9162-7687E8E575D9}" type="parTrans" cxnId="{8CD10B2B-25EA-6441-81F7-4610B9B5618E}">
      <dgm:prSet/>
      <dgm:spPr/>
      <dgm:t>
        <a:bodyPr/>
        <a:lstStyle/>
        <a:p>
          <a:endParaRPr lang="en-US"/>
        </a:p>
      </dgm:t>
    </dgm:pt>
    <dgm:pt modelId="{793668C5-28E6-2741-8AE7-9E5AA0141ACB}" type="sibTrans" cxnId="{8CD10B2B-25EA-6441-81F7-4610B9B5618E}">
      <dgm:prSet/>
      <dgm:spPr/>
      <dgm:t>
        <a:bodyPr/>
        <a:lstStyle/>
        <a:p>
          <a:endParaRPr lang="en-US"/>
        </a:p>
      </dgm:t>
    </dgm:pt>
    <dgm:pt modelId="{F8CF8AB9-6C70-1140-B5A2-CF0591BF2C18}" type="pres">
      <dgm:prSet presAssocID="{5E6135EE-B7A4-3345-97BF-8B997249C50B}" presName="Name0" presStyleCnt="0">
        <dgm:presLayoutVars>
          <dgm:chMax val="1"/>
          <dgm:dir/>
          <dgm:animLvl val="ctr"/>
          <dgm:resizeHandles val="exact"/>
        </dgm:presLayoutVars>
      </dgm:prSet>
      <dgm:spPr/>
    </dgm:pt>
    <dgm:pt modelId="{CA4EF787-7D92-2548-8345-1F2D5731F720}" type="pres">
      <dgm:prSet presAssocID="{C026CF5F-586C-434A-8E51-685834AAC516}" presName="centerShape" presStyleLbl="node0" presStyleIdx="0" presStyleCnt="1"/>
      <dgm:spPr/>
    </dgm:pt>
    <dgm:pt modelId="{77CD74D7-BE9F-1744-ACFA-A10DF185D4C1}" type="pres">
      <dgm:prSet presAssocID="{91BB9D6C-9E6A-304E-B96F-F71419480637}" presName="parTrans" presStyleLbl="sibTrans2D1" presStyleIdx="0" presStyleCnt="5"/>
      <dgm:spPr/>
    </dgm:pt>
    <dgm:pt modelId="{C57E9A58-FD64-ED4C-9AFA-5F27F932F157}" type="pres">
      <dgm:prSet presAssocID="{91BB9D6C-9E6A-304E-B96F-F71419480637}" presName="connectorText" presStyleLbl="sibTrans2D1" presStyleIdx="0" presStyleCnt="5"/>
      <dgm:spPr/>
    </dgm:pt>
    <dgm:pt modelId="{BB824F94-A039-2F4B-8C66-5576BB00565C}" type="pres">
      <dgm:prSet presAssocID="{62AC610C-F5F2-F243-B969-C9A0E3D08F58}" presName="node" presStyleLbl="node1" presStyleIdx="0" presStyleCnt="5">
        <dgm:presLayoutVars>
          <dgm:bulletEnabled val="1"/>
        </dgm:presLayoutVars>
      </dgm:prSet>
      <dgm:spPr/>
    </dgm:pt>
    <dgm:pt modelId="{54AD9A2D-7C60-A945-A5BD-D7E81AA94192}" type="pres">
      <dgm:prSet presAssocID="{491DD1BA-5A74-AB4E-B282-5A8C2B43B078}" presName="parTrans" presStyleLbl="sibTrans2D1" presStyleIdx="1" presStyleCnt="5"/>
      <dgm:spPr/>
    </dgm:pt>
    <dgm:pt modelId="{0BBE0B22-BCA1-6341-AF57-6BBF74FA6F60}" type="pres">
      <dgm:prSet presAssocID="{491DD1BA-5A74-AB4E-B282-5A8C2B43B078}" presName="connectorText" presStyleLbl="sibTrans2D1" presStyleIdx="1" presStyleCnt="5"/>
      <dgm:spPr/>
    </dgm:pt>
    <dgm:pt modelId="{A737F8A9-EF74-3F45-8368-A9FDDAB50D92}" type="pres">
      <dgm:prSet presAssocID="{2806993A-95F3-2940-A5C3-011804405373}" presName="node" presStyleLbl="node1" presStyleIdx="1" presStyleCnt="5">
        <dgm:presLayoutVars>
          <dgm:bulletEnabled val="1"/>
        </dgm:presLayoutVars>
      </dgm:prSet>
      <dgm:spPr/>
    </dgm:pt>
    <dgm:pt modelId="{47AD330E-C198-564F-BC39-FD062A794F6D}" type="pres">
      <dgm:prSet presAssocID="{39016044-FDA7-1945-B189-325EA64A688D}" presName="parTrans" presStyleLbl="sibTrans2D1" presStyleIdx="2" presStyleCnt="5"/>
      <dgm:spPr/>
    </dgm:pt>
    <dgm:pt modelId="{F5216E98-546F-D449-94CF-90B938AC70C9}" type="pres">
      <dgm:prSet presAssocID="{39016044-FDA7-1945-B189-325EA64A688D}" presName="connectorText" presStyleLbl="sibTrans2D1" presStyleIdx="2" presStyleCnt="5"/>
      <dgm:spPr/>
    </dgm:pt>
    <dgm:pt modelId="{7D368625-4450-104F-BEFD-88939918285A}" type="pres">
      <dgm:prSet presAssocID="{A483BD37-D5D6-6E45-A19A-471FE67EEE9F}" presName="node" presStyleLbl="node1" presStyleIdx="2" presStyleCnt="5">
        <dgm:presLayoutVars>
          <dgm:bulletEnabled val="1"/>
        </dgm:presLayoutVars>
      </dgm:prSet>
      <dgm:spPr/>
    </dgm:pt>
    <dgm:pt modelId="{9712AA37-F2B5-BB40-A0D1-AA8EC47F7A8A}" type="pres">
      <dgm:prSet presAssocID="{3C51EA2A-4E81-AC43-8BDC-80E2A8A139CC}" presName="parTrans" presStyleLbl="sibTrans2D1" presStyleIdx="3" presStyleCnt="5"/>
      <dgm:spPr/>
    </dgm:pt>
    <dgm:pt modelId="{E8D2C97F-1954-9A40-A346-DA0B75744F9C}" type="pres">
      <dgm:prSet presAssocID="{3C51EA2A-4E81-AC43-8BDC-80E2A8A139CC}" presName="connectorText" presStyleLbl="sibTrans2D1" presStyleIdx="3" presStyleCnt="5"/>
      <dgm:spPr/>
    </dgm:pt>
    <dgm:pt modelId="{8C016B1F-FB64-5B48-9CF1-6E4D5408B027}" type="pres">
      <dgm:prSet presAssocID="{61BDD351-1673-9D4B-BBB2-3AA290E754BF}" presName="node" presStyleLbl="node1" presStyleIdx="3" presStyleCnt="5">
        <dgm:presLayoutVars>
          <dgm:bulletEnabled val="1"/>
        </dgm:presLayoutVars>
      </dgm:prSet>
      <dgm:spPr/>
    </dgm:pt>
    <dgm:pt modelId="{62867CFC-5995-DE40-A710-A12DE9BA0993}" type="pres">
      <dgm:prSet presAssocID="{583962D5-D705-A240-856D-F8EEEC7491FA}" presName="parTrans" presStyleLbl="sibTrans2D1" presStyleIdx="4" presStyleCnt="5"/>
      <dgm:spPr/>
    </dgm:pt>
    <dgm:pt modelId="{32E2A9EC-6B83-9D46-85F9-2B2B2EAF272C}" type="pres">
      <dgm:prSet presAssocID="{583962D5-D705-A240-856D-F8EEEC7491FA}" presName="connectorText" presStyleLbl="sibTrans2D1" presStyleIdx="4" presStyleCnt="5"/>
      <dgm:spPr/>
    </dgm:pt>
    <dgm:pt modelId="{C73DFDFC-6841-034F-A2CD-772EC6F045C4}" type="pres">
      <dgm:prSet presAssocID="{A1179E1D-82A2-114B-9C52-C8336DCDE31A}" presName="node" presStyleLbl="node1" presStyleIdx="4" presStyleCnt="5">
        <dgm:presLayoutVars>
          <dgm:bulletEnabled val="1"/>
        </dgm:presLayoutVars>
      </dgm:prSet>
      <dgm:spPr/>
    </dgm:pt>
  </dgm:ptLst>
  <dgm:cxnLst>
    <dgm:cxn modelId="{C94F5217-B52C-8846-BD58-3AF4117ADBFA}" type="presOf" srcId="{3C51EA2A-4E81-AC43-8BDC-80E2A8A139CC}" destId="{9712AA37-F2B5-BB40-A0D1-AA8EC47F7A8A}" srcOrd="0" destOrd="0" presId="urn:microsoft.com/office/officeart/2005/8/layout/radial5"/>
    <dgm:cxn modelId="{3B5AF321-808B-A845-B80A-F2BAE70366CD}" type="presOf" srcId="{491DD1BA-5A74-AB4E-B282-5A8C2B43B078}" destId="{54AD9A2D-7C60-A945-A5BD-D7E81AA94192}" srcOrd="0" destOrd="0" presId="urn:microsoft.com/office/officeart/2005/8/layout/radial5"/>
    <dgm:cxn modelId="{8DF30025-411C-FA4A-A438-50F3D6F576A4}" type="presOf" srcId="{491DD1BA-5A74-AB4E-B282-5A8C2B43B078}" destId="{0BBE0B22-BCA1-6341-AF57-6BBF74FA6F60}" srcOrd="1" destOrd="0" presId="urn:microsoft.com/office/officeart/2005/8/layout/radial5"/>
    <dgm:cxn modelId="{F4690B27-2C39-F042-B267-F747073D5C50}" srcId="{C026CF5F-586C-434A-8E51-685834AAC516}" destId="{A483BD37-D5D6-6E45-A19A-471FE67EEE9F}" srcOrd="2" destOrd="0" parTransId="{39016044-FDA7-1945-B189-325EA64A688D}" sibTransId="{1E1DEE14-05B3-FC48-B834-96C3BF6C367C}"/>
    <dgm:cxn modelId="{1DC05F29-5C3C-CC42-AA98-AEF00D9AC747}" type="presOf" srcId="{5E6135EE-B7A4-3345-97BF-8B997249C50B}" destId="{F8CF8AB9-6C70-1140-B5A2-CF0591BF2C18}" srcOrd="0" destOrd="0" presId="urn:microsoft.com/office/officeart/2005/8/layout/radial5"/>
    <dgm:cxn modelId="{8CD10B2B-25EA-6441-81F7-4610B9B5618E}" srcId="{5E6135EE-B7A4-3345-97BF-8B997249C50B}" destId="{078FE7D1-473A-EA4F-9AC8-36D8DB6B1A99}" srcOrd="1" destOrd="0" parTransId="{07C35FD0-DC9F-4F46-9162-7687E8E575D9}" sibTransId="{793668C5-28E6-2741-8AE7-9E5AA0141ACB}"/>
    <dgm:cxn modelId="{6E228C32-1A8C-174E-8BE7-2B8E9C16DC43}" srcId="{C026CF5F-586C-434A-8E51-685834AAC516}" destId="{62AC610C-F5F2-F243-B969-C9A0E3D08F58}" srcOrd="0" destOrd="0" parTransId="{91BB9D6C-9E6A-304E-B96F-F71419480637}" sibTransId="{8EB51DA2-08BE-8342-8A22-828E940C8354}"/>
    <dgm:cxn modelId="{99E23D43-47E0-B045-810F-574883E6B65B}" srcId="{5E6135EE-B7A4-3345-97BF-8B997249C50B}" destId="{C026CF5F-586C-434A-8E51-685834AAC516}" srcOrd="0" destOrd="0" parTransId="{6984E201-7EF4-874D-872B-AA8C590D3D47}" sibTransId="{9167D767-7AC8-AE4A-B33D-81C5736865C4}"/>
    <dgm:cxn modelId="{C610EE5A-CA79-5844-85D8-B8FAE65E3251}" srcId="{C026CF5F-586C-434A-8E51-685834AAC516}" destId="{2806993A-95F3-2940-A5C3-011804405373}" srcOrd="1" destOrd="0" parTransId="{491DD1BA-5A74-AB4E-B282-5A8C2B43B078}" sibTransId="{7068D721-5F7C-504C-A32C-268A6B56C541}"/>
    <dgm:cxn modelId="{0BF27C61-4D5E-A74E-A12F-F57770E0F8BC}" type="presOf" srcId="{A483BD37-D5D6-6E45-A19A-471FE67EEE9F}" destId="{7D368625-4450-104F-BEFD-88939918285A}" srcOrd="0" destOrd="0" presId="urn:microsoft.com/office/officeart/2005/8/layout/radial5"/>
    <dgm:cxn modelId="{4E817E65-7544-C244-8A32-A62D6A0D31DD}" type="presOf" srcId="{91BB9D6C-9E6A-304E-B96F-F71419480637}" destId="{C57E9A58-FD64-ED4C-9AFA-5F27F932F157}" srcOrd="1" destOrd="0" presId="urn:microsoft.com/office/officeart/2005/8/layout/radial5"/>
    <dgm:cxn modelId="{3C712866-1C4A-2C40-9BFE-C3D8A73D303E}" type="presOf" srcId="{62AC610C-F5F2-F243-B969-C9A0E3D08F58}" destId="{BB824F94-A039-2F4B-8C66-5576BB00565C}" srcOrd="0" destOrd="0" presId="urn:microsoft.com/office/officeart/2005/8/layout/radial5"/>
    <dgm:cxn modelId="{30937769-16F0-624D-B072-4A9522097FD7}" srcId="{C026CF5F-586C-434A-8E51-685834AAC516}" destId="{A1179E1D-82A2-114B-9C52-C8336DCDE31A}" srcOrd="4" destOrd="0" parTransId="{583962D5-D705-A240-856D-F8EEEC7491FA}" sibTransId="{C07DE84E-EA26-A847-8AB4-94D510ABEBAF}"/>
    <dgm:cxn modelId="{1E31216D-4232-AE47-BA79-21E4CC808022}" type="presOf" srcId="{C026CF5F-586C-434A-8E51-685834AAC516}" destId="{CA4EF787-7D92-2548-8345-1F2D5731F720}" srcOrd="0" destOrd="0" presId="urn:microsoft.com/office/officeart/2005/8/layout/radial5"/>
    <dgm:cxn modelId="{87BD7378-5BD5-7A4E-8A4D-1C8ED4A4F887}" type="presOf" srcId="{39016044-FDA7-1945-B189-325EA64A688D}" destId="{47AD330E-C198-564F-BC39-FD062A794F6D}" srcOrd="0" destOrd="0" presId="urn:microsoft.com/office/officeart/2005/8/layout/radial5"/>
    <dgm:cxn modelId="{D937007A-3294-C048-ACF7-7CE651FD0572}" type="presOf" srcId="{3C51EA2A-4E81-AC43-8BDC-80E2A8A139CC}" destId="{E8D2C97F-1954-9A40-A346-DA0B75744F9C}" srcOrd="1" destOrd="0" presId="urn:microsoft.com/office/officeart/2005/8/layout/radial5"/>
    <dgm:cxn modelId="{5F74F280-0A94-6F41-BA9A-50568D8D9741}" type="presOf" srcId="{39016044-FDA7-1945-B189-325EA64A688D}" destId="{F5216E98-546F-D449-94CF-90B938AC70C9}" srcOrd="1" destOrd="0" presId="urn:microsoft.com/office/officeart/2005/8/layout/radial5"/>
    <dgm:cxn modelId="{2F73C29F-A77E-6B46-829B-E531D06F5509}" type="presOf" srcId="{2806993A-95F3-2940-A5C3-011804405373}" destId="{A737F8A9-EF74-3F45-8368-A9FDDAB50D92}" srcOrd="0" destOrd="0" presId="urn:microsoft.com/office/officeart/2005/8/layout/radial5"/>
    <dgm:cxn modelId="{3C6AD7A6-140E-0444-BDA3-4D77C3A50493}" type="presOf" srcId="{61BDD351-1673-9D4B-BBB2-3AA290E754BF}" destId="{8C016B1F-FB64-5B48-9CF1-6E4D5408B027}" srcOrd="0" destOrd="0" presId="urn:microsoft.com/office/officeart/2005/8/layout/radial5"/>
    <dgm:cxn modelId="{ADEEF1B7-99F7-0E47-9400-C24519324421}" srcId="{C026CF5F-586C-434A-8E51-685834AAC516}" destId="{61BDD351-1673-9D4B-BBB2-3AA290E754BF}" srcOrd="3" destOrd="0" parTransId="{3C51EA2A-4E81-AC43-8BDC-80E2A8A139CC}" sibTransId="{F883B335-9009-144C-B20D-709882F747CD}"/>
    <dgm:cxn modelId="{E57ABBD3-0114-DA4C-9C76-5A8E5040E988}" type="presOf" srcId="{91BB9D6C-9E6A-304E-B96F-F71419480637}" destId="{77CD74D7-BE9F-1744-ACFA-A10DF185D4C1}" srcOrd="0" destOrd="0" presId="urn:microsoft.com/office/officeart/2005/8/layout/radial5"/>
    <dgm:cxn modelId="{262021D4-9578-1841-A5AC-8673AEFA1346}" type="presOf" srcId="{A1179E1D-82A2-114B-9C52-C8336DCDE31A}" destId="{C73DFDFC-6841-034F-A2CD-772EC6F045C4}" srcOrd="0" destOrd="0" presId="urn:microsoft.com/office/officeart/2005/8/layout/radial5"/>
    <dgm:cxn modelId="{C2596DDA-9122-0B4C-86D9-941F3446D76B}" type="presOf" srcId="{583962D5-D705-A240-856D-F8EEEC7491FA}" destId="{62867CFC-5995-DE40-A710-A12DE9BA0993}" srcOrd="0" destOrd="0" presId="urn:microsoft.com/office/officeart/2005/8/layout/radial5"/>
    <dgm:cxn modelId="{CF82CFE0-3937-BC4B-99A9-DD888D2BE70E}" type="presOf" srcId="{583962D5-D705-A240-856D-F8EEEC7491FA}" destId="{32E2A9EC-6B83-9D46-85F9-2B2B2EAF272C}" srcOrd="1" destOrd="0" presId="urn:microsoft.com/office/officeart/2005/8/layout/radial5"/>
    <dgm:cxn modelId="{742EB74E-4675-0A47-AE3B-CB20CB90ABEF}" type="presParOf" srcId="{F8CF8AB9-6C70-1140-B5A2-CF0591BF2C18}" destId="{CA4EF787-7D92-2548-8345-1F2D5731F720}" srcOrd="0" destOrd="0" presId="urn:microsoft.com/office/officeart/2005/8/layout/radial5"/>
    <dgm:cxn modelId="{D1B61BD9-D5B2-1840-84B2-A31368623D7A}" type="presParOf" srcId="{F8CF8AB9-6C70-1140-B5A2-CF0591BF2C18}" destId="{77CD74D7-BE9F-1744-ACFA-A10DF185D4C1}" srcOrd="1" destOrd="0" presId="urn:microsoft.com/office/officeart/2005/8/layout/radial5"/>
    <dgm:cxn modelId="{FA3665FF-9828-7D45-A381-B708C7443BC5}" type="presParOf" srcId="{77CD74D7-BE9F-1744-ACFA-A10DF185D4C1}" destId="{C57E9A58-FD64-ED4C-9AFA-5F27F932F157}" srcOrd="0" destOrd="0" presId="urn:microsoft.com/office/officeart/2005/8/layout/radial5"/>
    <dgm:cxn modelId="{B32BF6BF-613E-7348-8570-1474DACA3B3B}" type="presParOf" srcId="{F8CF8AB9-6C70-1140-B5A2-CF0591BF2C18}" destId="{BB824F94-A039-2F4B-8C66-5576BB00565C}" srcOrd="2" destOrd="0" presId="urn:microsoft.com/office/officeart/2005/8/layout/radial5"/>
    <dgm:cxn modelId="{D889E7AF-FA4D-CA4A-8E0E-A6DD75C6A4E4}" type="presParOf" srcId="{F8CF8AB9-6C70-1140-B5A2-CF0591BF2C18}" destId="{54AD9A2D-7C60-A945-A5BD-D7E81AA94192}" srcOrd="3" destOrd="0" presId="urn:microsoft.com/office/officeart/2005/8/layout/radial5"/>
    <dgm:cxn modelId="{8926CC27-4326-3D4C-9DC7-34A82A96A244}" type="presParOf" srcId="{54AD9A2D-7C60-A945-A5BD-D7E81AA94192}" destId="{0BBE0B22-BCA1-6341-AF57-6BBF74FA6F60}" srcOrd="0" destOrd="0" presId="urn:microsoft.com/office/officeart/2005/8/layout/radial5"/>
    <dgm:cxn modelId="{C05A59F4-2C01-6B40-B9FB-E5749E324B7D}" type="presParOf" srcId="{F8CF8AB9-6C70-1140-B5A2-CF0591BF2C18}" destId="{A737F8A9-EF74-3F45-8368-A9FDDAB50D92}" srcOrd="4" destOrd="0" presId="urn:microsoft.com/office/officeart/2005/8/layout/radial5"/>
    <dgm:cxn modelId="{BB3BB6CA-5B6C-3447-90F2-C104E3E4333C}" type="presParOf" srcId="{F8CF8AB9-6C70-1140-B5A2-CF0591BF2C18}" destId="{47AD330E-C198-564F-BC39-FD062A794F6D}" srcOrd="5" destOrd="0" presId="urn:microsoft.com/office/officeart/2005/8/layout/radial5"/>
    <dgm:cxn modelId="{1BCD239E-0266-1246-A15D-9C3803BF957A}" type="presParOf" srcId="{47AD330E-C198-564F-BC39-FD062A794F6D}" destId="{F5216E98-546F-D449-94CF-90B938AC70C9}" srcOrd="0" destOrd="0" presId="urn:microsoft.com/office/officeart/2005/8/layout/radial5"/>
    <dgm:cxn modelId="{E029C561-30BA-C948-A28C-F6AE68F1BFC8}" type="presParOf" srcId="{F8CF8AB9-6C70-1140-B5A2-CF0591BF2C18}" destId="{7D368625-4450-104F-BEFD-88939918285A}" srcOrd="6" destOrd="0" presId="urn:microsoft.com/office/officeart/2005/8/layout/radial5"/>
    <dgm:cxn modelId="{F23BCF7A-C13E-C644-BB35-A3975F8F9558}" type="presParOf" srcId="{F8CF8AB9-6C70-1140-B5A2-CF0591BF2C18}" destId="{9712AA37-F2B5-BB40-A0D1-AA8EC47F7A8A}" srcOrd="7" destOrd="0" presId="urn:microsoft.com/office/officeart/2005/8/layout/radial5"/>
    <dgm:cxn modelId="{94B9684E-6CCA-D542-BED7-3CDF32BA1AB7}" type="presParOf" srcId="{9712AA37-F2B5-BB40-A0D1-AA8EC47F7A8A}" destId="{E8D2C97F-1954-9A40-A346-DA0B75744F9C}" srcOrd="0" destOrd="0" presId="urn:microsoft.com/office/officeart/2005/8/layout/radial5"/>
    <dgm:cxn modelId="{EF54633E-F369-E249-ACC2-5B8CF8B35A79}" type="presParOf" srcId="{F8CF8AB9-6C70-1140-B5A2-CF0591BF2C18}" destId="{8C016B1F-FB64-5B48-9CF1-6E4D5408B027}" srcOrd="8" destOrd="0" presId="urn:microsoft.com/office/officeart/2005/8/layout/radial5"/>
    <dgm:cxn modelId="{066D731F-CA15-1348-8679-901AD859A144}" type="presParOf" srcId="{F8CF8AB9-6C70-1140-B5A2-CF0591BF2C18}" destId="{62867CFC-5995-DE40-A710-A12DE9BA0993}" srcOrd="9" destOrd="0" presId="urn:microsoft.com/office/officeart/2005/8/layout/radial5"/>
    <dgm:cxn modelId="{AB924EFF-333A-E247-A514-63835C6A9C33}" type="presParOf" srcId="{62867CFC-5995-DE40-A710-A12DE9BA0993}" destId="{32E2A9EC-6B83-9D46-85F9-2B2B2EAF272C}" srcOrd="0" destOrd="0" presId="urn:microsoft.com/office/officeart/2005/8/layout/radial5"/>
    <dgm:cxn modelId="{8C4002E7-9292-C642-B9A8-108DE8DD59C9}" type="presParOf" srcId="{F8CF8AB9-6C70-1140-B5A2-CF0591BF2C18}" destId="{C73DFDFC-6841-034F-A2CD-772EC6F045C4}" srcOrd="10"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43420BF-B186-A74F-864D-1FA95BE37518}" type="doc">
      <dgm:prSet loTypeId="urn:microsoft.com/office/officeart/2005/8/layout/venn3" loCatId="" qsTypeId="urn:microsoft.com/office/officeart/2005/8/quickstyle/simple4" qsCatId="simple" csTypeId="urn:microsoft.com/office/officeart/2005/8/colors/colorful1" csCatId="colorful" phldr="1"/>
      <dgm:spPr/>
      <dgm:t>
        <a:bodyPr/>
        <a:lstStyle/>
        <a:p>
          <a:endParaRPr lang="en-US"/>
        </a:p>
      </dgm:t>
    </dgm:pt>
    <dgm:pt modelId="{E5277BF1-4CDC-D64D-938D-B42AC7EED453}">
      <dgm:prSet phldrT="[Text]"/>
      <dgm:spPr/>
      <dgm:t>
        <a:bodyPr/>
        <a:lstStyle/>
        <a:p>
          <a:r>
            <a:rPr lang="en-US" dirty="0"/>
            <a:t>74 Services [KPI1] </a:t>
          </a:r>
        </a:p>
        <a:p>
          <a:r>
            <a:rPr lang="en-US" dirty="0"/>
            <a:t>+27% Jul-Dec 2018</a:t>
          </a:r>
        </a:p>
      </dgm:t>
    </dgm:pt>
    <dgm:pt modelId="{C5B1B1E0-4F93-0143-B0D2-6AE058752F8E}" type="parTrans" cxnId="{1927B865-2147-8D4C-A485-FD20D87D8CCA}">
      <dgm:prSet/>
      <dgm:spPr/>
      <dgm:t>
        <a:bodyPr/>
        <a:lstStyle/>
        <a:p>
          <a:endParaRPr lang="en-US"/>
        </a:p>
      </dgm:t>
    </dgm:pt>
    <dgm:pt modelId="{3E76A787-25F8-8D48-9C5B-D9DDE5128696}" type="sibTrans" cxnId="{1927B865-2147-8D4C-A485-FD20D87D8CCA}">
      <dgm:prSet/>
      <dgm:spPr/>
      <dgm:t>
        <a:bodyPr/>
        <a:lstStyle/>
        <a:p>
          <a:endParaRPr lang="en-US"/>
        </a:p>
      </dgm:t>
    </dgm:pt>
    <dgm:pt modelId="{B23A562A-57C4-D744-A78E-2E1D9E508623}">
      <dgm:prSet phldrT="[Text]"/>
      <dgm:spPr/>
      <dgm:t>
        <a:bodyPr/>
        <a:lstStyle/>
        <a:p>
          <a:r>
            <a:rPr lang="en-US" dirty="0"/>
            <a:t>57 Services published </a:t>
          </a:r>
        </a:p>
        <a:p>
          <a:r>
            <a:rPr lang="en-US" dirty="0"/>
            <a:t>+21 in verification</a:t>
          </a:r>
        </a:p>
      </dgm:t>
    </dgm:pt>
    <dgm:pt modelId="{3875EF88-C84E-9F4F-97AA-DF9AA3D07331}" type="parTrans" cxnId="{7774CD7F-7DBA-3C4A-B86C-D1ADD53372B8}">
      <dgm:prSet/>
      <dgm:spPr/>
      <dgm:t>
        <a:bodyPr/>
        <a:lstStyle/>
        <a:p>
          <a:endParaRPr lang="en-US"/>
        </a:p>
      </dgm:t>
    </dgm:pt>
    <dgm:pt modelId="{FFAC5E93-ECA3-9E4F-A7B8-4D43B33F69EF}" type="sibTrans" cxnId="{7774CD7F-7DBA-3C4A-B86C-D1ADD53372B8}">
      <dgm:prSet/>
      <dgm:spPr/>
      <dgm:t>
        <a:bodyPr/>
        <a:lstStyle/>
        <a:p>
          <a:endParaRPr lang="en-US"/>
        </a:p>
      </dgm:t>
    </dgm:pt>
    <dgm:pt modelId="{F962F3EF-59DC-3740-83CA-D19FF79F6E76}">
      <dgm:prSet phldrT="[Text]"/>
      <dgm:spPr/>
      <dgm:t>
        <a:bodyPr/>
        <a:lstStyle/>
        <a:p>
          <a:r>
            <a:rPr lang="en-US" dirty="0"/>
            <a:t>46 service providers </a:t>
          </a:r>
        </a:p>
      </dgm:t>
    </dgm:pt>
    <dgm:pt modelId="{AD541E38-8788-2941-8EFD-C28D9517BB50}" type="parTrans" cxnId="{ED258A8B-0D15-8541-B610-15E126DD9AA0}">
      <dgm:prSet/>
      <dgm:spPr/>
      <dgm:t>
        <a:bodyPr/>
        <a:lstStyle/>
        <a:p>
          <a:endParaRPr lang="en-US"/>
        </a:p>
      </dgm:t>
    </dgm:pt>
    <dgm:pt modelId="{399282A4-54F4-2E46-B618-9E9EEFC34462}" type="sibTrans" cxnId="{ED258A8B-0D15-8541-B610-15E126DD9AA0}">
      <dgm:prSet/>
      <dgm:spPr/>
      <dgm:t>
        <a:bodyPr/>
        <a:lstStyle/>
        <a:p>
          <a:endParaRPr lang="en-US"/>
        </a:p>
      </dgm:t>
    </dgm:pt>
    <dgm:pt modelId="{ADE740A5-C8E4-E04C-92D2-6FEDB2D8095B}">
      <dgm:prSet phldrT="[Text]"/>
      <dgm:spPr/>
      <dgm:t>
        <a:bodyPr/>
        <a:lstStyle/>
        <a:p>
          <a:r>
            <a:rPr lang="en-US" dirty="0"/>
            <a:t>60 individuals ISO certified</a:t>
          </a:r>
        </a:p>
      </dgm:t>
    </dgm:pt>
    <dgm:pt modelId="{23F86952-A515-ED44-B3E6-D93BB3F928C5}" type="parTrans" cxnId="{3480A998-2252-FE44-8019-D6AED1DD0CEB}">
      <dgm:prSet/>
      <dgm:spPr/>
      <dgm:t>
        <a:bodyPr/>
        <a:lstStyle/>
        <a:p>
          <a:endParaRPr lang="en-US"/>
        </a:p>
      </dgm:t>
    </dgm:pt>
    <dgm:pt modelId="{D5147475-3BA5-E241-913B-0EAE3A0693FF}" type="sibTrans" cxnId="{3480A998-2252-FE44-8019-D6AED1DD0CEB}">
      <dgm:prSet/>
      <dgm:spPr/>
      <dgm:t>
        <a:bodyPr/>
        <a:lstStyle/>
        <a:p>
          <a:endParaRPr lang="en-US"/>
        </a:p>
      </dgm:t>
    </dgm:pt>
    <dgm:pt modelId="{02369B65-9C9F-3E42-9FBC-257DB9C56420}" type="pres">
      <dgm:prSet presAssocID="{543420BF-B186-A74F-864D-1FA95BE37518}" presName="Name0" presStyleCnt="0">
        <dgm:presLayoutVars>
          <dgm:dir/>
          <dgm:resizeHandles val="exact"/>
        </dgm:presLayoutVars>
      </dgm:prSet>
      <dgm:spPr/>
    </dgm:pt>
    <dgm:pt modelId="{29592467-0948-314D-8B6D-05F961D81186}" type="pres">
      <dgm:prSet presAssocID="{E5277BF1-4CDC-D64D-938D-B42AC7EED453}" presName="Name5" presStyleLbl="vennNode1" presStyleIdx="0" presStyleCnt="4">
        <dgm:presLayoutVars>
          <dgm:bulletEnabled val="1"/>
        </dgm:presLayoutVars>
      </dgm:prSet>
      <dgm:spPr/>
    </dgm:pt>
    <dgm:pt modelId="{CCF883DD-2F63-964F-86A3-183CE29F5BEF}" type="pres">
      <dgm:prSet presAssocID="{3E76A787-25F8-8D48-9C5B-D9DDE5128696}" presName="space" presStyleCnt="0"/>
      <dgm:spPr/>
    </dgm:pt>
    <dgm:pt modelId="{CCCAF6DF-A872-1841-8266-4A06FF9F5472}" type="pres">
      <dgm:prSet presAssocID="{B23A562A-57C4-D744-A78E-2E1D9E508623}" presName="Name5" presStyleLbl="vennNode1" presStyleIdx="1" presStyleCnt="4">
        <dgm:presLayoutVars>
          <dgm:bulletEnabled val="1"/>
        </dgm:presLayoutVars>
      </dgm:prSet>
      <dgm:spPr/>
    </dgm:pt>
    <dgm:pt modelId="{E9D4A826-B951-044E-9AD6-D6268F073B26}" type="pres">
      <dgm:prSet presAssocID="{FFAC5E93-ECA3-9E4F-A7B8-4D43B33F69EF}" presName="space" presStyleCnt="0"/>
      <dgm:spPr/>
    </dgm:pt>
    <dgm:pt modelId="{F1726E63-266B-E643-BEAF-E1C08800CE12}" type="pres">
      <dgm:prSet presAssocID="{F962F3EF-59DC-3740-83CA-D19FF79F6E76}" presName="Name5" presStyleLbl="vennNode1" presStyleIdx="2" presStyleCnt="4">
        <dgm:presLayoutVars>
          <dgm:bulletEnabled val="1"/>
        </dgm:presLayoutVars>
      </dgm:prSet>
      <dgm:spPr/>
    </dgm:pt>
    <dgm:pt modelId="{7FCABFC4-245F-1144-895E-918968F8EA43}" type="pres">
      <dgm:prSet presAssocID="{399282A4-54F4-2E46-B618-9E9EEFC34462}" presName="space" presStyleCnt="0"/>
      <dgm:spPr/>
    </dgm:pt>
    <dgm:pt modelId="{1114DB2A-DF50-EF46-B596-238600C4F675}" type="pres">
      <dgm:prSet presAssocID="{ADE740A5-C8E4-E04C-92D2-6FEDB2D8095B}" presName="Name5" presStyleLbl="vennNode1" presStyleIdx="3" presStyleCnt="4">
        <dgm:presLayoutVars>
          <dgm:bulletEnabled val="1"/>
        </dgm:presLayoutVars>
      </dgm:prSet>
      <dgm:spPr/>
    </dgm:pt>
  </dgm:ptLst>
  <dgm:cxnLst>
    <dgm:cxn modelId="{07894B19-EB1C-4F43-8A3B-04D5A135E550}" type="presOf" srcId="{543420BF-B186-A74F-864D-1FA95BE37518}" destId="{02369B65-9C9F-3E42-9FBC-257DB9C56420}" srcOrd="0" destOrd="0" presId="urn:microsoft.com/office/officeart/2005/8/layout/venn3"/>
    <dgm:cxn modelId="{2ACAB339-3964-9949-9C4E-1B9CB6B4D404}" type="presOf" srcId="{ADE740A5-C8E4-E04C-92D2-6FEDB2D8095B}" destId="{1114DB2A-DF50-EF46-B596-238600C4F675}" srcOrd="0" destOrd="0" presId="urn:microsoft.com/office/officeart/2005/8/layout/venn3"/>
    <dgm:cxn modelId="{1927B865-2147-8D4C-A485-FD20D87D8CCA}" srcId="{543420BF-B186-A74F-864D-1FA95BE37518}" destId="{E5277BF1-4CDC-D64D-938D-B42AC7EED453}" srcOrd="0" destOrd="0" parTransId="{C5B1B1E0-4F93-0143-B0D2-6AE058752F8E}" sibTransId="{3E76A787-25F8-8D48-9C5B-D9DDE5128696}"/>
    <dgm:cxn modelId="{7774CD7F-7DBA-3C4A-B86C-D1ADD53372B8}" srcId="{543420BF-B186-A74F-864D-1FA95BE37518}" destId="{B23A562A-57C4-D744-A78E-2E1D9E508623}" srcOrd="1" destOrd="0" parTransId="{3875EF88-C84E-9F4F-97AA-DF9AA3D07331}" sibTransId="{FFAC5E93-ECA3-9E4F-A7B8-4D43B33F69EF}"/>
    <dgm:cxn modelId="{ED258A8B-0D15-8541-B610-15E126DD9AA0}" srcId="{543420BF-B186-A74F-864D-1FA95BE37518}" destId="{F962F3EF-59DC-3740-83CA-D19FF79F6E76}" srcOrd="2" destOrd="0" parTransId="{AD541E38-8788-2941-8EFD-C28D9517BB50}" sibTransId="{399282A4-54F4-2E46-B618-9E9EEFC34462}"/>
    <dgm:cxn modelId="{3480A998-2252-FE44-8019-D6AED1DD0CEB}" srcId="{543420BF-B186-A74F-864D-1FA95BE37518}" destId="{ADE740A5-C8E4-E04C-92D2-6FEDB2D8095B}" srcOrd="3" destOrd="0" parTransId="{23F86952-A515-ED44-B3E6-D93BB3F928C5}" sibTransId="{D5147475-3BA5-E241-913B-0EAE3A0693FF}"/>
    <dgm:cxn modelId="{E3E5E8AC-B3F9-7046-927C-698ADAC1E903}" type="presOf" srcId="{E5277BF1-4CDC-D64D-938D-B42AC7EED453}" destId="{29592467-0948-314D-8B6D-05F961D81186}" srcOrd="0" destOrd="0" presId="urn:microsoft.com/office/officeart/2005/8/layout/venn3"/>
    <dgm:cxn modelId="{AB3998CB-93C9-E549-9F40-1AC963068307}" type="presOf" srcId="{F962F3EF-59DC-3740-83CA-D19FF79F6E76}" destId="{F1726E63-266B-E643-BEAF-E1C08800CE12}" srcOrd="0" destOrd="0" presId="urn:microsoft.com/office/officeart/2005/8/layout/venn3"/>
    <dgm:cxn modelId="{777046EB-0F2F-1042-A76F-DB3FDEFAEED2}" type="presOf" srcId="{B23A562A-57C4-D744-A78E-2E1D9E508623}" destId="{CCCAF6DF-A872-1841-8266-4A06FF9F5472}" srcOrd="0" destOrd="0" presId="urn:microsoft.com/office/officeart/2005/8/layout/venn3"/>
    <dgm:cxn modelId="{5840D07A-6BAF-B34A-AD29-31D75568E93A}" type="presParOf" srcId="{02369B65-9C9F-3E42-9FBC-257DB9C56420}" destId="{29592467-0948-314D-8B6D-05F961D81186}" srcOrd="0" destOrd="0" presId="urn:microsoft.com/office/officeart/2005/8/layout/venn3"/>
    <dgm:cxn modelId="{390A11E4-6AC5-434B-A565-B02187A5AA68}" type="presParOf" srcId="{02369B65-9C9F-3E42-9FBC-257DB9C56420}" destId="{CCF883DD-2F63-964F-86A3-183CE29F5BEF}" srcOrd="1" destOrd="0" presId="urn:microsoft.com/office/officeart/2005/8/layout/venn3"/>
    <dgm:cxn modelId="{BD07989F-CE01-AF4E-ADF6-4EACCAF4CFE7}" type="presParOf" srcId="{02369B65-9C9F-3E42-9FBC-257DB9C56420}" destId="{CCCAF6DF-A872-1841-8266-4A06FF9F5472}" srcOrd="2" destOrd="0" presId="urn:microsoft.com/office/officeart/2005/8/layout/venn3"/>
    <dgm:cxn modelId="{AB62CB58-1206-A045-A7F6-639420C52E08}" type="presParOf" srcId="{02369B65-9C9F-3E42-9FBC-257DB9C56420}" destId="{E9D4A826-B951-044E-9AD6-D6268F073B26}" srcOrd="3" destOrd="0" presId="urn:microsoft.com/office/officeart/2005/8/layout/venn3"/>
    <dgm:cxn modelId="{D480E243-8168-A346-8137-E856A2F63BA6}" type="presParOf" srcId="{02369B65-9C9F-3E42-9FBC-257DB9C56420}" destId="{F1726E63-266B-E643-BEAF-E1C08800CE12}" srcOrd="4" destOrd="0" presId="urn:microsoft.com/office/officeart/2005/8/layout/venn3"/>
    <dgm:cxn modelId="{A609243A-B1FE-D24C-85B1-91D7F2E893E1}" type="presParOf" srcId="{02369B65-9C9F-3E42-9FBC-257DB9C56420}" destId="{7FCABFC4-245F-1144-895E-918968F8EA43}" srcOrd="5" destOrd="0" presId="urn:microsoft.com/office/officeart/2005/8/layout/venn3"/>
    <dgm:cxn modelId="{25005C9D-42EF-534F-AA90-A3F245545E91}" type="presParOf" srcId="{02369B65-9C9F-3E42-9FBC-257DB9C56420}" destId="{1114DB2A-DF50-EF46-B596-238600C4F675}" srcOrd="6"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7760BF4-3CE7-6E44-9F18-7DF8317242BB}" type="doc">
      <dgm:prSet loTypeId="urn:microsoft.com/office/officeart/2005/8/layout/venn1" loCatId="" qsTypeId="urn:microsoft.com/office/officeart/2005/8/quickstyle/simple4" qsCatId="simple" csTypeId="urn:microsoft.com/office/officeart/2005/8/colors/colorful1" csCatId="colorful" phldr="1"/>
      <dgm:spPr/>
    </dgm:pt>
    <dgm:pt modelId="{735152AC-266A-1F49-8372-0B7EB675BAA7}">
      <dgm:prSet phldrT="[Text]"/>
      <dgm:spPr/>
      <dgm:t>
        <a:bodyPr/>
        <a:lstStyle/>
        <a:p>
          <a:r>
            <a:rPr lang="en-US" dirty="0"/>
            <a:t>2273 new users (+30%)</a:t>
          </a:r>
        </a:p>
      </dgm:t>
    </dgm:pt>
    <dgm:pt modelId="{7EFDE3CA-1F1D-4D44-B961-70061259DFFA}" type="parTrans" cxnId="{60516BC8-9719-0E40-A83F-CB5FCA696A4F}">
      <dgm:prSet/>
      <dgm:spPr/>
      <dgm:t>
        <a:bodyPr/>
        <a:lstStyle/>
        <a:p>
          <a:endParaRPr lang="en-US"/>
        </a:p>
      </dgm:t>
    </dgm:pt>
    <dgm:pt modelId="{3EB63593-024F-FA45-B828-A0C906A08021}" type="sibTrans" cxnId="{60516BC8-9719-0E40-A83F-CB5FCA696A4F}">
      <dgm:prSet/>
      <dgm:spPr/>
      <dgm:t>
        <a:bodyPr/>
        <a:lstStyle/>
        <a:p>
          <a:endParaRPr lang="en-US"/>
        </a:p>
      </dgm:t>
    </dgm:pt>
    <dgm:pt modelId="{CB43535C-8D72-6C4E-97A8-9E5A1E2B1DBA}">
      <dgm:prSet phldrT="[Text]"/>
      <dgm:spPr/>
      <dgm:t>
        <a:bodyPr/>
        <a:lstStyle/>
        <a:p>
          <a:r>
            <a:rPr lang="en-US" dirty="0"/>
            <a:t>+126% simulations submitted</a:t>
          </a:r>
        </a:p>
      </dgm:t>
    </dgm:pt>
    <dgm:pt modelId="{3159B77B-3F66-8541-A6DE-C15E14058A96}" type="parTrans" cxnId="{BA62108B-4FBC-B748-BAAF-CE6AE1C88200}">
      <dgm:prSet/>
      <dgm:spPr/>
      <dgm:t>
        <a:bodyPr/>
        <a:lstStyle/>
        <a:p>
          <a:endParaRPr lang="en-US"/>
        </a:p>
      </dgm:t>
    </dgm:pt>
    <dgm:pt modelId="{2628D353-0FFE-DC41-BCE3-DD80F38722A6}" type="sibTrans" cxnId="{BA62108B-4FBC-B748-BAAF-CE6AE1C88200}">
      <dgm:prSet/>
      <dgm:spPr/>
      <dgm:t>
        <a:bodyPr/>
        <a:lstStyle/>
        <a:p>
          <a:endParaRPr lang="en-US"/>
        </a:p>
      </dgm:t>
    </dgm:pt>
    <dgm:pt modelId="{09C57853-4273-6F4D-890E-95085C9E30CC}" type="pres">
      <dgm:prSet presAssocID="{57760BF4-3CE7-6E44-9F18-7DF8317242BB}" presName="compositeShape" presStyleCnt="0">
        <dgm:presLayoutVars>
          <dgm:chMax val="7"/>
          <dgm:dir/>
          <dgm:resizeHandles val="exact"/>
        </dgm:presLayoutVars>
      </dgm:prSet>
      <dgm:spPr/>
    </dgm:pt>
    <dgm:pt modelId="{99773919-2243-C14F-8A35-39FCCD802CD3}" type="pres">
      <dgm:prSet presAssocID="{735152AC-266A-1F49-8372-0B7EB675BAA7}" presName="circ1" presStyleLbl="vennNode1" presStyleIdx="0" presStyleCnt="2"/>
      <dgm:spPr/>
    </dgm:pt>
    <dgm:pt modelId="{B6F52C3A-2579-0D49-A5D1-74B81D354436}" type="pres">
      <dgm:prSet presAssocID="{735152AC-266A-1F49-8372-0B7EB675BAA7}" presName="circ1Tx" presStyleLbl="revTx" presStyleIdx="0" presStyleCnt="0">
        <dgm:presLayoutVars>
          <dgm:chMax val="0"/>
          <dgm:chPref val="0"/>
          <dgm:bulletEnabled val="1"/>
        </dgm:presLayoutVars>
      </dgm:prSet>
      <dgm:spPr/>
    </dgm:pt>
    <dgm:pt modelId="{BB800B77-F01A-5840-9658-4C095A238C16}" type="pres">
      <dgm:prSet presAssocID="{CB43535C-8D72-6C4E-97A8-9E5A1E2B1DBA}" presName="circ2" presStyleLbl="vennNode1" presStyleIdx="1" presStyleCnt="2"/>
      <dgm:spPr/>
    </dgm:pt>
    <dgm:pt modelId="{A38C487E-BB8B-9F41-BE90-4523D1AE05F2}" type="pres">
      <dgm:prSet presAssocID="{CB43535C-8D72-6C4E-97A8-9E5A1E2B1DBA}" presName="circ2Tx" presStyleLbl="revTx" presStyleIdx="0" presStyleCnt="0">
        <dgm:presLayoutVars>
          <dgm:chMax val="0"/>
          <dgm:chPref val="0"/>
          <dgm:bulletEnabled val="1"/>
        </dgm:presLayoutVars>
      </dgm:prSet>
      <dgm:spPr/>
    </dgm:pt>
  </dgm:ptLst>
  <dgm:cxnLst>
    <dgm:cxn modelId="{1C33FB05-333C-FC43-88CF-5DE075217194}" type="presOf" srcId="{735152AC-266A-1F49-8372-0B7EB675BAA7}" destId="{99773919-2243-C14F-8A35-39FCCD802CD3}" srcOrd="0" destOrd="0" presId="urn:microsoft.com/office/officeart/2005/8/layout/venn1"/>
    <dgm:cxn modelId="{BA62108B-4FBC-B748-BAAF-CE6AE1C88200}" srcId="{57760BF4-3CE7-6E44-9F18-7DF8317242BB}" destId="{CB43535C-8D72-6C4E-97A8-9E5A1E2B1DBA}" srcOrd="1" destOrd="0" parTransId="{3159B77B-3F66-8541-A6DE-C15E14058A96}" sibTransId="{2628D353-0FFE-DC41-BCE3-DD80F38722A6}"/>
    <dgm:cxn modelId="{856AF3A5-CC8C-C544-8080-C95BF0A2757C}" type="presOf" srcId="{735152AC-266A-1F49-8372-0B7EB675BAA7}" destId="{B6F52C3A-2579-0D49-A5D1-74B81D354436}" srcOrd="1" destOrd="0" presId="urn:microsoft.com/office/officeart/2005/8/layout/venn1"/>
    <dgm:cxn modelId="{849677AB-CBE3-4A47-8606-5A515D699907}" type="presOf" srcId="{CB43535C-8D72-6C4E-97A8-9E5A1E2B1DBA}" destId="{BB800B77-F01A-5840-9658-4C095A238C16}" srcOrd="0" destOrd="0" presId="urn:microsoft.com/office/officeart/2005/8/layout/venn1"/>
    <dgm:cxn modelId="{485BF5C1-766D-E24A-AC7F-3C5BD35F6585}" type="presOf" srcId="{57760BF4-3CE7-6E44-9F18-7DF8317242BB}" destId="{09C57853-4273-6F4D-890E-95085C9E30CC}" srcOrd="0" destOrd="0" presId="urn:microsoft.com/office/officeart/2005/8/layout/venn1"/>
    <dgm:cxn modelId="{60516BC8-9719-0E40-A83F-CB5FCA696A4F}" srcId="{57760BF4-3CE7-6E44-9F18-7DF8317242BB}" destId="{735152AC-266A-1F49-8372-0B7EB675BAA7}" srcOrd="0" destOrd="0" parTransId="{7EFDE3CA-1F1D-4D44-B961-70061259DFFA}" sibTransId="{3EB63593-024F-FA45-B828-A0C906A08021}"/>
    <dgm:cxn modelId="{FACFC1D9-CC6C-4E4D-9EF4-0DFB58E105E5}" type="presOf" srcId="{CB43535C-8D72-6C4E-97A8-9E5A1E2B1DBA}" destId="{A38C487E-BB8B-9F41-BE90-4523D1AE05F2}" srcOrd="1" destOrd="0" presId="urn:microsoft.com/office/officeart/2005/8/layout/venn1"/>
    <dgm:cxn modelId="{3F8FFBC8-2F37-D046-9ACD-7BA51797659B}" type="presParOf" srcId="{09C57853-4273-6F4D-890E-95085C9E30CC}" destId="{99773919-2243-C14F-8A35-39FCCD802CD3}" srcOrd="0" destOrd="0" presId="urn:microsoft.com/office/officeart/2005/8/layout/venn1"/>
    <dgm:cxn modelId="{7334DB7F-DEB1-4D4D-8006-E651983F1F3A}" type="presParOf" srcId="{09C57853-4273-6F4D-890E-95085C9E30CC}" destId="{B6F52C3A-2579-0D49-A5D1-74B81D354436}" srcOrd="1" destOrd="0" presId="urn:microsoft.com/office/officeart/2005/8/layout/venn1"/>
    <dgm:cxn modelId="{3DF877E0-261F-AA4D-9A44-D8CC4C130A89}" type="presParOf" srcId="{09C57853-4273-6F4D-890E-95085C9E30CC}" destId="{BB800B77-F01A-5840-9658-4C095A238C16}" srcOrd="2" destOrd="0" presId="urn:microsoft.com/office/officeart/2005/8/layout/venn1"/>
    <dgm:cxn modelId="{54EA3B35-E5FD-F54D-BF32-5C0943928229}" type="presParOf" srcId="{09C57853-4273-6F4D-890E-95085C9E30CC}" destId="{A38C487E-BB8B-9F41-BE90-4523D1AE05F2}" srcOrd="3"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7760BF4-3CE7-6E44-9F18-7DF8317242BB}" type="doc">
      <dgm:prSet loTypeId="urn:microsoft.com/office/officeart/2005/8/layout/venn1" loCatId="" qsTypeId="urn:microsoft.com/office/officeart/2005/8/quickstyle/simple4" qsCatId="simple" csTypeId="urn:microsoft.com/office/officeart/2005/8/colors/colorful1" csCatId="colorful" phldr="1"/>
      <dgm:spPr/>
    </dgm:pt>
    <dgm:pt modelId="{735152AC-266A-1F49-8372-0B7EB675BAA7}">
      <dgm:prSet phldrT="[Text]"/>
      <dgm:spPr/>
      <dgm:t>
        <a:bodyPr/>
        <a:lstStyle/>
        <a:p>
          <a:r>
            <a:rPr lang="en-GB" i="1" dirty="0"/>
            <a:t>Language data can be found within seconds via EOSC </a:t>
          </a:r>
          <a:endParaRPr lang="en-US" dirty="0"/>
        </a:p>
      </dgm:t>
    </dgm:pt>
    <dgm:pt modelId="{7EFDE3CA-1F1D-4D44-B961-70061259DFFA}" type="parTrans" cxnId="{60516BC8-9719-0E40-A83F-CB5FCA696A4F}">
      <dgm:prSet/>
      <dgm:spPr/>
      <dgm:t>
        <a:bodyPr/>
        <a:lstStyle/>
        <a:p>
          <a:endParaRPr lang="en-US"/>
        </a:p>
      </dgm:t>
    </dgm:pt>
    <dgm:pt modelId="{3EB63593-024F-FA45-B828-A0C906A08021}" type="sibTrans" cxnId="{60516BC8-9719-0E40-A83F-CB5FCA696A4F}">
      <dgm:prSet/>
      <dgm:spPr/>
      <dgm:t>
        <a:bodyPr/>
        <a:lstStyle/>
        <a:p>
          <a:endParaRPr lang="en-US"/>
        </a:p>
      </dgm:t>
    </dgm:pt>
    <dgm:pt modelId="{CB43535C-8D72-6C4E-97A8-9E5A1E2B1DBA}">
      <dgm:prSet phldrT="[Text]"/>
      <dgm:spPr/>
      <dgm:t>
        <a:bodyPr/>
        <a:lstStyle/>
        <a:p>
          <a:r>
            <a:rPr lang="en-GB" dirty="0"/>
            <a:t>Results discoverable, easy to  access &amp; re-usable via B2SHARE </a:t>
          </a:r>
          <a:endParaRPr lang="en-US" dirty="0"/>
        </a:p>
      </dgm:t>
    </dgm:pt>
    <dgm:pt modelId="{3159B77B-3F66-8541-A6DE-C15E14058A96}" type="parTrans" cxnId="{BA62108B-4FBC-B748-BAAF-CE6AE1C88200}">
      <dgm:prSet/>
      <dgm:spPr/>
      <dgm:t>
        <a:bodyPr/>
        <a:lstStyle/>
        <a:p>
          <a:endParaRPr lang="en-US"/>
        </a:p>
      </dgm:t>
    </dgm:pt>
    <dgm:pt modelId="{2628D353-0FFE-DC41-BCE3-DD80F38722A6}" type="sibTrans" cxnId="{BA62108B-4FBC-B748-BAAF-CE6AE1C88200}">
      <dgm:prSet/>
      <dgm:spPr/>
      <dgm:t>
        <a:bodyPr/>
        <a:lstStyle/>
        <a:p>
          <a:endParaRPr lang="en-US"/>
        </a:p>
      </dgm:t>
    </dgm:pt>
    <dgm:pt modelId="{09C57853-4273-6F4D-890E-95085C9E30CC}" type="pres">
      <dgm:prSet presAssocID="{57760BF4-3CE7-6E44-9F18-7DF8317242BB}" presName="compositeShape" presStyleCnt="0">
        <dgm:presLayoutVars>
          <dgm:chMax val="7"/>
          <dgm:dir/>
          <dgm:resizeHandles val="exact"/>
        </dgm:presLayoutVars>
      </dgm:prSet>
      <dgm:spPr/>
    </dgm:pt>
    <dgm:pt modelId="{99773919-2243-C14F-8A35-39FCCD802CD3}" type="pres">
      <dgm:prSet presAssocID="{735152AC-266A-1F49-8372-0B7EB675BAA7}" presName="circ1" presStyleLbl="vennNode1" presStyleIdx="0" presStyleCnt="2"/>
      <dgm:spPr/>
    </dgm:pt>
    <dgm:pt modelId="{B6F52C3A-2579-0D49-A5D1-74B81D354436}" type="pres">
      <dgm:prSet presAssocID="{735152AC-266A-1F49-8372-0B7EB675BAA7}" presName="circ1Tx" presStyleLbl="revTx" presStyleIdx="0" presStyleCnt="0">
        <dgm:presLayoutVars>
          <dgm:chMax val="0"/>
          <dgm:chPref val="0"/>
          <dgm:bulletEnabled val="1"/>
        </dgm:presLayoutVars>
      </dgm:prSet>
      <dgm:spPr/>
    </dgm:pt>
    <dgm:pt modelId="{BB800B77-F01A-5840-9658-4C095A238C16}" type="pres">
      <dgm:prSet presAssocID="{CB43535C-8D72-6C4E-97A8-9E5A1E2B1DBA}" presName="circ2" presStyleLbl="vennNode1" presStyleIdx="1" presStyleCnt="2"/>
      <dgm:spPr/>
    </dgm:pt>
    <dgm:pt modelId="{A38C487E-BB8B-9F41-BE90-4523D1AE05F2}" type="pres">
      <dgm:prSet presAssocID="{CB43535C-8D72-6C4E-97A8-9E5A1E2B1DBA}" presName="circ2Tx" presStyleLbl="revTx" presStyleIdx="0" presStyleCnt="0">
        <dgm:presLayoutVars>
          <dgm:chMax val="0"/>
          <dgm:chPref val="0"/>
          <dgm:bulletEnabled val="1"/>
        </dgm:presLayoutVars>
      </dgm:prSet>
      <dgm:spPr/>
    </dgm:pt>
  </dgm:ptLst>
  <dgm:cxnLst>
    <dgm:cxn modelId="{1C33FB05-333C-FC43-88CF-5DE075217194}" type="presOf" srcId="{735152AC-266A-1F49-8372-0B7EB675BAA7}" destId="{99773919-2243-C14F-8A35-39FCCD802CD3}" srcOrd="0" destOrd="0" presId="urn:microsoft.com/office/officeart/2005/8/layout/venn1"/>
    <dgm:cxn modelId="{BA62108B-4FBC-B748-BAAF-CE6AE1C88200}" srcId="{57760BF4-3CE7-6E44-9F18-7DF8317242BB}" destId="{CB43535C-8D72-6C4E-97A8-9E5A1E2B1DBA}" srcOrd="1" destOrd="0" parTransId="{3159B77B-3F66-8541-A6DE-C15E14058A96}" sibTransId="{2628D353-0FFE-DC41-BCE3-DD80F38722A6}"/>
    <dgm:cxn modelId="{856AF3A5-CC8C-C544-8080-C95BF0A2757C}" type="presOf" srcId="{735152AC-266A-1F49-8372-0B7EB675BAA7}" destId="{B6F52C3A-2579-0D49-A5D1-74B81D354436}" srcOrd="1" destOrd="0" presId="urn:microsoft.com/office/officeart/2005/8/layout/venn1"/>
    <dgm:cxn modelId="{849677AB-CBE3-4A47-8606-5A515D699907}" type="presOf" srcId="{CB43535C-8D72-6C4E-97A8-9E5A1E2B1DBA}" destId="{BB800B77-F01A-5840-9658-4C095A238C16}" srcOrd="0" destOrd="0" presId="urn:microsoft.com/office/officeart/2005/8/layout/venn1"/>
    <dgm:cxn modelId="{485BF5C1-766D-E24A-AC7F-3C5BD35F6585}" type="presOf" srcId="{57760BF4-3CE7-6E44-9F18-7DF8317242BB}" destId="{09C57853-4273-6F4D-890E-95085C9E30CC}" srcOrd="0" destOrd="0" presId="urn:microsoft.com/office/officeart/2005/8/layout/venn1"/>
    <dgm:cxn modelId="{60516BC8-9719-0E40-A83F-CB5FCA696A4F}" srcId="{57760BF4-3CE7-6E44-9F18-7DF8317242BB}" destId="{735152AC-266A-1F49-8372-0B7EB675BAA7}" srcOrd="0" destOrd="0" parTransId="{7EFDE3CA-1F1D-4D44-B961-70061259DFFA}" sibTransId="{3EB63593-024F-FA45-B828-A0C906A08021}"/>
    <dgm:cxn modelId="{FACFC1D9-CC6C-4E4D-9EF4-0DFB58E105E5}" type="presOf" srcId="{CB43535C-8D72-6C4E-97A8-9E5A1E2B1DBA}" destId="{A38C487E-BB8B-9F41-BE90-4523D1AE05F2}" srcOrd="1" destOrd="0" presId="urn:microsoft.com/office/officeart/2005/8/layout/venn1"/>
    <dgm:cxn modelId="{3F8FFBC8-2F37-D046-9ACD-7BA51797659B}" type="presParOf" srcId="{09C57853-4273-6F4D-890E-95085C9E30CC}" destId="{99773919-2243-C14F-8A35-39FCCD802CD3}" srcOrd="0" destOrd="0" presId="urn:microsoft.com/office/officeart/2005/8/layout/venn1"/>
    <dgm:cxn modelId="{7334DB7F-DEB1-4D4D-8006-E651983F1F3A}" type="presParOf" srcId="{09C57853-4273-6F4D-890E-95085C9E30CC}" destId="{B6F52C3A-2579-0D49-A5D1-74B81D354436}" srcOrd="1" destOrd="0" presId="urn:microsoft.com/office/officeart/2005/8/layout/venn1"/>
    <dgm:cxn modelId="{3DF877E0-261F-AA4D-9A44-D8CC4C130A89}" type="presParOf" srcId="{09C57853-4273-6F4D-890E-95085C9E30CC}" destId="{BB800B77-F01A-5840-9658-4C095A238C16}" srcOrd="2" destOrd="0" presId="urn:microsoft.com/office/officeart/2005/8/layout/venn1"/>
    <dgm:cxn modelId="{54EA3B35-E5FD-F54D-BF32-5C0943928229}" type="presParOf" srcId="{09C57853-4273-6F4D-890E-95085C9E30CC}" destId="{A38C487E-BB8B-9F41-BE90-4523D1AE05F2}"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43420BF-B186-A74F-864D-1FA95BE37518}" type="doc">
      <dgm:prSet loTypeId="urn:microsoft.com/office/officeart/2005/8/layout/venn3" loCatId="" qsTypeId="urn:microsoft.com/office/officeart/2005/8/quickstyle/simple4" qsCatId="simple" csTypeId="urn:microsoft.com/office/officeart/2005/8/colors/colorful1" csCatId="colorful" phldr="1"/>
      <dgm:spPr/>
      <dgm:t>
        <a:bodyPr/>
        <a:lstStyle/>
        <a:p>
          <a:endParaRPr lang="en-US"/>
        </a:p>
      </dgm:t>
    </dgm:pt>
    <dgm:pt modelId="{E5277BF1-4CDC-D64D-938D-B42AC7EED453}">
      <dgm:prSet phldrT="[Text]"/>
      <dgm:spPr/>
      <dgm:t>
        <a:bodyPr/>
        <a:lstStyle/>
        <a:p>
          <a:r>
            <a:rPr lang="en-US" dirty="0"/>
            <a:t>6 Business Pilots </a:t>
          </a:r>
        </a:p>
        <a:p>
          <a:r>
            <a:rPr lang="en-US" dirty="0"/>
            <a:t>+ 12 New partnerships</a:t>
          </a:r>
        </a:p>
      </dgm:t>
    </dgm:pt>
    <dgm:pt modelId="{C5B1B1E0-4F93-0143-B0D2-6AE058752F8E}" type="parTrans" cxnId="{1927B865-2147-8D4C-A485-FD20D87D8CCA}">
      <dgm:prSet/>
      <dgm:spPr/>
      <dgm:t>
        <a:bodyPr/>
        <a:lstStyle/>
        <a:p>
          <a:endParaRPr lang="en-US"/>
        </a:p>
      </dgm:t>
    </dgm:pt>
    <dgm:pt modelId="{3E76A787-25F8-8D48-9C5B-D9DDE5128696}" type="sibTrans" cxnId="{1927B865-2147-8D4C-A485-FD20D87D8CCA}">
      <dgm:prSet/>
      <dgm:spPr/>
      <dgm:t>
        <a:bodyPr/>
        <a:lstStyle/>
        <a:p>
          <a:endParaRPr lang="en-US"/>
        </a:p>
      </dgm:t>
    </dgm:pt>
    <dgm:pt modelId="{B23A562A-57C4-D744-A78E-2E1D9E508623}">
      <dgm:prSet phldrT="[Text]"/>
      <dgm:spPr/>
      <dgm:t>
        <a:bodyPr/>
        <a:lstStyle/>
        <a:p>
          <a:r>
            <a:rPr lang="en-US" dirty="0"/>
            <a:t>10 Industry events</a:t>
          </a:r>
        </a:p>
      </dgm:t>
    </dgm:pt>
    <dgm:pt modelId="{3875EF88-C84E-9F4F-97AA-DF9AA3D07331}" type="parTrans" cxnId="{7774CD7F-7DBA-3C4A-B86C-D1ADD53372B8}">
      <dgm:prSet/>
      <dgm:spPr/>
      <dgm:t>
        <a:bodyPr/>
        <a:lstStyle/>
        <a:p>
          <a:endParaRPr lang="en-US"/>
        </a:p>
      </dgm:t>
    </dgm:pt>
    <dgm:pt modelId="{FFAC5E93-ECA3-9E4F-A7B8-4D43B33F69EF}" type="sibTrans" cxnId="{7774CD7F-7DBA-3C4A-B86C-D1ADD53372B8}">
      <dgm:prSet/>
      <dgm:spPr/>
      <dgm:t>
        <a:bodyPr/>
        <a:lstStyle/>
        <a:p>
          <a:endParaRPr lang="en-US"/>
        </a:p>
      </dgm:t>
    </dgm:pt>
    <dgm:pt modelId="{F962F3EF-59DC-3740-83CA-D19FF79F6E76}">
      <dgm:prSet phldrT="[Text]"/>
      <dgm:spPr/>
      <dgm:t>
        <a:bodyPr/>
        <a:lstStyle/>
        <a:p>
          <a:r>
            <a:rPr lang="en-US" dirty="0"/>
            <a:t>5 Industry/SMEs providers</a:t>
          </a:r>
        </a:p>
      </dgm:t>
    </dgm:pt>
    <dgm:pt modelId="{AD541E38-8788-2941-8EFD-C28D9517BB50}" type="parTrans" cxnId="{ED258A8B-0D15-8541-B610-15E126DD9AA0}">
      <dgm:prSet/>
      <dgm:spPr/>
      <dgm:t>
        <a:bodyPr/>
        <a:lstStyle/>
        <a:p>
          <a:endParaRPr lang="en-US"/>
        </a:p>
      </dgm:t>
    </dgm:pt>
    <dgm:pt modelId="{399282A4-54F4-2E46-B618-9E9EEFC34462}" type="sibTrans" cxnId="{ED258A8B-0D15-8541-B610-15E126DD9AA0}">
      <dgm:prSet/>
      <dgm:spPr/>
      <dgm:t>
        <a:bodyPr/>
        <a:lstStyle/>
        <a:p>
          <a:endParaRPr lang="en-US"/>
        </a:p>
      </dgm:t>
    </dgm:pt>
    <dgm:pt modelId="{02369B65-9C9F-3E42-9FBC-257DB9C56420}" type="pres">
      <dgm:prSet presAssocID="{543420BF-B186-A74F-864D-1FA95BE37518}" presName="Name0" presStyleCnt="0">
        <dgm:presLayoutVars>
          <dgm:dir/>
          <dgm:resizeHandles val="exact"/>
        </dgm:presLayoutVars>
      </dgm:prSet>
      <dgm:spPr/>
    </dgm:pt>
    <dgm:pt modelId="{29592467-0948-314D-8B6D-05F961D81186}" type="pres">
      <dgm:prSet presAssocID="{E5277BF1-4CDC-D64D-938D-B42AC7EED453}" presName="Name5" presStyleLbl="vennNode1" presStyleIdx="0" presStyleCnt="3">
        <dgm:presLayoutVars>
          <dgm:bulletEnabled val="1"/>
        </dgm:presLayoutVars>
      </dgm:prSet>
      <dgm:spPr/>
    </dgm:pt>
    <dgm:pt modelId="{CCF883DD-2F63-964F-86A3-183CE29F5BEF}" type="pres">
      <dgm:prSet presAssocID="{3E76A787-25F8-8D48-9C5B-D9DDE5128696}" presName="space" presStyleCnt="0"/>
      <dgm:spPr/>
    </dgm:pt>
    <dgm:pt modelId="{CCCAF6DF-A872-1841-8266-4A06FF9F5472}" type="pres">
      <dgm:prSet presAssocID="{B23A562A-57C4-D744-A78E-2E1D9E508623}" presName="Name5" presStyleLbl="vennNode1" presStyleIdx="1" presStyleCnt="3">
        <dgm:presLayoutVars>
          <dgm:bulletEnabled val="1"/>
        </dgm:presLayoutVars>
      </dgm:prSet>
      <dgm:spPr/>
    </dgm:pt>
    <dgm:pt modelId="{E9D4A826-B951-044E-9AD6-D6268F073B26}" type="pres">
      <dgm:prSet presAssocID="{FFAC5E93-ECA3-9E4F-A7B8-4D43B33F69EF}" presName="space" presStyleCnt="0"/>
      <dgm:spPr/>
    </dgm:pt>
    <dgm:pt modelId="{F1726E63-266B-E643-BEAF-E1C08800CE12}" type="pres">
      <dgm:prSet presAssocID="{F962F3EF-59DC-3740-83CA-D19FF79F6E76}" presName="Name5" presStyleLbl="vennNode1" presStyleIdx="2" presStyleCnt="3">
        <dgm:presLayoutVars>
          <dgm:bulletEnabled val="1"/>
        </dgm:presLayoutVars>
      </dgm:prSet>
      <dgm:spPr/>
    </dgm:pt>
  </dgm:ptLst>
  <dgm:cxnLst>
    <dgm:cxn modelId="{8678851F-6AC6-144B-9A08-41A5CF12D76A}" type="presOf" srcId="{B23A562A-57C4-D744-A78E-2E1D9E508623}" destId="{CCCAF6DF-A872-1841-8266-4A06FF9F5472}" srcOrd="0" destOrd="0" presId="urn:microsoft.com/office/officeart/2005/8/layout/venn3"/>
    <dgm:cxn modelId="{4669823B-D213-7D4D-AC73-CF79A4A77A0B}" type="presOf" srcId="{543420BF-B186-A74F-864D-1FA95BE37518}" destId="{02369B65-9C9F-3E42-9FBC-257DB9C56420}" srcOrd="0" destOrd="0" presId="urn:microsoft.com/office/officeart/2005/8/layout/venn3"/>
    <dgm:cxn modelId="{AC8BD65A-4D68-0F49-985E-F92324BDF130}" type="presOf" srcId="{F962F3EF-59DC-3740-83CA-D19FF79F6E76}" destId="{F1726E63-266B-E643-BEAF-E1C08800CE12}" srcOrd="0" destOrd="0" presId="urn:microsoft.com/office/officeart/2005/8/layout/venn3"/>
    <dgm:cxn modelId="{1927B865-2147-8D4C-A485-FD20D87D8CCA}" srcId="{543420BF-B186-A74F-864D-1FA95BE37518}" destId="{E5277BF1-4CDC-D64D-938D-B42AC7EED453}" srcOrd="0" destOrd="0" parTransId="{C5B1B1E0-4F93-0143-B0D2-6AE058752F8E}" sibTransId="{3E76A787-25F8-8D48-9C5B-D9DDE5128696}"/>
    <dgm:cxn modelId="{31452C70-897A-F646-9545-A0D612DAA3BE}" type="presOf" srcId="{E5277BF1-4CDC-D64D-938D-B42AC7EED453}" destId="{29592467-0948-314D-8B6D-05F961D81186}" srcOrd="0" destOrd="0" presId="urn:microsoft.com/office/officeart/2005/8/layout/venn3"/>
    <dgm:cxn modelId="{7774CD7F-7DBA-3C4A-B86C-D1ADD53372B8}" srcId="{543420BF-B186-A74F-864D-1FA95BE37518}" destId="{B23A562A-57C4-D744-A78E-2E1D9E508623}" srcOrd="1" destOrd="0" parTransId="{3875EF88-C84E-9F4F-97AA-DF9AA3D07331}" sibTransId="{FFAC5E93-ECA3-9E4F-A7B8-4D43B33F69EF}"/>
    <dgm:cxn modelId="{ED258A8B-0D15-8541-B610-15E126DD9AA0}" srcId="{543420BF-B186-A74F-864D-1FA95BE37518}" destId="{F962F3EF-59DC-3740-83CA-D19FF79F6E76}" srcOrd="2" destOrd="0" parTransId="{AD541E38-8788-2941-8EFD-C28D9517BB50}" sibTransId="{399282A4-54F4-2E46-B618-9E9EEFC34462}"/>
    <dgm:cxn modelId="{E9360E8A-C6DE-2141-AB95-A907F399C8C9}" type="presParOf" srcId="{02369B65-9C9F-3E42-9FBC-257DB9C56420}" destId="{29592467-0948-314D-8B6D-05F961D81186}" srcOrd="0" destOrd="0" presId="urn:microsoft.com/office/officeart/2005/8/layout/venn3"/>
    <dgm:cxn modelId="{4BCFF333-16C9-8E4F-8A09-E8384511CD85}" type="presParOf" srcId="{02369B65-9C9F-3E42-9FBC-257DB9C56420}" destId="{CCF883DD-2F63-964F-86A3-183CE29F5BEF}" srcOrd="1" destOrd="0" presId="urn:microsoft.com/office/officeart/2005/8/layout/venn3"/>
    <dgm:cxn modelId="{1F8B8222-11DE-1E4A-A565-FE5A6CFB984B}" type="presParOf" srcId="{02369B65-9C9F-3E42-9FBC-257DB9C56420}" destId="{CCCAF6DF-A872-1841-8266-4A06FF9F5472}" srcOrd="2" destOrd="0" presId="urn:microsoft.com/office/officeart/2005/8/layout/venn3"/>
    <dgm:cxn modelId="{8E07EA01-F2B5-7C44-A3BB-6783C3931E03}" type="presParOf" srcId="{02369B65-9C9F-3E42-9FBC-257DB9C56420}" destId="{E9D4A826-B951-044E-9AD6-D6268F073B26}" srcOrd="3" destOrd="0" presId="urn:microsoft.com/office/officeart/2005/8/layout/venn3"/>
    <dgm:cxn modelId="{26F5A283-A5E6-ED41-892E-07E00059BA12}" type="presParOf" srcId="{02369B65-9C9F-3E42-9FBC-257DB9C56420}" destId="{F1726E63-266B-E643-BEAF-E1C08800CE12}" srcOrd="4"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C9E8742-5267-194B-81AD-316B45706E32}" type="doc">
      <dgm:prSet loTypeId="urn:microsoft.com/office/officeart/2005/8/layout/hProcess9" loCatId="" qsTypeId="urn:microsoft.com/office/officeart/2005/8/quickstyle/simple2" qsCatId="simple" csTypeId="urn:microsoft.com/office/officeart/2005/8/colors/accent1_4" csCatId="accent1" phldr="1"/>
      <dgm:spPr/>
    </dgm:pt>
    <dgm:pt modelId="{0CBCB65E-8164-CA43-B3B2-FFEBD0CF78D3}">
      <dgm:prSet phldrT="[Text]"/>
      <dgm:spPr/>
      <dgm:t>
        <a:bodyPr/>
        <a:lstStyle/>
        <a:p>
          <a:r>
            <a:rPr lang="en-US" dirty="0"/>
            <a:t>Piloting and co-design</a:t>
          </a:r>
        </a:p>
      </dgm:t>
    </dgm:pt>
    <dgm:pt modelId="{26D7D481-BE48-F047-AEF2-9711B0F9020C}" type="parTrans" cxnId="{0C25F980-8F3A-714A-828F-59ACF75C449E}">
      <dgm:prSet/>
      <dgm:spPr/>
      <dgm:t>
        <a:bodyPr/>
        <a:lstStyle/>
        <a:p>
          <a:endParaRPr lang="en-US"/>
        </a:p>
      </dgm:t>
    </dgm:pt>
    <dgm:pt modelId="{766A7C86-AA9D-644E-B103-5201F269A540}" type="sibTrans" cxnId="{0C25F980-8F3A-714A-828F-59ACF75C449E}">
      <dgm:prSet/>
      <dgm:spPr/>
      <dgm:t>
        <a:bodyPr/>
        <a:lstStyle/>
        <a:p>
          <a:endParaRPr lang="en-US"/>
        </a:p>
      </dgm:t>
    </dgm:pt>
    <dgm:pt modelId="{9ADA0890-C334-C542-AE8A-A7828AA10476}">
      <dgm:prSet phldrT="[Text]"/>
      <dgm:spPr/>
      <dgm:t>
        <a:bodyPr/>
        <a:lstStyle/>
        <a:p>
          <a:r>
            <a:rPr lang="en-US" dirty="0"/>
            <a:t>Technical Access</a:t>
          </a:r>
        </a:p>
      </dgm:t>
    </dgm:pt>
    <dgm:pt modelId="{9E8C5BA6-8EA3-4D4F-97C9-54BCB0A01278}" type="parTrans" cxnId="{FD93A0B9-75E2-3146-8D2A-15FF0185B699}">
      <dgm:prSet/>
      <dgm:spPr/>
      <dgm:t>
        <a:bodyPr/>
        <a:lstStyle/>
        <a:p>
          <a:endParaRPr lang="en-US"/>
        </a:p>
      </dgm:t>
    </dgm:pt>
    <dgm:pt modelId="{7F83201D-91AD-3244-8474-9EE236B3F5AA}" type="sibTrans" cxnId="{FD93A0B9-75E2-3146-8D2A-15FF0185B699}">
      <dgm:prSet/>
      <dgm:spPr/>
      <dgm:t>
        <a:bodyPr/>
        <a:lstStyle/>
        <a:p>
          <a:endParaRPr lang="en-US"/>
        </a:p>
      </dgm:t>
    </dgm:pt>
    <dgm:pt modelId="{58268DFA-3296-1C44-892E-D4660429DBD8}">
      <dgm:prSet phldrT="[Text]"/>
      <dgm:spPr/>
      <dgm:t>
        <a:bodyPr/>
        <a:lstStyle/>
        <a:p>
          <a:r>
            <a:rPr lang="en-US" dirty="0"/>
            <a:t>Training and Support</a:t>
          </a:r>
        </a:p>
      </dgm:t>
    </dgm:pt>
    <dgm:pt modelId="{AEADF2C1-A039-1142-9EBC-21635CA1525D}" type="parTrans" cxnId="{32513415-20CE-4448-AF8B-8CC6D7D71AAF}">
      <dgm:prSet/>
      <dgm:spPr/>
      <dgm:t>
        <a:bodyPr/>
        <a:lstStyle/>
        <a:p>
          <a:endParaRPr lang="en-US"/>
        </a:p>
      </dgm:t>
    </dgm:pt>
    <dgm:pt modelId="{DAD14A00-622F-8246-87BF-8F7A357ABE5D}" type="sibTrans" cxnId="{32513415-20CE-4448-AF8B-8CC6D7D71AAF}">
      <dgm:prSet/>
      <dgm:spPr/>
      <dgm:t>
        <a:bodyPr/>
        <a:lstStyle/>
        <a:p>
          <a:endParaRPr lang="en-US"/>
        </a:p>
      </dgm:t>
    </dgm:pt>
    <dgm:pt modelId="{1E9F5D7C-DA2C-624C-A3D8-ACBE82BC1CA1}">
      <dgm:prSet phldrT="[Text]"/>
      <dgm:spPr/>
      <dgm:t>
        <a:bodyPr/>
        <a:lstStyle/>
        <a:p>
          <a:r>
            <a:rPr lang="en-US" dirty="0"/>
            <a:t>Visibility through the Marketplace</a:t>
          </a:r>
        </a:p>
      </dgm:t>
    </dgm:pt>
    <dgm:pt modelId="{A6DA9363-B65B-9946-9969-CD48D221F066}" type="parTrans" cxnId="{CD5E32E5-BA63-F94E-8C69-A379745C7C31}">
      <dgm:prSet/>
      <dgm:spPr/>
      <dgm:t>
        <a:bodyPr/>
        <a:lstStyle/>
        <a:p>
          <a:endParaRPr lang="en-US"/>
        </a:p>
      </dgm:t>
    </dgm:pt>
    <dgm:pt modelId="{35A12C73-089B-1B4C-A855-2F4C3F9E8CC8}" type="sibTrans" cxnId="{CD5E32E5-BA63-F94E-8C69-A379745C7C31}">
      <dgm:prSet/>
      <dgm:spPr/>
      <dgm:t>
        <a:bodyPr/>
        <a:lstStyle/>
        <a:p>
          <a:endParaRPr lang="en-US"/>
        </a:p>
      </dgm:t>
    </dgm:pt>
    <dgm:pt modelId="{618FCBB5-E8C1-D347-90E5-88BD446098C6}" type="pres">
      <dgm:prSet presAssocID="{5C9E8742-5267-194B-81AD-316B45706E32}" presName="CompostProcess" presStyleCnt="0">
        <dgm:presLayoutVars>
          <dgm:dir/>
          <dgm:resizeHandles val="exact"/>
        </dgm:presLayoutVars>
      </dgm:prSet>
      <dgm:spPr/>
    </dgm:pt>
    <dgm:pt modelId="{7571F8A6-93D9-1345-A422-1EC131955A87}" type="pres">
      <dgm:prSet presAssocID="{5C9E8742-5267-194B-81AD-316B45706E32}" presName="arrow" presStyleLbl="bgShp" presStyleIdx="0" presStyleCnt="1"/>
      <dgm:spPr/>
    </dgm:pt>
    <dgm:pt modelId="{2379A35A-EB21-E547-927D-D128DC0AB754}" type="pres">
      <dgm:prSet presAssocID="{5C9E8742-5267-194B-81AD-316B45706E32}" presName="linearProcess" presStyleCnt="0"/>
      <dgm:spPr/>
    </dgm:pt>
    <dgm:pt modelId="{9E5F206B-8D83-CA47-A11E-8C3E17CADFEF}" type="pres">
      <dgm:prSet presAssocID="{0CBCB65E-8164-CA43-B3B2-FFEBD0CF78D3}" presName="textNode" presStyleLbl="node1" presStyleIdx="0" presStyleCnt="4">
        <dgm:presLayoutVars>
          <dgm:bulletEnabled val="1"/>
        </dgm:presLayoutVars>
      </dgm:prSet>
      <dgm:spPr/>
    </dgm:pt>
    <dgm:pt modelId="{F29B1ADA-6B5A-CA47-9DE3-FDE373EE6707}" type="pres">
      <dgm:prSet presAssocID="{766A7C86-AA9D-644E-B103-5201F269A540}" presName="sibTrans" presStyleCnt="0"/>
      <dgm:spPr/>
    </dgm:pt>
    <dgm:pt modelId="{0B6D11FB-3556-EE4E-B313-EA7AC475F86C}" type="pres">
      <dgm:prSet presAssocID="{9ADA0890-C334-C542-AE8A-A7828AA10476}" presName="textNode" presStyleLbl="node1" presStyleIdx="1" presStyleCnt="4" custLinFactNeighborY="-898">
        <dgm:presLayoutVars>
          <dgm:bulletEnabled val="1"/>
        </dgm:presLayoutVars>
      </dgm:prSet>
      <dgm:spPr/>
    </dgm:pt>
    <dgm:pt modelId="{711C94C8-61A7-034B-B3CE-789AF94F1CE3}" type="pres">
      <dgm:prSet presAssocID="{7F83201D-91AD-3244-8474-9EE236B3F5AA}" presName="sibTrans" presStyleCnt="0"/>
      <dgm:spPr/>
    </dgm:pt>
    <dgm:pt modelId="{36CC2F0D-9BD3-224D-B712-E9AB33F4F32B}" type="pres">
      <dgm:prSet presAssocID="{58268DFA-3296-1C44-892E-D4660429DBD8}" presName="textNode" presStyleLbl="node1" presStyleIdx="2" presStyleCnt="4">
        <dgm:presLayoutVars>
          <dgm:bulletEnabled val="1"/>
        </dgm:presLayoutVars>
      </dgm:prSet>
      <dgm:spPr/>
    </dgm:pt>
    <dgm:pt modelId="{4AE520C5-B78F-6246-9DE4-2DB16EAD6A93}" type="pres">
      <dgm:prSet presAssocID="{DAD14A00-622F-8246-87BF-8F7A357ABE5D}" presName="sibTrans" presStyleCnt="0"/>
      <dgm:spPr/>
    </dgm:pt>
    <dgm:pt modelId="{F1A4201C-A79D-4545-9F6B-5DD03CBAAC6C}" type="pres">
      <dgm:prSet presAssocID="{1E9F5D7C-DA2C-624C-A3D8-ACBE82BC1CA1}" presName="textNode" presStyleLbl="node1" presStyleIdx="3" presStyleCnt="4">
        <dgm:presLayoutVars>
          <dgm:bulletEnabled val="1"/>
        </dgm:presLayoutVars>
      </dgm:prSet>
      <dgm:spPr/>
    </dgm:pt>
  </dgm:ptLst>
  <dgm:cxnLst>
    <dgm:cxn modelId="{57BD7403-BE18-1F48-98E3-8AD820934181}" type="presOf" srcId="{5C9E8742-5267-194B-81AD-316B45706E32}" destId="{618FCBB5-E8C1-D347-90E5-88BD446098C6}" srcOrd="0" destOrd="0" presId="urn:microsoft.com/office/officeart/2005/8/layout/hProcess9"/>
    <dgm:cxn modelId="{32513415-20CE-4448-AF8B-8CC6D7D71AAF}" srcId="{5C9E8742-5267-194B-81AD-316B45706E32}" destId="{58268DFA-3296-1C44-892E-D4660429DBD8}" srcOrd="2" destOrd="0" parTransId="{AEADF2C1-A039-1142-9EBC-21635CA1525D}" sibTransId="{DAD14A00-622F-8246-87BF-8F7A357ABE5D}"/>
    <dgm:cxn modelId="{29D53025-F9E6-6943-9FE5-E3DD772DE40E}" type="presOf" srcId="{9ADA0890-C334-C542-AE8A-A7828AA10476}" destId="{0B6D11FB-3556-EE4E-B313-EA7AC475F86C}" srcOrd="0" destOrd="0" presId="urn:microsoft.com/office/officeart/2005/8/layout/hProcess9"/>
    <dgm:cxn modelId="{1508296D-FB82-D54F-BF46-21C1B0211070}" type="presOf" srcId="{0CBCB65E-8164-CA43-B3B2-FFEBD0CF78D3}" destId="{9E5F206B-8D83-CA47-A11E-8C3E17CADFEF}" srcOrd="0" destOrd="0" presId="urn:microsoft.com/office/officeart/2005/8/layout/hProcess9"/>
    <dgm:cxn modelId="{0C25F980-8F3A-714A-828F-59ACF75C449E}" srcId="{5C9E8742-5267-194B-81AD-316B45706E32}" destId="{0CBCB65E-8164-CA43-B3B2-FFEBD0CF78D3}" srcOrd="0" destOrd="0" parTransId="{26D7D481-BE48-F047-AEF2-9711B0F9020C}" sibTransId="{766A7C86-AA9D-644E-B103-5201F269A540}"/>
    <dgm:cxn modelId="{FD93A0B9-75E2-3146-8D2A-15FF0185B699}" srcId="{5C9E8742-5267-194B-81AD-316B45706E32}" destId="{9ADA0890-C334-C542-AE8A-A7828AA10476}" srcOrd="1" destOrd="0" parTransId="{9E8C5BA6-8EA3-4D4F-97C9-54BCB0A01278}" sibTransId="{7F83201D-91AD-3244-8474-9EE236B3F5AA}"/>
    <dgm:cxn modelId="{59482EBF-9A02-1B42-90D1-8ECC200223D3}" type="presOf" srcId="{1E9F5D7C-DA2C-624C-A3D8-ACBE82BC1CA1}" destId="{F1A4201C-A79D-4545-9F6B-5DD03CBAAC6C}" srcOrd="0" destOrd="0" presId="urn:microsoft.com/office/officeart/2005/8/layout/hProcess9"/>
    <dgm:cxn modelId="{CD5E32E5-BA63-F94E-8C69-A379745C7C31}" srcId="{5C9E8742-5267-194B-81AD-316B45706E32}" destId="{1E9F5D7C-DA2C-624C-A3D8-ACBE82BC1CA1}" srcOrd="3" destOrd="0" parTransId="{A6DA9363-B65B-9946-9969-CD48D221F066}" sibTransId="{35A12C73-089B-1B4C-A855-2F4C3F9E8CC8}"/>
    <dgm:cxn modelId="{6C3044FF-C62B-C648-B027-5765D4C82FA5}" type="presOf" srcId="{58268DFA-3296-1C44-892E-D4660429DBD8}" destId="{36CC2F0D-9BD3-224D-B712-E9AB33F4F32B}" srcOrd="0" destOrd="0" presId="urn:microsoft.com/office/officeart/2005/8/layout/hProcess9"/>
    <dgm:cxn modelId="{3FE172EB-A648-9942-B387-2964C2B24839}" type="presParOf" srcId="{618FCBB5-E8C1-D347-90E5-88BD446098C6}" destId="{7571F8A6-93D9-1345-A422-1EC131955A87}" srcOrd="0" destOrd="0" presId="urn:microsoft.com/office/officeart/2005/8/layout/hProcess9"/>
    <dgm:cxn modelId="{0364E6F4-0903-F449-A09D-93C17E9C37F7}" type="presParOf" srcId="{618FCBB5-E8C1-D347-90E5-88BD446098C6}" destId="{2379A35A-EB21-E547-927D-D128DC0AB754}" srcOrd="1" destOrd="0" presId="urn:microsoft.com/office/officeart/2005/8/layout/hProcess9"/>
    <dgm:cxn modelId="{0D3CBC1F-7725-AB4F-9EA2-F183306D9F1E}" type="presParOf" srcId="{2379A35A-EB21-E547-927D-D128DC0AB754}" destId="{9E5F206B-8D83-CA47-A11E-8C3E17CADFEF}" srcOrd="0" destOrd="0" presId="urn:microsoft.com/office/officeart/2005/8/layout/hProcess9"/>
    <dgm:cxn modelId="{C534C6AE-075B-DA4A-A907-592F7E1EFEE5}" type="presParOf" srcId="{2379A35A-EB21-E547-927D-D128DC0AB754}" destId="{F29B1ADA-6B5A-CA47-9DE3-FDE373EE6707}" srcOrd="1" destOrd="0" presId="urn:microsoft.com/office/officeart/2005/8/layout/hProcess9"/>
    <dgm:cxn modelId="{4D551CC5-53EA-1A40-B233-C626916672F9}" type="presParOf" srcId="{2379A35A-EB21-E547-927D-D128DC0AB754}" destId="{0B6D11FB-3556-EE4E-B313-EA7AC475F86C}" srcOrd="2" destOrd="0" presId="urn:microsoft.com/office/officeart/2005/8/layout/hProcess9"/>
    <dgm:cxn modelId="{A6C82446-EDE1-9C43-B15F-7AA08FF0B8CC}" type="presParOf" srcId="{2379A35A-EB21-E547-927D-D128DC0AB754}" destId="{711C94C8-61A7-034B-B3CE-789AF94F1CE3}" srcOrd="3" destOrd="0" presId="urn:microsoft.com/office/officeart/2005/8/layout/hProcess9"/>
    <dgm:cxn modelId="{2C0B10C5-8273-D44A-9D7C-6A098DC0CA47}" type="presParOf" srcId="{2379A35A-EB21-E547-927D-D128DC0AB754}" destId="{36CC2F0D-9BD3-224D-B712-E9AB33F4F32B}" srcOrd="4" destOrd="0" presId="urn:microsoft.com/office/officeart/2005/8/layout/hProcess9"/>
    <dgm:cxn modelId="{EDF1545A-A8AD-4246-AADD-15EBD1A9864F}" type="presParOf" srcId="{2379A35A-EB21-E547-927D-D128DC0AB754}" destId="{4AE520C5-B78F-6246-9DE4-2DB16EAD6A93}" srcOrd="5" destOrd="0" presId="urn:microsoft.com/office/officeart/2005/8/layout/hProcess9"/>
    <dgm:cxn modelId="{299B438C-8F36-514C-A908-D6E8F898FD72}" type="presParOf" srcId="{2379A35A-EB21-E547-927D-D128DC0AB754}" destId="{F1A4201C-A79D-4545-9F6B-5DD03CBAAC6C}" srcOrd="6"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41CB275-0EEC-CA44-B2DD-5C315980A5BD}" type="doc">
      <dgm:prSet loTypeId="urn:microsoft.com/office/officeart/2005/8/layout/venn1" loCatId="" qsTypeId="urn:microsoft.com/office/officeart/2005/8/quickstyle/simple4" qsCatId="simple" csTypeId="urn:microsoft.com/office/officeart/2005/8/colors/accent4_2" csCatId="accent4" phldr="1"/>
      <dgm:spPr/>
    </dgm:pt>
    <dgm:pt modelId="{0BB02D5C-0C54-ED4C-AE8A-C1FBEE50D679}">
      <dgm:prSet phldrT="[Text]"/>
      <dgm:spPr/>
      <dgm:t>
        <a:bodyPr/>
        <a:lstStyle/>
        <a:p>
          <a:r>
            <a:rPr lang="en-US" dirty="0"/>
            <a:t>&gt; 1.4 Million Cloud Compute hours</a:t>
          </a:r>
        </a:p>
      </dgm:t>
    </dgm:pt>
    <dgm:pt modelId="{25044C87-095B-8E41-9069-76F3FEBC300A}" type="parTrans" cxnId="{B366F500-2935-624B-85EA-65C099380EDB}">
      <dgm:prSet/>
      <dgm:spPr/>
      <dgm:t>
        <a:bodyPr/>
        <a:lstStyle/>
        <a:p>
          <a:endParaRPr lang="en-US"/>
        </a:p>
      </dgm:t>
    </dgm:pt>
    <dgm:pt modelId="{33648659-B8DD-7C40-9423-71000012E0FC}" type="sibTrans" cxnId="{B366F500-2935-624B-85EA-65C099380EDB}">
      <dgm:prSet/>
      <dgm:spPr/>
      <dgm:t>
        <a:bodyPr/>
        <a:lstStyle/>
        <a:p>
          <a:endParaRPr lang="en-US"/>
        </a:p>
      </dgm:t>
    </dgm:pt>
    <dgm:pt modelId="{10209C8F-943C-AA4B-9CBE-E31998C88224}">
      <dgm:prSet phldrT="[Text]"/>
      <dgm:spPr/>
      <dgm:t>
        <a:bodyPr/>
        <a:lstStyle/>
        <a:p>
          <a:r>
            <a:rPr lang="en-US" dirty="0"/>
            <a:t>+108% Increase of use  in QR3-QR4</a:t>
          </a:r>
        </a:p>
      </dgm:t>
    </dgm:pt>
    <dgm:pt modelId="{D1A37134-2497-CC4C-A56A-E96ABE288202}" type="parTrans" cxnId="{58E47293-ECFD-7849-86A4-20123FF07C9D}">
      <dgm:prSet/>
      <dgm:spPr/>
      <dgm:t>
        <a:bodyPr/>
        <a:lstStyle/>
        <a:p>
          <a:endParaRPr lang="en-US"/>
        </a:p>
      </dgm:t>
    </dgm:pt>
    <dgm:pt modelId="{420FFC9D-0165-694D-BBEB-0A3E85A78232}" type="sibTrans" cxnId="{58E47293-ECFD-7849-86A4-20123FF07C9D}">
      <dgm:prSet/>
      <dgm:spPr/>
      <dgm:t>
        <a:bodyPr/>
        <a:lstStyle/>
        <a:p>
          <a:endParaRPr lang="en-US"/>
        </a:p>
      </dgm:t>
    </dgm:pt>
    <dgm:pt modelId="{CEA61B70-5348-EA43-A8E3-EC2B2A157479}" type="pres">
      <dgm:prSet presAssocID="{141CB275-0EEC-CA44-B2DD-5C315980A5BD}" presName="compositeShape" presStyleCnt="0">
        <dgm:presLayoutVars>
          <dgm:chMax val="7"/>
          <dgm:dir/>
          <dgm:resizeHandles val="exact"/>
        </dgm:presLayoutVars>
      </dgm:prSet>
      <dgm:spPr/>
    </dgm:pt>
    <dgm:pt modelId="{3DB43317-8892-8945-872B-FED35A534DA2}" type="pres">
      <dgm:prSet presAssocID="{0BB02D5C-0C54-ED4C-AE8A-C1FBEE50D679}" presName="circ1" presStyleLbl="vennNode1" presStyleIdx="0" presStyleCnt="2"/>
      <dgm:spPr/>
    </dgm:pt>
    <dgm:pt modelId="{3EDDA5BC-6D3B-FC4A-B51C-18F9F307C1ED}" type="pres">
      <dgm:prSet presAssocID="{0BB02D5C-0C54-ED4C-AE8A-C1FBEE50D679}" presName="circ1Tx" presStyleLbl="revTx" presStyleIdx="0" presStyleCnt="0">
        <dgm:presLayoutVars>
          <dgm:chMax val="0"/>
          <dgm:chPref val="0"/>
          <dgm:bulletEnabled val="1"/>
        </dgm:presLayoutVars>
      </dgm:prSet>
      <dgm:spPr/>
    </dgm:pt>
    <dgm:pt modelId="{285A8DC1-A87C-2D49-A133-727C0F66A8C8}" type="pres">
      <dgm:prSet presAssocID="{10209C8F-943C-AA4B-9CBE-E31998C88224}" presName="circ2" presStyleLbl="vennNode1" presStyleIdx="1" presStyleCnt="2"/>
      <dgm:spPr/>
    </dgm:pt>
    <dgm:pt modelId="{D6108321-80C6-4D47-82E3-4FB126FC4362}" type="pres">
      <dgm:prSet presAssocID="{10209C8F-943C-AA4B-9CBE-E31998C88224}" presName="circ2Tx" presStyleLbl="revTx" presStyleIdx="0" presStyleCnt="0">
        <dgm:presLayoutVars>
          <dgm:chMax val="0"/>
          <dgm:chPref val="0"/>
          <dgm:bulletEnabled val="1"/>
        </dgm:presLayoutVars>
      </dgm:prSet>
      <dgm:spPr/>
    </dgm:pt>
  </dgm:ptLst>
  <dgm:cxnLst>
    <dgm:cxn modelId="{B366F500-2935-624B-85EA-65C099380EDB}" srcId="{141CB275-0EEC-CA44-B2DD-5C315980A5BD}" destId="{0BB02D5C-0C54-ED4C-AE8A-C1FBEE50D679}" srcOrd="0" destOrd="0" parTransId="{25044C87-095B-8E41-9069-76F3FEBC300A}" sibTransId="{33648659-B8DD-7C40-9423-71000012E0FC}"/>
    <dgm:cxn modelId="{66ED433A-703F-6547-B63A-AC92C03368A5}" type="presOf" srcId="{0BB02D5C-0C54-ED4C-AE8A-C1FBEE50D679}" destId="{3EDDA5BC-6D3B-FC4A-B51C-18F9F307C1ED}" srcOrd="1" destOrd="0" presId="urn:microsoft.com/office/officeart/2005/8/layout/venn1"/>
    <dgm:cxn modelId="{05309869-C6D8-EE4A-B478-27584C012822}" type="presOf" srcId="{141CB275-0EEC-CA44-B2DD-5C315980A5BD}" destId="{CEA61B70-5348-EA43-A8E3-EC2B2A157479}" srcOrd="0" destOrd="0" presId="urn:microsoft.com/office/officeart/2005/8/layout/venn1"/>
    <dgm:cxn modelId="{58E47293-ECFD-7849-86A4-20123FF07C9D}" srcId="{141CB275-0EEC-CA44-B2DD-5C315980A5BD}" destId="{10209C8F-943C-AA4B-9CBE-E31998C88224}" srcOrd="1" destOrd="0" parTransId="{D1A37134-2497-CC4C-A56A-E96ABE288202}" sibTransId="{420FFC9D-0165-694D-BBEB-0A3E85A78232}"/>
    <dgm:cxn modelId="{A5F5C19E-3311-FD46-AE8D-F49F885B3319}" type="presOf" srcId="{10209C8F-943C-AA4B-9CBE-E31998C88224}" destId="{285A8DC1-A87C-2D49-A133-727C0F66A8C8}" srcOrd="0" destOrd="0" presId="urn:microsoft.com/office/officeart/2005/8/layout/venn1"/>
    <dgm:cxn modelId="{CF0DC9D2-A8A9-1B4D-9E7C-9AD009ECDA8F}" type="presOf" srcId="{10209C8F-943C-AA4B-9CBE-E31998C88224}" destId="{D6108321-80C6-4D47-82E3-4FB126FC4362}" srcOrd="1" destOrd="0" presId="urn:microsoft.com/office/officeart/2005/8/layout/venn1"/>
    <dgm:cxn modelId="{5EF379F6-D681-734E-8F60-AE033BDD49DA}" type="presOf" srcId="{0BB02D5C-0C54-ED4C-AE8A-C1FBEE50D679}" destId="{3DB43317-8892-8945-872B-FED35A534DA2}" srcOrd="0" destOrd="0" presId="urn:microsoft.com/office/officeart/2005/8/layout/venn1"/>
    <dgm:cxn modelId="{94AB28E0-0D07-E84F-9368-79F24DF9FF10}" type="presParOf" srcId="{CEA61B70-5348-EA43-A8E3-EC2B2A157479}" destId="{3DB43317-8892-8945-872B-FED35A534DA2}" srcOrd="0" destOrd="0" presId="urn:microsoft.com/office/officeart/2005/8/layout/venn1"/>
    <dgm:cxn modelId="{5E23B242-2F8F-3144-9FBA-BAB915E05BC0}" type="presParOf" srcId="{CEA61B70-5348-EA43-A8E3-EC2B2A157479}" destId="{3EDDA5BC-6D3B-FC4A-B51C-18F9F307C1ED}" srcOrd="1" destOrd="0" presId="urn:microsoft.com/office/officeart/2005/8/layout/venn1"/>
    <dgm:cxn modelId="{0A8FB3A2-3B4A-EB44-B31F-7B08760E9E84}" type="presParOf" srcId="{CEA61B70-5348-EA43-A8E3-EC2B2A157479}" destId="{285A8DC1-A87C-2D49-A133-727C0F66A8C8}" srcOrd="2" destOrd="0" presId="urn:microsoft.com/office/officeart/2005/8/layout/venn1"/>
    <dgm:cxn modelId="{19F08A77-F16A-7145-93C1-D994D3CDEB0A}" type="presParOf" srcId="{CEA61B70-5348-EA43-A8E3-EC2B2A157479}" destId="{D6108321-80C6-4D47-82E3-4FB126FC4362}" srcOrd="3" destOrd="0" presId="urn:microsoft.com/office/officeart/2005/8/layout/ven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43420BF-B186-A74F-864D-1FA95BE37518}" type="doc">
      <dgm:prSet loTypeId="urn:microsoft.com/office/officeart/2005/8/layout/venn3" loCatId="" qsTypeId="urn:microsoft.com/office/officeart/2005/8/quickstyle/simple4" qsCatId="simple" csTypeId="urn:microsoft.com/office/officeart/2005/8/colors/colorful1" csCatId="colorful" phldr="1"/>
      <dgm:spPr/>
      <dgm:t>
        <a:bodyPr/>
        <a:lstStyle/>
        <a:p>
          <a:endParaRPr lang="en-US"/>
        </a:p>
      </dgm:t>
    </dgm:pt>
    <dgm:pt modelId="{E5277BF1-4CDC-D64D-938D-B42AC7EED453}">
      <dgm:prSet phldrT="[Text]"/>
      <dgm:spPr/>
      <dgm:t>
        <a:bodyPr/>
        <a:lstStyle/>
        <a:p>
          <a:r>
            <a:rPr lang="en-US" dirty="0"/>
            <a:t>35 training events [KPI6]</a:t>
          </a:r>
        </a:p>
        <a:p>
          <a:r>
            <a:rPr lang="en-US" dirty="0"/>
            <a:t>(16 in QR4)</a:t>
          </a:r>
        </a:p>
      </dgm:t>
    </dgm:pt>
    <dgm:pt modelId="{C5B1B1E0-4F93-0143-B0D2-6AE058752F8E}" type="parTrans" cxnId="{1927B865-2147-8D4C-A485-FD20D87D8CCA}">
      <dgm:prSet/>
      <dgm:spPr/>
      <dgm:t>
        <a:bodyPr/>
        <a:lstStyle/>
        <a:p>
          <a:endParaRPr lang="en-US"/>
        </a:p>
      </dgm:t>
    </dgm:pt>
    <dgm:pt modelId="{3E76A787-25F8-8D48-9C5B-D9DDE5128696}" type="sibTrans" cxnId="{1927B865-2147-8D4C-A485-FD20D87D8CCA}">
      <dgm:prSet/>
      <dgm:spPr/>
      <dgm:t>
        <a:bodyPr/>
        <a:lstStyle/>
        <a:p>
          <a:endParaRPr lang="en-US"/>
        </a:p>
      </dgm:t>
    </dgm:pt>
    <dgm:pt modelId="{B23A562A-57C4-D744-A78E-2E1D9E508623}">
      <dgm:prSet phldrT="[Text]"/>
      <dgm:spPr/>
      <dgm:t>
        <a:bodyPr/>
        <a:lstStyle/>
        <a:p>
          <a:r>
            <a:rPr lang="en-US" dirty="0"/>
            <a:t>890 trained people</a:t>
          </a:r>
        </a:p>
      </dgm:t>
    </dgm:pt>
    <dgm:pt modelId="{3875EF88-C84E-9F4F-97AA-DF9AA3D07331}" type="parTrans" cxnId="{7774CD7F-7DBA-3C4A-B86C-D1ADD53372B8}">
      <dgm:prSet/>
      <dgm:spPr/>
      <dgm:t>
        <a:bodyPr/>
        <a:lstStyle/>
        <a:p>
          <a:endParaRPr lang="en-US"/>
        </a:p>
      </dgm:t>
    </dgm:pt>
    <dgm:pt modelId="{FFAC5E93-ECA3-9E4F-A7B8-4D43B33F69EF}" type="sibTrans" cxnId="{7774CD7F-7DBA-3C4A-B86C-D1ADD53372B8}">
      <dgm:prSet/>
      <dgm:spPr/>
      <dgm:t>
        <a:bodyPr/>
        <a:lstStyle/>
        <a:p>
          <a:endParaRPr lang="en-US"/>
        </a:p>
      </dgm:t>
    </dgm:pt>
    <dgm:pt modelId="{F962F3EF-59DC-3740-83CA-D19FF79F6E76}">
      <dgm:prSet phldrT="[Text]"/>
      <dgm:spPr/>
      <dgm:t>
        <a:bodyPr/>
        <a:lstStyle/>
        <a:p>
          <a:r>
            <a:rPr lang="en-US" dirty="0"/>
            <a:t>217 training modules in catalogue</a:t>
          </a:r>
        </a:p>
      </dgm:t>
    </dgm:pt>
    <dgm:pt modelId="{AD541E38-8788-2941-8EFD-C28D9517BB50}" type="parTrans" cxnId="{ED258A8B-0D15-8541-B610-15E126DD9AA0}">
      <dgm:prSet/>
      <dgm:spPr/>
      <dgm:t>
        <a:bodyPr/>
        <a:lstStyle/>
        <a:p>
          <a:endParaRPr lang="en-US"/>
        </a:p>
      </dgm:t>
    </dgm:pt>
    <dgm:pt modelId="{399282A4-54F4-2E46-B618-9E9EEFC34462}" type="sibTrans" cxnId="{ED258A8B-0D15-8541-B610-15E126DD9AA0}">
      <dgm:prSet/>
      <dgm:spPr/>
      <dgm:t>
        <a:bodyPr/>
        <a:lstStyle/>
        <a:p>
          <a:endParaRPr lang="en-US"/>
        </a:p>
      </dgm:t>
    </dgm:pt>
    <dgm:pt modelId="{D75BB528-4BF2-154B-8EAE-BADD8118047E}">
      <dgm:prSet phldrT="[Text]"/>
      <dgm:spPr/>
      <dgm:t>
        <a:bodyPr/>
        <a:lstStyle/>
        <a:p>
          <a:r>
            <a:rPr lang="en-US" dirty="0"/>
            <a:t>8 </a:t>
          </a:r>
          <a:r>
            <a:rPr lang="en-US" dirty="0" err="1"/>
            <a:t>FitSM</a:t>
          </a:r>
          <a:r>
            <a:rPr lang="en-US" dirty="0"/>
            <a:t> trainings, 12 DPM trainings</a:t>
          </a:r>
        </a:p>
      </dgm:t>
    </dgm:pt>
    <dgm:pt modelId="{4E9597E8-152C-7A47-9CEC-0F2F52AC9B19}" type="parTrans" cxnId="{CD62644F-2555-D040-8BC9-64D9C6FA0CE4}">
      <dgm:prSet/>
      <dgm:spPr/>
      <dgm:t>
        <a:bodyPr/>
        <a:lstStyle/>
        <a:p>
          <a:endParaRPr lang="en-US"/>
        </a:p>
      </dgm:t>
    </dgm:pt>
    <dgm:pt modelId="{81C18D55-290C-5640-9FE1-1132F3B636CE}" type="sibTrans" cxnId="{CD62644F-2555-D040-8BC9-64D9C6FA0CE4}">
      <dgm:prSet/>
      <dgm:spPr/>
      <dgm:t>
        <a:bodyPr/>
        <a:lstStyle/>
        <a:p>
          <a:endParaRPr lang="en-US"/>
        </a:p>
      </dgm:t>
    </dgm:pt>
    <dgm:pt modelId="{02369B65-9C9F-3E42-9FBC-257DB9C56420}" type="pres">
      <dgm:prSet presAssocID="{543420BF-B186-A74F-864D-1FA95BE37518}" presName="Name0" presStyleCnt="0">
        <dgm:presLayoutVars>
          <dgm:dir/>
          <dgm:resizeHandles val="exact"/>
        </dgm:presLayoutVars>
      </dgm:prSet>
      <dgm:spPr/>
    </dgm:pt>
    <dgm:pt modelId="{29592467-0948-314D-8B6D-05F961D81186}" type="pres">
      <dgm:prSet presAssocID="{E5277BF1-4CDC-D64D-938D-B42AC7EED453}" presName="Name5" presStyleLbl="vennNode1" presStyleIdx="0" presStyleCnt="4">
        <dgm:presLayoutVars>
          <dgm:bulletEnabled val="1"/>
        </dgm:presLayoutVars>
      </dgm:prSet>
      <dgm:spPr/>
    </dgm:pt>
    <dgm:pt modelId="{CCF883DD-2F63-964F-86A3-183CE29F5BEF}" type="pres">
      <dgm:prSet presAssocID="{3E76A787-25F8-8D48-9C5B-D9DDE5128696}" presName="space" presStyleCnt="0"/>
      <dgm:spPr/>
    </dgm:pt>
    <dgm:pt modelId="{CCCAF6DF-A872-1841-8266-4A06FF9F5472}" type="pres">
      <dgm:prSet presAssocID="{B23A562A-57C4-D744-A78E-2E1D9E508623}" presName="Name5" presStyleLbl="vennNode1" presStyleIdx="1" presStyleCnt="4">
        <dgm:presLayoutVars>
          <dgm:bulletEnabled val="1"/>
        </dgm:presLayoutVars>
      </dgm:prSet>
      <dgm:spPr/>
    </dgm:pt>
    <dgm:pt modelId="{E9D4A826-B951-044E-9AD6-D6268F073B26}" type="pres">
      <dgm:prSet presAssocID="{FFAC5E93-ECA3-9E4F-A7B8-4D43B33F69EF}" presName="space" presStyleCnt="0"/>
      <dgm:spPr/>
    </dgm:pt>
    <dgm:pt modelId="{F1726E63-266B-E643-BEAF-E1C08800CE12}" type="pres">
      <dgm:prSet presAssocID="{F962F3EF-59DC-3740-83CA-D19FF79F6E76}" presName="Name5" presStyleLbl="vennNode1" presStyleIdx="2" presStyleCnt="4">
        <dgm:presLayoutVars>
          <dgm:bulletEnabled val="1"/>
        </dgm:presLayoutVars>
      </dgm:prSet>
      <dgm:spPr/>
    </dgm:pt>
    <dgm:pt modelId="{7FCABFC4-245F-1144-895E-918968F8EA43}" type="pres">
      <dgm:prSet presAssocID="{399282A4-54F4-2E46-B618-9E9EEFC34462}" presName="space" presStyleCnt="0"/>
      <dgm:spPr/>
    </dgm:pt>
    <dgm:pt modelId="{DACA687F-2440-764D-981C-213523A8EDEC}" type="pres">
      <dgm:prSet presAssocID="{D75BB528-4BF2-154B-8EAE-BADD8118047E}" presName="Name5" presStyleLbl="vennNode1" presStyleIdx="3" presStyleCnt="4">
        <dgm:presLayoutVars>
          <dgm:bulletEnabled val="1"/>
        </dgm:presLayoutVars>
      </dgm:prSet>
      <dgm:spPr/>
    </dgm:pt>
  </dgm:ptLst>
  <dgm:cxnLst>
    <dgm:cxn modelId="{5CCE3323-8863-274E-BDB9-11D9B6EE6E73}" type="presOf" srcId="{543420BF-B186-A74F-864D-1FA95BE37518}" destId="{02369B65-9C9F-3E42-9FBC-257DB9C56420}" srcOrd="0" destOrd="0" presId="urn:microsoft.com/office/officeart/2005/8/layout/venn3"/>
    <dgm:cxn modelId="{CD62644F-2555-D040-8BC9-64D9C6FA0CE4}" srcId="{543420BF-B186-A74F-864D-1FA95BE37518}" destId="{D75BB528-4BF2-154B-8EAE-BADD8118047E}" srcOrd="3" destOrd="0" parTransId="{4E9597E8-152C-7A47-9CEC-0F2F52AC9B19}" sibTransId="{81C18D55-290C-5640-9FE1-1132F3B636CE}"/>
    <dgm:cxn modelId="{DAA3615B-9740-1643-8D39-7D3D37B3C5C0}" type="presOf" srcId="{B23A562A-57C4-D744-A78E-2E1D9E508623}" destId="{CCCAF6DF-A872-1841-8266-4A06FF9F5472}" srcOrd="0" destOrd="0" presId="urn:microsoft.com/office/officeart/2005/8/layout/venn3"/>
    <dgm:cxn modelId="{1927B865-2147-8D4C-A485-FD20D87D8CCA}" srcId="{543420BF-B186-A74F-864D-1FA95BE37518}" destId="{E5277BF1-4CDC-D64D-938D-B42AC7EED453}" srcOrd="0" destOrd="0" parTransId="{C5B1B1E0-4F93-0143-B0D2-6AE058752F8E}" sibTransId="{3E76A787-25F8-8D48-9C5B-D9DDE5128696}"/>
    <dgm:cxn modelId="{73C6AB7A-FB25-594D-B3C9-EC90EA112746}" type="presOf" srcId="{F962F3EF-59DC-3740-83CA-D19FF79F6E76}" destId="{F1726E63-266B-E643-BEAF-E1C08800CE12}" srcOrd="0" destOrd="0" presId="urn:microsoft.com/office/officeart/2005/8/layout/venn3"/>
    <dgm:cxn modelId="{7774CD7F-7DBA-3C4A-B86C-D1ADD53372B8}" srcId="{543420BF-B186-A74F-864D-1FA95BE37518}" destId="{B23A562A-57C4-D744-A78E-2E1D9E508623}" srcOrd="1" destOrd="0" parTransId="{3875EF88-C84E-9F4F-97AA-DF9AA3D07331}" sibTransId="{FFAC5E93-ECA3-9E4F-A7B8-4D43B33F69EF}"/>
    <dgm:cxn modelId="{B3CE1485-31EA-6E42-95E0-32645CF9AA8C}" type="presOf" srcId="{D75BB528-4BF2-154B-8EAE-BADD8118047E}" destId="{DACA687F-2440-764D-981C-213523A8EDEC}" srcOrd="0" destOrd="0" presId="urn:microsoft.com/office/officeart/2005/8/layout/venn3"/>
    <dgm:cxn modelId="{ED258A8B-0D15-8541-B610-15E126DD9AA0}" srcId="{543420BF-B186-A74F-864D-1FA95BE37518}" destId="{F962F3EF-59DC-3740-83CA-D19FF79F6E76}" srcOrd="2" destOrd="0" parTransId="{AD541E38-8788-2941-8EFD-C28D9517BB50}" sibTransId="{399282A4-54F4-2E46-B618-9E9EEFC34462}"/>
    <dgm:cxn modelId="{38EF50F8-2FF5-2747-9C42-19C1F8FFFA5B}" type="presOf" srcId="{E5277BF1-4CDC-D64D-938D-B42AC7EED453}" destId="{29592467-0948-314D-8B6D-05F961D81186}" srcOrd="0" destOrd="0" presId="urn:microsoft.com/office/officeart/2005/8/layout/venn3"/>
    <dgm:cxn modelId="{69890691-17D9-2A41-8D9D-7F89A49B4BB4}" type="presParOf" srcId="{02369B65-9C9F-3E42-9FBC-257DB9C56420}" destId="{29592467-0948-314D-8B6D-05F961D81186}" srcOrd="0" destOrd="0" presId="urn:microsoft.com/office/officeart/2005/8/layout/venn3"/>
    <dgm:cxn modelId="{DDE0F8C5-3E94-EE4E-8227-E086C2C44305}" type="presParOf" srcId="{02369B65-9C9F-3E42-9FBC-257DB9C56420}" destId="{CCF883DD-2F63-964F-86A3-183CE29F5BEF}" srcOrd="1" destOrd="0" presId="urn:microsoft.com/office/officeart/2005/8/layout/venn3"/>
    <dgm:cxn modelId="{48D01575-2EFF-9948-B5D6-9FF8EA167824}" type="presParOf" srcId="{02369B65-9C9F-3E42-9FBC-257DB9C56420}" destId="{CCCAF6DF-A872-1841-8266-4A06FF9F5472}" srcOrd="2" destOrd="0" presId="urn:microsoft.com/office/officeart/2005/8/layout/venn3"/>
    <dgm:cxn modelId="{06C14A77-3724-E64C-83E1-25F906451D5C}" type="presParOf" srcId="{02369B65-9C9F-3E42-9FBC-257DB9C56420}" destId="{E9D4A826-B951-044E-9AD6-D6268F073B26}" srcOrd="3" destOrd="0" presId="urn:microsoft.com/office/officeart/2005/8/layout/venn3"/>
    <dgm:cxn modelId="{32295B4A-6E1B-D14F-9E6E-DBF2E3049C32}" type="presParOf" srcId="{02369B65-9C9F-3E42-9FBC-257DB9C56420}" destId="{F1726E63-266B-E643-BEAF-E1C08800CE12}" srcOrd="4" destOrd="0" presId="urn:microsoft.com/office/officeart/2005/8/layout/venn3"/>
    <dgm:cxn modelId="{E7E720D2-0F91-8147-84E2-0AA1137E55BA}" type="presParOf" srcId="{02369B65-9C9F-3E42-9FBC-257DB9C56420}" destId="{7FCABFC4-245F-1144-895E-918968F8EA43}" srcOrd="5" destOrd="0" presId="urn:microsoft.com/office/officeart/2005/8/layout/venn3"/>
    <dgm:cxn modelId="{33C3D12A-982F-CF4C-90CE-90D2E91BAABE}" type="presParOf" srcId="{02369B65-9C9F-3E42-9FBC-257DB9C56420}" destId="{DACA687F-2440-764D-981C-213523A8EDEC}" srcOrd="6"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389360-A6C4-5C43-B5CD-53ACC51BEF95}">
      <dsp:nvSpPr>
        <dsp:cNvPr id="0" name=""/>
        <dsp:cNvSpPr/>
      </dsp:nvSpPr>
      <dsp:spPr>
        <a:xfrm>
          <a:off x="604329" y="172"/>
          <a:ext cx="2381538" cy="1428922"/>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GB" sz="1800" b="0" i="0" kern="1200" noProof="0" dirty="0"/>
            <a:t>1. Optimised access to IT equipment and services 	</a:t>
          </a:r>
          <a:endParaRPr lang="en-GB" sz="1800" b="0" kern="1200" noProof="0" dirty="0"/>
        </a:p>
      </dsp:txBody>
      <dsp:txXfrm>
        <a:off x="604329" y="172"/>
        <a:ext cx="2381538" cy="1428922"/>
      </dsp:txXfrm>
    </dsp:sp>
    <dsp:sp modelId="{91FC0752-B058-AF41-B39E-BCD8DEC3A92D}">
      <dsp:nvSpPr>
        <dsp:cNvPr id="0" name=""/>
        <dsp:cNvSpPr/>
      </dsp:nvSpPr>
      <dsp:spPr>
        <a:xfrm>
          <a:off x="3224021" y="172"/>
          <a:ext cx="2381538" cy="1428922"/>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GB" sz="1800" b="0" i="0" kern="1200" noProof="0" dirty="0"/>
            <a:t>2. Establishment of partnerships with industrial &amp; private partners	</a:t>
          </a:r>
          <a:endParaRPr lang="en-GB" sz="1800" b="0" kern="1200" noProof="0" dirty="0"/>
        </a:p>
      </dsp:txBody>
      <dsp:txXfrm>
        <a:off x="3224021" y="172"/>
        <a:ext cx="2381538" cy="1428922"/>
      </dsp:txXfrm>
    </dsp:sp>
    <dsp:sp modelId="{53E2C542-876A-9147-BB2E-BB57F47B8682}">
      <dsp:nvSpPr>
        <dsp:cNvPr id="0" name=""/>
        <dsp:cNvSpPr/>
      </dsp:nvSpPr>
      <dsp:spPr>
        <a:xfrm>
          <a:off x="5843712" y="172"/>
          <a:ext cx="2381538" cy="1428922"/>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GB" sz="1800" b="0" i="0" kern="1200" noProof="0" dirty="0"/>
            <a:t>3. More people trained in research and academic sectors</a:t>
          </a:r>
          <a:endParaRPr lang="en-GB" sz="1800" b="0" kern="1200" noProof="0" dirty="0"/>
        </a:p>
      </dsp:txBody>
      <dsp:txXfrm>
        <a:off x="5843712" y="172"/>
        <a:ext cx="2381538" cy="1428922"/>
      </dsp:txXfrm>
    </dsp:sp>
    <dsp:sp modelId="{725472E5-0579-CD43-BF49-D143C07AC4BE}">
      <dsp:nvSpPr>
        <dsp:cNvPr id="0" name=""/>
        <dsp:cNvSpPr/>
      </dsp:nvSpPr>
      <dsp:spPr>
        <a:xfrm>
          <a:off x="8463404" y="172"/>
          <a:ext cx="2381538" cy="1428922"/>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GB" sz="1800" b="0" i="0" kern="1200" noProof="0" dirty="0"/>
            <a:t>4. No lock-in to particular hardware or software platforms</a:t>
          </a:r>
          <a:endParaRPr lang="en-GB" sz="1800" b="0" kern="1200" noProof="0" dirty="0"/>
        </a:p>
      </dsp:txBody>
      <dsp:txXfrm>
        <a:off x="8463404" y="172"/>
        <a:ext cx="2381538" cy="1428922"/>
      </dsp:txXfrm>
    </dsp:sp>
    <dsp:sp modelId="{EA306B11-2835-BD43-9229-97E11F613DD5}">
      <dsp:nvSpPr>
        <dsp:cNvPr id="0" name=""/>
        <dsp:cNvSpPr/>
      </dsp:nvSpPr>
      <dsp:spPr>
        <a:xfrm>
          <a:off x="1700789" y="1667248"/>
          <a:ext cx="2381538" cy="1428922"/>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GB" sz="1800" b="0" i="0" kern="1200" noProof="0" dirty="0"/>
            <a:t> 5. More scientific communities using storage and computing infrastructures</a:t>
          </a:r>
          <a:endParaRPr lang="en-GB" sz="1800" b="0" kern="1200" noProof="0" dirty="0"/>
        </a:p>
      </dsp:txBody>
      <dsp:txXfrm>
        <a:off x="1700789" y="1667248"/>
        <a:ext cx="2381538" cy="1428922"/>
      </dsp:txXfrm>
    </dsp:sp>
    <dsp:sp modelId="{53A5A09B-7825-C849-BAA8-28C7EEB70FBC}">
      <dsp:nvSpPr>
        <dsp:cNvPr id="0" name=""/>
        <dsp:cNvSpPr/>
      </dsp:nvSpPr>
      <dsp:spPr>
        <a:xfrm>
          <a:off x="4320481" y="1667248"/>
          <a:ext cx="2808309" cy="1428922"/>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GB" sz="1800" b="0" i="0" kern="1200" noProof="0" dirty="0"/>
            <a:t>6. Increased incentives for scientific discovery and collaboration across disciplinary and geographical boundaries</a:t>
          </a:r>
          <a:endParaRPr lang="en-GB" sz="1800" b="0" kern="1200" noProof="0" dirty="0"/>
        </a:p>
      </dsp:txBody>
      <dsp:txXfrm>
        <a:off x="4320481" y="1667248"/>
        <a:ext cx="2808309" cy="1428922"/>
      </dsp:txXfrm>
    </dsp:sp>
    <dsp:sp modelId="{599A1C83-064D-824F-9ABF-F52ED0AE33C3}">
      <dsp:nvSpPr>
        <dsp:cNvPr id="0" name=""/>
        <dsp:cNvSpPr/>
      </dsp:nvSpPr>
      <dsp:spPr>
        <a:xfrm>
          <a:off x="7366944" y="1667248"/>
          <a:ext cx="2381538" cy="1428922"/>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GB" sz="1800" b="0" i="0" kern="1200" noProof="0" dirty="0"/>
            <a:t>7. Further development of the European economic innovation capacity</a:t>
          </a:r>
          <a:endParaRPr lang="en-GB" sz="1800" kern="1200" noProof="0" dirty="0"/>
        </a:p>
      </dsp:txBody>
      <dsp:txXfrm>
        <a:off x="7366944" y="1667248"/>
        <a:ext cx="2381538" cy="142892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29B5E8-4462-BF46-8A57-C0948AF6B177}">
      <dsp:nvSpPr>
        <dsp:cNvPr id="0" name=""/>
        <dsp:cNvSpPr/>
      </dsp:nvSpPr>
      <dsp:spPr>
        <a:xfrm>
          <a:off x="454093" y="646"/>
          <a:ext cx="2015731" cy="2015731"/>
        </a:xfrm>
        <a:prstGeom prst="ellipse">
          <a:avLst/>
        </a:prstGeom>
        <a:gradFill rotWithShape="0">
          <a:gsLst>
            <a:gs pos="0">
              <a:schemeClr val="accent3">
                <a:alpha val="50000"/>
                <a:hueOff val="0"/>
                <a:satOff val="0"/>
                <a:lumOff val="0"/>
                <a:alphaOff val="0"/>
                <a:tint val="100000"/>
                <a:shade val="100000"/>
                <a:satMod val="130000"/>
              </a:schemeClr>
            </a:gs>
            <a:gs pos="100000">
              <a:schemeClr val="accent3">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0932" tIns="24130" rIns="110932" bIns="24130" numCol="1" spcCol="1270" anchor="ctr" anchorCtr="0">
          <a:noAutofit/>
        </a:bodyPr>
        <a:lstStyle/>
        <a:p>
          <a:pPr marL="0" lvl="0" indent="0" algn="ctr" defTabSz="844550">
            <a:lnSpc>
              <a:spcPct val="90000"/>
            </a:lnSpc>
            <a:spcBef>
              <a:spcPct val="0"/>
            </a:spcBef>
            <a:spcAft>
              <a:spcPct val="35000"/>
            </a:spcAft>
            <a:buNone/>
          </a:pPr>
          <a:r>
            <a:rPr lang="en-US" sz="1900" kern="1200" dirty="0"/>
            <a:t>+58% cloud utilization QR4 2018</a:t>
          </a:r>
        </a:p>
      </dsp:txBody>
      <dsp:txXfrm>
        <a:off x="749290" y="295843"/>
        <a:ext cx="1425337" cy="1425337"/>
      </dsp:txXfrm>
    </dsp:sp>
    <dsp:sp modelId="{50822FF4-C8A0-6C43-B8E4-7592CA3DEA49}">
      <dsp:nvSpPr>
        <dsp:cNvPr id="0" name=""/>
        <dsp:cNvSpPr/>
      </dsp:nvSpPr>
      <dsp:spPr>
        <a:xfrm>
          <a:off x="2066678" y="646"/>
          <a:ext cx="2015731" cy="2015731"/>
        </a:xfrm>
        <a:prstGeom prst="ellipse">
          <a:avLst/>
        </a:prstGeom>
        <a:gradFill rotWithShape="0">
          <a:gsLst>
            <a:gs pos="0">
              <a:schemeClr val="accent3">
                <a:alpha val="50000"/>
                <a:hueOff val="0"/>
                <a:satOff val="0"/>
                <a:lumOff val="0"/>
                <a:alphaOff val="0"/>
                <a:tint val="100000"/>
                <a:shade val="100000"/>
                <a:satMod val="130000"/>
              </a:schemeClr>
            </a:gs>
            <a:gs pos="100000">
              <a:schemeClr val="accent3">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0932" tIns="24130" rIns="110932" bIns="24130" numCol="1" spcCol="1270" anchor="ctr" anchorCtr="0">
          <a:noAutofit/>
        </a:bodyPr>
        <a:lstStyle/>
        <a:p>
          <a:pPr marL="0" lvl="0" indent="0" algn="ctr" defTabSz="844550">
            <a:lnSpc>
              <a:spcPct val="90000"/>
            </a:lnSpc>
            <a:spcBef>
              <a:spcPct val="0"/>
            </a:spcBef>
            <a:spcAft>
              <a:spcPct val="35000"/>
            </a:spcAft>
            <a:buNone/>
          </a:pPr>
          <a:r>
            <a:rPr lang="en-US" sz="1900" kern="1200" dirty="0"/>
            <a:t>14 countries and 148 people in the training</a:t>
          </a:r>
        </a:p>
      </dsp:txBody>
      <dsp:txXfrm>
        <a:off x="2361875" y="295843"/>
        <a:ext cx="1425337" cy="142533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592467-0948-314D-8B6D-05F961D81186}">
      <dsp:nvSpPr>
        <dsp:cNvPr id="0" name=""/>
        <dsp:cNvSpPr/>
      </dsp:nvSpPr>
      <dsp:spPr>
        <a:xfrm>
          <a:off x="471961" y="309"/>
          <a:ext cx="2242655" cy="2242655"/>
        </a:xfrm>
        <a:prstGeom prst="ellipse">
          <a:avLst/>
        </a:prstGeom>
        <a:gradFill rotWithShape="0">
          <a:gsLst>
            <a:gs pos="0">
              <a:schemeClr val="accent2">
                <a:alpha val="50000"/>
                <a:hueOff val="0"/>
                <a:satOff val="0"/>
                <a:lumOff val="0"/>
                <a:alphaOff val="0"/>
                <a:tint val="100000"/>
                <a:shade val="100000"/>
                <a:satMod val="130000"/>
              </a:schemeClr>
            </a:gs>
            <a:gs pos="100000">
              <a:schemeClr val="accent2">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23421" tIns="24130" rIns="123421" bIns="24130" numCol="1" spcCol="1270" anchor="ctr" anchorCtr="0">
          <a:noAutofit/>
        </a:bodyPr>
        <a:lstStyle/>
        <a:p>
          <a:pPr marL="0" lvl="0" indent="0" algn="ctr" defTabSz="844550">
            <a:lnSpc>
              <a:spcPct val="90000"/>
            </a:lnSpc>
            <a:spcBef>
              <a:spcPct val="0"/>
            </a:spcBef>
            <a:spcAft>
              <a:spcPct val="35000"/>
            </a:spcAft>
            <a:buNone/>
          </a:pPr>
          <a:r>
            <a:rPr lang="en-US" sz="1900" kern="1200" dirty="0"/>
            <a:t>4 over 7 TSs integrated to open interfaces [KPI9]</a:t>
          </a:r>
        </a:p>
      </dsp:txBody>
      <dsp:txXfrm>
        <a:off x="800390" y="328738"/>
        <a:ext cx="1585797" cy="1585797"/>
      </dsp:txXfrm>
    </dsp:sp>
    <dsp:sp modelId="{CCCAF6DF-A872-1841-8266-4A06FF9F5472}">
      <dsp:nvSpPr>
        <dsp:cNvPr id="0" name=""/>
        <dsp:cNvSpPr/>
      </dsp:nvSpPr>
      <dsp:spPr>
        <a:xfrm>
          <a:off x="2266086" y="309"/>
          <a:ext cx="2242655" cy="2242655"/>
        </a:xfrm>
        <a:prstGeom prst="ellipse">
          <a:avLst/>
        </a:prstGeom>
        <a:gradFill rotWithShape="0">
          <a:gsLst>
            <a:gs pos="0">
              <a:schemeClr val="accent3">
                <a:alpha val="50000"/>
                <a:hueOff val="0"/>
                <a:satOff val="0"/>
                <a:lumOff val="0"/>
                <a:alphaOff val="0"/>
                <a:tint val="100000"/>
                <a:shade val="100000"/>
                <a:satMod val="130000"/>
              </a:schemeClr>
            </a:gs>
            <a:gs pos="100000">
              <a:schemeClr val="accent3">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23421" tIns="24130" rIns="123421" bIns="24130" numCol="1" spcCol="1270" anchor="ctr" anchorCtr="0">
          <a:noAutofit/>
        </a:bodyPr>
        <a:lstStyle/>
        <a:p>
          <a:pPr marL="0" lvl="0" indent="0" algn="ctr" defTabSz="844550">
            <a:lnSpc>
              <a:spcPct val="90000"/>
            </a:lnSpc>
            <a:spcBef>
              <a:spcPct val="0"/>
            </a:spcBef>
            <a:spcAft>
              <a:spcPct val="35000"/>
            </a:spcAft>
            <a:buNone/>
          </a:pPr>
          <a:r>
            <a:rPr lang="en-US" sz="1900" kern="1200" dirty="0"/>
            <a:t>46 user technical requirements</a:t>
          </a:r>
        </a:p>
      </dsp:txBody>
      <dsp:txXfrm>
        <a:off x="2594515" y="328738"/>
        <a:ext cx="1585797" cy="1585797"/>
      </dsp:txXfrm>
    </dsp:sp>
    <dsp:sp modelId="{78A7D76A-B226-CC42-B970-3422E3FCDB8C}">
      <dsp:nvSpPr>
        <dsp:cNvPr id="0" name=""/>
        <dsp:cNvSpPr/>
      </dsp:nvSpPr>
      <dsp:spPr>
        <a:xfrm>
          <a:off x="4060210" y="309"/>
          <a:ext cx="2242655" cy="2242655"/>
        </a:xfrm>
        <a:prstGeom prst="ellipse">
          <a:avLst/>
        </a:prstGeom>
        <a:gradFill rotWithShape="0">
          <a:gsLst>
            <a:gs pos="0">
              <a:schemeClr val="accent4">
                <a:alpha val="50000"/>
                <a:hueOff val="0"/>
                <a:satOff val="0"/>
                <a:lumOff val="0"/>
                <a:alphaOff val="0"/>
                <a:tint val="100000"/>
                <a:shade val="100000"/>
                <a:satMod val="130000"/>
              </a:schemeClr>
            </a:gs>
            <a:gs pos="100000">
              <a:schemeClr val="accent4">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23421" tIns="24130" rIns="123421" bIns="24130" numCol="1" spcCol="1270" anchor="ctr" anchorCtr="0">
          <a:noAutofit/>
        </a:bodyPr>
        <a:lstStyle/>
        <a:p>
          <a:pPr marL="0" lvl="0" indent="0" algn="ctr" defTabSz="844550">
            <a:lnSpc>
              <a:spcPct val="90000"/>
            </a:lnSpc>
            <a:spcBef>
              <a:spcPct val="0"/>
            </a:spcBef>
            <a:spcAft>
              <a:spcPct val="35000"/>
            </a:spcAft>
            <a:buNone/>
          </a:pPr>
          <a:r>
            <a:rPr lang="en-US" sz="1900" kern="1200" dirty="0"/>
            <a:t>Contributions to 3 standard bodies/open source projects</a:t>
          </a:r>
        </a:p>
      </dsp:txBody>
      <dsp:txXfrm>
        <a:off x="4388639" y="328738"/>
        <a:ext cx="1585797" cy="1585797"/>
      </dsp:txXfrm>
    </dsp:sp>
    <dsp:sp modelId="{DACA687F-2440-764D-981C-213523A8EDEC}">
      <dsp:nvSpPr>
        <dsp:cNvPr id="0" name=""/>
        <dsp:cNvSpPr/>
      </dsp:nvSpPr>
      <dsp:spPr>
        <a:xfrm>
          <a:off x="5854334" y="309"/>
          <a:ext cx="2242655" cy="2242655"/>
        </a:xfrm>
        <a:prstGeom prst="ellipse">
          <a:avLst/>
        </a:prstGeom>
        <a:gradFill rotWithShape="0">
          <a:gsLst>
            <a:gs pos="0">
              <a:schemeClr val="accent5">
                <a:alpha val="50000"/>
                <a:hueOff val="0"/>
                <a:satOff val="0"/>
                <a:lumOff val="0"/>
                <a:alphaOff val="0"/>
                <a:tint val="100000"/>
                <a:shade val="100000"/>
                <a:satMod val="130000"/>
              </a:schemeClr>
            </a:gs>
            <a:gs pos="100000">
              <a:schemeClr val="accent5">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23421" tIns="24130" rIns="123421" bIns="24130" numCol="1" spcCol="1270" anchor="ctr" anchorCtr="0">
          <a:noAutofit/>
        </a:bodyPr>
        <a:lstStyle/>
        <a:p>
          <a:pPr marL="0" lvl="0" indent="0" algn="ctr" defTabSz="844550">
            <a:lnSpc>
              <a:spcPct val="90000"/>
            </a:lnSpc>
            <a:spcBef>
              <a:spcPct val="0"/>
            </a:spcBef>
            <a:spcAft>
              <a:spcPct val="35000"/>
            </a:spcAft>
            <a:buNone/>
          </a:pPr>
          <a:r>
            <a:rPr lang="en-US" sz="1900" kern="1200" dirty="0"/>
            <a:t>Contributions to 4 RDA WGs</a:t>
          </a:r>
        </a:p>
      </dsp:txBody>
      <dsp:txXfrm>
        <a:off x="6182763" y="328738"/>
        <a:ext cx="1585797" cy="158579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CC776A-4609-7548-8533-14CED7A3290C}">
      <dsp:nvSpPr>
        <dsp:cNvPr id="0" name=""/>
        <dsp:cNvSpPr/>
      </dsp:nvSpPr>
      <dsp:spPr>
        <a:xfrm>
          <a:off x="2088" y="1661596"/>
          <a:ext cx="2095474" cy="2095474"/>
        </a:xfrm>
        <a:prstGeom prst="ellipse">
          <a:avLst/>
        </a:prstGeom>
        <a:gradFill rotWithShape="0">
          <a:gsLst>
            <a:gs pos="0">
              <a:schemeClr val="accent2">
                <a:alpha val="50000"/>
                <a:hueOff val="0"/>
                <a:satOff val="0"/>
                <a:lumOff val="0"/>
                <a:alphaOff val="0"/>
                <a:tint val="100000"/>
                <a:shade val="100000"/>
                <a:satMod val="130000"/>
              </a:schemeClr>
            </a:gs>
            <a:gs pos="100000">
              <a:schemeClr val="accent2">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5321" tIns="21590" rIns="115321" bIns="21590" numCol="1" spcCol="1270" anchor="ctr" anchorCtr="0">
          <a:noAutofit/>
        </a:bodyPr>
        <a:lstStyle/>
        <a:p>
          <a:pPr marL="0" lvl="0" indent="0" algn="ctr" defTabSz="755650">
            <a:lnSpc>
              <a:spcPct val="90000"/>
            </a:lnSpc>
            <a:spcBef>
              <a:spcPct val="0"/>
            </a:spcBef>
            <a:spcAft>
              <a:spcPct val="35000"/>
            </a:spcAft>
            <a:buNone/>
          </a:pPr>
          <a:r>
            <a:rPr lang="en-US" sz="1700" kern="1200" dirty="0"/>
            <a:t>Scientific Applications on Demand uptake: +135% July-Dec 2018</a:t>
          </a:r>
        </a:p>
      </dsp:txBody>
      <dsp:txXfrm>
        <a:off x="308963" y="1968471"/>
        <a:ext cx="1481724" cy="1481724"/>
      </dsp:txXfrm>
    </dsp:sp>
    <dsp:sp modelId="{69AA0977-2073-6845-BE33-65740B0C9BB8}">
      <dsp:nvSpPr>
        <dsp:cNvPr id="0" name=""/>
        <dsp:cNvSpPr/>
      </dsp:nvSpPr>
      <dsp:spPr>
        <a:xfrm>
          <a:off x="1678468" y="1661596"/>
          <a:ext cx="2095474" cy="2095474"/>
        </a:xfrm>
        <a:prstGeom prst="ellipse">
          <a:avLst/>
        </a:prstGeom>
        <a:gradFill rotWithShape="0">
          <a:gsLst>
            <a:gs pos="0">
              <a:schemeClr val="accent3">
                <a:alpha val="50000"/>
                <a:hueOff val="0"/>
                <a:satOff val="0"/>
                <a:lumOff val="0"/>
                <a:alphaOff val="0"/>
                <a:tint val="100000"/>
                <a:shade val="100000"/>
                <a:satMod val="130000"/>
              </a:schemeClr>
            </a:gs>
            <a:gs pos="100000">
              <a:schemeClr val="accent3">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5321" tIns="21590" rIns="115321" bIns="21590" numCol="1" spcCol="1270" anchor="ctr" anchorCtr="0">
          <a:noAutofit/>
        </a:bodyPr>
        <a:lstStyle/>
        <a:p>
          <a:pPr marL="0" lvl="0" indent="0" algn="ctr" defTabSz="755650">
            <a:lnSpc>
              <a:spcPct val="90000"/>
            </a:lnSpc>
            <a:spcBef>
              <a:spcPct val="0"/>
            </a:spcBef>
            <a:spcAft>
              <a:spcPct val="35000"/>
            </a:spcAft>
            <a:buNone/>
          </a:pPr>
          <a:r>
            <a:rPr lang="en-US" sz="1700" kern="1200" dirty="0"/>
            <a:t>New User Communities in pilot stage: 5 [KPI9]</a:t>
          </a:r>
        </a:p>
      </dsp:txBody>
      <dsp:txXfrm>
        <a:off x="1985343" y="1968471"/>
        <a:ext cx="1481724" cy="1481724"/>
      </dsp:txXfrm>
    </dsp:sp>
    <dsp:sp modelId="{137E413E-302E-5A43-B539-4AF7EEE3CC19}">
      <dsp:nvSpPr>
        <dsp:cNvPr id="0" name=""/>
        <dsp:cNvSpPr/>
      </dsp:nvSpPr>
      <dsp:spPr>
        <a:xfrm>
          <a:off x="3354848" y="1661596"/>
          <a:ext cx="2095474" cy="2095474"/>
        </a:xfrm>
        <a:prstGeom prst="ellipse">
          <a:avLst/>
        </a:prstGeom>
        <a:gradFill rotWithShape="0">
          <a:gsLst>
            <a:gs pos="0">
              <a:schemeClr val="accent4">
                <a:alpha val="50000"/>
                <a:hueOff val="0"/>
                <a:satOff val="0"/>
                <a:lumOff val="0"/>
                <a:alphaOff val="0"/>
                <a:tint val="100000"/>
                <a:shade val="100000"/>
                <a:satMod val="130000"/>
              </a:schemeClr>
            </a:gs>
            <a:gs pos="100000">
              <a:schemeClr val="accent4">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5321" tIns="21590" rIns="115321" bIns="21590" numCol="1" spcCol="1270" anchor="ctr" anchorCtr="0">
          <a:noAutofit/>
        </a:bodyPr>
        <a:lstStyle/>
        <a:p>
          <a:pPr marL="0" lvl="0" indent="0" algn="ctr" defTabSz="755650">
            <a:lnSpc>
              <a:spcPct val="90000"/>
            </a:lnSpc>
            <a:spcBef>
              <a:spcPct val="0"/>
            </a:spcBef>
            <a:spcAft>
              <a:spcPct val="35000"/>
            </a:spcAft>
            <a:buNone/>
          </a:pPr>
          <a:r>
            <a:rPr lang="en-US" sz="1700" kern="1200" dirty="0"/>
            <a:t>New User Communities in production: 2 [KPI10]</a:t>
          </a:r>
        </a:p>
      </dsp:txBody>
      <dsp:txXfrm>
        <a:off x="3661723" y="1968471"/>
        <a:ext cx="1481724" cy="1481724"/>
      </dsp:txXfrm>
    </dsp:sp>
    <dsp:sp modelId="{9FCF2F98-272F-B34E-94EE-A1DB770504DD}">
      <dsp:nvSpPr>
        <dsp:cNvPr id="0" name=""/>
        <dsp:cNvSpPr/>
      </dsp:nvSpPr>
      <dsp:spPr>
        <a:xfrm>
          <a:off x="5031228" y="1661596"/>
          <a:ext cx="2095474" cy="2095474"/>
        </a:xfrm>
        <a:prstGeom prst="ellipse">
          <a:avLst/>
        </a:prstGeom>
        <a:gradFill rotWithShape="0">
          <a:gsLst>
            <a:gs pos="0">
              <a:schemeClr val="accent5">
                <a:alpha val="50000"/>
                <a:hueOff val="0"/>
                <a:satOff val="0"/>
                <a:lumOff val="0"/>
                <a:alphaOff val="0"/>
                <a:tint val="100000"/>
                <a:shade val="100000"/>
                <a:satMod val="130000"/>
              </a:schemeClr>
            </a:gs>
            <a:gs pos="100000">
              <a:schemeClr val="accent5">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5321" tIns="21590" rIns="115321" bIns="21590" numCol="1" spcCol="1270" anchor="ctr" anchorCtr="0">
          <a:noAutofit/>
        </a:bodyPr>
        <a:lstStyle/>
        <a:p>
          <a:pPr marL="0" lvl="0" indent="0" algn="ctr" defTabSz="755650">
            <a:lnSpc>
              <a:spcPct val="90000"/>
            </a:lnSpc>
            <a:spcBef>
              <a:spcPct val="0"/>
            </a:spcBef>
            <a:spcAft>
              <a:spcPct val="35000"/>
            </a:spcAft>
            <a:buNone/>
          </a:pPr>
          <a:r>
            <a:rPr lang="en-US" sz="1700" kern="1200" dirty="0"/>
            <a:t>4.4 Billion CPU hours in 2018 </a:t>
          </a:r>
        </a:p>
        <a:p>
          <a:pPr marL="0" lvl="0" indent="0" algn="ctr" defTabSz="755650">
            <a:lnSpc>
              <a:spcPct val="90000"/>
            </a:lnSpc>
            <a:spcBef>
              <a:spcPct val="0"/>
            </a:spcBef>
            <a:spcAft>
              <a:spcPct val="35000"/>
            </a:spcAft>
            <a:buNone/>
          </a:pPr>
          <a:r>
            <a:rPr lang="en-US" sz="1700" kern="1200" dirty="0"/>
            <a:t>+20% </a:t>
          </a:r>
        </a:p>
      </dsp:txBody>
      <dsp:txXfrm>
        <a:off x="5338103" y="1968471"/>
        <a:ext cx="1481724" cy="148172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5431D0-C97E-AA41-8650-7A21B989170B}">
      <dsp:nvSpPr>
        <dsp:cNvPr id="0" name=""/>
        <dsp:cNvSpPr/>
      </dsp:nvSpPr>
      <dsp:spPr>
        <a:xfrm>
          <a:off x="173755" y="478"/>
          <a:ext cx="2348336" cy="2348336"/>
        </a:xfrm>
        <a:prstGeom prst="ellipse">
          <a:avLst/>
        </a:prstGeom>
        <a:gradFill rotWithShape="0">
          <a:gsLst>
            <a:gs pos="0">
              <a:schemeClr val="accent1">
                <a:alpha val="50000"/>
                <a:hueOff val="0"/>
                <a:satOff val="0"/>
                <a:lumOff val="0"/>
                <a:alphaOff val="0"/>
                <a:tint val="100000"/>
                <a:shade val="100000"/>
                <a:satMod val="130000"/>
              </a:schemeClr>
            </a:gs>
            <a:gs pos="100000">
              <a:schemeClr val="accent1">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29237" tIns="27940" rIns="129237" bIns="27940" numCol="1" spcCol="1270" anchor="ctr" anchorCtr="0">
          <a:noAutofit/>
        </a:bodyPr>
        <a:lstStyle/>
        <a:p>
          <a:pPr marL="0" lvl="0" indent="0" algn="ctr" defTabSz="977900">
            <a:lnSpc>
              <a:spcPct val="90000"/>
            </a:lnSpc>
            <a:spcBef>
              <a:spcPct val="0"/>
            </a:spcBef>
            <a:spcAft>
              <a:spcPct val="35000"/>
            </a:spcAft>
            <a:buNone/>
          </a:pPr>
          <a:r>
            <a:rPr lang="en-US" sz="2200" kern="1200" dirty="0"/>
            <a:t>#visits EOSC portal: 3811 (Nov/Jan 2018)</a:t>
          </a:r>
        </a:p>
      </dsp:txBody>
      <dsp:txXfrm>
        <a:off x="517661" y="344384"/>
        <a:ext cx="1660524" cy="166052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5431D0-C97E-AA41-8650-7A21B989170B}">
      <dsp:nvSpPr>
        <dsp:cNvPr id="0" name=""/>
        <dsp:cNvSpPr/>
      </dsp:nvSpPr>
      <dsp:spPr>
        <a:xfrm>
          <a:off x="173755" y="478"/>
          <a:ext cx="2348336" cy="2348336"/>
        </a:xfrm>
        <a:prstGeom prst="ellipse">
          <a:avLst/>
        </a:prstGeom>
        <a:gradFill rotWithShape="0">
          <a:gsLst>
            <a:gs pos="0">
              <a:schemeClr val="accent1">
                <a:alpha val="50000"/>
                <a:hueOff val="0"/>
                <a:satOff val="0"/>
                <a:lumOff val="0"/>
                <a:alphaOff val="0"/>
                <a:tint val="100000"/>
                <a:shade val="100000"/>
                <a:satMod val="130000"/>
              </a:schemeClr>
            </a:gs>
            <a:gs pos="100000">
              <a:schemeClr val="accent1">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29237" tIns="30480" rIns="129237" bIns="30480" numCol="1" spcCol="1270" anchor="ctr" anchorCtr="0">
          <a:noAutofit/>
        </a:bodyPr>
        <a:lstStyle/>
        <a:p>
          <a:pPr marL="0" lvl="0" indent="0" algn="ctr" defTabSz="1066800">
            <a:lnSpc>
              <a:spcPct val="90000"/>
            </a:lnSpc>
            <a:spcBef>
              <a:spcPct val="0"/>
            </a:spcBef>
            <a:spcAft>
              <a:spcPct val="35000"/>
            </a:spcAft>
            <a:buNone/>
          </a:pPr>
          <a:r>
            <a:rPr lang="en-US" sz="2400" kern="1200" dirty="0"/>
            <a:t>#visits MP: 2106 (Nov/Jan 2018)</a:t>
          </a:r>
        </a:p>
      </dsp:txBody>
      <dsp:txXfrm>
        <a:off x="517661" y="344384"/>
        <a:ext cx="1660524" cy="166052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5431D0-C97E-AA41-8650-7A21B989170B}">
      <dsp:nvSpPr>
        <dsp:cNvPr id="0" name=""/>
        <dsp:cNvSpPr/>
      </dsp:nvSpPr>
      <dsp:spPr>
        <a:xfrm>
          <a:off x="173755" y="478"/>
          <a:ext cx="2348336" cy="2348336"/>
        </a:xfrm>
        <a:prstGeom prst="ellipse">
          <a:avLst/>
        </a:prstGeom>
        <a:gradFill rotWithShape="0">
          <a:gsLst>
            <a:gs pos="0">
              <a:schemeClr val="accent1">
                <a:alpha val="50000"/>
                <a:hueOff val="0"/>
                <a:satOff val="0"/>
                <a:lumOff val="0"/>
                <a:alphaOff val="0"/>
                <a:tint val="100000"/>
                <a:shade val="100000"/>
                <a:satMod val="130000"/>
              </a:schemeClr>
            </a:gs>
            <a:gs pos="100000">
              <a:schemeClr val="accent1">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29237" tIns="30480" rIns="129237" bIns="30480" numCol="1" spcCol="1270" anchor="ctr" anchorCtr="0">
          <a:noAutofit/>
        </a:bodyPr>
        <a:lstStyle/>
        <a:p>
          <a:pPr marL="0" lvl="0" indent="0" algn="ctr" defTabSz="1066800">
            <a:lnSpc>
              <a:spcPct val="90000"/>
            </a:lnSpc>
            <a:spcBef>
              <a:spcPct val="0"/>
            </a:spcBef>
            <a:spcAft>
              <a:spcPct val="35000"/>
            </a:spcAft>
            <a:buNone/>
          </a:pPr>
          <a:r>
            <a:rPr lang="en-US" sz="2400" kern="1200" dirty="0"/>
            <a:t>30 orders (Nov/Jan 2018)</a:t>
          </a:r>
        </a:p>
      </dsp:txBody>
      <dsp:txXfrm>
        <a:off x="517661" y="344384"/>
        <a:ext cx="1660524" cy="166052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5431D0-C97E-AA41-8650-7A21B989170B}">
      <dsp:nvSpPr>
        <dsp:cNvPr id="0" name=""/>
        <dsp:cNvSpPr/>
      </dsp:nvSpPr>
      <dsp:spPr>
        <a:xfrm>
          <a:off x="173755" y="478"/>
          <a:ext cx="2348336" cy="2348336"/>
        </a:xfrm>
        <a:prstGeom prst="ellipse">
          <a:avLst/>
        </a:prstGeom>
        <a:gradFill rotWithShape="0">
          <a:gsLst>
            <a:gs pos="0">
              <a:schemeClr val="accent1">
                <a:alpha val="50000"/>
                <a:hueOff val="0"/>
                <a:satOff val="0"/>
                <a:lumOff val="0"/>
                <a:alphaOff val="0"/>
                <a:tint val="100000"/>
                <a:shade val="100000"/>
                <a:satMod val="130000"/>
              </a:schemeClr>
            </a:gs>
            <a:gs pos="100000">
              <a:schemeClr val="accent1">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29237" tIns="27940" rIns="129237" bIns="27940" numCol="1" spcCol="1270" anchor="ctr" anchorCtr="0">
          <a:noAutofit/>
        </a:bodyPr>
        <a:lstStyle/>
        <a:p>
          <a:pPr marL="0" lvl="0" indent="0" algn="ctr" defTabSz="977900">
            <a:lnSpc>
              <a:spcPct val="90000"/>
            </a:lnSpc>
            <a:spcBef>
              <a:spcPct val="0"/>
            </a:spcBef>
            <a:spcAft>
              <a:spcPct val="35000"/>
            </a:spcAft>
            <a:buNone/>
          </a:pPr>
          <a:r>
            <a:rPr lang="en-US" sz="2200" kern="1200" dirty="0"/>
            <a:t>+20% utilization of computing in 2018</a:t>
          </a:r>
        </a:p>
      </dsp:txBody>
      <dsp:txXfrm>
        <a:off x="517661" y="344384"/>
        <a:ext cx="1660524" cy="166052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5431D0-C97E-AA41-8650-7A21B989170B}">
      <dsp:nvSpPr>
        <dsp:cNvPr id="0" name=""/>
        <dsp:cNvSpPr/>
      </dsp:nvSpPr>
      <dsp:spPr>
        <a:xfrm>
          <a:off x="65601" y="336"/>
          <a:ext cx="1844564" cy="1844564"/>
        </a:xfrm>
        <a:prstGeom prst="ellipse">
          <a:avLst/>
        </a:prstGeom>
        <a:gradFill rotWithShape="0">
          <a:gsLst>
            <a:gs pos="0">
              <a:schemeClr val="accent1">
                <a:alpha val="50000"/>
                <a:hueOff val="0"/>
                <a:satOff val="0"/>
                <a:lumOff val="0"/>
                <a:alphaOff val="0"/>
                <a:tint val="100000"/>
                <a:shade val="100000"/>
                <a:satMod val="130000"/>
              </a:schemeClr>
            </a:gs>
            <a:gs pos="100000">
              <a:schemeClr val="accent1">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01513" tIns="25400" rIns="101513" bIns="25400" numCol="1" spcCol="1270" anchor="ctr" anchorCtr="0">
          <a:noAutofit/>
        </a:bodyPr>
        <a:lstStyle/>
        <a:p>
          <a:pPr marL="0" lvl="0" indent="0" algn="ctr" defTabSz="889000">
            <a:lnSpc>
              <a:spcPct val="90000"/>
            </a:lnSpc>
            <a:spcBef>
              <a:spcPct val="0"/>
            </a:spcBef>
            <a:spcAft>
              <a:spcPct val="35000"/>
            </a:spcAft>
            <a:buNone/>
          </a:pPr>
          <a:r>
            <a:rPr lang="en-GB" sz="2000" kern="1200" noProof="0" dirty="0">
              <a:solidFill>
                <a:srgbClr val="515151"/>
              </a:solidFill>
              <a:latin typeface="Calibri"/>
              <a:ea typeface="+mn-ea"/>
              <a:cs typeface="+mn-cs"/>
            </a:rPr>
            <a:t>14 new projects since 3/2018 </a:t>
          </a:r>
        </a:p>
      </dsp:txBody>
      <dsp:txXfrm>
        <a:off x="335731" y="270466"/>
        <a:ext cx="1304304" cy="1304304"/>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CC776A-4609-7548-8533-14CED7A3290C}">
      <dsp:nvSpPr>
        <dsp:cNvPr id="0" name=""/>
        <dsp:cNvSpPr/>
      </dsp:nvSpPr>
      <dsp:spPr>
        <a:xfrm>
          <a:off x="4331" y="55444"/>
          <a:ext cx="3075529" cy="3075529"/>
        </a:xfrm>
        <a:prstGeom prst="ellipse">
          <a:avLst/>
        </a:prstGeom>
        <a:gradFill rotWithShape="0">
          <a:gsLst>
            <a:gs pos="0">
              <a:schemeClr val="accent2">
                <a:alpha val="50000"/>
                <a:hueOff val="0"/>
                <a:satOff val="0"/>
                <a:lumOff val="0"/>
                <a:alphaOff val="0"/>
                <a:tint val="100000"/>
                <a:shade val="100000"/>
                <a:satMod val="130000"/>
              </a:schemeClr>
            </a:gs>
            <a:gs pos="100000">
              <a:schemeClr val="accent2">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69257" tIns="31750" rIns="169257" bIns="31750" numCol="1" spcCol="1270" anchor="ctr" anchorCtr="0">
          <a:noAutofit/>
        </a:bodyPr>
        <a:lstStyle/>
        <a:p>
          <a:pPr marL="0" lvl="0" indent="0" algn="ctr" defTabSz="1111250">
            <a:lnSpc>
              <a:spcPct val="90000"/>
            </a:lnSpc>
            <a:spcBef>
              <a:spcPct val="0"/>
            </a:spcBef>
            <a:spcAft>
              <a:spcPct val="35000"/>
            </a:spcAft>
            <a:buNone/>
          </a:pPr>
          <a:r>
            <a:rPr lang="en-US" sz="2500" kern="1200" dirty="0"/>
            <a:t>107 Countries supported by Virtual Access [KPI16]</a:t>
          </a:r>
        </a:p>
      </dsp:txBody>
      <dsp:txXfrm>
        <a:off x="454732" y="505845"/>
        <a:ext cx="2174727" cy="2174727"/>
      </dsp:txXfrm>
    </dsp:sp>
    <dsp:sp modelId="{C3104A18-AE44-1245-8FE4-6587C343123F}">
      <dsp:nvSpPr>
        <dsp:cNvPr id="0" name=""/>
        <dsp:cNvSpPr/>
      </dsp:nvSpPr>
      <dsp:spPr>
        <a:xfrm>
          <a:off x="2464755" y="55444"/>
          <a:ext cx="3075529" cy="3075529"/>
        </a:xfrm>
        <a:prstGeom prst="ellipse">
          <a:avLst/>
        </a:prstGeom>
        <a:gradFill rotWithShape="0">
          <a:gsLst>
            <a:gs pos="0">
              <a:schemeClr val="accent3">
                <a:alpha val="50000"/>
                <a:hueOff val="0"/>
                <a:satOff val="0"/>
                <a:lumOff val="0"/>
                <a:alphaOff val="0"/>
                <a:tint val="100000"/>
                <a:shade val="100000"/>
                <a:satMod val="130000"/>
              </a:schemeClr>
            </a:gs>
            <a:gs pos="100000">
              <a:schemeClr val="accent3">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69257" tIns="31750" rIns="169257" bIns="31750" numCol="1" spcCol="1270" anchor="ctr" anchorCtr="0">
          <a:noAutofit/>
        </a:bodyPr>
        <a:lstStyle/>
        <a:p>
          <a:pPr marL="0" lvl="0" indent="0" algn="ctr" defTabSz="1111250">
            <a:lnSpc>
              <a:spcPct val="90000"/>
            </a:lnSpc>
            <a:spcBef>
              <a:spcPct val="0"/>
            </a:spcBef>
            <a:spcAft>
              <a:spcPct val="35000"/>
            </a:spcAft>
            <a:buNone/>
          </a:pPr>
          <a:r>
            <a:rPr lang="en-US" sz="2500" kern="1200" dirty="0"/>
            <a:t>30 Orders through the EOSC Marketplace over Dec/Jan</a:t>
          </a:r>
        </a:p>
      </dsp:txBody>
      <dsp:txXfrm>
        <a:off x="2915156" y="505845"/>
        <a:ext cx="2174727" cy="21747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4EF787-7D92-2548-8345-1F2D5731F720}">
      <dsp:nvSpPr>
        <dsp:cNvPr id="0" name=""/>
        <dsp:cNvSpPr/>
      </dsp:nvSpPr>
      <dsp:spPr>
        <a:xfrm>
          <a:off x="3336408" y="2053436"/>
          <a:ext cx="1464086" cy="1464086"/>
        </a:xfrm>
        <a:prstGeom prst="ellipse">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740" tIns="78740" rIns="78740" bIns="78740" numCol="1" spcCol="1270" anchor="ctr" anchorCtr="0">
          <a:noAutofit/>
        </a:bodyPr>
        <a:lstStyle/>
        <a:p>
          <a:pPr marL="0" lvl="0" indent="0" algn="ctr" defTabSz="2755900">
            <a:lnSpc>
              <a:spcPct val="90000"/>
            </a:lnSpc>
            <a:spcBef>
              <a:spcPct val="0"/>
            </a:spcBef>
            <a:spcAft>
              <a:spcPct val="35000"/>
            </a:spcAft>
            <a:buNone/>
          </a:pPr>
          <a:r>
            <a:rPr lang="en-US" sz="6200" kern="1200" dirty="0"/>
            <a:t>   </a:t>
          </a:r>
        </a:p>
      </dsp:txBody>
      <dsp:txXfrm>
        <a:off x="3550818" y="2267846"/>
        <a:ext cx="1035266" cy="1035266"/>
      </dsp:txXfrm>
    </dsp:sp>
    <dsp:sp modelId="{77CD74D7-BE9F-1744-ACFA-A10DF185D4C1}">
      <dsp:nvSpPr>
        <dsp:cNvPr id="0" name=""/>
        <dsp:cNvSpPr/>
      </dsp:nvSpPr>
      <dsp:spPr>
        <a:xfrm rot="16200000">
          <a:off x="3913354" y="1520683"/>
          <a:ext cx="310195" cy="497789"/>
        </a:xfrm>
        <a:prstGeom prst="rightArrow">
          <a:avLst>
            <a:gd name="adj1" fmla="val 60000"/>
            <a:gd name="adj2" fmla="val 50000"/>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3959883" y="1666770"/>
        <a:ext cx="217137" cy="298673"/>
      </dsp:txXfrm>
    </dsp:sp>
    <dsp:sp modelId="{BB824F94-A039-2F4B-8C66-5576BB00565C}">
      <dsp:nvSpPr>
        <dsp:cNvPr id="0" name=""/>
        <dsp:cNvSpPr/>
      </dsp:nvSpPr>
      <dsp:spPr>
        <a:xfrm>
          <a:off x="3336408" y="4075"/>
          <a:ext cx="1464086" cy="1464086"/>
        </a:xfrm>
        <a:prstGeom prst="ellipse">
          <a:avLst/>
        </a:prstGeom>
        <a:solidFill>
          <a:schemeClr val="tx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740" tIns="78740" rIns="78740" bIns="78740" numCol="1" spcCol="1270" anchor="ctr" anchorCtr="0">
          <a:noAutofit/>
        </a:bodyPr>
        <a:lstStyle/>
        <a:p>
          <a:pPr marL="0" lvl="0" indent="0" algn="ctr" defTabSz="2755900">
            <a:lnSpc>
              <a:spcPct val="90000"/>
            </a:lnSpc>
            <a:spcBef>
              <a:spcPct val="0"/>
            </a:spcBef>
            <a:spcAft>
              <a:spcPct val="35000"/>
            </a:spcAft>
            <a:buNone/>
          </a:pPr>
          <a:r>
            <a:rPr lang="en-US" sz="6200" kern="1200" dirty="0"/>
            <a:t>  </a:t>
          </a:r>
        </a:p>
      </dsp:txBody>
      <dsp:txXfrm>
        <a:off x="3550818" y="218485"/>
        <a:ext cx="1035266" cy="1035266"/>
      </dsp:txXfrm>
    </dsp:sp>
    <dsp:sp modelId="{54AD9A2D-7C60-A945-A5BD-D7E81AA94192}">
      <dsp:nvSpPr>
        <dsp:cNvPr id="0" name=""/>
        <dsp:cNvSpPr/>
      </dsp:nvSpPr>
      <dsp:spPr>
        <a:xfrm rot="20520000">
          <a:off x="4879534" y="2222654"/>
          <a:ext cx="310195" cy="497789"/>
        </a:xfrm>
        <a:prstGeom prst="rightArrow">
          <a:avLst>
            <a:gd name="adj1" fmla="val 60000"/>
            <a:gd name="adj2" fmla="val 50000"/>
          </a:avLst>
        </a:prstGeom>
        <a:solidFill>
          <a:schemeClr val="accent1">
            <a:shade val="90000"/>
            <a:hueOff val="36446"/>
            <a:satOff val="-12528"/>
            <a:lumOff val="941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4881811" y="2336590"/>
        <a:ext cx="217137" cy="298673"/>
      </dsp:txXfrm>
    </dsp:sp>
    <dsp:sp modelId="{A737F8A9-EF74-3F45-8368-A9FDDAB50D92}">
      <dsp:nvSpPr>
        <dsp:cNvPr id="0" name=""/>
        <dsp:cNvSpPr/>
      </dsp:nvSpPr>
      <dsp:spPr>
        <a:xfrm>
          <a:off x="5285467" y="1420149"/>
          <a:ext cx="1464086" cy="1464086"/>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740" tIns="78740" rIns="78740" bIns="78740" numCol="1" spcCol="1270" anchor="ctr" anchorCtr="0">
          <a:noAutofit/>
        </a:bodyPr>
        <a:lstStyle/>
        <a:p>
          <a:pPr marL="0" lvl="0" indent="0" algn="ctr" defTabSz="2755900">
            <a:lnSpc>
              <a:spcPct val="90000"/>
            </a:lnSpc>
            <a:spcBef>
              <a:spcPct val="0"/>
            </a:spcBef>
            <a:spcAft>
              <a:spcPct val="35000"/>
            </a:spcAft>
            <a:buNone/>
          </a:pPr>
          <a:r>
            <a:rPr lang="en-US" sz="6200" kern="1200" dirty="0"/>
            <a:t>  </a:t>
          </a:r>
        </a:p>
      </dsp:txBody>
      <dsp:txXfrm>
        <a:off x="5499877" y="1634559"/>
        <a:ext cx="1035266" cy="1035266"/>
      </dsp:txXfrm>
    </dsp:sp>
    <dsp:sp modelId="{47AD330E-C198-564F-BC39-FD062A794F6D}">
      <dsp:nvSpPr>
        <dsp:cNvPr id="0" name=""/>
        <dsp:cNvSpPr/>
      </dsp:nvSpPr>
      <dsp:spPr>
        <a:xfrm rot="3240000">
          <a:off x="4510486" y="3358467"/>
          <a:ext cx="310195" cy="497789"/>
        </a:xfrm>
        <a:prstGeom prst="rightArrow">
          <a:avLst>
            <a:gd name="adj1" fmla="val 60000"/>
            <a:gd name="adj2" fmla="val 50000"/>
          </a:avLst>
        </a:prstGeom>
        <a:solidFill>
          <a:schemeClr val="accent1">
            <a:shade val="90000"/>
            <a:hueOff val="72892"/>
            <a:satOff val="-25057"/>
            <a:lumOff val="1882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4529666" y="3420382"/>
        <a:ext cx="217137" cy="298673"/>
      </dsp:txXfrm>
    </dsp:sp>
    <dsp:sp modelId="{7D368625-4450-104F-BEFD-88939918285A}">
      <dsp:nvSpPr>
        <dsp:cNvPr id="0" name=""/>
        <dsp:cNvSpPr/>
      </dsp:nvSpPr>
      <dsp:spPr>
        <a:xfrm>
          <a:off x="4540993" y="3711405"/>
          <a:ext cx="1464086" cy="1464086"/>
        </a:xfrm>
        <a:prstGeom prst="ellipse">
          <a:avLst/>
        </a:prstGeom>
        <a:solidFill>
          <a:schemeClr val="bg1">
            <a:lumMod val="8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740" tIns="78740" rIns="78740" bIns="78740" numCol="1" spcCol="1270" anchor="ctr" anchorCtr="0">
          <a:noAutofit/>
        </a:bodyPr>
        <a:lstStyle/>
        <a:p>
          <a:pPr marL="0" lvl="0" indent="0" algn="ctr" defTabSz="2755900">
            <a:lnSpc>
              <a:spcPct val="90000"/>
            </a:lnSpc>
            <a:spcBef>
              <a:spcPct val="0"/>
            </a:spcBef>
            <a:spcAft>
              <a:spcPct val="35000"/>
            </a:spcAft>
            <a:buNone/>
          </a:pPr>
          <a:r>
            <a:rPr lang="en-US" sz="6200" kern="1200" dirty="0"/>
            <a:t>  </a:t>
          </a:r>
        </a:p>
      </dsp:txBody>
      <dsp:txXfrm>
        <a:off x="4755403" y="3925815"/>
        <a:ext cx="1035266" cy="1035266"/>
      </dsp:txXfrm>
    </dsp:sp>
    <dsp:sp modelId="{9712AA37-F2B5-BB40-A0D1-AA8EC47F7A8A}">
      <dsp:nvSpPr>
        <dsp:cNvPr id="0" name=""/>
        <dsp:cNvSpPr/>
      </dsp:nvSpPr>
      <dsp:spPr>
        <a:xfrm rot="7560000">
          <a:off x="3316222" y="3358467"/>
          <a:ext cx="310195" cy="497789"/>
        </a:xfrm>
        <a:prstGeom prst="rightArrow">
          <a:avLst>
            <a:gd name="adj1" fmla="val 60000"/>
            <a:gd name="adj2" fmla="val 50000"/>
          </a:avLst>
        </a:prstGeom>
        <a:solidFill>
          <a:schemeClr val="accent1">
            <a:shade val="90000"/>
            <a:hueOff val="109339"/>
            <a:satOff val="-37585"/>
            <a:lumOff val="2824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rot="10800000">
        <a:off x="3390100" y="3420382"/>
        <a:ext cx="217137" cy="298673"/>
      </dsp:txXfrm>
    </dsp:sp>
    <dsp:sp modelId="{8C016B1F-FB64-5B48-9CF1-6E4D5408B027}">
      <dsp:nvSpPr>
        <dsp:cNvPr id="0" name=""/>
        <dsp:cNvSpPr/>
      </dsp:nvSpPr>
      <dsp:spPr>
        <a:xfrm>
          <a:off x="2131824" y="3711405"/>
          <a:ext cx="1464086" cy="1464086"/>
        </a:xfrm>
        <a:prstGeom prst="ellipse">
          <a:avLst/>
        </a:prstGeom>
        <a:solidFill>
          <a:schemeClr val="tx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740" tIns="78740" rIns="78740" bIns="78740" numCol="1" spcCol="1270" anchor="ctr" anchorCtr="0">
          <a:noAutofit/>
        </a:bodyPr>
        <a:lstStyle/>
        <a:p>
          <a:pPr marL="0" lvl="0" indent="0" algn="ctr" defTabSz="2755900">
            <a:lnSpc>
              <a:spcPct val="90000"/>
            </a:lnSpc>
            <a:spcBef>
              <a:spcPct val="0"/>
            </a:spcBef>
            <a:spcAft>
              <a:spcPct val="35000"/>
            </a:spcAft>
            <a:buNone/>
          </a:pPr>
          <a:endParaRPr lang="en-US" sz="6200" kern="1200" dirty="0"/>
        </a:p>
      </dsp:txBody>
      <dsp:txXfrm>
        <a:off x="2346234" y="3925815"/>
        <a:ext cx="1035266" cy="1035266"/>
      </dsp:txXfrm>
    </dsp:sp>
    <dsp:sp modelId="{62867CFC-5995-DE40-A710-A12DE9BA0993}">
      <dsp:nvSpPr>
        <dsp:cNvPr id="0" name=""/>
        <dsp:cNvSpPr/>
      </dsp:nvSpPr>
      <dsp:spPr>
        <a:xfrm rot="11880000">
          <a:off x="2947174" y="2222654"/>
          <a:ext cx="310195" cy="497789"/>
        </a:xfrm>
        <a:prstGeom prst="rightArrow">
          <a:avLst>
            <a:gd name="adj1" fmla="val 60000"/>
            <a:gd name="adj2" fmla="val 50000"/>
          </a:avLst>
        </a:prstGeom>
        <a:solidFill>
          <a:schemeClr val="accent1">
            <a:shade val="90000"/>
            <a:hueOff val="145785"/>
            <a:satOff val="-50114"/>
            <a:lumOff val="3765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rot="10800000">
        <a:off x="3037955" y="2336590"/>
        <a:ext cx="217137" cy="298673"/>
      </dsp:txXfrm>
    </dsp:sp>
    <dsp:sp modelId="{C73DFDFC-6841-034F-A2CD-772EC6F045C4}">
      <dsp:nvSpPr>
        <dsp:cNvPr id="0" name=""/>
        <dsp:cNvSpPr/>
      </dsp:nvSpPr>
      <dsp:spPr>
        <a:xfrm>
          <a:off x="1387349" y="1420149"/>
          <a:ext cx="1464086" cy="1464086"/>
        </a:xfrm>
        <a:prstGeom prst="ellipse">
          <a:avLst/>
        </a:prstGeom>
        <a:solidFill>
          <a:schemeClr val="bg2">
            <a:lumMod val="9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740" tIns="78740" rIns="78740" bIns="78740" numCol="1" spcCol="1270" anchor="ctr" anchorCtr="0">
          <a:noAutofit/>
        </a:bodyPr>
        <a:lstStyle/>
        <a:p>
          <a:pPr marL="0" lvl="0" indent="0" algn="ctr" defTabSz="2755900">
            <a:lnSpc>
              <a:spcPct val="90000"/>
            </a:lnSpc>
            <a:spcBef>
              <a:spcPct val="0"/>
            </a:spcBef>
            <a:spcAft>
              <a:spcPct val="35000"/>
            </a:spcAft>
            <a:buNone/>
          </a:pPr>
          <a:endParaRPr lang="en-US" sz="6200" kern="1200" dirty="0"/>
        </a:p>
      </dsp:txBody>
      <dsp:txXfrm>
        <a:off x="1601759" y="1634559"/>
        <a:ext cx="1035266" cy="10352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592467-0948-314D-8B6D-05F961D81186}">
      <dsp:nvSpPr>
        <dsp:cNvPr id="0" name=""/>
        <dsp:cNvSpPr/>
      </dsp:nvSpPr>
      <dsp:spPr>
        <a:xfrm>
          <a:off x="2088" y="1661596"/>
          <a:ext cx="2095474" cy="2095474"/>
        </a:xfrm>
        <a:prstGeom prst="ellipse">
          <a:avLst/>
        </a:prstGeom>
        <a:gradFill rotWithShape="0">
          <a:gsLst>
            <a:gs pos="0">
              <a:schemeClr val="accent2">
                <a:alpha val="50000"/>
                <a:hueOff val="0"/>
                <a:satOff val="0"/>
                <a:lumOff val="0"/>
                <a:alphaOff val="0"/>
                <a:tint val="100000"/>
                <a:shade val="100000"/>
                <a:satMod val="130000"/>
              </a:schemeClr>
            </a:gs>
            <a:gs pos="100000">
              <a:schemeClr val="accent2">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5321" tIns="26670" rIns="115321" bIns="26670" numCol="1" spcCol="1270" anchor="ctr" anchorCtr="0">
          <a:noAutofit/>
        </a:bodyPr>
        <a:lstStyle/>
        <a:p>
          <a:pPr marL="0" lvl="0" indent="0" algn="ctr" defTabSz="933450">
            <a:lnSpc>
              <a:spcPct val="90000"/>
            </a:lnSpc>
            <a:spcBef>
              <a:spcPct val="0"/>
            </a:spcBef>
            <a:spcAft>
              <a:spcPct val="35000"/>
            </a:spcAft>
            <a:buNone/>
          </a:pPr>
          <a:r>
            <a:rPr lang="en-US" sz="2100" kern="1200" dirty="0"/>
            <a:t>74 Services [KPI1] </a:t>
          </a:r>
        </a:p>
        <a:p>
          <a:pPr marL="0" lvl="0" indent="0" algn="ctr" defTabSz="933450">
            <a:lnSpc>
              <a:spcPct val="90000"/>
            </a:lnSpc>
            <a:spcBef>
              <a:spcPct val="0"/>
            </a:spcBef>
            <a:spcAft>
              <a:spcPct val="35000"/>
            </a:spcAft>
            <a:buNone/>
          </a:pPr>
          <a:r>
            <a:rPr lang="en-US" sz="2100" kern="1200" dirty="0"/>
            <a:t>+27% Jul-Dec 2018</a:t>
          </a:r>
        </a:p>
      </dsp:txBody>
      <dsp:txXfrm>
        <a:off x="308963" y="1968471"/>
        <a:ext cx="1481724" cy="1481724"/>
      </dsp:txXfrm>
    </dsp:sp>
    <dsp:sp modelId="{CCCAF6DF-A872-1841-8266-4A06FF9F5472}">
      <dsp:nvSpPr>
        <dsp:cNvPr id="0" name=""/>
        <dsp:cNvSpPr/>
      </dsp:nvSpPr>
      <dsp:spPr>
        <a:xfrm>
          <a:off x="1678468" y="1661596"/>
          <a:ext cx="2095474" cy="2095474"/>
        </a:xfrm>
        <a:prstGeom prst="ellipse">
          <a:avLst/>
        </a:prstGeom>
        <a:gradFill rotWithShape="0">
          <a:gsLst>
            <a:gs pos="0">
              <a:schemeClr val="accent3">
                <a:alpha val="50000"/>
                <a:hueOff val="0"/>
                <a:satOff val="0"/>
                <a:lumOff val="0"/>
                <a:alphaOff val="0"/>
                <a:tint val="100000"/>
                <a:shade val="100000"/>
                <a:satMod val="130000"/>
              </a:schemeClr>
            </a:gs>
            <a:gs pos="100000">
              <a:schemeClr val="accent3">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5321" tIns="26670" rIns="115321" bIns="26670" numCol="1" spcCol="1270" anchor="ctr" anchorCtr="0">
          <a:noAutofit/>
        </a:bodyPr>
        <a:lstStyle/>
        <a:p>
          <a:pPr marL="0" lvl="0" indent="0" algn="ctr" defTabSz="933450">
            <a:lnSpc>
              <a:spcPct val="90000"/>
            </a:lnSpc>
            <a:spcBef>
              <a:spcPct val="0"/>
            </a:spcBef>
            <a:spcAft>
              <a:spcPct val="35000"/>
            </a:spcAft>
            <a:buNone/>
          </a:pPr>
          <a:r>
            <a:rPr lang="en-US" sz="2100" kern="1200" dirty="0"/>
            <a:t>57 Services published </a:t>
          </a:r>
        </a:p>
        <a:p>
          <a:pPr marL="0" lvl="0" indent="0" algn="ctr" defTabSz="933450">
            <a:lnSpc>
              <a:spcPct val="90000"/>
            </a:lnSpc>
            <a:spcBef>
              <a:spcPct val="0"/>
            </a:spcBef>
            <a:spcAft>
              <a:spcPct val="35000"/>
            </a:spcAft>
            <a:buNone/>
          </a:pPr>
          <a:r>
            <a:rPr lang="en-US" sz="2100" kern="1200" dirty="0"/>
            <a:t>+21 in verification</a:t>
          </a:r>
        </a:p>
      </dsp:txBody>
      <dsp:txXfrm>
        <a:off x="1985343" y="1968471"/>
        <a:ext cx="1481724" cy="1481724"/>
      </dsp:txXfrm>
    </dsp:sp>
    <dsp:sp modelId="{F1726E63-266B-E643-BEAF-E1C08800CE12}">
      <dsp:nvSpPr>
        <dsp:cNvPr id="0" name=""/>
        <dsp:cNvSpPr/>
      </dsp:nvSpPr>
      <dsp:spPr>
        <a:xfrm>
          <a:off x="3354848" y="1661596"/>
          <a:ext cx="2095474" cy="2095474"/>
        </a:xfrm>
        <a:prstGeom prst="ellipse">
          <a:avLst/>
        </a:prstGeom>
        <a:gradFill rotWithShape="0">
          <a:gsLst>
            <a:gs pos="0">
              <a:schemeClr val="accent4">
                <a:alpha val="50000"/>
                <a:hueOff val="0"/>
                <a:satOff val="0"/>
                <a:lumOff val="0"/>
                <a:alphaOff val="0"/>
                <a:tint val="100000"/>
                <a:shade val="100000"/>
                <a:satMod val="130000"/>
              </a:schemeClr>
            </a:gs>
            <a:gs pos="100000">
              <a:schemeClr val="accent4">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5321" tIns="26670" rIns="115321" bIns="26670" numCol="1" spcCol="1270" anchor="ctr" anchorCtr="0">
          <a:noAutofit/>
        </a:bodyPr>
        <a:lstStyle/>
        <a:p>
          <a:pPr marL="0" lvl="0" indent="0" algn="ctr" defTabSz="933450">
            <a:lnSpc>
              <a:spcPct val="90000"/>
            </a:lnSpc>
            <a:spcBef>
              <a:spcPct val="0"/>
            </a:spcBef>
            <a:spcAft>
              <a:spcPct val="35000"/>
            </a:spcAft>
            <a:buNone/>
          </a:pPr>
          <a:r>
            <a:rPr lang="en-US" sz="2100" kern="1200" dirty="0"/>
            <a:t>46 service providers </a:t>
          </a:r>
        </a:p>
      </dsp:txBody>
      <dsp:txXfrm>
        <a:off x="3661723" y="1968471"/>
        <a:ext cx="1481724" cy="1481724"/>
      </dsp:txXfrm>
    </dsp:sp>
    <dsp:sp modelId="{1114DB2A-DF50-EF46-B596-238600C4F675}">
      <dsp:nvSpPr>
        <dsp:cNvPr id="0" name=""/>
        <dsp:cNvSpPr/>
      </dsp:nvSpPr>
      <dsp:spPr>
        <a:xfrm>
          <a:off x="5031228" y="1661596"/>
          <a:ext cx="2095474" cy="2095474"/>
        </a:xfrm>
        <a:prstGeom prst="ellipse">
          <a:avLst/>
        </a:prstGeom>
        <a:gradFill rotWithShape="0">
          <a:gsLst>
            <a:gs pos="0">
              <a:schemeClr val="accent5">
                <a:alpha val="50000"/>
                <a:hueOff val="0"/>
                <a:satOff val="0"/>
                <a:lumOff val="0"/>
                <a:alphaOff val="0"/>
                <a:tint val="100000"/>
                <a:shade val="100000"/>
                <a:satMod val="130000"/>
              </a:schemeClr>
            </a:gs>
            <a:gs pos="100000">
              <a:schemeClr val="accent5">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5321" tIns="26670" rIns="115321" bIns="26670" numCol="1" spcCol="1270" anchor="ctr" anchorCtr="0">
          <a:noAutofit/>
        </a:bodyPr>
        <a:lstStyle/>
        <a:p>
          <a:pPr marL="0" lvl="0" indent="0" algn="ctr" defTabSz="933450">
            <a:lnSpc>
              <a:spcPct val="90000"/>
            </a:lnSpc>
            <a:spcBef>
              <a:spcPct val="0"/>
            </a:spcBef>
            <a:spcAft>
              <a:spcPct val="35000"/>
            </a:spcAft>
            <a:buNone/>
          </a:pPr>
          <a:r>
            <a:rPr lang="en-US" sz="2100" kern="1200" dirty="0"/>
            <a:t>60 individuals ISO certified</a:t>
          </a:r>
        </a:p>
      </dsp:txBody>
      <dsp:txXfrm>
        <a:off x="5338103" y="1968471"/>
        <a:ext cx="1481724" cy="14817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773919-2243-C14F-8A35-39FCCD802CD3}">
      <dsp:nvSpPr>
        <dsp:cNvPr id="0" name=""/>
        <dsp:cNvSpPr/>
      </dsp:nvSpPr>
      <dsp:spPr>
        <a:xfrm>
          <a:off x="103691" y="75804"/>
          <a:ext cx="2557724" cy="2557724"/>
        </a:xfrm>
        <a:prstGeom prst="ellipse">
          <a:avLst/>
        </a:prstGeom>
        <a:gradFill rotWithShape="0">
          <a:gsLst>
            <a:gs pos="0">
              <a:schemeClr val="accent2">
                <a:alpha val="50000"/>
                <a:hueOff val="0"/>
                <a:satOff val="0"/>
                <a:lumOff val="0"/>
                <a:alphaOff val="0"/>
                <a:tint val="100000"/>
                <a:shade val="100000"/>
                <a:satMod val="130000"/>
              </a:schemeClr>
            </a:gs>
            <a:gs pos="100000">
              <a:schemeClr val="accent2">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dirty="0"/>
            <a:t>2273 new users (+30%)</a:t>
          </a:r>
        </a:p>
      </dsp:txBody>
      <dsp:txXfrm>
        <a:off x="460851" y="377415"/>
        <a:ext cx="1474723" cy="1954502"/>
      </dsp:txXfrm>
    </dsp:sp>
    <dsp:sp modelId="{BB800B77-F01A-5840-9658-4C095A238C16}">
      <dsp:nvSpPr>
        <dsp:cNvPr id="0" name=""/>
        <dsp:cNvSpPr/>
      </dsp:nvSpPr>
      <dsp:spPr>
        <a:xfrm>
          <a:off x="1947096" y="75804"/>
          <a:ext cx="2557724" cy="2557724"/>
        </a:xfrm>
        <a:prstGeom prst="ellipse">
          <a:avLst/>
        </a:prstGeom>
        <a:gradFill rotWithShape="0">
          <a:gsLst>
            <a:gs pos="0">
              <a:schemeClr val="accent3">
                <a:alpha val="50000"/>
                <a:hueOff val="0"/>
                <a:satOff val="0"/>
                <a:lumOff val="0"/>
                <a:alphaOff val="0"/>
                <a:tint val="100000"/>
                <a:shade val="100000"/>
                <a:satMod val="130000"/>
              </a:schemeClr>
            </a:gs>
            <a:gs pos="100000">
              <a:schemeClr val="accent3">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dirty="0"/>
            <a:t>+126% simulations submitted</a:t>
          </a:r>
        </a:p>
      </dsp:txBody>
      <dsp:txXfrm>
        <a:off x="2672936" y="377415"/>
        <a:ext cx="1474723" cy="19545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773919-2243-C14F-8A35-39FCCD802CD3}">
      <dsp:nvSpPr>
        <dsp:cNvPr id="0" name=""/>
        <dsp:cNvSpPr/>
      </dsp:nvSpPr>
      <dsp:spPr>
        <a:xfrm>
          <a:off x="103691" y="75804"/>
          <a:ext cx="2557724" cy="2557724"/>
        </a:xfrm>
        <a:prstGeom prst="ellipse">
          <a:avLst/>
        </a:prstGeom>
        <a:gradFill rotWithShape="0">
          <a:gsLst>
            <a:gs pos="0">
              <a:schemeClr val="accent2">
                <a:alpha val="50000"/>
                <a:hueOff val="0"/>
                <a:satOff val="0"/>
                <a:lumOff val="0"/>
                <a:alphaOff val="0"/>
                <a:tint val="100000"/>
                <a:shade val="100000"/>
                <a:satMod val="130000"/>
              </a:schemeClr>
            </a:gs>
            <a:gs pos="100000">
              <a:schemeClr val="accent2">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GB" sz="2100" i="1" kern="1200" dirty="0"/>
            <a:t>Language data can be found within seconds via EOSC </a:t>
          </a:r>
          <a:endParaRPr lang="en-US" sz="2100" kern="1200" dirty="0"/>
        </a:p>
      </dsp:txBody>
      <dsp:txXfrm>
        <a:off x="460851" y="377415"/>
        <a:ext cx="1474723" cy="1954502"/>
      </dsp:txXfrm>
    </dsp:sp>
    <dsp:sp modelId="{BB800B77-F01A-5840-9658-4C095A238C16}">
      <dsp:nvSpPr>
        <dsp:cNvPr id="0" name=""/>
        <dsp:cNvSpPr/>
      </dsp:nvSpPr>
      <dsp:spPr>
        <a:xfrm>
          <a:off x="1947096" y="75804"/>
          <a:ext cx="2557724" cy="2557724"/>
        </a:xfrm>
        <a:prstGeom prst="ellipse">
          <a:avLst/>
        </a:prstGeom>
        <a:gradFill rotWithShape="0">
          <a:gsLst>
            <a:gs pos="0">
              <a:schemeClr val="accent3">
                <a:alpha val="50000"/>
                <a:hueOff val="0"/>
                <a:satOff val="0"/>
                <a:lumOff val="0"/>
                <a:alphaOff val="0"/>
                <a:tint val="100000"/>
                <a:shade val="100000"/>
                <a:satMod val="130000"/>
              </a:schemeClr>
            </a:gs>
            <a:gs pos="100000">
              <a:schemeClr val="accent3">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GB" sz="2100" kern="1200" dirty="0"/>
            <a:t>Results discoverable, easy to  access &amp; re-usable via B2SHARE </a:t>
          </a:r>
          <a:endParaRPr lang="en-US" sz="2100" kern="1200" dirty="0"/>
        </a:p>
      </dsp:txBody>
      <dsp:txXfrm>
        <a:off x="2672936" y="377415"/>
        <a:ext cx="1474723" cy="195450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592467-0948-314D-8B6D-05F961D81186}">
      <dsp:nvSpPr>
        <dsp:cNvPr id="0" name=""/>
        <dsp:cNvSpPr/>
      </dsp:nvSpPr>
      <dsp:spPr>
        <a:xfrm>
          <a:off x="3132" y="1339616"/>
          <a:ext cx="2739433" cy="2739433"/>
        </a:xfrm>
        <a:prstGeom prst="ellipse">
          <a:avLst/>
        </a:prstGeom>
        <a:gradFill rotWithShape="0">
          <a:gsLst>
            <a:gs pos="0">
              <a:schemeClr val="accent2">
                <a:alpha val="50000"/>
                <a:hueOff val="0"/>
                <a:satOff val="0"/>
                <a:lumOff val="0"/>
                <a:alphaOff val="0"/>
                <a:tint val="100000"/>
                <a:shade val="100000"/>
                <a:satMod val="130000"/>
              </a:schemeClr>
            </a:gs>
            <a:gs pos="100000">
              <a:schemeClr val="accent2">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50760" tIns="26670" rIns="150760" bIns="26670" numCol="1" spcCol="1270" anchor="ctr" anchorCtr="0">
          <a:noAutofit/>
        </a:bodyPr>
        <a:lstStyle/>
        <a:p>
          <a:pPr marL="0" lvl="0" indent="0" algn="ctr" defTabSz="933450">
            <a:lnSpc>
              <a:spcPct val="90000"/>
            </a:lnSpc>
            <a:spcBef>
              <a:spcPct val="0"/>
            </a:spcBef>
            <a:spcAft>
              <a:spcPct val="35000"/>
            </a:spcAft>
            <a:buNone/>
          </a:pPr>
          <a:r>
            <a:rPr lang="en-US" sz="2100" kern="1200" dirty="0"/>
            <a:t>6 Business Pilots </a:t>
          </a:r>
        </a:p>
        <a:p>
          <a:pPr marL="0" lvl="0" indent="0" algn="ctr" defTabSz="933450">
            <a:lnSpc>
              <a:spcPct val="90000"/>
            </a:lnSpc>
            <a:spcBef>
              <a:spcPct val="0"/>
            </a:spcBef>
            <a:spcAft>
              <a:spcPct val="35000"/>
            </a:spcAft>
            <a:buNone/>
          </a:pPr>
          <a:r>
            <a:rPr lang="en-US" sz="2100" kern="1200" dirty="0"/>
            <a:t>+ 12 New partnerships</a:t>
          </a:r>
        </a:p>
      </dsp:txBody>
      <dsp:txXfrm>
        <a:off x="404313" y="1740797"/>
        <a:ext cx="1937071" cy="1937071"/>
      </dsp:txXfrm>
    </dsp:sp>
    <dsp:sp modelId="{CCCAF6DF-A872-1841-8266-4A06FF9F5472}">
      <dsp:nvSpPr>
        <dsp:cNvPr id="0" name=""/>
        <dsp:cNvSpPr/>
      </dsp:nvSpPr>
      <dsp:spPr>
        <a:xfrm>
          <a:off x="2194679" y="1339616"/>
          <a:ext cx="2739433" cy="2739433"/>
        </a:xfrm>
        <a:prstGeom prst="ellipse">
          <a:avLst/>
        </a:prstGeom>
        <a:gradFill rotWithShape="0">
          <a:gsLst>
            <a:gs pos="0">
              <a:schemeClr val="accent3">
                <a:alpha val="50000"/>
                <a:hueOff val="0"/>
                <a:satOff val="0"/>
                <a:lumOff val="0"/>
                <a:alphaOff val="0"/>
                <a:tint val="100000"/>
                <a:shade val="100000"/>
                <a:satMod val="130000"/>
              </a:schemeClr>
            </a:gs>
            <a:gs pos="100000">
              <a:schemeClr val="accent3">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50760" tIns="26670" rIns="150760" bIns="26670" numCol="1" spcCol="1270" anchor="ctr" anchorCtr="0">
          <a:noAutofit/>
        </a:bodyPr>
        <a:lstStyle/>
        <a:p>
          <a:pPr marL="0" lvl="0" indent="0" algn="ctr" defTabSz="933450">
            <a:lnSpc>
              <a:spcPct val="90000"/>
            </a:lnSpc>
            <a:spcBef>
              <a:spcPct val="0"/>
            </a:spcBef>
            <a:spcAft>
              <a:spcPct val="35000"/>
            </a:spcAft>
            <a:buNone/>
          </a:pPr>
          <a:r>
            <a:rPr lang="en-US" sz="2100" kern="1200" dirty="0"/>
            <a:t>10 Industry events</a:t>
          </a:r>
        </a:p>
      </dsp:txBody>
      <dsp:txXfrm>
        <a:off x="2595860" y="1740797"/>
        <a:ext cx="1937071" cy="1937071"/>
      </dsp:txXfrm>
    </dsp:sp>
    <dsp:sp modelId="{F1726E63-266B-E643-BEAF-E1C08800CE12}">
      <dsp:nvSpPr>
        <dsp:cNvPr id="0" name=""/>
        <dsp:cNvSpPr/>
      </dsp:nvSpPr>
      <dsp:spPr>
        <a:xfrm>
          <a:off x="4386225" y="1339616"/>
          <a:ext cx="2739433" cy="2739433"/>
        </a:xfrm>
        <a:prstGeom prst="ellipse">
          <a:avLst/>
        </a:prstGeom>
        <a:gradFill rotWithShape="0">
          <a:gsLst>
            <a:gs pos="0">
              <a:schemeClr val="accent4">
                <a:alpha val="50000"/>
                <a:hueOff val="0"/>
                <a:satOff val="0"/>
                <a:lumOff val="0"/>
                <a:alphaOff val="0"/>
                <a:tint val="100000"/>
                <a:shade val="100000"/>
                <a:satMod val="130000"/>
              </a:schemeClr>
            </a:gs>
            <a:gs pos="100000">
              <a:schemeClr val="accent4">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50760" tIns="26670" rIns="150760" bIns="26670" numCol="1" spcCol="1270" anchor="ctr" anchorCtr="0">
          <a:noAutofit/>
        </a:bodyPr>
        <a:lstStyle/>
        <a:p>
          <a:pPr marL="0" lvl="0" indent="0" algn="ctr" defTabSz="933450">
            <a:lnSpc>
              <a:spcPct val="90000"/>
            </a:lnSpc>
            <a:spcBef>
              <a:spcPct val="0"/>
            </a:spcBef>
            <a:spcAft>
              <a:spcPct val="35000"/>
            </a:spcAft>
            <a:buNone/>
          </a:pPr>
          <a:r>
            <a:rPr lang="en-US" sz="2100" kern="1200" dirty="0"/>
            <a:t>5 Industry/SMEs providers</a:t>
          </a:r>
        </a:p>
      </dsp:txBody>
      <dsp:txXfrm>
        <a:off x="4787406" y="1740797"/>
        <a:ext cx="1937071" cy="193707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71F8A6-93D9-1345-A422-1EC131955A87}">
      <dsp:nvSpPr>
        <dsp:cNvPr id="0" name=""/>
        <dsp:cNvSpPr/>
      </dsp:nvSpPr>
      <dsp:spPr>
        <a:xfrm>
          <a:off x="420141" y="0"/>
          <a:ext cx="4761602" cy="3486917"/>
        </a:xfrm>
        <a:prstGeom prst="rightArrow">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5F206B-8D83-CA47-A11E-8C3E17CADFEF}">
      <dsp:nvSpPr>
        <dsp:cNvPr id="0" name=""/>
        <dsp:cNvSpPr/>
      </dsp:nvSpPr>
      <dsp:spPr>
        <a:xfrm>
          <a:off x="2803" y="1046075"/>
          <a:ext cx="1348500" cy="1394766"/>
        </a:xfrm>
        <a:prstGeom prst="roundRect">
          <a:avLst/>
        </a:prstGeom>
        <a:solidFill>
          <a:schemeClr val="accent1">
            <a:shade val="5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Piloting and co-design</a:t>
          </a:r>
        </a:p>
      </dsp:txBody>
      <dsp:txXfrm>
        <a:off x="68631" y="1111903"/>
        <a:ext cx="1216844" cy="1263110"/>
      </dsp:txXfrm>
    </dsp:sp>
    <dsp:sp modelId="{0B6D11FB-3556-EE4E-B313-EA7AC475F86C}">
      <dsp:nvSpPr>
        <dsp:cNvPr id="0" name=""/>
        <dsp:cNvSpPr/>
      </dsp:nvSpPr>
      <dsp:spPr>
        <a:xfrm>
          <a:off x="1418729" y="1033550"/>
          <a:ext cx="1348500" cy="1394766"/>
        </a:xfrm>
        <a:prstGeom prst="roundRect">
          <a:avLst/>
        </a:prstGeom>
        <a:solidFill>
          <a:schemeClr val="accent1">
            <a:shade val="50000"/>
            <a:hueOff val="74553"/>
            <a:satOff val="-27594"/>
            <a:lumOff val="27229"/>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Technical Access</a:t>
          </a:r>
        </a:p>
      </dsp:txBody>
      <dsp:txXfrm>
        <a:off x="1484557" y="1099378"/>
        <a:ext cx="1216844" cy="1263110"/>
      </dsp:txXfrm>
    </dsp:sp>
    <dsp:sp modelId="{36CC2F0D-9BD3-224D-B712-E9AB33F4F32B}">
      <dsp:nvSpPr>
        <dsp:cNvPr id="0" name=""/>
        <dsp:cNvSpPr/>
      </dsp:nvSpPr>
      <dsp:spPr>
        <a:xfrm>
          <a:off x="2834655" y="1046075"/>
          <a:ext cx="1348500" cy="1394766"/>
        </a:xfrm>
        <a:prstGeom prst="roundRect">
          <a:avLst/>
        </a:prstGeom>
        <a:solidFill>
          <a:schemeClr val="accent1">
            <a:shade val="50000"/>
            <a:hueOff val="149106"/>
            <a:satOff val="-55188"/>
            <a:lumOff val="54459"/>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Training and Support</a:t>
          </a:r>
        </a:p>
      </dsp:txBody>
      <dsp:txXfrm>
        <a:off x="2900483" y="1111903"/>
        <a:ext cx="1216844" cy="1263110"/>
      </dsp:txXfrm>
    </dsp:sp>
    <dsp:sp modelId="{F1A4201C-A79D-4545-9F6B-5DD03CBAAC6C}">
      <dsp:nvSpPr>
        <dsp:cNvPr id="0" name=""/>
        <dsp:cNvSpPr/>
      </dsp:nvSpPr>
      <dsp:spPr>
        <a:xfrm>
          <a:off x="4250580" y="1046075"/>
          <a:ext cx="1348500" cy="1394766"/>
        </a:xfrm>
        <a:prstGeom prst="roundRect">
          <a:avLst/>
        </a:prstGeom>
        <a:solidFill>
          <a:schemeClr val="accent1">
            <a:shade val="50000"/>
            <a:hueOff val="74553"/>
            <a:satOff val="-27594"/>
            <a:lumOff val="27229"/>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Visibility through the Marketplace</a:t>
          </a:r>
        </a:p>
      </dsp:txBody>
      <dsp:txXfrm>
        <a:off x="4316408" y="1111903"/>
        <a:ext cx="1216844" cy="126311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B43317-8892-8945-872B-FED35A534DA2}">
      <dsp:nvSpPr>
        <dsp:cNvPr id="0" name=""/>
        <dsp:cNvSpPr/>
      </dsp:nvSpPr>
      <dsp:spPr>
        <a:xfrm>
          <a:off x="419040" y="4504"/>
          <a:ext cx="1647174" cy="1647174"/>
        </a:xfrm>
        <a:prstGeom prst="ellipse">
          <a:avLst/>
        </a:prstGeom>
        <a:gradFill rotWithShape="0">
          <a:gsLst>
            <a:gs pos="0">
              <a:schemeClr val="accent4">
                <a:alpha val="50000"/>
                <a:hueOff val="0"/>
                <a:satOff val="0"/>
                <a:lumOff val="0"/>
                <a:alphaOff val="0"/>
                <a:tint val="100000"/>
                <a:shade val="100000"/>
                <a:satMod val="130000"/>
              </a:schemeClr>
            </a:gs>
            <a:gs pos="100000">
              <a:schemeClr val="accent4">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kern="1200" dirty="0"/>
            <a:t>&gt; 1.4 Million Cloud Compute hours</a:t>
          </a:r>
        </a:p>
      </dsp:txBody>
      <dsp:txXfrm>
        <a:off x="649051" y="198742"/>
        <a:ext cx="949722" cy="1258699"/>
      </dsp:txXfrm>
    </dsp:sp>
    <dsp:sp modelId="{285A8DC1-A87C-2D49-A133-727C0F66A8C8}">
      <dsp:nvSpPr>
        <dsp:cNvPr id="0" name=""/>
        <dsp:cNvSpPr/>
      </dsp:nvSpPr>
      <dsp:spPr>
        <a:xfrm>
          <a:off x="1606193" y="4504"/>
          <a:ext cx="1647174" cy="1647174"/>
        </a:xfrm>
        <a:prstGeom prst="ellipse">
          <a:avLst/>
        </a:prstGeom>
        <a:gradFill rotWithShape="0">
          <a:gsLst>
            <a:gs pos="0">
              <a:schemeClr val="accent4">
                <a:alpha val="50000"/>
                <a:hueOff val="0"/>
                <a:satOff val="0"/>
                <a:lumOff val="0"/>
                <a:alphaOff val="0"/>
                <a:tint val="100000"/>
                <a:shade val="100000"/>
                <a:satMod val="130000"/>
              </a:schemeClr>
            </a:gs>
            <a:gs pos="100000">
              <a:schemeClr val="accent4">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kern="1200" dirty="0"/>
            <a:t>+108% Increase of use  in QR3-QR4</a:t>
          </a:r>
        </a:p>
      </dsp:txBody>
      <dsp:txXfrm>
        <a:off x="2073634" y="198742"/>
        <a:ext cx="949722" cy="125869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592467-0948-314D-8B6D-05F961D81186}">
      <dsp:nvSpPr>
        <dsp:cNvPr id="0" name=""/>
        <dsp:cNvSpPr/>
      </dsp:nvSpPr>
      <dsp:spPr>
        <a:xfrm>
          <a:off x="2088" y="1661596"/>
          <a:ext cx="2095474" cy="2095474"/>
        </a:xfrm>
        <a:prstGeom prst="ellipse">
          <a:avLst/>
        </a:prstGeom>
        <a:gradFill rotWithShape="0">
          <a:gsLst>
            <a:gs pos="0">
              <a:schemeClr val="accent2">
                <a:alpha val="50000"/>
                <a:hueOff val="0"/>
                <a:satOff val="0"/>
                <a:lumOff val="0"/>
                <a:alphaOff val="0"/>
                <a:tint val="100000"/>
                <a:shade val="100000"/>
                <a:satMod val="130000"/>
              </a:schemeClr>
            </a:gs>
            <a:gs pos="100000">
              <a:schemeClr val="accent2">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5321" tIns="26670" rIns="115321" bIns="26670" numCol="1" spcCol="1270" anchor="ctr" anchorCtr="0">
          <a:noAutofit/>
        </a:bodyPr>
        <a:lstStyle/>
        <a:p>
          <a:pPr marL="0" lvl="0" indent="0" algn="ctr" defTabSz="933450">
            <a:lnSpc>
              <a:spcPct val="90000"/>
            </a:lnSpc>
            <a:spcBef>
              <a:spcPct val="0"/>
            </a:spcBef>
            <a:spcAft>
              <a:spcPct val="35000"/>
            </a:spcAft>
            <a:buNone/>
          </a:pPr>
          <a:r>
            <a:rPr lang="en-US" sz="2100" kern="1200" dirty="0"/>
            <a:t>35 training events [KPI6]</a:t>
          </a:r>
        </a:p>
        <a:p>
          <a:pPr marL="0" lvl="0" indent="0" algn="ctr" defTabSz="933450">
            <a:lnSpc>
              <a:spcPct val="90000"/>
            </a:lnSpc>
            <a:spcBef>
              <a:spcPct val="0"/>
            </a:spcBef>
            <a:spcAft>
              <a:spcPct val="35000"/>
            </a:spcAft>
            <a:buNone/>
          </a:pPr>
          <a:r>
            <a:rPr lang="en-US" sz="2100" kern="1200" dirty="0"/>
            <a:t>(16 in QR4)</a:t>
          </a:r>
        </a:p>
      </dsp:txBody>
      <dsp:txXfrm>
        <a:off x="308963" y="1968471"/>
        <a:ext cx="1481724" cy="1481724"/>
      </dsp:txXfrm>
    </dsp:sp>
    <dsp:sp modelId="{CCCAF6DF-A872-1841-8266-4A06FF9F5472}">
      <dsp:nvSpPr>
        <dsp:cNvPr id="0" name=""/>
        <dsp:cNvSpPr/>
      </dsp:nvSpPr>
      <dsp:spPr>
        <a:xfrm>
          <a:off x="1678468" y="1661596"/>
          <a:ext cx="2095474" cy="2095474"/>
        </a:xfrm>
        <a:prstGeom prst="ellipse">
          <a:avLst/>
        </a:prstGeom>
        <a:gradFill rotWithShape="0">
          <a:gsLst>
            <a:gs pos="0">
              <a:schemeClr val="accent3">
                <a:alpha val="50000"/>
                <a:hueOff val="0"/>
                <a:satOff val="0"/>
                <a:lumOff val="0"/>
                <a:alphaOff val="0"/>
                <a:tint val="100000"/>
                <a:shade val="100000"/>
                <a:satMod val="130000"/>
              </a:schemeClr>
            </a:gs>
            <a:gs pos="100000">
              <a:schemeClr val="accent3">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5321" tIns="26670" rIns="115321" bIns="26670" numCol="1" spcCol="1270" anchor="ctr" anchorCtr="0">
          <a:noAutofit/>
        </a:bodyPr>
        <a:lstStyle/>
        <a:p>
          <a:pPr marL="0" lvl="0" indent="0" algn="ctr" defTabSz="933450">
            <a:lnSpc>
              <a:spcPct val="90000"/>
            </a:lnSpc>
            <a:spcBef>
              <a:spcPct val="0"/>
            </a:spcBef>
            <a:spcAft>
              <a:spcPct val="35000"/>
            </a:spcAft>
            <a:buNone/>
          </a:pPr>
          <a:r>
            <a:rPr lang="en-US" sz="2100" kern="1200" dirty="0"/>
            <a:t>890 trained people</a:t>
          </a:r>
        </a:p>
      </dsp:txBody>
      <dsp:txXfrm>
        <a:off x="1985343" y="1968471"/>
        <a:ext cx="1481724" cy="1481724"/>
      </dsp:txXfrm>
    </dsp:sp>
    <dsp:sp modelId="{F1726E63-266B-E643-BEAF-E1C08800CE12}">
      <dsp:nvSpPr>
        <dsp:cNvPr id="0" name=""/>
        <dsp:cNvSpPr/>
      </dsp:nvSpPr>
      <dsp:spPr>
        <a:xfrm>
          <a:off x="3354848" y="1661596"/>
          <a:ext cx="2095474" cy="2095474"/>
        </a:xfrm>
        <a:prstGeom prst="ellipse">
          <a:avLst/>
        </a:prstGeom>
        <a:gradFill rotWithShape="0">
          <a:gsLst>
            <a:gs pos="0">
              <a:schemeClr val="accent4">
                <a:alpha val="50000"/>
                <a:hueOff val="0"/>
                <a:satOff val="0"/>
                <a:lumOff val="0"/>
                <a:alphaOff val="0"/>
                <a:tint val="100000"/>
                <a:shade val="100000"/>
                <a:satMod val="130000"/>
              </a:schemeClr>
            </a:gs>
            <a:gs pos="100000">
              <a:schemeClr val="accent4">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5321" tIns="26670" rIns="115321" bIns="26670" numCol="1" spcCol="1270" anchor="ctr" anchorCtr="0">
          <a:noAutofit/>
        </a:bodyPr>
        <a:lstStyle/>
        <a:p>
          <a:pPr marL="0" lvl="0" indent="0" algn="ctr" defTabSz="933450">
            <a:lnSpc>
              <a:spcPct val="90000"/>
            </a:lnSpc>
            <a:spcBef>
              <a:spcPct val="0"/>
            </a:spcBef>
            <a:spcAft>
              <a:spcPct val="35000"/>
            </a:spcAft>
            <a:buNone/>
          </a:pPr>
          <a:r>
            <a:rPr lang="en-US" sz="2100" kern="1200" dirty="0"/>
            <a:t>217 training modules in catalogue</a:t>
          </a:r>
        </a:p>
      </dsp:txBody>
      <dsp:txXfrm>
        <a:off x="3661723" y="1968471"/>
        <a:ext cx="1481724" cy="1481724"/>
      </dsp:txXfrm>
    </dsp:sp>
    <dsp:sp modelId="{DACA687F-2440-764D-981C-213523A8EDEC}">
      <dsp:nvSpPr>
        <dsp:cNvPr id="0" name=""/>
        <dsp:cNvSpPr/>
      </dsp:nvSpPr>
      <dsp:spPr>
        <a:xfrm>
          <a:off x="5031228" y="1661596"/>
          <a:ext cx="2095474" cy="2095474"/>
        </a:xfrm>
        <a:prstGeom prst="ellipse">
          <a:avLst/>
        </a:prstGeom>
        <a:gradFill rotWithShape="0">
          <a:gsLst>
            <a:gs pos="0">
              <a:schemeClr val="accent5">
                <a:alpha val="50000"/>
                <a:hueOff val="0"/>
                <a:satOff val="0"/>
                <a:lumOff val="0"/>
                <a:alphaOff val="0"/>
                <a:tint val="100000"/>
                <a:shade val="100000"/>
                <a:satMod val="130000"/>
              </a:schemeClr>
            </a:gs>
            <a:gs pos="100000">
              <a:schemeClr val="accent5">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5321" tIns="26670" rIns="115321" bIns="26670" numCol="1" spcCol="1270" anchor="ctr" anchorCtr="0">
          <a:noAutofit/>
        </a:bodyPr>
        <a:lstStyle/>
        <a:p>
          <a:pPr marL="0" lvl="0" indent="0" algn="ctr" defTabSz="933450">
            <a:lnSpc>
              <a:spcPct val="90000"/>
            </a:lnSpc>
            <a:spcBef>
              <a:spcPct val="0"/>
            </a:spcBef>
            <a:spcAft>
              <a:spcPct val="35000"/>
            </a:spcAft>
            <a:buNone/>
          </a:pPr>
          <a:r>
            <a:rPr lang="en-US" sz="2100" kern="1200" dirty="0"/>
            <a:t>8 </a:t>
          </a:r>
          <a:r>
            <a:rPr lang="en-US" sz="2100" kern="1200" dirty="0" err="1"/>
            <a:t>FitSM</a:t>
          </a:r>
          <a:r>
            <a:rPr lang="en-US" sz="2100" kern="1200" dirty="0"/>
            <a:t> trainings, 12 DPM trainings</a:t>
          </a:r>
        </a:p>
      </dsp:txBody>
      <dsp:txXfrm>
        <a:off x="5338103" y="1968471"/>
        <a:ext cx="1481724" cy="148172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0858CEE-81EB-44FD-96A5-EC8E9A3EECF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1E06C995-3150-46D5-8652-A3F1B7DFBFC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E5DF400-AF8F-46F3-A516-4D72EE0ED80B}" type="datetimeFigureOut">
              <a:rPr lang="en-GB" smtClean="0"/>
              <a:t>22/01/2019</a:t>
            </a:fld>
            <a:endParaRPr lang="en-GB"/>
          </a:p>
        </p:txBody>
      </p:sp>
      <p:sp>
        <p:nvSpPr>
          <p:cNvPr id="4" name="Footer Placeholder 3">
            <a:extLst>
              <a:ext uri="{FF2B5EF4-FFF2-40B4-BE49-F238E27FC236}">
                <a16:creationId xmlns:a16="http://schemas.microsoft.com/office/drawing/2014/main" id="{3CFC63A5-05B4-48B1-8024-437B84EDEFD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9814F89-CD0B-4549-AE0A-5F2F1D3DA97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03B65D-61F5-4600-A226-9142CB31992F}" type="slidenum">
              <a:rPr lang="en-GB" smtClean="0"/>
              <a:t>‹#›</a:t>
            </a:fld>
            <a:endParaRPr lang="en-GB"/>
          </a:p>
        </p:txBody>
      </p:sp>
    </p:spTree>
    <p:extLst>
      <p:ext uri="{BB962C8B-B14F-4D97-AF65-F5344CB8AC3E}">
        <p14:creationId xmlns:p14="http://schemas.microsoft.com/office/powerpoint/2010/main" val="139596371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016906-B6A1-4E52-BE69-9D249F819B11}" type="datetimeFigureOut">
              <a:rPr lang="it-IT" smtClean="0"/>
              <a:t>22/01/19</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148A20-7C99-4A4D-BF06-6E8ADEA4D03E}" type="slidenum">
              <a:rPr lang="it-IT" smtClean="0"/>
              <a:t>‹#›</a:t>
            </a:fld>
            <a:endParaRPr lang="it-IT"/>
          </a:p>
        </p:txBody>
      </p:sp>
    </p:spTree>
    <p:extLst>
      <p:ext uri="{BB962C8B-B14F-4D97-AF65-F5344CB8AC3E}">
        <p14:creationId xmlns:p14="http://schemas.microsoft.com/office/powerpoint/2010/main" val="398496689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148A20-7C99-4A4D-BF06-6E8ADEA4D03E}" type="slidenum">
              <a:rPr lang="it-IT" smtClean="0"/>
              <a:t>1</a:t>
            </a:fld>
            <a:endParaRPr lang="it-IT"/>
          </a:p>
        </p:txBody>
      </p:sp>
    </p:spTree>
    <p:extLst>
      <p:ext uri="{BB962C8B-B14F-4D97-AF65-F5344CB8AC3E}">
        <p14:creationId xmlns:p14="http://schemas.microsoft.com/office/powerpoint/2010/main" val="301982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148A20-7C99-4A4D-BF06-6E8ADEA4D03E}" type="slidenum">
              <a:rPr lang="it-IT" smtClean="0"/>
              <a:t>10</a:t>
            </a:fld>
            <a:endParaRPr lang="it-IT"/>
          </a:p>
        </p:txBody>
      </p:sp>
    </p:spTree>
    <p:extLst>
      <p:ext uri="{BB962C8B-B14F-4D97-AF65-F5344CB8AC3E}">
        <p14:creationId xmlns:p14="http://schemas.microsoft.com/office/powerpoint/2010/main" val="15439159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148A20-7C99-4A4D-BF06-6E8ADEA4D03E}" type="slidenum">
              <a:rPr lang="it-IT" smtClean="0"/>
              <a:t>11</a:t>
            </a:fld>
            <a:endParaRPr lang="it-IT"/>
          </a:p>
        </p:txBody>
      </p:sp>
    </p:spTree>
    <p:extLst>
      <p:ext uri="{BB962C8B-B14F-4D97-AF65-F5344CB8AC3E}">
        <p14:creationId xmlns:p14="http://schemas.microsoft.com/office/powerpoint/2010/main" val="36908546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148A20-7C99-4A4D-BF06-6E8ADEA4D03E}" type="slidenum">
              <a:rPr lang="it-IT" smtClean="0"/>
              <a:t>12</a:t>
            </a:fld>
            <a:endParaRPr lang="it-IT"/>
          </a:p>
        </p:txBody>
      </p:sp>
    </p:spTree>
    <p:extLst>
      <p:ext uri="{BB962C8B-B14F-4D97-AF65-F5344CB8AC3E}">
        <p14:creationId xmlns:p14="http://schemas.microsoft.com/office/powerpoint/2010/main" val="1427359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148A20-7C99-4A4D-BF06-6E8ADEA4D03E}" type="slidenum">
              <a:rPr lang="it-IT" smtClean="0"/>
              <a:t>13</a:t>
            </a:fld>
            <a:endParaRPr lang="it-IT"/>
          </a:p>
        </p:txBody>
      </p:sp>
    </p:spTree>
    <p:extLst>
      <p:ext uri="{BB962C8B-B14F-4D97-AF65-F5344CB8AC3E}">
        <p14:creationId xmlns:p14="http://schemas.microsoft.com/office/powerpoint/2010/main" val="18589167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148A20-7C99-4A4D-BF06-6E8ADEA4D03E}" type="slidenum">
              <a:rPr lang="it-IT" smtClean="0"/>
              <a:t>14</a:t>
            </a:fld>
            <a:endParaRPr lang="it-IT"/>
          </a:p>
        </p:txBody>
      </p:sp>
    </p:spTree>
    <p:extLst>
      <p:ext uri="{BB962C8B-B14F-4D97-AF65-F5344CB8AC3E}">
        <p14:creationId xmlns:p14="http://schemas.microsoft.com/office/powerpoint/2010/main" val="2924802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148A20-7C99-4A4D-BF06-6E8ADEA4D03E}" type="slidenum">
              <a:rPr lang="it-IT" smtClean="0"/>
              <a:t>15</a:t>
            </a:fld>
            <a:endParaRPr lang="it-IT"/>
          </a:p>
        </p:txBody>
      </p:sp>
    </p:spTree>
    <p:extLst>
      <p:ext uri="{BB962C8B-B14F-4D97-AF65-F5344CB8AC3E}">
        <p14:creationId xmlns:p14="http://schemas.microsoft.com/office/powerpoint/2010/main" val="30646623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148A20-7C99-4A4D-BF06-6E8ADEA4D03E}" type="slidenum">
              <a:rPr lang="it-IT" smtClean="0"/>
              <a:t>16</a:t>
            </a:fld>
            <a:endParaRPr lang="it-IT"/>
          </a:p>
        </p:txBody>
      </p:sp>
    </p:spTree>
    <p:extLst>
      <p:ext uri="{BB962C8B-B14F-4D97-AF65-F5344CB8AC3E}">
        <p14:creationId xmlns:p14="http://schemas.microsoft.com/office/powerpoint/2010/main" val="14273594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148A20-7C99-4A4D-BF06-6E8ADEA4D03E}" type="slidenum">
              <a:rPr lang="it-IT" smtClean="0"/>
              <a:t>17</a:t>
            </a:fld>
            <a:endParaRPr lang="it-IT"/>
          </a:p>
        </p:txBody>
      </p:sp>
    </p:spTree>
    <p:extLst>
      <p:ext uri="{BB962C8B-B14F-4D97-AF65-F5344CB8AC3E}">
        <p14:creationId xmlns:p14="http://schemas.microsoft.com/office/powerpoint/2010/main" val="29476006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148A20-7C99-4A4D-BF06-6E8ADEA4D03E}" type="slidenum">
              <a:rPr lang="it-IT" smtClean="0"/>
              <a:t>18</a:t>
            </a:fld>
            <a:endParaRPr lang="it-IT"/>
          </a:p>
        </p:txBody>
      </p:sp>
    </p:spTree>
    <p:extLst>
      <p:ext uri="{BB962C8B-B14F-4D97-AF65-F5344CB8AC3E}">
        <p14:creationId xmlns:p14="http://schemas.microsoft.com/office/powerpoint/2010/main" val="2233445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148A20-7C99-4A4D-BF06-6E8ADEA4D03E}" type="slidenum">
              <a:rPr lang="it-IT" smtClean="0"/>
              <a:t>19</a:t>
            </a:fld>
            <a:endParaRPr lang="it-IT"/>
          </a:p>
        </p:txBody>
      </p:sp>
    </p:spTree>
    <p:extLst>
      <p:ext uri="{BB962C8B-B14F-4D97-AF65-F5344CB8AC3E}">
        <p14:creationId xmlns:p14="http://schemas.microsoft.com/office/powerpoint/2010/main" val="1427359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148A20-7C99-4A4D-BF06-6E8ADEA4D03E}" type="slidenum">
              <a:rPr lang="it-IT" smtClean="0"/>
              <a:t>2</a:t>
            </a:fld>
            <a:endParaRPr lang="it-IT"/>
          </a:p>
        </p:txBody>
      </p:sp>
    </p:spTree>
    <p:extLst>
      <p:ext uri="{BB962C8B-B14F-4D97-AF65-F5344CB8AC3E}">
        <p14:creationId xmlns:p14="http://schemas.microsoft.com/office/powerpoint/2010/main" val="3545334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148A20-7C99-4A4D-BF06-6E8ADEA4D03E}" type="slidenum">
              <a:rPr lang="it-IT" smtClean="0"/>
              <a:t>20</a:t>
            </a:fld>
            <a:endParaRPr lang="it-IT"/>
          </a:p>
        </p:txBody>
      </p:sp>
    </p:spTree>
    <p:extLst>
      <p:ext uri="{BB962C8B-B14F-4D97-AF65-F5344CB8AC3E}">
        <p14:creationId xmlns:p14="http://schemas.microsoft.com/office/powerpoint/2010/main" val="22463811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148A20-7C99-4A4D-BF06-6E8ADEA4D03E}" type="slidenum">
              <a:rPr lang="it-IT" smtClean="0"/>
              <a:t>21</a:t>
            </a:fld>
            <a:endParaRPr lang="it-IT"/>
          </a:p>
        </p:txBody>
      </p:sp>
    </p:spTree>
    <p:extLst>
      <p:ext uri="{BB962C8B-B14F-4D97-AF65-F5344CB8AC3E}">
        <p14:creationId xmlns:p14="http://schemas.microsoft.com/office/powerpoint/2010/main" val="14668459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148A20-7C99-4A4D-BF06-6E8ADEA4D03E}" type="slidenum">
              <a:rPr lang="it-IT" smtClean="0"/>
              <a:t>22</a:t>
            </a:fld>
            <a:endParaRPr lang="it-IT"/>
          </a:p>
        </p:txBody>
      </p:sp>
    </p:spTree>
    <p:extLst>
      <p:ext uri="{BB962C8B-B14F-4D97-AF65-F5344CB8AC3E}">
        <p14:creationId xmlns:p14="http://schemas.microsoft.com/office/powerpoint/2010/main" val="37185941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148A20-7C99-4A4D-BF06-6E8ADEA4D03E}" type="slidenum">
              <a:rPr lang="it-IT" smtClean="0"/>
              <a:t>23</a:t>
            </a:fld>
            <a:endParaRPr lang="it-IT"/>
          </a:p>
        </p:txBody>
      </p:sp>
    </p:spTree>
    <p:extLst>
      <p:ext uri="{BB962C8B-B14F-4D97-AF65-F5344CB8AC3E}">
        <p14:creationId xmlns:p14="http://schemas.microsoft.com/office/powerpoint/2010/main" val="34052628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148A20-7C99-4A4D-BF06-6E8ADEA4D03E}" type="slidenum">
              <a:rPr lang="it-IT" smtClean="0"/>
              <a:t>25</a:t>
            </a:fld>
            <a:endParaRPr lang="it-IT"/>
          </a:p>
        </p:txBody>
      </p:sp>
    </p:spTree>
    <p:extLst>
      <p:ext uri="{BB962C8B-B14F-4D97-AF65-F5344CB8AC3E}">
        <p14:creationId xmlns:p14="http://schemas.microsoft.com/office/powerpoint/2010/main" val="14273594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148A20-7C99-4A4D-BF06-6E8ADEA4D03E}" type="slidenum">
              <a:rPr lang="it-IT" smtClean="0"/>
              <a:t>27</a:t>
            </a:fld>
            <a:endParaRPr lang="it-IT"/>
          </a:p>
        </p:txBody>
      </p:sp>
    </p:spTree>
    <p:extLst>
      <p:ext uri="{BB962C8B-B14F-4D97-AF65-F5344CB8AC3E}">
        <p14:creationId xmlns:p14="http://schemas.microsoft.com/office/powerpoint/2010/main" val="34268321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148A20-7C99-4A4D-BF06-6E8ADEA4D03E}" type="slidenum">
              <a:rPr lang="it-IT" smtClean="0"/>
              <a:t>29</a:t>
            </a:fld>
            <a:endParaRPr lang="it-IT"/>
          </a:p>
        </p:txBody>
      </p:sp>
    </p:spTree>
    <p:extLst>
      <p:ext uri="{BB962C8B-B14F-4D97-AF65-F5344CB8AC3E}">
        <p14:creationId xmlns:p14="http://schemas.microsoft.com/office/powerpoint/2010/main" val="38864494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148A20-7C99-4A4D-BF06-6E8ADEA4D03E}" type="slidenum">
              <a:rPr lang="it-IT" smtClean="0"/>
              <a:t>30</a:t>
            </a:fld>
            <a:endParaRPr lang="it-IT"/>
          </a:p>
        </p:txBody>
      </p:sp>
    </p:spTree>
    <p:extLst>
      <p:ext uri="{BB962C8B-B14F-4D97-AF65-F5344CB8AC3E}">
        <p14:creationId xmlns:p14="http://schemas.microsoft.com/office/powerpoint/2010/main" val="14273594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148A20-7C99-4A4D-BF06-6E8ADEA4D03E}" type="slidenum">
              <a:rPr lang="it-IT" smtClean="0"/>
              <a:t>31</a:t>
            </a:fld>
            <a:endParaRPr lang="it-IT"/>
          </a:p>
        </p:txBody>
      </p:sp>
    </p:spTree>
    <p:extLst>
      <p:ext uri="{BB962C8B-B14F-4D97-AF65-F5344CB8AC3E}">
        <p14:creationId xmlns:p14="http://schemas.microsoft.com/office/powerpoint/2010/main" val="2601917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148A20-7C99-4A4D-BF06-6E8ADEA4D03E}" type="slidenum">
              <a:rPr lang="it-IT" smtClean="0"/>
              <a:t>32</a:t>
            </a:fld>
            <a:endParaRPr lang="it-IT"/>
          </a:p>
        </p:txBody>
      </p:sp>
    </p:spTree>
    <p:extLst>
      <p:ext uri="{BB962C8B-B14F-4D97-AF65-F5344CB8AC3E}">
        <p14:creationId xmlns:p14="http://schemas.microsoft.com/office/powerpoint/2010/main" val="3697317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148A20-7C99-4A4D-BF06-6E8ADEA4D03E}" type="slidenum">
              <a:rPr lang="it-IT" smtClean="0"/>
              <a:t>3</a:t>
            </a:fld>
            <a:endParaRPr lang="it-IT"/>
          </a:p>
        </p:txBody>
      </p:sp>
    </p:spTree>
    <p:extLst>
      <p:ext uri="{BB962C8B-B14F-4D97-AF65-F5344CB8AC3E}">
        <p14:creationId xmlns:p14="http://schemas.microsoft.com/office/powerpoint/2010/main" val="33437505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148A20-7C99-4A4D-BF06-6E8ADEA4D03E}" type="slidenum">
              <a:rPr lang="it-IT" smtClean="0"/>
              <a:t>33</a:t>
            </a:fld>
            <a:endParaRPr lang="it-IT"/>
          </a:p>
        </p:txBody>
      </p:sp>
    </p:spTree>
    <p:extLst>
      <p:ext uri="{BB962C8B-B14F-4D97-AF65-F5344CB8AC3E}">
        <p14:creationId xmlns:p14="http://schemas.microsoft.com/office/powerpoint/2010/main" val="24756327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148A20-7C99-4A4D-BF06-6E8ADEA4D03E}" type="slidenum">
              <a:rPr lang="it-IT" smtClean="0"/>
              <a:t>35</a:t>
            </a:fld>
            <a:endParaRPr lang="it-IT"/>
          </a:p>
        </p:txBody>
      </p:sp>
    </p:spTree>
    <p:extLst>
      <p:ext uri="{BB962C8B-B14F-4D97-AF65-F5344CB8AC3E}">
        <p14:creationId xmlns:p14="http://schemas.microsoft.com/office/powerpoint/2010/main" val="33472890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A148A20-7C99-4A4D-BF06-6E8ADEA4D03E}" type="slidenum">
              <a:rPr lang="it-IT" smtClean="0"/>
              <a:t>37</a:t>
            </a:fld>
            <a:endParaRPr lang="it-IT"/>
          </a:p>
        </p:txBody>
      </p:sp>
    </p:spTree>
    <p:extLst>
      <p:ext uri="{BB962C8B-B14F-4D97-AF65-F5344CB8AC3E}">
        <p14:creationId xmlns:p14="http://schemas.microsoft.com/office/powerpoint/2010/main" val="2075105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148A20-7C99-4A4D-BF06-6E8ADEA4D03E}" type="slidenum">
              <a:rPr lang="it-IT" smtClean="0"/>
              <a:t>4</a:t>
            </a:fld>
            <a:endParaRPr lang="it-IT"/>
          </a:p>
        </p:txBody>
      </p:sp>
    </p:spTree>
    <p:extLst>
      <p:ext uri="{BB962C8B-B14F-4D97-AF65-F5344CB8AC3E}">
        <p14:creationId xmlns:p14="http://schemas.microsoft.com/office/powerpoint/2010/main" val="270076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AA148A20-7C99-4A4D-BF06-6E8ADEA4D03E}" type="slidenum">
              <a:rPr lang="it-IT" smtClean="0"/>
              <a:t>5</a:t>
            </a:fld>
            <a:endParaRPr lang="it-IT"/>
          </a:p>
        </p:txBody>
      </p:sp>
    </p:spTree>
    <p:extLst>
      <p:ext uri="{BB962C8B-B14F-4D97-AF65-F5344CB8AC3E}">
        <p14:creationId xmlns:p14="http://schemas.microsoft.com/office/powerpoint/2010/main" val="2379759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148A20-7C99-4A4D-BF06-6E8ADEA4D03E}" type="slidenum">
              <a:rPr lang="it-IT" smtClean="0"/>
              <a:t>6</a:t>
            </a:fld>
            <a:endParaRPr lang="it-IT"/>
          </a:p>
        </p:txBody>
      </p:sp>
    </p:spTree>
    <p:extLst>
      <p:ext uri="{BB962C8B-B14F-4D97-AF65-F5344CB8AC3E}">
        <p14:creationId xmlns:p14="http://schemas.microsoft.com/office/powerpoint/2010/main" val="14273594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148A20-7C99-4A4D-BF06-6E8ADEA4D03E}" type="slidenum">
              <a:rPr lang="it-IT" smtClean="0"/>
              <a:t>7</a:t>
            </a:fld>
            <a:endParaRPr lang="it-IT"/>
          </a:p>
        </p:txBody>
      </p:sp>
    </p:spTree>
    <p:extLst>
      <p:ext uri="{BB962C8B-B14F-4D97-AF65-F5344CB8AC3E}">
        <p14:creationId xmlns:p14="http://schemas.microsoft.com/office/powerpoint/2010/main" val="1427359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148A20-7C99-4A4D-BF06-6E8ADEA4D03E}" type="slidenum">
              <a:rPr lang="it-IT" smtClean="0"/>
              <a:t>8</a:t>
            </a:fld>
            <a:endParaRPr lang="it-IT"/>
          </a:p>
        </p:txBody>
      </p:sp>
    </p:spTree>
    <p:extLst>
      <p:ext uri="{BB962C8B-B14F-4D97-AF65-F5344CB8AC3E}">
        <p14:creationId xmlns:p14="http://schemas.microsoft.com/office/powerpoint/2010/main" val="534050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148A20-7C99-4A4D-BF06-6E8ADEA4D03E}" type="slidenum">
              <a:rPr lang="it-IT" smtClean="0"/>
              <a:t>9</a:t>
            </a:fld>
            <a:endParaRPr lang="it-IT"/>
          </a:p>
        </p:txBody>
      </p:sp>
    </p:spTree>
    <p:extLst>
      <p:ext uri="{BB962C8B-B14F-4D97-AF65-F5344CB8AC3E}">
        <p14:creationId xmlns:p14="http://schemas.microsoft.com/office/powerpoint/2010/main" val="21386001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image" Target="../media/image11.jp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Intro_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04E82C1C-60FB-2F41-A35A-E9EB5967457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55500" y="4877732"/>
            <a:ext cx="636044" cy="578959"/>
          </a:xfrm>
          <a:prstGeom prst="rect">
            <a:avLst/>
          </a:prstGeom>
        </p:spPr>
      </p:pic>
      <p:pic>
        <p:nvPicPr>
          <p:cNvPr id="9" name="Immagine 8">
            <a:extLst>
              <a:ext uri="{FF2B5EF4-FFF2-40B4-BE49-F238E27FC236}">
                <a16:creationId xmlns:a16="http://schemas.microsoft.com/office/drawing/2014/main" id="{8C95AC5E-022A-794A-B33A-62921017880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23857" y="5260744"/>
            <a:ext cx="667687" cy="633228"/>
          </a:xfrm>
          <a:prstGeom prst="rect">
            <a:avLst/>
          </a:prstGeom>
        </p:spPr>
      </p:pic>
      <p:sp>
        <p:nvSpPr>
          <p:cNvPr id="12" name="Rettangolo 11"/>
          <p:cNvSpPr/>
          <p:nvPr userDrawn="1"/>
        </p:nvSpPr>
        <p:spPr>
          <a:xfrm>
            <a:off x="1007436" y="6381328"/>
            <a:ext cx="11041227" cy="261610"/>
          </a:xfrm>
          <a:prstGeom prst="rect">
            <a:avLst/>
          </a:prstGeom>
        </p:spPr>
        <p:txBody>
          <a:bodyPr wrap="square">
            <a:spAutoFit/>
          </a:bodyPr>
          <a:lstStyle/>
          <a:p>
            <a:r>
              <a:rPr lang="en-GB" sz="1100" noProof="0"/>
              <a:t>EOSC-hub receives funding from the European Union’s Horizon 2020 research and innovation programme under grant agreement No. 777536.</a:t>
            </a:r>
          </a:p>
        </p:txBody>
      </p:sp>
      <p:sp>
        <p:nvSpPr>
          <p:cNvPr id="11" name="CasellaDiTesto 10">
            <a:extLst>
              <a:ext uri="{FF2B5EF4-FFF2-40B4-BE49-F238E27FC236}">
                <a16:creationId xmlns:a16="http://schemas.microsoft.com/office/drawing/2014/main" id="{D3DC374C-3088-4AC9-9030-20959266C273}"/>
              </a:ext>
            </a:extLst>
          </p:cNvPr>
          <p:cNvSpPr txBox="1"/>
          <p:nvPr userDrawn="1"/>
        </p:nvSpPr>
        <p:spPr>
          <a:xfrm>
            <a:off x="1976601" y="4989075"/>
            <a:ext cx="1552984" cy="400110"/>
          </a:xfrm>
          <a:prstGeom prst="rect">
            <a:avLst/>
          </a:prstGeom>
          <a:noFill/>
        </p:spPr>
        <p:txBody>
          <a:bodyPr wrap="square" rtlCol="0">
            <a:spAutoFit/>
          </a:bodyPr>
          <a:lstStyle/>
          <a:p>
            <a:pPr algn="l"/>
            <a:r>
              <a:rPr lang="en-GB" sz="2000">
                <a:solidFill>
                  <a:srgbClr val="1C3046"/>
                </a:solidFill>
                <a:ea typeface="Source Sans Pro" charset="0"/>
                <a:cs typeface="Source Sans Pro" charset="0"/>
              </a:rPr>
              <a:t>eosc-hub.eu</a:t>
            </a:r>
          </a:p>
        </p:txBody>
      </p:sp>
      <p:sp>
        <p:nvSpPr>
          <p:cNvPr id="16" name="CasellaDiTesto 15">
            <a:extLst>
              <a:ext uri="{FF2B5EF4-FFF2-40B4-BE49-F238E27FC236}">
                <a16:creationId xmlns:a16="http://schemas.microsoft.com/office/drawing/2014/main" id="{D4785B6D-81EF-4C62-AB07-6BE079FA42A0}"/>
              </a:ext>
            </a:extLst>
          </p:cNvPr>
          <p:cNvSpPr txBox="1"/>
          <p:nvPr userDrawn="1"/>
        </p:nvSpPr>
        <p:spPr>
          <a:xfrm>
            <a:off x="1937698" y="5375344"/>
            <a:ext cx="1624992" cy="400110"/>
          </a:xfrm>
          <a:prstGeom prst="rect">
            <a:avLst/>
          </a:prstGeom>
          <a:noFill/>
        </p:spPr>
        <p:txBody>
          <a:bodyPr wrap="square" rtlCol="0">
            <a:spAutoFit/>
          </a:bodyPr>
          <a:lstStyle/>
          <a:p>
            <a:pPr algn="l"/>
            <a:r>
              <a:rPr lang="en-GB" sz="2000">
                <a:solidFill>
                  <a:srgbClr val="1C3046"/>
                </a:solidFill>
                <a:ea typeface="Source Sans Pro" charset="0"/>
                <a:cs typeface="Source Sans Pro" charset="0"/>
              </a:rPr>
              <a:t>@</a:t>
            </a:r>
            <a:r>
              <a:rPr lang="en-GB" sz="2000" err="1">
                <a:solidFill>
                  <a:srgbClr val="1C3046"/>
                </a:solidFill>
                <a:ea typeface="Source Sans Pro" charset="0"/>
                <a:cs typeface="Source Sans Pro" charset="0"/>
              </a:rPr>
              <a:t>EOSC_eu</a:t>
            </a:r>
            <a:endParaRPr lang="en-GB" sz="2000">
              <a:solidFill>
                <a:srgbClr val="1C3046"/>
              </a:solidFill>
              <a:ea typeface="Source Sans Pro" charset="0"/>
              <a:cs typeface="Source Sans Pro" charset="0"/>
            </a:endParaRPr>
          </a:p>
        </p:txBody>
      </p:sp>
      <p:cxnSp>
        <p:nvCxnSpPr>
          <p:cNvPr id="17" name="Connettore 1 13">
            <a:extLst>
              <a:ext uri="{FF2B5EF4-FFF2-40B4-BE49-F238E27FC236}">
                <a16:creationId xmlns:a16="http://schemas.microsoft.com/office/drawing/2014/main" id="{F69445E9-7340-45CD-BA5C-39E3176D3686}"/>
              </a:ext>
            </a:extLst>
          </p:cNvPr>
          <p:cNvCxnSpPr>
            <a:cxnSpLocks/>
          </p:cNvCxnSpPr>
          <p:nvPr userDrawn="1"/>
        </p:nvCxnSpPr>
        <p:spPr>
          <a:xfrm>
            <a:off x="1559496" y="4725144"/>
            <a:ext cx="1872208" cy="0"/>
          </a:xfrm>
          <a:prstGeom prst="line">
            <a:avLst/>
          </a:prstGeom>
          <a:ln>
            <a:solidFill>
              <a:srgbClr val="1C3046"/>
            </a:solidFill>
          </a:ln>
          <a:effectLst/>
        </p:spPr>
        <p:style>
          <a:lnRef idx="2">
            <a:schemeClr val="accent1"/>
          </a:lnRef>
          <a:fillRef idx="0">
            <a:schemeClr val="accent1"/>
          </a:fillRef>
          <a:effectRef idx="1">
            <a:schemeClr val="accent1"/>
          </a:effectRef>
          <a:fontRef idx="minor">
            <a:schemeClr val="tx1"/>
          </a:fontRef>
        </p:style>
      </p:cxnSp>
      <p:pic>
        <p:nvPicPr>
          <p:cNvPr id="18" name="Immagine 17">
            <a:extLst>
              <a:ext uri="{FF2B5EF4-FFF2-40B4-BE49-F238E27FC236}">
                <a16:creationId xmlns:a16="http://schemas.microsoft.com/office/drawing/2014/main" id="{A50D8F3A-6062-4F89-B9DC-F39963F90FF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322301" y="1520793"/>
            <a:ext cx="4916162" cy="1224125"/>
          </a:xfrm>
          <a:prstGeom prst="rect">
            <a:avLst/>
          </a:prstGeom>
        </p:spPr>
      </p:pic>
      <p:pic>
        <p:nvPicPr>
          <p:cNvPr id="19" name="Immagine 18">
            <a:extLst>
              <a:ext uri="{FF2B5EF4-FFF2-40B4-BE49-F238E27FC236}">
                <a16:creationId xmlns:a16="http://schemas.microsoft.com/office/drawing/2014/main" id="{C948B22F-CB4B-4782-A3F9-C6957124353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79376" y="6371133"/>
            <a:ext cx="422176" cy="282000"/>
          </a:xfrm>
          <a:prstGeom prst="rect">
            <a:avLst/>
          </a:prstGeom>
        </p:spPr>
      </p:pic>
    </p:spTree>
    <p:extLst>
      <p:ext uri="{BB962C8B-B14F-4D97-AF65-F5344CB8AC3E}">
        <p14:creationId xmlns:p14="http://schemas.microsoft.com/office/powerpoint/2010/main" val="1125011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mp; Content">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id="{E3F0AEEC-E8E7-4D6D-82B6-D294E5B82108}"/>
              </a:ext>
            </a:extLst>
          </p:cNvPr>
          <p:cNvSpPr/>
          <p:nvPr userDrawn="1"/>
        </p:nvSpPr>
        <p:spPr>
          <a:xfrm>
            <a:off x="11414248" y="6376243"/>
            <a:ext cx="442392"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solidFill>
                <a:schemeClr val="bg1">
                  <a:lumMod val="65000"/>
                </a:schemeClr>
              </a:solidFill>
            </a:endParaRPr>
          </a:p>
        </p:txBody>
      </p:sp>
      <p:sp>
        <p:nvSpPr>
          <p:cNvPr id="3" name="Content Placeholder 2"/>
          <p:cNvSpPr>
            <a:spLocks noGrp="1"/>
          </p:cNvSpPr>
          <p:nvPr>
            <p:ph idx="1" hasCustomPrompt="1"/>
          </p:nvPr>
        </p:nvSpPr>
        <p:spPr>
          <a:xfrm>
            <a:off x="335360" y="1268763"/>
            <a:ext cx="1152128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a16="http://schemas.microsoft.com/office/drawing/2014/main" id="{2D6204B7-1D0D-1E43-967C-261D932E2D40}"/>
              </a:ext>
            </a:extLst>
          </p:cNvPr>
          <p:cNvSpPr>
            <a:spLocks noGrp="1"/>
          </p:cNvSpPr>
          <p:nvPr>
            <p:ph type="dt" sz="half" idx="10"/>
          </p:nvPr>
        </p:nvSpPr>
        <p:spPr>
          <a:xfrm>
            <a:off x="335360" y="6381328"/>
            <a:ext cx="28448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r>
              <a:rPr lang="en-US"/>
              <a:t>22/01/19</a:t>
            </a:r>
          </a:p>
        </p:txBody>
      </p:sp>
      <p:sp>
        <p:nvSpPr>
          <p:cNvPr id="13" name="Footer Placeholder 4">
            <a:extLst>
              <a:ext uri="{FF2B5EF4-FFF2-40B4-BE49-F238E27FC236}">
                <a16:creationId xmlns:a16="http://schemas.microsoft.com/office/drawing/2014/main" id="{E1E01ECC-58A4-0745-A3E0-F9FCCE41DACE}"/>
              </a:ext>
            </a:extLst>
          </p:cNvPr>
          <p:cNvSpPr>
            <a:spLocks noGrp="1"/>
          </p:cNvSpPr>
          <p:nvPr>
            <p:ph type="ftr" sz="quarter" idx="11"/>
          </p:nvPr>
        </p:nvSpPr>
        <p:spPr>
          <a:xfrm>
            <a:off x="4165600" y="6381328"/>
            <a:ext cx="38608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a:p>
        </p:txBody>
      </p:sp>
      <p:cxnSp>
        <p:nvCxnSpPr>
          <p:cNvPr id="16" name="Connettore 1 15">
            <a:extLst>
              <a:ext uri="{FF2B5EF4-FFF2-40B4-BE49-F238E27FC236}">
                <a16:creationId xmlns:a16="http://schemas.microsoft.com/office/drawing/2014/main" id="{05EEB7C1-79E8-894A-A6D8-E6E8AF7BA267}"/>
              </a:ext>
            </a:extLst>
          </p:cNvPr>
          <p:cNvCxnSpPr>
            <a:cxnSpLocks/>
          </p:cNvCxnSpPr>
          <p:nvPr userDrawn="1"/>
        </p:nvCxnSpPr>
        <p:spPr>
          <a:xfrm flipH="1" flipV="1">
            <a:off x="335360" y="6376246"/>
            <a:ext cx="1152128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a16="http://schemas.microsoft.com/office/drawing/2014/main" id="{B526890D-A7E7-0848-AAB2-0716D2C403A1}"/>
              </a:ext>
            </a:extLst>
          </p:cNvPr>
          <p:cNvSpPr>
            <a:spLocks noGrp="1"/>
          </p:cNvSpPr>
          <p:nvPr>
            <p:ph type="sldNum" sz="quarter" idx="12"/>
          </p:nvPr>
        </p:nvSpPr>
        <p:spPr>
          <a:xfrm>
            <a:off x="8737600" y="6381328"/>
            <a:ext cx="311904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a:p>
        </p:txBody>
      </p:sp>
      <p:sp>
        <p:nvSpPr>
          <p:cNvPr id="15" name="Rettangolo 14"/>
          <p:cNvSpPr>
            <a:spLocks/>
          </p:cNvSpPr>
          <p:nvPr userDrawn="1"/>
        </p:nvSpPr>
        <p:spPr>
          <a:xfrm>
            <a:off x="4152612" y="0"/>
            <a:ext cx="151136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7920205" y="0"/>
            <a:ext cx="422329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11202275" y="0"/>
            <a:ext cx="996844"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2543607" y="0"/>
            <a:ext cx="1354740"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9552385" y="0"/>
            <a:ext cx="173819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6960098" y="0"/>
            <a:ext cx="1523817"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701959" y="-2"/>
            <a:ext cx="841647"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857970" y="0"/>
            <a:ext cx="854092"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3454402" y="0"/>
            <a:ext cx="854092"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5663973" y="0"/>
            <a:ext cx="14033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9810659" y="0"/>
            <a:ext cx="221780"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81" y="-2"/>
            <a:ext cx="85815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pic>
        <p:nvPicPr>
          <p:cNvPr id="35" name="Immagine 34">
            <a:extLst>
              <a:ext uri="{FF2B5EF4-FFF2-40B4-BE49-F238E27FC236}">
                <a16:creationId xmlns:a16="http://schemas.microsoft.com/office/drawing/2014/main" id="{2C34C010-9376-654D-A867-B52581D1056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04" y="120788"/>
            <a:ext cx="2808312" cy="754672"/>
          </a:xfrm>
          <a:prstGeom prst="rect">
            <a:avLst/>
          </a:prstGeom>
        </p:spPr>
      </p:pic>
      <p:sp>
        <p:nvSpPr>
          <p:cNvPr id="36" name="Titolo 1">
            <a:extLst>
              <a:ext uri="{FF2B5EF4-FFF2-40B4-BE49-F238E27FC236}">
                <a16:creationId xmlns:a16="http://schemas.microsoft.com/office/drawing/2014/main" id="{8EE9D5C5-08C8-6140-AB11-2D51ABF7927B}"/>
              </a:ext>
            </a:extLst>
          </p:cNvPr>
          <p:cNvSpPr>
            <a:spLocks noGrp="1"/>
          </p:cNvSpPr>
          <p:nvPr>
            <p:ph type="title" hasCustomPrompt="1"/>
          </p:nvPr>
        </p:nvSpPr>
        <p:spPr>
          <a:xfrm>
            <a:off x="3220977" y="188640"/>
            <a:ext cx="864096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a16="http://schemas.microsoft.com/office/drawing/2014/main" id="{2AAEFF27-5769-49CA-8573-C39C406AF329}"/>
              </a:ext>
            </a:extLst>
          </p:cNvPr>
          <p:cNvPicPr>
            <a:picLocks noChangeAspect="1"/>
          </p:cNvPicPr>
          <p:nvPr userDrawn="1"/>
        </p:nvPicPr>
        <p:blipFill>
          <a:blip r:embed="rId4"/>
          <a:stretch>
            <a:fillRect/>
          </a:stretch>
        </p:blipFill>
        <p:spPr>
          <a:xfrm>
            <a:off x="0" y="6826217"/>
            <a:ext cx="12192000" cy="31783"/>
          </a:xfrm>
          <a:prstGeom prst="rect">
            <a:avLst/>
          </a:prstGeom>
        </p:spPr>
      </p:pic>
    </p:spTree>
    <p:extLst>
      <p:ext uri="{BB962C8B-B14F-4D97-AF65-F5344CB8AC3E}">
        <p14:creationId xmlns:p14="http://schemas.microsoft.com/office/powerpoint/2010/main" val="483638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ntent_slide">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id="{48E551BA-809B-467E-B7BF-CDFEA85965DB}"/>
              </a:ext>
            </a:extLst>
          </p:cNvPr>
          <p:cNvSpPr/>
          <p:nvPr userDrawn="1"/>
        </p:nvSpPr>
        <p:spPr>
          <a:xfrm>
            <a:off x="11414248" y="6376243"/>
            <a:ext cx="442392"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solidFill>
                <a:schemeClr val="bg1">
                  <a:lumMod val="65000"/>
                </a:schemeClr>
              </a:solidFill>
            </a:endParaRPr>
          </a:p>
        </p:txBody>
      </p:sp>
      <p:sp>
        <p:nvSpPr>
          <p:cNvPr id="18" name="Rettangolo 17"/>
          <p:cNvSpPr>
            <a:spLocks/>
          </p:cNvSpPr>
          <p:nvPr userDrawn="1"/>
        </p:nvSpPr>
        <p:spPr>
          <a:xfrm>
            <a:off x="4152612" y="0"/>
            <a:ext cx="151136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2" name="Rettangolo 21"/>
          <p:cNvSpPr>
            <a:spLocks/>
          </p:cNvSpPr>
          <p:nvPr userDrawn="1"/>
        </p:nvSpPr>
        <p:spPr>
          <a:xfrm>
            <a:off x="7920205" y="0"/>
            <a:ext cx="422329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4" name="Rettangolo 23"/>
          <p:cNvSpPr>
            <a:spLocks/>
          </p:cNvSpPr>
          <p:nvPr userDrawn="1"/>
        </p:nvSpPr>
        <p:spPr>
          <a:xfrm>
            <a:off x="11202275" y="0"/>
            <a:ext cx="996844"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2543607" y="0"/>
            <a:ext cx="1354740"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9552385" y="0"/>
            <a:ext cx="173819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6960098" y="0"/>
            <a:ext cx="1523817"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701959" y="-2"/>
            <a:ext cx="841647"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857970" y="0"/>
            <a:ext cx="854092"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3454402" y="0"/>
            <a:ext cx="854092"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5663973" y="0"/>
            <a:ext cx="14033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9810659" y="0"/>
            <a:ext cx="221780"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81" y="-2"/>
            <a:ext cx="85815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Date Placeholder 3">
            <a:extLst>
              <a:ext uri="{FF2B5EF4-FFF2-40B4-BE49-F238E27FC236}">
                <a16:creationId xmlns:a16="http://schemas.microsoft.com/office/drawing/2014/main" id="{2D6204B7-1D0D-1E43-967C-261D932E2D40}"/>
              </a:ext>
            </a:extLst>
          </p:cNvPr>
          <p:cNvSpPr>
            <a:spLocks noGrp="1"/>
          </p:cNvSpPr>
          <p:nvPr>
            <p:ph type="dt" sz="half" idx="10"/>
          </p:nvPr>
        </p:nvSpPr>
        <p:spPr>
          <a:xfrm>
            <a:off x="335360" y="6381328"/>
            <a:ext cx="28448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r>
              <a:rPr lang="en-US"/>
              <a:t>22/01/19</a:t>
            </a:r>
          </a:p>
        </p:txBody>
      </p:sp>
      <p:sp>
        <p:nvSpPr>
          <p:cNvPr id="37" name="Footer Placeholder 4">
            <a:extLst>
              <a:ext uri="{FF2B5EF4-FFF2-40B4-BE49-F238E27FC236}">
                <a16:creationId xmlns:a16="http://schemas.microsoft.com/office/drawing/2014/main" id="{E1E01ECC-58A4-0745-A3E0-F9FCCE41DACE}"/>
              </a:ext>
            </a:extLst>
          </p:cNvPr>
          <p:cNvSpPr>
            <a:spLocks noGrp="1"/>
          </p:cNvSpPr>
          <p:nvPr>
            <p:ph type="ftr" sz="quarter" idx="11"/>
          </p:nvPr>
        </p:nvSpPr>
        <p:spPr>
          <a:xfrm>
            <a:off x="4165600" y="6381328"/>
            <a:ext cx="38608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a:p>
        </p:txBody>
      </p:sp>
      <p:cxnSp>
        <p:nvCxnSpPr>
          <p:cNvPr id="38" name="Connettore 1 37">
            <a:extLst>
              <a:ext uri="{FF2B5EF4-FFF2-40B4-BE49-F238E27FC236}">
                <a16:creationId xmlns:a16="http://schemas.microsoft.com/office/drawing/2014/main" id="{05EEB7C1-79E8-894A-A6D8-E6E8AF7BA267}"/>
              </a:ext>
            </a:extLst>
          </p:cNvPr>
          <p:cNvCxnSpPr>
            <a:cxnSpLocks/>
          </p:cNvCxnSpPr>
          <p:nvPr userDrawn="1"/>
        </p:nvCxnSpPr>
        <p:spPr>
          <a:xfrm flipH="1" flipV="1">
            <a:off x="335360" y="6376246"/>
            <a:ext cx="1152128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40" name="Slide Number Placeholder 5">
            <a:extLst>
              <a:ext uri="{FF2B5EF4-FFF2-40B4-BE49-F238E27FC236}">
                <a16:creationId xmlns:a16="http://schemas.microsoft.com/office/drawing/2014/main" id="{B526890D-A7E7-0848-AAB2-0716D2C403A1}"/>
              </a:ext>
            </a:extLst>
          </p:cNvPr>
          <p:cNvSpPr>
            <a:spLocks noGrp="1"/>
          </p:cNvSpPr>
          <p:nvPr>
            <p:ph type="sldNum" sz="quarter" idx="12"/>
          </p:nvPr>
        </p:nvSpPr>
        <p:spPr>
          <a:xfrm>
            <a:off x="8737600" y="6381328"/>
            <a:ext cx="311904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a:p>
        </p:txBody>
      </p:sp>
      <p:pic>
        <p:nvPicPr>
          <p:cNvPr id="41" name="Immagine 40">
            <a:extLst>
              <a:ext uri="{FF2B5EF4-FFF2-40B4-BE49-F238E27FC236}">
                <a16:creationId xmlns:a16="http://schemas.microsoft.com/office/drawing/2014/main" id="{2C34C010-9376-654D-A867-B52581D1056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04" y="120788"/>
            <a:ext cx="2808312" cy="754672"/>
          </a:xfrm>
          <a:prstGeom prst="rect">
            <a:avLst/>
          </a:prstGeom>
        </p:spPr>
      </p:pic>
      <p:pic>
        <p:nvPicPr>
          <p:cNvPr id="34" name="Immagine 33">
            <a:extLst>
              <a:ext uri="{FF2B5EF4-FFF2-40B4-BE49-F238E27FC236}">
                <a16:creationId xmlns:a16="http://schemas.microsoft.com/office/drawing/2014/main" id="{DC876967-883E-418D-B4C9-65119C6FA4A0}"/>
              </a:ext>
            </a:extLst>
          </p:cNvPr>
          <p:cNvPicPr>
            <a:picLocks noChangeAspect="1"/>
          </p:cNvPicPr>
          <p:nvPr userDrawn="1"/>
        </p:nvPicPr>
        <p:blipFill>
          <a:blip r:embed="rId3"/>
          <a:stretch>
            <a:fillRect/>
          </a:stretch>
        </p:blipFill>
        <p:spPr>
          <a:xfrm>
            <a:off x="0" y="6826217"/>
            <a:ext cx="12192000" cy="31783"/>
          </a:xfrm>
          <a:prstGeom prst="rect">
            <a:avLst/>
          </a:prstGeom>
        </p:spPr>
      </p:pic>
      <p:sp>
        <p:nvSpPr>
          <p:cNvPr id="42" name="Titolo 1">
            <a:extLst>
              <a:ext uri="{FF2B5EF4-FFF2-40B4-BE49-F238E27FC236}">
                <a16:creationId xmlns:a16="http://schemas.microsoft.com/office/drawing/2014/main" id="{AE87A924-9A41-49C3-B3AA-B18C27B82E01}"/>
              </a:ext>
            </a:extLst>
          </p:cNvPr>
          <p:cNvSpPr>
            <a:spLocks noGrp="1"/>
          </p:cNvSpPr>
          <p:nvPr>
            <p:ph type="title" hasCustomPrompt="1"/>
          </p:nvPr>
        </p:nvSpPr>
        <p:spPr>
          <a:xfrm>
            <a:off x="3220977" y="188640"/>
            <a:ext cx="864096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spTree>
    <p:extLst>
      <p:ext uri="{BB962C8B-B14F-4D97-AF65-F5344CB8AC3E}">
        <p14:creationId xmlns:p14="http://schemas.microsoft.com/office/powerpoint/2010/main" val="1809832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_Slide_2">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id="{DE633CC4-435D-416E-AA98-4662B8A85FE2}"/>
              </a:ext>
            </a:extLst>
          </p:cNvPr>
          <p:cNvSpPr/>
          <p:nvPr userDrawn="1"/>
        </p:nvSpPr>
        <p:spPr>
          <a:xfrm>
            <a:off x="11414248" y="6376243"/>
            <a:ext cx="442392"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solidFill>
                <a:schemeClr val="bg1">
                  <a:lumMod val="65000"/>
                </a:schemeClr>
              </a:solidFill>
            </a:endParaRPr>
          </a:p>
        </p:txBody>
      </p:sp>
      <p:sp>
        <p:nvSpPr>
          <p:cNvPr id="21" name="Content Placeholder 2">
            <a:extLst>
              <a:ext uri="{FF2B5EF4-FFF2-40B4-BE49-F238E27FC236}">
                <a16:creationId xmlns:a16="http://schemas.microsoft.com/office/drawing/2014/main" id="{B3F6A26B-5B89-2345-84B7-67F14B7446DF}"/>
              </a:ext>
            </a:extLst>
          </p:cNvPr>
          <p:cNvSpPr>
            <a:spLocks noGrp="1"/>
          </p:cNvSpPr>
          <p:nvPr>
            <p:ph idx="1" hasCustomPrompt="1"/>
          </p:nvPr>
        </p:nvSpPr>
        <p:spPr>
          <a:xfrm>
            <a:off x="335360" y="1293223"/>
            <a:ext cx="5664629" cy="4794991"/>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a:t>Click here to add text</a:t>
            </a:r>
          </a:p>
          <a:p>
            <a:pPr lvl="1"/>
            <a:r>
              <a:rPr lang="en-GB" noProof="0"/>
              <a:t>Second level</a:t>
            </a:r>
          </a:p>
          <a:p>
            <a:pPr lvl="2"/>
            <a:r>
              <a:rPr lang="en-GB" noProof="0"/>
              <a:t>Third level</a:t>
            </a:r>
          </a:p>
          <a:p>
            <a:pPr lvl="3"/>
            <a:endParaRPr lang="it-IT" dirty="0"/>
          </a:p>
          <a:p>
            <a:pPr lvl="4"/>
            <a:endParaRPr lang="it-IT" dirty="0"/>
          </a:p>
          <a:p>
            <a:pPr lvl="4"/>
            <a:endParaRPr lang="it-IT" dirty="0"/>
          </a:p>
          <a:p>
            <a:pPr lvl="4"/>
            <a:endParaRPr lang="it-IT" dirty="0"/>
          </a:p>
          <a:p>
            <a:pPr lvl="4"/>
            <a:endParaRPr lang="it-IT" dirty="0"/>
          </a:p>
          <a:p>
            <a:pPr lvl="4"/>
            <a:endParaRPr lang="it-IT" dirty="0"/>
          </a:p>
        </p:txBody>
      </p:sp>
      <p:sp>
        <p:nvSpPr>
          <p:cNvPr id="22" name="Content Placeholder 2">
            <a:extLst>
              <a:ext uri="{FF2B5EF4-FFF2-40B4-BE49-F238E27FC236}">
                <a16:creationId xmlns:a16="http://schemas.microsoft.com/office/drawing/2014/main" id="{EA9C6E97-D6ED-C742-B3BF-F3C7F85504AE}"/>
              </a:ext>
            </a:extLst>
          </p:cNvPr>
          <p:cNvSpPr>
            <a:spLocks noGrp="1"/>
          </p:cNvSpPr>
          <p:nvPr>
            <p:ph idx="15" hasCustomPrompt="1"/>
          </p:nvPr>
        </p:nvSpPr>
        <p:spPr>
          <a:xfrm>
            <a:off x="6192012" y="1293223"/>
            <a:ext cx="5664629" cy="4794992"/>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a:t>Click here to add text</a:t>
            </a:r>
          </a:p>
          <a:p>
            <a:pPr lvl="1"/>
            <a:r>
              <a:rPr lang="en-GB" noProof="0"/>
              <a:t>Second level</a:t>
            </a:r>
          </a:p>
          <a:p>
            <a:pPr lvl="2"/>
            <a:r>
              <a:rPr lang="en-GB" noProof="0"/>
              <a:t>Third level</a:t>
            </a:r>
          </a:p>
          <a:p>
            <a:pPr lvl="3"/>
            <a:endParaRPr lang="en-GB" noProof="0"/>
          </a:p>
          <a:p>
            <a:pPr lvl="4"/>
            <a:endParaRPr lang="en-GB" noProof="0"/>
          </a:p>
          <a:p>
            <a:pPr lvl="4"/>
            <a:endParaRPr lang="en-GB" noProof="0"/>
          </a:p>
          <a:p>
            <a:pPr lvl="4"/>
            <a:endParaRPr lang="en-GB" noProof="0"/>
          </a:p>
          <a:p>
            <a:pPr lvl="4"/>
            <a:endParaRPr lang="en-GB" noProof="0"/>
          </a:p>
          <a:p>
            <a:pPr lvl="4"/>
            <a:endParaRPr lang="en-GB" noProof="0"/>
          </a:p>
        </p:txBody>
      </p:sp>
      <p:sp>
        <p:nvSpPr>
          <p:cNvPr id="26" name="Rettangolo 25"/>
          <p:cNvSpPr>
            <a:spLocks/>
          </p:cNvSpPr>
          <p:nvPr userDrawn="1"/>
        </p:nvSpPr>
        <p:spPr>
          <a:xfrm>
            <a:off x="4152612" y="0"/>
            <a:ext cx="151136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7920205" y="0"/>
            <a:ext cx="422329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1202275" y="0"/>
            <a:ext cx="996844"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2543607" y="0"/>
            <a:ext cx="1354740"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9552385" y="0"/>
            <a:ext cx="173819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6960098" y="0"/>
            <a:ext cx="1523817"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1701959" y="-2"/>
            <a:ext cx="841647"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857970" y="0"/>
            <a:ext cx="854092"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4" name="Rettangolo 33"/>
          <p:cNvSpPr>
            <a:spLocks/>
          </p:cNvSpPr>
          <p:nvPr userDrawn="1"/>
        </p:nvSpPr>
        <p:spPr>
          <a:xfrm>
            <a:off x="3454402" y="0"/>
            <a:ext cx="854092"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5" name="Rettangolo 34"/>
          <p:cNvSpPr>
            <a:spLocks/>
          </p:cNvSpPr>
          <p:nvPr userDrawn="1"/>
        </p:nvSpPr>
        <p:spPr>
          <a:xfrm>
            <a:off x="5663973" y="0"/>
            <a:ext cx="14033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Rettangolo 35"/>
          <p:cNvSpPr>
            <a:spLocks/>
          </p:cNvSpPr>
          <p:nvPr userDrawn="1"/>
        </p:nvSpPr>
        <p:spPr>
          <a:xfrm>
            <a:off x="9810659" y="0"/>
            <a:ext cx="221780"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7" name="Rettangolo 36"/>
          <p:cNvSpPr>
            <a:spLocks/>
          </p:cNvSpPr>
          <p:nvPr userDrawn="1"/>
        </p:nvSpPr>
        <p:spPr>
          <a:xfrm>
            <a:off x="-181" y="-2"/>
            <a:ext cx="85815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9" name="Date Placeholder 3">
            <a:extLst>
              <a:ext uri="{FF2B5EF4-FFF2-40B4-BE49-F238E27FC236}">
                <a16:creationId xmlns:a16="http://schemas.microsoft.com/office/drawing/2014/main" id="{2D6204B7-1D0D-1E43-967C-261D932E2D40}"/>
              </a:ext>
            </a:extLst>
          </p:cNvPr>
          <p:cNvSpPr>
            <a:spLocks noGrp="1"/>
          </p:cNvSpPr>
          <p:nvPr>
            <p:ph type="dt" sz="half" idx="10"/>
          </p:nvPr>
        </p:nvSpPr>
        <p:spPr>
          <a:xfrm>
            <a:off x="335360" y="6381328"/>
            <a:ext cx="28448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r>
              <a:rPr lang="en-US"/>
              <a:t>22/01/19</a:t>
            </a:r>
          </a:p>
        </p:txBody>
      </p:sp>
      <p:sp>
        <p:nvSpPr>
          <p:cNvPr id="40" name="Footer Placeholder 4">
            <a:extLst>
              <a:ext uri="{FF2B5EF4-FFF2-40B4-BE49-F238E27FC236}">
                <a16:creationId xmlns:a16="http://schemas.microsoft.com/office/drawing/2014/main" id="{E1E01ECC-58A4-0745-A3E0-F9FCCE41DACE}"/>
              </a:ext>
            </a:extLst>
          </p:cNvPr>
          <p:cNvSpPr>
            <a:spLocks noGrp="1"/>
          </p:cNvSpPr>
          <p:nvPr>
            <p:ph type="ftr" sz="quarter" idx="11"/>
          </p:nvPr>
        </p:nvSpPr>
        <p:spPr>
          <a:xfrm>
            <a:off x="4165600" y="6381328"/>
            <a:ext cx="38608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a:p>
        </p:txBody>
      </p:sp>
      <p:cxnSp>
        <p:nvCxnSpPr>
          <p:cNvPr id="41" name="Connettore 1 40">
            <a:extLst>
              <a:ext uri="{FF2B5EF4-FFF2-40B4-BE49-F238E27FC236}">
                <a16:creationId xmlns:a16="http://schemas.microsoft.com/office/drawing/2014/main" id="{05EEB7C1-79E8-894A-A6D8-E6E8AF7BA267}"/>
              </a:ext>
            </a:extLst>
          </p:cNvPr>
          <p:cNvCxnSpPr>
            <a:cxnSpLocks/>
          </p:cNvCxnSpPr>
          <p:nvPr userDrawn="1"/>
        </p:nvCxnSpPr>
        <p:spPr>
          <a:xfrm flipH="1" flipV="1">
            <a:off x="335360" y="6376246"/>
            <a:ext cx="1152128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43" name="Slide Number Placeholder 5">
            <a:extLst>
              <a:ext uri="{FF2B5EF4-FFF2-40B4-BE49-F238E27FC236}">
                <a16:creationId xmlns:a16="http://schemas.microsoft.com/office/drawing/2014/main" id="{B526890D-A7E7-0848-AAB2-0716D2C403A1}"/>
              </a:ext>
            </a:extLst>
          </p:cNvPr>
          <p:cNvSpPr>
            <a:spLocks noGrp="1"/>
          </p:cNvSpPr>
          <p:nvPr>
            <p:ph type="sldNum" sz="quarter" idx="12"/>
          </p:nvPr>
        </p:nvSpPr>
        <p:spPr>
          <a:xfrm>
            <a:off x="8737600" y="6381328"/>
            <a:ext cx="311904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a:p>
        </p:txBody>
      </p:sp>
      <p:pic>
        <p:nvPicPr>
          <p:cNvPr id="44" name="Immagine 43">
            <a:extLst>
              <a:ext uri="{FF2B5EF4-FFF2-40B4-BE49-F238E27FC236}">
                <a16:creationId xmlns:a16="http://schemas.microsoft.com/office/drawing/2014/main" id="{2C34C010-9376-654D-A867-B52581D1056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04" y="120788"/>
            <a:ext cx="2808312" cy="754672"/>
          </a:xfrm>
          <a:prstGeom prst="rect">
            <a:avLst/>
          </a:prstGeom>
        </p:spPr>
      </p:pic>
      <p:pic>
        <p:nvPicPr>
          <p:cNvPr id="24" name="Immagine 23">
            <a:extLst>
              <a:ext uri="{FF2B5EF4-FFF2-40B4-BE49-F238E27FC236}">
                <a16:creationId xmlns:a16="http://schemas.microsoft.com/office/drawing/2014/main" id="{194572B0-78DD-4243-9D5D-D9DAD50C2F7A}"/>
              </a:ext>
            </a:extLst>
          </p:cNvPr>
          <p:cNvPicPr>
            <a:picLocks noChangeAspect="1"/>
          </p:cNvPicPr>
          <p:nvPr userDrawn="1"/>
        </p:nvPicPr>
        <p:blipFill>
          <a:blip r:embed="rId4"/>
          <a:stretch>
            <a:fillRect/>
          </a:stretch>
        </p:blipFill>
        <p:spPr>
          <a:xfrm>
            <a:off x="0" y="6826217"/>
            <a:ext cx="12192000" cy="31783"/>
          </a:xfrm>
          <a:prstGeom prst="rect">
            <a:avLst/>
          </a:prstGeom>
        </p:spPr>
      </p:pic>
      <p:sp>
        <p:nvSpPr>
          <p:cNvPr id="25" name="Titolo 1">
            <a:extLst>
              <a:ext uri="{FF2B5EF4-FFF2-40B4-BE49-F238E27FC236}">
                <a16:creationId xmlns:a16="http://schemas.microsoft.com/office/drawing/2014/main" id="{8C81318F-A6E2-4E4E-AD26-649A91504279}"/>
              </a:ext>
            </a:extLst>
          </p:cNvPr>
          <p:cNvSpPr>
            <a:spLocks noGrp="1"/>
          </p:cNvSpPr>
          <p:nvPr>
            <p:ph type="title" hasCustomPrompt="1"/>
          </p:nvPr>
        </p:nvSpPr>
        <p:spPr>
          <a:xfrm>
            <a:off x="3220977" y="188640"/>
            <a:ext cx="864096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spTree>
    <p:extLst>
      <p:ext uri="{BB962C8B-B14F-4D97-AF65-F5344CB8AC3E}">
        <p14:creationId xmlns:p14="http://schemas.microsoft.com/office/powerpoint/2010/main" val="1707022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ermediate Slide">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9783B677-330E-4253-B1BB-68B6A29BF270}"/>
              </a:ext>
            </a:extLst>
          </p:cNvPr>
          <p:cNvPicPr>
            <a:picLocks noChangeAspect="1"/>
          </p:cNvPicPr>
          <p:nvPr userDrawn="1"/>
        </p:nvPicPr>
        <p:blipFill>
          <a:blip r:embed="rId3"/>
          <a:stretch>
            <a:fillRect/>
          </a:stretch>
        </p:blipFill>
        <p:spPr>
          <a:xfrm>
            <a:off x="702348" y="1449438"/>
            <a:ext cx="2645516" cy="655642"/>
          </a:xfrm>
          <a:prstGeom prst="rect">
            <a:avLst/>
          </a:prstGeom>
        </p:spPr>
      </p:pic>
      <p:sp>
        <p:nvSpPr>
          <p:cNvPr id="4" name="Content Placeholder 2">
            <a:extLst>
              <a:ext uri="{FF2B5EF4-FFF2-40B4-BE49-F238E27FC236}">
                <a16:creationId xmlns:a16="http://schemas.microsoft.com/office/drawing/2014/main" id="{1EF6C7B7-1597-4762-9541-39E64CD64D0B}"/>
              </a:ext>
            </a:extLst>
          </p:cNvPr>
          <p:cNvSpPr>
            <a:spLocks noGrp="1"/>
          </p:cNvSpPr>
          <p:nvPr>
            <p:ph idx="1" hasCustomPrompt="1"/>
          </p:nvPr>
        </p:nvSpPr>
        <p:spPr>
          <a:xfrm>
            <a:off x="628650" y="3631913"/>
            <a:ext cx="7759774" cy="2317368"/>
          </a:xfrm>
          <a:prstGeom prst="rect">
            <a:avLst/>
          </a:prstGeom>
        </p:spPr>
        <p:txBody>
          <a:bodyPr>
            <a:normAutofit/>
          </a:bodyPr>
          <a:lstStyle>
            <a:lvl1pPr marL="0" indent="0">
              <a:buSzPct val="100000"/>
              <a:buFontTx/>
              <a:buNone/>
              <a:defRPr sz="2800" b="0" i="0">
                <a:solidFill>
                  <a:schemeClr val="tx1">
                    <a:lumMod val="75000"/>
                  </a:schemeClr>
                </a:solidFill>
                <a:latin typeface="+mn-lt"/>
                <a:ea typeface="Source Sans Pro" charset="0"/>
                <a:cs typeface="Source Sans Pro" charset="0"/>
              </a:defRPr>
            </a:lvl1pPr>
            <a:lvl2pPr marL="557213" indent="-214313">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857250" indent="-17145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028700" marR="0" indent="0" algn="l" defTabSz="342900" rtl="0" eaLnBrk="1" fontAlgn="auto" latinLnBrk="0" hangingPunct="1">
              <a:lnSpc>
                <a:spcPct val="100000"/>
              </a:lnSpc>
              <a:spcBef>
                <a:spcPct val="20000"/>
              </a:spcBef>
              <a:spcAft>
                <a:spcPts val="0"/>
              </a:spcAft>
              <a:buClrTx/>
              <a:buSzPct val="70000"/>
              <a:buFont typeface="Calibri" panose="020F0502020204030204" pitchFamily="34" charset="0"/>
              <a:buNone/>
              <a:tabLst/>
              <a:defRPr sz="2800" b="0" i="0">
                <a:solidFill>
                  <a:schemeClr val="tx1">
                    <a:lumMod val="75000"/>
                  </a:schemeClr>
                </a:solidFill>
                <a:latin typeface="+mn-lt"/>
                <a:ea typeface="Source Sans Pro" charset="0"/>
                <a:cs typeface="Source Sans Pro" charset="0"/>
              </a:defRPr>
            </a:lvl4pPr>
            <a:lvl5pPr marL="1371600" marR="0" indent="0" algn="l" defTabSz="3429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endParaRPr lang="it-IT" dirty="0"/>
          </a:p>
          <a:p>
            <a:pPr lvl="4"/>
            <a:endParaRPr lang="it-IT" dirty="0"/>
          </a:p>
          <a:p>
            <a:pPr lvl="4"/>
            <a:endParaRPr lang="it-IT" dirty="0"/>
          </a:p>
          <a:p>
            <a:pPr lvl="4"/>
            <a:endParaRPr lang="it-IT" dirty="0"/>
          </a:p>
          <a:p>
            <a:pPr lvl="4"/>
            <a:endParaRPr lang="it-IT" dirty="0"/>
          </a:p>
          <a:p>
            <a:pPr lvl="4"/>
            <a:endParaRPr lang="it-IT" dirty="0"/>
          </a:p>
        </p:txBody>
      </p:sp>
      <p:sp>
        <p:nvSpPr>
          <p:cNvPr id="6" name="Content Placeholder 2">
            <a:extLst>
              <a:ext uri="{FF2B5EF4-FFF2-40B4-BE49-F238E27FC236}">
                <a16:creationId xmlns:a16="http://schemas.microsoft.com/office/drawing/2014/main" id="{2003D9A9-DAB0-4043-9528-4822DD2D82EF}"/>
              </a:ext>
            </a:extLst>
          </p:cNvPr>
          <p:cNvSpPr>
            <a:spLocks noGrp="1"/>
          </p:cNvSpPr>
          <p:nvPr>
            <p:ph idx="10" hasCustomPrompt="1"/>
          </p:nvPr>
        </p:nvSpPr>
        <p:spPr>
          <a:xfrm>
            <a:off x="628650" y="2944594"/>
            <a:ext cx="5883079" cy="505729"/>
          </a:xfrm>
          <a:prstGeom prst="rect">
            <a:avLst/>
          </a:prstGeom>
        </p:spPr>
        <p:txBody>
          <a:bodyPr>
            <a:normAutofit/>
          </a:bodyPr>
          <a:lstStyle>
            <a:lvl1pPr marL="0" indent="0">
              <a:buSzPct val="100000"/>
              <a:buFontTx/>
              <a:buNone/>
              <a:defRPr sz="2800" b="0" i="0">
                <a:solidFill>
                  <a:schemeClr val="accent5">
                    <a:lumMod val="75000"/>
                  </a:schemeClr>
                </a:solidFill>
                <a:latin typeface="+mn-lt"/>
                <a:ea typeface="Source Sans Pro" charset="0"/>
                <a:cs typeface="Source Sans Pro" charset="0"/>
              </a:defRPr>
            </a:lvl1pPr>
            <a:lvl2pPr marL="557213" indent="-214313">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857250" indent="-17145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028700" marR="0" indent="0" algn="l" defTabSz="342900" rtl="0" eaLnBrk="1" fontAlgn="auto" latinLnBrk="0" hangingPunct="1">
              <a:lnSpc>
                <a:spcPct val="100000"/>
              </a:lnSpc>
              <a:spcBef>
                <a:spcPct val="20000"/>
              </a:spcBef>
              <a:spcAft>
                <a:spcPts val="0"/>
              </a:spcAft>
              <a:buClrTx/>
              <a:buSzPct val="70000"/>
              <a:buFont typeface="Calibri" panose="020F0502020204030204" pitchFamily="34" charset="0"/>
              <a:buNone/>
              <a:tabLst/>
              <a:defRPr sz="2800" b="0" i="0">
                <a:solidFill>
                  <a:schemeClr val="tx1">
                    <a:lumMod val="75000"/>
                  </a:schemeClr>
                </a:solidFill>
                <a:latin typeface="+mn-lt"/>
                <a:ea typeface="Source Sans Pro" charset="0"/>
                <a:cs typeface="Source Sans Pro" charset="0"/>
              </a:defRPr>
            </a:lvl4pPr>
            <a:lvl5pPr marL="1371600" marR="0" indent="0" algn="l" defTabSz="3429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r>
              <a:rPr lang="en-GB" b="0" dirty="0">
                <a:solidFill>
                  <a:schemeClr val="accent5">
                    <a:lumMod val="75000"/>
                  </a:schemeClr>
                </a:solidFill>
              </a:rPr>
              <a:t>Click here to add subtitle</a:t>
            </a:r>
            <a:endParaRPr lang="it-IT" dirty="0"/>
          </a:p>
        </p:txBody>
      </p:sp>
      <p:pic>
        <p:nvPicPr>
          <p:cNvPr id="7" name="Immagine 6">
            <a:extLst>
              <a:ext uri="{FF2B5EF4-FFF2-40B4-BE49-F238E27FC236}">
                <a16:creationId xmlns:a16="http://schemas.microsoft.com/office/drawing/2014/main" id="{EE416F95-D136-4291-9DBD-6D01BD783D36}"/>
              </a:ext>
            </a:extLst>
          </p:cNvPr>
          <p:cNvPicPr>
            <a:picLocks noChangeAspect="1"/>
          </p:cNvPicPr>
          <p:nvPr userDrawn="1"/>
        </p:nvPicPr>
        <p:blipFill>
          <a:blip r:embed="rId4"/>
          <a:stretch>
            <a:fillRect/>
          </a:stretch>
        </p:blipFill>
        <p:spPr>
          <a:xfrm>
            <a:off x="0" y="6826217"/>
            <a:ext cx="12192000" cy="31783"/>
          </a:xfrm>
          <a:prstGeom prst="rect">
            <a:avLst/>
          </a:prstGeom>
        </p:spPr>
      </p:pic>
      <p:sp>
        <p:nvSpPr>
          <p:cNvPr id="8" name="Titolo 1">
            <a:extLst>
              <a:ext uri="{FF2B5EF4-FFF2-40B4-BE49-F238E27FC236}">
                <a16:creationId xmlns:a16="http://schemas.microsoft.com/office/drawing/2014/main" id="{B4701CE1-45E5-49C0-9675-78EC85F6A44F}"/>
              </a:ext>
            </a:extLst>
          </p:cNvPr>
          <p:cNvSpPr>
            <a:spLocks noGrp="1"/>
          </p:cNvSpPr>
          <p:nvPr>
            <p:ph type="title" hasCustomPrompt="1"/>
          </p:nvPr>
        </p:nvSpPr>
        <p:spPr>
          <a:xfrm>
            <a:off x="628650" y="2286670"/>
            <a:ext cx="5756582" cy="505729"/>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spTree>
    <p:extLst>
      <p:ext uri="{BB962C8B-B14F-4D97-AF65-F5344CB8AC3E}">
        <p14:creationId xmlns:p14="http://schemas.microsoft.com/office/powerpoint/2010/main" val="1265362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AEF2F36-B244-4AAF-8FF9-09D26625E39C}"/>
              </a:ext>
            </a:extLst>
          </p:cNvPr>
          <p:cNvGrpSpPr/>
          <p:nvPr userDrawn="1"/>
        </p:nvGrpSpPr>
        <p:grpSpPr>
          <a:xfrm>
            <a:off x="4192277" y="4365104"/>
            <a:ext cx="3956040" cy="633228"/>
            <a:chOff x="4269008" y="5638956"/>
            <a:chExt cx="3956040" cy="633228"/>
          </a:xfrm>
        </p:grpSpPr>
        <p:pic>
          <p:nvPicPr>
            <p:cNvPr id="7" name="Immagine 6">
              <a:extLst>
                <a:ext uri="{FF2B5EF4-FFF2-40B4-BE49-F238E27FC236}">
                  <a16:creationId xmlns:a16="http://schemas.microsoft.com/office/drawing/2014/main" id="{4E9FBBCD-1A09-854C-AD37-ABFC23BF721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69008" y="5666091"/>
              <a:ext cx="630033" cy="578959"/>
            </a:xfrm>
            <a:prstGeom prst="rect">
              <a:avLst/>
            </a:prstGeom>
          </p:spPr>
        </p:pic>
        <p:pic>
          <p:nvPicPr>
            <p:cNvPr id="8" name="Immagine 7">
              <a:extLst>
                <a:ext uri="{FF2B5EF4-FFF2-40B4-BE49-F238E27FC236}">
                  <a16:creationId xmlns:a16="http://schemas.microsoft.com/office/drawing/2014/main" id="{AB059FA9-527F-3047-9752-90211709898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143505" y="5638956"/>
              <a:ext cx="658903" cy="633228"/>
            </a:xfrm>
            <a:prstGeom prst="rect">
              <a:avLst/>
            </a:prstGeom>
          </p:spPr>
        </p:pic>
        <p:sp>
          <p:nvSpPr>
            <p:cNvPr id="10" name="CasellaDiTesto 9">
              <a:extLst>
                <a:ext uri="{FF2B5EF4-FFF2-40B4-BE49-F238E27FC236}">
                  <a16:creationId xmlns:a16="http://schemas.microsoft.com/office/drawing/2014/main" id="{0C463FB9-8E58-4D7E-9AEC-9058EB62CFA0}"/>
                </a:ext>
              </a:extLst>
            </p:cNvPr>
            <p:cNvSpPr txBox="1"/>
            <p:nvPr userDrawn="1"/>
          </p:nvSpPr>
          <p:spPr>
            <a:xfrm>
              <a:off x="4759216" y="5755515"/>
              <a:ext cx="1552984" cy="400110"/>
            </a:xfrm>
            <a:prstGeom prst="rect">
              <a:avLst/>
            </a:prstGeom>
            <a:noFill/>
          </p:spPr>
          <p:txBody>
            <a:bodyPr wrap="square" rtlCol="0">
              <a:spAutoFit/>
            </a:bodyPr>
            <a:lstStyle/>
            <a:p>
              <a:pPr algn="l"/>
              <a:r>
                <a:rPr lang="en-GB" sz="2000">
                  <a:solidFill>
                    <a:srgbClr val="1C3046"/>
                  </a:solidFill>
                  <a:ea typeface="Source Sans Pro" charset="0"/>
                  <a:cs typeface="Source Sans Pro" charset="0"/>
                </a:rPr>
                <a:t>eosc-hub.eu</a:t>
              </a:r>
            </a:p>
          </p:txBody>
        </p:sp>
        <p:sp>
          <p:nvSpPr>
            <p:cNvPr id="11" name="CasellaDiTesto 10">
              <a:extLst>
                <a:ext uri="{FF2B5EF4-FFF2-40B4-BE49-F238E27FC236}">
                  <a16:creationId xmlns:a16="http://schemas.microsoft.com/office/drawing/2014/main" id="{7C1AC704-9BA4-4C9D-8727-21E0A6C216B1}"/>
                </a:ext>
              </a:extLst>
            </p:cNvPr>
            <p:cNvSpPr txBox="1"/>
            <p:nvPr userDrawn="1"/>
          </p:nvSpPr>
          <p:spPr>
            <a:xfrm>
              <a:off x="6600056" y="5755515"/>
              <a:ext cx="1624992" cy="400110"/>
            </a:xfrm>
            <a:prstGeom prst="rect">
              <a:avLst/>
            </a:prstGeom>
            <a:noFill/>
          </p:spPr>
          <p:txBody>
            <a:bodyPr wrap="square" rtlCol="0">
              <a:spAutoFit/>
            </a:bodyPr>
            <a:lstStyle/>
            <a:p>
              <a:pPr algn="l"/>
              <a:r>
                <a:rPr lang="en-GB" sz="2000">
                  <a:solidFill>
                    <a:srgbClr val="1C3046"/>
                  </a:solidFill>
                  <a:ea typeface="Source Sans Pro" charset="0"/>
                  <a:cs typeface="Source Sans Pro" charset="0"/>
                </a:rPr>
                <a:t>@</a:t>
              </a:r>
              <a:r>
                <a:rPr lang="en-GB" sz="2000" err="1">
                  <a:solidFill>
                    <a:srgbClr val="1C3046"/>
                  </a:solidFill>
                  <a:ea typeface="Source Sans Pro" charset="0"/>
                  <a:cs typeface="Source Sans Pro" charset="0"/>
                </a:rPr>
                <a:t>EOSC_eu</a:t>
              </a:r>
              <a:endParaRPr lang="en-GB" sz="2000">
                <a:solidFill>
                  <a:srgbClr val="1C3046"/>
                </a:solidFill>
                <a:ea typeface="Source Sans Pro" charset="0"/>
                <a:cs typeface="Source Sans Pro" charset="0"/>
              </a:endParaRPr>
            </a:p>
          </p:txBody>
        </p:sp>
      </p:grpSp>
      <p:pic>
        <p:nvPicPr>
          <p:cNvPr id="13" name="Immagine 12">
            <a:extLst>
              <a:ext uri="{FF2B5EF4-FFF2-40B4-BE49-F238E27FC236}">
                <a16:creationId xmlns:a16="http://schemas.microsoft.com/office/drawing/2014/main" id="{7AAF6B84-BF74-4F8E-B824-03711F26909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277817" y="1643590"/>
            <a:ext cx="1784961" cy="2231201"/>
          </a:xfrm>
          <a:prstGeom prst="rect">
            <a:avLst/>
          </a:prstGeom>
        </p:spPr>
      </p:pic>
      <p:sp>
        <p:nvSpPr>
          <p:cNvPr id="14" name="CasellaDiTesto 1">
            <a:extLst>
              <a:ext uri="{FF2B5EF4-FFF2-40B4-BE49-F238E27FC236}">
                <a16:creationId xmlns:a16="http://schemas.microsoft.com/office/drawing/2014/main" id="{B9E0F5DF-28BF-4603-9413-29E52713A802}"/>
              </a:ext>
            </a:extLst>
          </p:cNvPr>
          <p:cNvSpPr txBox="1"/>
          <p:nvPr userDrawn="1"/>
        </p:nvSpPr>
        <p:spPr>
          <a:xfrm>
            <a:off x="1116252" y="1902602"/>
            <a:ext cx="4128459" cy="954107"/>
          </a:xfrm>
          <a:prstGeom prst="rect">
            <a:avLst/>
          </a:prstGeom>
          <a:noFill/>
        </p:spPr>
        <p:txBody>
          <a:bodyPr wrap="square" rtlCol="0">
            <a:spAutoFit/>
          </a:bodyPr>
          <a:lstStyle/>
          <a:p>
            <a:r>
              <a:rPr lang="en-GB" sz="2800" b="1">
                <a:solidFill>
                  <a:srgbClr val="1D2F45"/>
                </a:solidFill>
                <a:ea typeface="Source Sans Pro" charset="0"/>
                <a:cs typeface="Source Sans Pro" charset="0"/>
              </a:rPr>
              <a:t>Thank you</a:t>
            </a:r>
          </a:p>
          <a:p>
            <a:r>
              <a:rPr lang="en-GB" sz="2800" b="1">
                <a:solidFill>
                  <a:srgbClr val="1D2F45"/>
                </a:solidFill>
                <a:ea typeface="Source Sans Pro" charset="0"/>
                <a:cs typeface="Source Sans Pro" charset="0"/>
              </a:rPr>
              <a:t>for your attention! </a:t>
            </a:r>
          </a:p>
        </p:txBody>
      </p:sp>
      <p:sp>
        <p:nvSpPr>
          <p:cNvPr id="15" name="CasellaDiTesto 2">
            <a:extLst>
              <a:ext uri="{FF2B5EF4-FFF2-40B4-BE49-F238E27FC236}">
                <a16:creationId xmlns:a16="http://schemas.microsoft.com/office/drawing/2014/main" id="{4D4D3755-ED45-4BF4-89D4-2BA41674BD19}"/>
              </a:ext>
            </a:extLst>
          </p:cNvPr>
          <p:cNvSpPr txBox="1"/>
          <p:nvPr userDrawn="1"/>
        </p:nvSpPr>
        <p:spPr>
          <a:xfrm>
            <a:off x="1103445" y="3145477"/>
            <a:ext cx="3888459" cy="400110"/>
          </a:xfrm>
          <a:prstGeom prst="rect">
            <a:avLst/>
          </a:prstGeom>
          <a:noFill/>
        </p:spPr>
        <p:txBody>
          <a:bodyPr wrap="square" rtlCol="0">
            <a:spAutoFit/>
          </a:bodyPr>
          <a:lstStyle/>
          <a:p>
            <a:r>
              <a:rPr lang="en-GB" sz="2000" i="1">
                <a:ea typeface="Source Sans Pro" panose="020B0503030403020204" pitchFamily="34" charset="0"/>
              </a:rPr>
              <a:t>Questions?</a:t>
            </a:r>
          </a:p>
        </p:txBody>
      </p:sp>
      <p:cxnSp>
        <p:nvCxnSpPr>
          <p:cNvPr id="17" name="Connettore 1 4">
            <a:extLst>
              <a:ext uri="{FF2B5EF4-FFF2-40B4-BE49-F238E27FC236}">
                <a16:creationId xmlns:a16="http://schemas.microsoft.com/office/drawing/2014/main" id="{8187ABF1-33F6-44C1-B88C-2672C628984B}"/>
              </a:ext>
            </a:extLst>
          </p:cNvPr>
          <p:cNvCxnSpPr/>
          <p:nvPr userDrawn="1"/>
        </p:nvCxnSpPr>
        <p:spPr>
          <a:xfrm>
            <a:off x="1199457" y="3084480"/>
            <a:ext cx="2112235" cy="0"/>
          </a:xfrm>
          <a:prstGeom prst="line">
            <a:avLst/>
          </a:prstGeom>
          <a:ln>
            <a:solidFill>
              <a:srgbClr val="1D2F45"/>
            </a:solidFill>
          </a:ln>
          <a:effectLst/>
        </p:spPr>
        <p:style>
          <a:lnRef idx="2">
            <a:schemeClr val="accent1"/>
          </a:lnRef>
          <a:fillRef idx="0">
            <a:schemeClr val="accent1"/>
          </a:fillRef>
          <a:effectRef idx="1">
            <a:schemeClr val="accent1"/>
          </a:effectRef>
          <a:fontRef idx="minor">
            <a:schemeClr val="tx1"/>
          </a:fontRef>
        </p:style>
      </p:cxnSp>
      <p:grpSp>
        <p:nvGrpSpPr>
          <p:cNvPr id="12" name="Group 11">
            <a:extLst>
              <a:ext uri="{FF2B5EF4-FFF2-40B4-BE49-F238E27FC236}">
                <a16:creationId xmlns:a16="http://schemas.microsoft.com/office/drawing/2014/main" id="{557573BB-FFBE-4128-A867-CF98847BD44E}"/>
              </a:ext>
            </a:extLst>
          </p:cNvPr>
          <p:cNvGrpSpPr/>
          <p:nvPr userDrawn="1"/>
        </p:nvGrpSpPr>
        <p:grpSpPr>
          <a:xfrm>
            <a:off x="935074" y="5956688"/>
            <a:ext cx="10470446" cy="400110"/>
            <a:chOff x="899592" y="6271590"/>
            <a:chExt cx="7705726" cy="294461"/>
          </a:xfrm>
        </p:grpSpPr>
        <p:pic>
          <p:nvPicPr>
            <p:cNvPr id="16" name="Picture 15">
              <a:extLst>
                <a:ext uri="{FF2B5EF4-FFF2-40B4-BE49-F238E27FC236}">
                  <a16:creationId xmlns:a16="http://schemas.microsoft.com/office/drawing/2014/main" id="{8988A985-D8B4-4CF8-8BFF-2DFCB01A16C0}"/>
                </a:ext>
              </a:extLst>
            </p:cNvPr>
            <p:cNvPicPr>
              <a:picLocks noChangeAspect="1"/>
            </p:cNvPicPr>
            <p:nvPr userDrawn="1"/>
          </p:nvPicPr>
          <p:blipFill>
            <a:blip r:embed="rId6"/>
            <a:stretch>
              <a:fillRect/>
            </a:stretch>
          </p:blipFill>
          <p:spPr>
            <a:xfrm>
              <a:off x="899592" y="6271590"/>
              <a:ext cx="842697" cy="294461"/>
            </a:xfrm>
            <a:prstGeom prst="rect">
              <a:avLst/>
            </a:prstGeom>
          </p:spPr>
        </p:pic>
        <p:pic>
          <p:nvPicPr>
            <p:cNvPr id="18" name="Picture 17">
              <a:extLst>
                <a:ext uri="{FF2B5EF4-FFF2-40B4-BE49-F238E27FC236}">
                  <a16:creationId xmlns:a16="http://schemas.microsoft.com/office/drawing/2014/main" id="{8396475E-36DF-4F28-A93D-81A651F0904A}"/>
                </a:ext>
              </a:extLst>
            </p:cNvPr>
            <p:cNvPicPr>
              <a:picLocks noChangeAspect="1"/>
            </p:cNvPicPr>
            <p:nvPr userDrawn="1"/>
          </p:nvPicPr>
          <p:blipFill>
            <a:blip r:embed="rId7"/>
            <a:stretch>
              <a:fillRect/>
            </a:stretch>
          </p:blipFill>
          <p:spPr>
            <a:xfrm>
              <a:off x="1813045" y="6349354"/>
              <a:ext cx="6792273" cy="216697"/>
            </a:xfrm>
            <a:prstGeom prst="rect">
              <a:avLst/>
            </a:prstGeom>
          </p:spPr>
        </p:pic>
      </p:grpSp>
    </p:spTree>
    <p:extLst>
      <p:ext uri="{BB962C8B-B14F-4D97-AF65-F5344CB8AC3E}">
        <p14:creationId xmlns:p14="http://schemas.microsoft.com/office/powerpoint/2010/main" val="10799419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218377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4" r:id="rId3"/>
    <p:sldLayoutId id="2147483709" r:id="rId4"/>
    <p:sldLayoutId id="2147483712" r:id="rId5"/>
    <p:sldLayoutId id="2147483711" r:id="rId6"/>
  </p:sldLayoutIdLst>
  <p:hf sldNum="0"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0.png"/><Relationship Id="rId7" Type="http://schemas.openxmlformats.org/officeDocument/2006/relationships/diagramColors" Target="../diagrams/colors4.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22.png"/><Relationship Id="rId7" Type="http://schemas.openxmlformats.org/officeDocument/2006/relationships/diagramColors" Target="../diagrams/colors6.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hyperlink" Target="http://www.eosc-dih.eu/" TargetMode="External"/><Relationship Id="rId7" Type="http://schemas.openxmlformats.org/officeDocument/2006/relationships/diagramQuickStyle" Target="../diagrams/quickStyle7.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32.png"/><Relationship Id="rId9" Type="http://schemas.microsoft.com/office/2007/relationships/diagramDrawing" Target="../diagrams/drawing7.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hyperlink" Target="https://www.terradue.com/portal/" TargetMode="External"/><Relationship Id="rId7" Type="http://schemas.openxmlformats.org/officeDocument/2006/relationships/diagramQuickStyle" Target="../diagrams/quickStyle8.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Layout" Target="../diagrams/layout8.xml"/><Relationship Id="rId11" Type="http://schemas.openxmlformats.org/officeDocument/2006/relationships/image" Target="../media/image34.png"/><Relationship Id="rId5" Type="http://schemas.openxmlformats.org/officeDocument/2006/relationships/diagramData" Target="../diagrams/data8.xml"/><Relationship Id="rId10" Type="http://schemas.openxmlformats.org/officeDocument/2006/relationships/image" Target="../media/image33.png"/><Relationship Id="rId4" Type="http://schemas.openxmlformats.org/officeDocument/2006/relationships/hyperlink" Target="https://geohazards-tep.eo.esa.int/#!" TargetMode="External"/><Relationship Id="rId9" Type="http://schemas.microsoft.com/office/2007/relationships/diagramDrawing" Target="../diagrams/drawing8.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22.png"/><Relationship Id="rId7" Type="http://schemas.openxmlformats.org/officeDocument/2006/relationships/diagramColors" Target="../diagrams/colors9.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17.xml.rels><?xml version="1.0" encoding="UTF-8" standalone="yes"?>
<Relationships xmlns="http://schemas.openxmlformats.org/package/2006/relationships"><Relationship Id="rId3" Type="http://schemas.openxmlformats.org/officeDocument/2006/relationships/hyperlink" Target="https://eosc-hub.eu/training-material"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41.png"/><Relationship Id="rId7" Type="http://schemas.openxmlformats.org/officeDocument/2006/relationships/diagramColors" Target="../diagrams/colors10.xm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19.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22.png"/><Relationship Id="rId7" Type="http://schemas.openxmlformats.org/officeDocument/2006/relationships/diagramColors" Target="../diagrams/colors11.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22.png"/><Relationship Id="rId7" Type="http://schemas.openxmlformats.org/officeDocument/2006/relationships/diagramColors" Target="../diagrams/colors12.xml"/><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26.xml.rels><?xml version="1.0" encoding="UTF-8" standalone="yes"?>
<Relationships xmlns="http://schemas.openxmlformats.org/package/2006/relationships"><Relationship Id="rId8" Type="http://schemas.microsoft.com/office/2007/relationships/diagramDrawing" Target="../diagrams/drawing13.xml"/><Relationship Id="rId13" Type="http://schemas.microsoft.com/office/2007/relationships/diagramDrawing" Target="../diagrams/drawing14.xml"/><Relationship Id="rId18" Type="http://schemas.microsoft.com/office/2007/relationships/diagramDrawing" Target="../diagrams/drawing15.xml"/><Relationship Id="rId3" Type="http://schemas.openxmlformats.org/officeDocument/2006/relationships/image" Target="../media/image52.png"/><Relationship Id="rId7" Type="http://schemas.openxmlformats.org/officeDocument/2006/relationships/diagramColors" Target="../diagrams/colors13.xml"/><Relationship Id="rId12" Type="http://schemas.openxmlformats.org/officeDocument/2006/relationships/diagramColors" Target="../diagrams/colors14.xml"/><Relationship Id="rId17" Type="http://schemas.openxmlformats.org/officeDocument/2006/relationships/diagramColors" Target="../diagrams/colors15.xml"/><Relationship Id="rId2" Type="http://schemas.openxmlformats.org/officeDocument/2006/relationships/image" Target="../media/image51.png"/><Relationship Id="rId16" Type="http://schemas.openxmlformats.org/officeDocument/2006/relationships/diagramQuickStyle" Target="../diagrams/quickStyle15.xml"/><Relationship Id="rId1" Type="http://schemas.openxmlformats.org/officeDocument/2006/relationships/slideLayout" Target="../slideLayouts/slideLayout2.xml"/><Relationship Id="rId6" Type="http://schemas.openxmlformats.org/officeDocument/2006/relationships/diagramQuickStyle" Target="../diagrams/quickStyle13.xml"/><Relationship Id="rId11" Type="http://schemas.openxmlformats.org/officeDocument/2006/relationships/diagramQuickStyle" Target="../diagrams/quickStyle14.xml"/><Relationship Id="rId5" Type="http://schemas.openxmlformats.org/officeDocument/2006/relationships/diagramLayout" Target="../diagrams/layout13.xml"/><Relationship Id="rId15" Type="http://schemas.openxmlformats.org/officeDocument/2006/relationships/diagramLayout" Target="../diagrams/layout15.xml"/><Relationship Id="rId10" Type="http://schemas.openxmlformats.org/officeDocument/2006/relationships/diagramLayout" Target="../diagrams/layout14.xml"/><Relationship Id="rId4" Type="http://schemas.openxmlformats.org/officeDocument/2006/relationships/diagramData" Target="../diagrams/data13.xml"/><Relationship Id="rId9" Type="http://schemas.openxmlformats.org/officeDocument/2006/relationships/diagramData" Target="../diagrams/data14.xml"/><Relationship Id="rId14" Type="http://schemas.openxmlformats.org/officeDocument/2006/relationships/diagramData" Target="../diagrams/data15.xml"/></Relationships>
</file>

<file path=ppt/slides/_rels/slide27.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53.png"/><Relationship Id="rId7" Type="http://schemas.openxmlformats.org/officeDocument/2006/relationships/diagramColors" Target="../diagrams/colors16.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 Id="rId9"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image" Target="../media/image22.png"/><Relationship Id="rId7" Type="http://schemas.openxmlformats.org/officeDocument/2006/relationships/diagramColors" Target="../diagrams/colors18.xml"/><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19.png"/><Relationship Id="rId5" Type="http://schemas.openxmlformats.org/officeDocument/2006/relationships/diagramQuickStyle" Target="../diagrams/quickStyle2.xml"/><Relationship Id="rId10" Type="http://schemas.openxmlformats.org/officeDocument/2006/relationships/image" Target="../media/image18.png"/><Relationship Id="rId4" Type="http://schemas.openxmlformats.org/officeDocument/2006/relationships/diagramLayout" Target="../diagrams/layout2.xml"/><Relationship Id="rId9" Type="http://schemas.openxmlformats.org/officeDocument/2006/relationships/image" Target="../media/image17.png"/><Relationship Id="rId14" Type="http://schemas.openxmlformats.org/officeDocument/2006/relationships/comments" Target="../comments/comment1.xml"/></Relationships>
</file>

<file path=ppt/slides/_rels/slide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2.png"/><Relationship Id="rId7" Type="http://schemas.openxmlformats.org/officeDocument/2006/relationships/diagramColors" Target="../diagrams/colors3.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E5888FF4-7091-F547-BED3-1E8B9F928902}"/>
              </a:ext>
            </a:extLst>
          </p:cNvPr>
          <p:cNvSpPr txBox="1">
            <a:spLocks/>
          </p:cNvSpPr>
          <p:nvPr/>
        </p:nvSpPr>
        <p:spPr>
          <a:xfrm>
            <a:off x="1350226" y="2773377"/>
            <a:ext cx="10441160" cy="576065"/>
          </a:xfrm>
          <a:prstGeom prst="rect">
            <a:avLst/>
          </a:prstGeom>
        </p:spPr>
        <p:txBody>
          <a:bodyPr vert="horz">
            <a:scene3d>
              <a:camera prst="orthographicFront"/>
              <a:lightRig rig="threePt" dir="t"/>
            </a:scene3d>
            <a:sp3d contourW="12700">
              <a:contourClr>
                <a:srgbClr val="1C3046"/>
              </a:contourClr>
            </a:sp3d>
          </a:bodyPr>
          <a:lstStyle>
            <a:lvl1pPr algn="ctr" defTabSz="457200" rtl="0" eaLnBrk="1" latinLnBrk="0" hangingPunct="1">
              <a:spcBef>
                <a:spcPct val="0"/>
              </a:spcBef>
              <a:buNone/>
              <a:defRPr sz="2800" b="1" i="0" kern="1200">
                <a:solidFill>
                  <a:schemeClr val="tx1"/>
                </a:solidFill>
                <a:latin typeface="Source Sans Pro" charset="0"/>
                <a:ea typeface="Source Sans Pro" charset="0"/>
                <a:cs typeface="Source Sans Pro" charset="0"/>
              </a:defRPr>
            </a:lvl1pPr>
          </a:lstStyle>
          <a:p>
            <a:pPr algn="l"/>
            <a:r>
              <a:rPr lang="en-GB" sz="3600" dirty="0">
                <a:solidFill>
                  <a:srgbClr val="1C3046"/>
                </a:solidFill>
                <a:latin typeface="+mn-lt"/>
              </a:rPr>
              <a:t>Results, Dissemination &amp; Impact</a:t>
            </a:r>
          </a:p>
          <a:p>
            <a:pPr algn="l"/>
            <a:r>
              <a:rPr lang="en-GB" b="1" i="1" dirty="0">
                <a:solidFill>
                  <a:srgbClr val="1C3046"/>
                </a:solidFill>
                <a:latin typeface="+mn-lt"/>
              </a:rPr>
              <a:t>(All WPs with focus on WP3)</a:t>
            </a:r>
          </a:p>
        </p:txBody>
      </p:sp>
      <p:sp>
        <p:nvSpPr>
          <p:cNvPr id="6" name="Titolo 1">
            <a:extLst>
              <a:ext uri="{FF2B5EF4-FFF2-40B4-BE49-F238E27FC236}">
                <a16:creationId xmlns:a16="http://schemas.microsoft.com/office/drawing/2014/main" id="{DA40618A-E780-6B4C-9F22-53ADEAFB468E}"/>
              </a:ext>
            </a:extLst>
          </p:cNvPr>
          <p:cNvSpPr txBox="1">
            <a:spLocks/>
          </p:cNvSpPr>
          <p:nvPr/>
        </p:nvSpPr>
        <p:spPr>
          <a:xfrm>
            <a:off x="1350226" y="4221088"/>
            <a:ext cx="9793088" cy="576065"/>
          </a:xfrm>
          <a:prstGeom prst="rect">
            <a:avLst/>
          </a:prstGeom>
        </p:spPr>
        <p:txBody>
          <a:bodyPr vert="horz"/>
          <a:lstStyle>
            <a:lvl1pPr algn="ctr" defTabSz="457200" rtl="0" eaLnBrk="1" latinLnBrk="0" hangingPunct="1">
              <a:spcBef>
                <a:spcPct val="0"/>
              </a:spcBef>
              <a:buNone/>
              <a:defRPr sz="2800" b="1" i="0" kern="1200">
                <a:solidFill>
                  <a:schemeClr val="tx1"/>
                </a:solidFill>
                <a:latin typeface="Source Sans Pro" charset="0"/>
                <a:ea typeface="Source Sans Pro" charset="0"/>
                <a:cs typeface="Source Sans Pro" charset="0"/>
              </a:defRPr>
            </a:lvl1pPr>
          </a:lstStyle>
          <a:p>
            <a:pPr algn="l"/>
            <a:endParaRPr lang="en-GB" sz="1800" b="0" dirty="0">
              <a:solidFill>
                <a:srgbClr val="B5892D"/>
              </a:solidFill>
              <a:latin typeface="+mn-lt"/>
            </a:endParaRPr>
          </a:p>
        </p:txBody>
      </p:sp>
      <p:sp>
        <p:nvSpPr>
          <p:cNvPr id="2" name="Rectangle 1"/>
          <p:cNvSpPr/>
          <p:nvPr/>
        </p:nvSpPr>
        <p:spPr>
          <a:xfrm>
            <a:off x="1487488" y="4047455"/>
            <a:ext cx="6096000" cy="923330"/>
          </a:xfrm>
          <a:prstGeom prst="rect">
            <a:avLst/>
          </a:prstGeom>
        </p:spPr>
        <p:txBody>
          <a:bodyPr>
            <a:spAutoFit/>
          </a:bodyPr>
          <a:lstStyle/>
          <a:p>
            <a:r>
              <a:rPr lang="it-IT" b="1" i="1" dirty="0">
                <a:solidFill>
                  <a:srgbClr val="B5892D"/>
                </a:solidFill>
              </a:rPr>
              <a:t>Sara </a:t>
            </a:r>
            <a:r>
              <a:rPr lang="it-IT" b="1" i="1" dirty="0" err="1">
                <a:solidFill>
                  <a:srgbClr val="B5892D"/>
                </a:solidFill>
              </a:rPr>
              <a:t>Garavelli</a:t>
            </a:r>
            <a:r>
              <a:rPr lang="it-IT" b="1" i="1" dirty="0">
                <a:solidFill>
                  <a:srgbClr val="B5892D"/>
                </a:solidFill>
              </a:rPr>
              <a:t>, Trust-IT Services, WP3 </a:t>
            </a:r>
            <a:endParaRPr lang="en-US" b="1" dirty="0">
              <a:solidFill>
                <a:srgbClr val="B5892D"/>
              </a:solidFill>
            </a:endParaRPr>
          </a:p>
          <a:p>
            <a:r>
              <a:rPr lang="en-US" b="1" dirty="0">
                <a:solidFill>
                  <a:srgbClr val="B5892D"/>
                </a:solidFill>
              </a:rPr>
              <a:t>Luxembourg, 23 January 2019</a:t>
            </a:r>
            <a:endParaRPr lang="en-GB" b="1" dirty="0">
              <a:solidFill>
                <a:srgbClr val="B5892D"/>
              </a:solidFill>
            </a:endParaRPr>
          </a:p>
          <a:p>
            <a:endParaRPr lang="en-GB" dirty="0">
              <a:solidFill>
                <a:srgbClr val="B5892D"/>
              </a:solidFill>
            </a:endParaRPr>
          </a:p>
        </p:txBody>
      </p:sp>
    </p:spTree>
    <p:extLst>
      <p:ext uri="{BB962C8B-B14F-4D97-AF65-F5344CB8AC3E}">
        <p14:creationId xmlns:p14="http://schemas.microsoft.com/office/powerpoint/2010/main" val="4640634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335360" y="1268763"/>
            <a:ext cx="7272808" cy="4855007"/>
          </a:xfrm>
        </p:spPr>
        <p:txBody>
          <a:bodyPr>
            <a:normAutofit/>
          </a:bodyPr>
          <a:lstStyle/>
          <a:p>
            <a:pPr marL="0" indent="0">
              <a:buNone/>
            </a:pPr>
            <a:r>
              <a:rPr lang="en-US" sz="2400" dirty="0"/>
              <a:t>“</a:t>
            </a:r>
            <a:r>
              <a:rPr lang="en-US" sz="2400" i="1" dirty="0"/>
              <a:t>Our online services are used by thousands of researchers studying molecular forces and </a:t>
            </a:r>
            <a:r>
              <a:rPr lang="en-US" sz="2400" i="1" dirty="0" err="1"/>
              <a:t>biomolecular</a:t>
            </a:r>
            <a:r>
              <a:rPr lang="en-US" sz="2400" i="1" dirty="0"/>
              <a:t> interactions to guide drug design, treatments and diagnostics. To give an example, HADDOCK has over 11500 registered users worldwide and in 2017-2018 was acknowledged in 350 papers. </a:t>
            </a:r>
          </a:p>
          <a:p>
            <a:pPr marL="0" indent="0">
              <a:buNone/>
            </a:pPr>
            <a:r>
              <a:rPr lang="en-US" sz="2400" i="1" dirty="0"/>
              <a:t>We need to hide the complexity of the computing resources used to power the services, and on the other side, to ensure sufficient resources to operate those</a:t>
            </a:r>
            <a:r>
              <a:rPr lang="en-US" sz="2400" dirty="0"/>
              <a:t>” </a:t>
            </a:r>
          </a:p>
          <a:p>
            <a:pPr marL="0" indent="0" algn="r">
              <a:buNone/>
            </a:pPr>
            <a:r>
              <a:rPr lang="en-US" sz="1800" b="1" dirty="0"/>
              <a:t>A. </a:t>
            </a:r>
            <a:r>
              <a:rPr lang="en-US" sz="1800" b="1" dirty="0" err="1"/>
              <a:t>Bonvin</a:t>
            </a:r>
            <a:endParaRPr lang="en-US" sz="1800" b="1" dirty="0"/>
          </a:p>
          <a:p>
            <a:pPr marL="0" indent="0" algn="r">
              <a:buNone/>
            </a:pPr>
            <a:r>
              <a:rPr lang="en-US" sz="1800" b="1" dirty="0"/>
              <a:t>Professor of Computational Structural Biology at Utrecht University</a:t>
            </a:r>
            <a:endParaRPr lang="en-US" sz="2400" b="1" dirty="0"/>
          </a:p>
        </p:txBody>
      </p:sp>
      <p:sp>
        <p:nvSpPr>
          <p:cNvPr id="5" name="Title 4"/>
          <p:cNvSpPr>
            <a:spLocks noGrp="1"/>
          </p:cNvSpPr>
          <p:nvPr>
            <p:ph type="title"/>
          </p:nvPr>
        </p:nvSpPr>
        <p:spPr/>
        <p:txBody>
          <a:bodyPr>
            <a:normAutofit fontScale="90000"/>
          </a:bodyPr>
          <a:lstStyle/>
          <a:p>
            <a:r>
              <a:rPr lang="en-US" dirty="0"/>
              <a:t>Impact 1/Success Story: WeNMR for Life Sciences</a:t>
            </a:r>
          </a:p>
        </p:txBody>
      </p:sp>
      <p:pic>
        <p:nvPicPr>
          <p:cNvPr id="9" name="Picture 8" descr="Screenshot 2019-01-21 at 16.07.5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0176" y="908720"/>
            <a:ext cx="4223235" cy="3238872"/>
          </a:xfrm>
          <a:prstGeom prst="rect">
            <a:avLst/>
          </a:prstGeom>
          <a:ln>
            <a:solidFill>
              <a:schemeClr val="tx1"/>
            </a:solidFill>
          </a:ln>
        </p:spPr>
      </p:pic>
      <p:graphicFrame>
        <p:nvGraphicFramePr>
          <p:cNvPr id="11" name="Diagram 10"/>
          <p:cNvGraphicFramePr/>
          <p:nvPr>
            <p:extLst>
              <p:ext uri="{D42A27DB-BD31-4B8C-83A1-F6EECF244321}">
                <p14:modId xmlns:p14="http://schemas.microsoft.com/office/powerpoint/2010/main" val="967158004"/>
              </p:ext>
            </p:extLst>
          </p:nvPr>
        </p:nvGraphicFramePr>
        <p:xfrm>
          <a:off x="7536160" y="3888019"/>
          <a:ext cx="4608512" cy="27093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Date Placeholder 11"/>
          <p:cNvSpPr>
            <a:spLocks noGrp="1"/>
          </p:cNvSpPr>
          <p:nvPr>
            <p:ph type="dt" sz="half" idx="10"/>
          </p:nvPr>
        </p:nvSpPr>
        <p:spPr/>
        <p:txBody>
          <a:bodyPr/>
          <a:lstStyle/>
          <a:p>
            <a:r>
              <a:rPr lang="en-US"/>
              <a:t>22/01/19</a:t>
            </a:r>
          </a:p>
        </p:txBody>
      </p:sp>
    </p:spTree>
    <p:extLst>
      <p:ext uri="{BB962C8B-B14F-4D97-AF65-F5344CB8AC3E}">
        <p14:creationId xmlns:p14="http://schemas.microsoft.com/office/powerpoint/2010/main" val="20111651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335360" y="1268763"/>
            <a:ext cx="7272808" cy="4855007"/>
          </a:xfrm>
        </p:spPr>
        <p:txBody>
          <a:bodyPr>
            <a:normAutofit fontScale="92500"/>
          </a:bodyPr>
          <a:lstStyle/>
          <a:p>
            <a:pPr marL="0" indent="0">
              <a:buNone/>
            </a:pPr>
            <a:r>
              <a:rPr lang="en-GB" dirty="0"/>
              <a:t>Over 500.000 humanities and social sciences researchers in Europe need automated and high-quality analysis of language data</a:t>
            </a:r>
          </a:p>
          <a:p>
            <a:pPr marL="0" indent="0">
              <a:buNone/>
            </a:pPr>
            <a:endParaRPr lang="en-US" sz="2400" dirty="0"/>
          </a:p>
          <a:p>
            <a:pPr marL="0" indent="0">
              <a:buNone/>
            </a:pPr>
            <a:r>
              <a:rPr lang="en-GB" sz="2400" i="1" dirty="0"/>
              <a:t>“</a:t>
            </a:r>
            <a:r>
              <a:rPr lang="en-GB" dirty="0"/>
              <a:t>To be able to use language data, researchers need the support of a service platform that can turn linguistic content into a directly usable data source, via language-specific tools </a:t>
            </a:r>
            <a:r>
              <a:rPr lang="en-GB" i="1" dirty="0"/>
              <a:t>(e.g. the CLARIN Virtual Language Observatory &amp; Switchboard) </a:t>
            </a:r>
            <a:r>
              <a:rPr lang="en-GB" dirty="0"/>
              <a:t>as well as generic services </a:t>
            </a:r>
            <a:r>
              <a:rPr lang="en-GB" i="1" dirty="0"/>
              <a:t>(e.g. EUDAT’s B2FIND &amp; B2SHARE)”</a:t>
            </a:r>
            <a:r>
              <a:rPr lang="en-GB" sz="2400" dirty="0"/>
              <a:t> </a:t>
            </a:r>
          </a:p>
          <a:p>
            <a:pPr marL="0" indent="0" algn="r">
              <a:buNone/>
            </a:pPr>
            <a:r>
              <a:rPr lang="en-US" sz="1800" b="1" dirty="0"/>
              <a:t> </a:t>
            </a:r>
            <a:r>
              <a:rPr lang="en-GB" sz="1800" b="1" dirty="0" err="1"/>
              <a:t>Franciska</a:t>
            </a:r>
            <a:r>
              <a:rPr lang="en-GB" sz="1800" b="1" dirty="0"/>
              <a:t> de Jong, </a:t>
            </a:r>
          </a:p>
          <a:p>
            <a:pPr marL="0" indent="0" algn="r">
              <a:buNone/>
            </a:pPr>
            <a:r>
              <a:rPr lang="en-GB" sz="1800" b="1" dirty="0"/>
              <a:t>CLARIN ERIC Executive Director </a:t>
            </a:r>
          </a:p>
          <a:p>
            <a:pPr marL="0" indent="0" algn="r">
              <a:buNone/>
            </a:pPr>
            <a:endParaRPr lang="en-US" sz="2400" b="1" dirty="0"/>
          </a:p>
        </p:txBody>
      </p:sp>
      <p:sp>
        <p:nvSpPr>
          <p:cNvPr id="5" name="Title 4"/>
          <p:cNvSpPr>
            <a:spLocks noGrp="1"/>
          </p:cNvSpPr>
          <p:nvPr>
            <p:ph type="title"/>
          </p:nvPr>
        </p:nvSpPr>
        <p:spPr>
          <a:xfrm>
            <a:off x="2783632" y="188640"/>
            <a:ext cx="9361040" cy="537716"/>
          </a:xfrm>
        </p:spPr>
        <p:txBody>
          <a:bodyPr>
            <a:normAutofit fontScale="90000"/>
          </a:bodyPr>
          <a:lstStyle/>
          <a:p>
            <a:r>
              <a:rPr lang="en-US" dirty="0"/>
              <a:t>Impact 1/Success Story: Empowering the CLARIN offer</a:t>
            </a:r>
          </a:p>
        </p:txBody>
      </p:sp>
      <p:graphicFrame>
        <p:nvGraphicFramePr>
          <p:cNvPr id="11" name="Diagram 10"/>
          <p:cNvGraphicFramePr/>
          <p:nvPr>
            <p:extLst>
              <p:ext uri="{D42A27DB-BD31-4B8C-83A1-F6EECF244321}">
                <p14:modId xmlns:p14="http://schemas.microsoft.com/office/powerpoint/2010/main" val="792853919"/>
              </p:ext>
            </p:extLst>
          </p:nvPr>
        </p:nvGraphicFramePr>
        <p:xfrm>
          <a:off x="7536160" y="3888019"/>
          <a:ext cx="4608512" cy="2709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Date Placeholder 11"/>
          <p:cNvSpPr>
            <a:spLocks noGrp="1"/>
          </p:cNvSpPr>
          <p:nvPr>
            <p:ph type="dt" sz="half" idx="10"/>
          </p:nvPr>
        </p:nvSpPr>
        <p:spPr/>
        <p:txBody>
          <a:bodyPr/>
          <a:lstStyle/>
          <a:p>
            <a:r>
              <a:rPr lang="en-US"/>
              <a:t>22/01/19</a:t>
            </a:r>
          </a:p>
        </p:txBody>
      </p:sp>
      <p:pic>
        <p:nvPicPr>
          <p:cNvPr id="2" name="Picture 1">
            <a:extLst>
              <a:ext uri="{FF2B5EF4-FFF2-40B4-BE49-F238E27FC236}">
                <a16:creationId xmlns:a16="http://schemas.microsoft.com/office/drawing/2014/main" id="{4D352429-46E3-7A45-AD01-28B2331BFDB0}"/>
              </a:ext>
            </a:extLst>
          </p:cNvPr>
          <p:cNvPicPr>
            <a:picLocks noChangeAspect="1"/>
          </p:cNvPicPr>
          <p:nvPr/>
        </p:nvPicPr>
        <p:blipFill>
          <a:blip r:embed="rId8"/>
          <a:stretch>
            <a:fillRect/>
          </a:stretch>
        </p:blipFill>
        <p:spPr>
          <a:xfrm>
            <a:off x="7392144" y="1011205"/>
            <a:ext cx="4722598" cy="2619256"/>
          </a:xfrm>
          <a:prstGeom prst="rect">
            <a:avLst/>
          </a:prstGeom>
        </p:spPr>
      </p:pic>
    </p:spTree>
    <p:extLst>
      <p:ext uri="{BB962C8B-B14F-4D97-AF65-F5344CB8AC3E}">
        <p14:creationId xmlns:p14="http://schemas.microsoft.com/office/powerpoint/2010/main" val="36777917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page217image35936256">
            <a:extLst>
              <a:ext uri="{FF2B5EF4-FFF2-40B4-BE49-F238E27FC236}">
                <a16:creationId xmlns:a16="http://schemas.microsoft.com/office/drawing/2014/main" id="{336DE411-5D30-E549-BABE-F1C991B56C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350000" cy="12700"/>
          </a:xfrm>
          <a:prstGeom prst="rect">
            <a:avLst/>
          </a:prstGeom>
          <a:noFill/>
          <a:extLst>
            <a:ext uri="{909E8E84-426E-40dd-AFC4-6F175D3DCCD1}">
              <a14:hiddenFill xmlns="" xmlns:a14="http://schemas.microsoft.com/office/drawing/2010/main">
                <a:solidFill>
                  <a:srgbClr val="FFFFFF"/>
                </a:solidFill>
              </a14:hiddenFill>
            </a:ext>
          </a:extLst>
        </p:spPr>
      </p:pic>
      <p:graphicFrame>
        <p:nvGraphicFramePr>
          <p:cNvPr id="7" name="Diagram 6"/>
          <p:cNvGraphicFramePr/>
          <p:nvPr>
            <p:extLst>
              <p:ext uri="{D42A27DB-BD31-4B8C-83A1-F6EECF244321}">
                <p14:modId xmlns:p14="http://schemas.microsoft.com/office/powerpoint/2010/main" val="2919126064"/>
              </p:ext>
            </p:extLst>
          </p:nvPr>
        </p:nvGraphicFramePr>
        <p:xfrm>
          <a:off x="4367808" y="2492896"/>
          <a:ext cx="7128792"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Title 12"/>
          <p:cNvSpPr>
            <a:spLocks noGrp="1"/>
          </p:cNvSpPr>
          <p:nvPr>
            <p:ph type="title"/>
          </p:nvPr>
        </p:nvSpPr>
        <p:spPr>
          <a:xfrm>
            <a:off x="628650" y="2286670"/>
            <a:ext cx="10795942" cy="505729"/>
          </a:xfrm>
        </p:spPr>
        <p:txBody>
          <a:bodyPr>
            <a:normAutofit fontScale="90000"/>
          </a:bodyPr>
          <a:lstStyle/>
          <a:p>
            <a:r>
              <a:rPr lang="en-US" dirty="0"/>
              <a:t>Impact 2. </a:t>
            </a:r>
            <a:r>
              <a:rPr lang="en-US" b="0" dirty="0"/>
              <a:t>Establishing partnerships with industrial and private partners</a:t>
            </a:r>
            <a:br>
              <a:rPr lang="en-US" dirty="0"/>
            </a:br>
            <a:endParaRPr lang="en-US" dirty="0"/>
          </a:p>
        </p:txBody>
      </p:sp>
      <p:pic>
        <p:nvPicPr>
          <p:cNvPr id="15" name="Picture 14" descr="Screenshot 2019-01-21 at 16.23.48.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04112" y="5589240"/>
            <a:ext cx="1718816" cy="665349"/>
          </a:xfrm>
          <a:prstGeom prst="rect">
            <a:avLst/>
          </a:prstGeom>
        </p:spPr>
      </p:pic>
    </p:spTree>
    <p:extLst>
      <p:ext uri="{BB962C8B-B14F-4D97-AF65-F5344CB8AC3E}">
        <p14:creationId xmlns:p14="http://schemas.microsoft.com/office/powerpoint/2010/main" val="21992290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477B91F-949C-0845-A619-D2D517D99437}"/>
              </a:ext>
            </a:extLst>
          </p:cNvPr>
          <p:cNvSpPr>
            <a:spLocks noGrp="1"/>
          </p:cNvSpPr>
          <p:nvPr>
            <p:ph idx="1"/>
          </p:nvPr>
        </p:nvSpPr>
        <p:spPr>
          <a:xfrm>
            <a:off x="359833" y="980728"/>
            <a:ext cx="5808175" cy="5328592"/>
          </a:xfrm>
        </p:spPr>
        <p:txBody>
          <a:bodyPr>
            <a:normAutofit/>
          </a:bodyPr>
          <a:lstStyle/>
          <a:p>
            <a:r>
              <a:rPr lang="en-GB" dirty="0"/>
              <a:t>The </a:t>
            </a:r>
            <a:r>
              <a:rPr lang="en-GB" dirty="0">
                <a:solidFill>
                  <a:srgbClr val="B5892D"/>
                </a:solidFill>
              </a:rPr>
              <a:t>EOSC Digital Innovation Hub (DIH) </a:t>
            </a:r>
            <a:r>
              <a:rPr lang="en-GB" dirty="0"/>
              <a:t>was successfully established in QR4 and is now officially part of the </a:t>
            </a:r>
            <a:r>
              <a:rPr lang="en-GB" dirty="0">
                <a:solidFill>
                  <a:srgbClr val="B5892D"/>
                </a:solidFill>
              </a:rPr>
              <a:t>EU Digital Innovation Hub catalogue</a:t>
            </a:r>
          </a:p>
          <a:p>
            <a:pPr lvl="1"/>
            <a:r>
              <a:rPr lang="en-GB" dirty="0"/>
              <a:t>6 business pilots up and running</a:t>
            </a:r>
          </a:p>
          <a:p>
            <a:pPr lvl="1"/>
            <a:r>
              <a:rPr lang="en-GB" dirty="0"/>
              <a:t>Vouchers programme for free Cloud service access now open!</a:t>
            </a:r>
          </a:p>
          <a:p>
            <a:r>
              <a:rPr lang="en-GB" dirty="0"/>
              <a:t>EO Pillar SME providers actively engaged in the Marketplace</a:t>
            </a:r>
          </a:p>
          <a:p>
            <a:pPr marL="0" indent="0">
              <a:buNone/>
            </a:pPr>
            <a:endParaRPr lang="en-GB" dirty="0"/>
          </a:p>
        </p:txBody>
      </p:sp>
      <p:sp>
        <p:nvSpPr>
          <p:cNvPr id="5" name="Title 4">
            <a:extLst>
              <a:ext uri="{FF2B5EF4-FFF2-40B4-BE49-F238E27FC236}">
                <a16:creationId xmlns:a16="http://schemas.microsoft.com/office/drawing/2014/main" id="{FB13FBDD-500F-AE4F-8F8D-EB62F4B18515}"/>
              </a:ext>
            </a:extLst>
          </p:cNvPr>
          <p:cNvSpPr>
            <a:spLocks noGrp="1"/>
          </p:cNvSpPr>
          <p:nvPr>
            <p:ph type="title"/>
          </p:nvPr>
        </p:nvSpPr>
        <p:spPr>
          <a:xfrm>
            <a:off x="3220976" y="188640"/>
            <a:ext cx="8971023" cy="537716"/>
          </a:xfrm>
        </p:spPr>
        <p:txBody>
          <a:bodyPr vert="horz">
            <a:normAutofit fontScale="90000"/>
          </a:bodyPr>
          <a:lstStyle/>
          <a:p>
            <a:r>
              <a:rPr lang="en-US" dirty="0"/>
              <a:t>Impact 2/Main achievements in 2018</a:t>
            </a:r>
            <a:endParaRPr lang="en-GB" dirty="0"/>
          </a:p>
        </p:txBody>
      </p:sp>
      <p:sp>
        <p:nvSpPr>
          <p:cNvPr id="10" name="TextBox 9"/>
          <p:cNvSpPr txBox="1"/>
          <p:nvPr/>
        </p:nvSpPr>
        <p:spPr>
          <a:xfrm>
            <a:off x="7234758" y="1124744"/>
            <a:ext cx="1901354" cy="646331"/>
          </a:xfrm>
          <a:prstGeom prst="rect">
            <a:avLst/>
          </a:prstGeom>
          <a:noFill/>
        </p:spPr>
        <p:txBody>
          <a:bodyPr wrap="none" rtlCol="0">
            <a:spAutoFit/>
          </a:bodyPr>
          <a:lstStyle/>
          <a:p>
            <a:r>
              <a:rPr lang="en-US" dirty="0">
                <a:hlinkClick r:id="rId3"/>
              </a:rPr>
              <a:t>www.eosc-dih.eu/</a:t>
            </a:r>
            <a:endParaRPr lang="en-US" dirty="0"/>
          </a:p>
          <a:p>
            <a:endParaRPr lang="en-US" dirty="0"/>
          </a:p>
        </p:txBody>
      </p:sp>
      <p:sp>
        <p:nvSpPr>
          <p:cNvPr id="11" name="Date Placeholder 10"/>
          <p:cNvSpPr>
            <a:spLocks noGrp="1"/>
          </p:cNvSpPr>
          <p:nvPr>
            <p:ph type="dt" sz="half" idx="10"/>
          </p:nvPr>
        </p:nvSpPr>
        <p:spPr/>
        <p:txBody>
          <a:bodyPr/>
          <a:lstStyle/>
          <a:p>
            <a:r>
              <a:rPr lang="en-US"/>
              <a:t>22/01/19</a:t>
            </a:r>
          </a:p>
        </p:txBody>
      </p:sp>
      <p:pic>
        <p:nvPicPr>
          <p:cNvPr id="7" name="Picture 6">
            <a:extLst>
              <a:ext uri="{FF2B5EF4-FFF2-40B4-BE49-F238E27FC236}">
                <a16:creationId xmlns:a16="http://schemas.microsoft.com/office/drawing/2014/main" id="{7C1D7076-C139-664D-A7BD-4E5830AE6DB6}"/>
              </a:ext>
            </a:extLst>
          </p:cNvPr>
          <p:cNvPicPr>
            <a:picLocks noChangeAspect="1"/>
          </p:cNvPicPr>
          <p:nvPr/>
        </p:nvPicPr>
        <p:blipFill>
          <a:blip r:embed="rId4"/>
          <a:stretch>
            <a:fillRect/>
          </a:stretch>
        </p:blipFill>
        <p:spPr>
          <a:xfrm>
            <a:off x="5447928" y="3789040"/>
            <a:ext cx="4536504" cy="2372161"/>
          </a:xfrm>
          <a:prstGeom prst="rect">
            <a:avLst/>
          </a:prstGeom>
        </p:spPr>
      </p:pic>
      <p:graphicFrame>
        <p:nvGraphicFramePr>
          <p:cNvPr id="12" name="Diagram 11">
            <a:extLst>
              <a:ext uri="{FF2B5EF4-FFF2-40B4-BE49-F238E27FC236}">
                <a16:creationId xmlns:a16="http://schemas.microsoft.com/office/drawing/2014/main" id="{4C1C7F7B-DF4A-FB4D-AC9B-93F7B3DA28B8}"/>
              </a:ext>
            </a:extLst>
          </p:cNvPr>
          <p:cNvGraphicFramePr/>
          <p:nvPr>
            <p:extLst>
              <p:ext uri="{D42A27DB-BD31-4B8C-83A1-F6EECF244321}">
                <p14:modId xmlns:p14="http://schemas.microsoft.com/office/powerpoint/2010/main" val="2352172730"/>
              </p:ext>
            </p:extLst>
          </p:nvPr>
        </p:nvGraphicFramePr>
        <p:xfrm>
          <a:off x="6502331" y="726356"/>
          <a:ext cx="5601885" cy="348691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890847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5360" y="908721"/>
            <a:ext cx="5976664" cy="3816424"/>
          </a:xfrm>
        </p:spPr>
        <p:txBody>
          <a:bodyPr>
            <a:normAutofit fontScale="85000" lnSpcReduction="10000"/>
          </a:bodyPr>
          <a:lstStyle/>
          <a:p>
            <a:r>
              <a:rPr lang="en-US" dirty="0"/>
              <a:t>The </a:t>
            </a:r>
            <a:r>
              <a:rPr lang="en-US" dirty="0">
                <a:hlinkClick r:id="rId3"/>
              </a:rPr>
              <a:t>Terradue Cloud Platform</a:t>
            </a:r>
            <a:r>
              <a:rPr lang="en-US" dirty="0"/>
              <a:t> is a solution to transfer EO processing algorithms to cloud infrastructures. </a:t>
            </a:r>
          </a:p>
          <a:p>
            <a:pPr lvl="1"/>
            <a:r>
              <a:rPr lang="en-US" dirty="0"/>
              <a:t>Terradue provides the engineering and operational support for the </a:t>
            </a:r>
            <a:r>
              <a:rPr lang="en-US" dirty="0">
                <a:hlinkClick r:id="rId4"/>
              </a:rPr>
              <a:t>Geohazards Exploitation Platform</a:t>
            </a:r>
            <a:r>
              <a:rPr lang="en-US" dirty="0"/>
              <a:t> (GEP), which offers  a rich set of ready to use EO data processing services for the analysis and monitoring of earthquake, volcanoes and landslides. </a:t>
            </a:r>
          </a:p>
          <a:p>
            <a:pPr lvl="1"/>
            <a:r>
              <a:rPr lang="en-US" dirty="0"/>
              <a:t>GEP is integrated with the EGI fed cloud and is now part of the Marketplace offering</a:t>
            </a:r>
          </a:p>
        </p:txBody>
      </p:sp>
      <p:sp>
        <p:nvSpPr>
          <p:cNvPr id="5" name="Title 4"/>
          <p:cNvSpPr>
            <a:spLocks noGrp="1"/>
          </p:cNvSpPr>
          <p:nvPr>
            <p:ph type="title"/>
          </p:nvPr>
        </p:nvSpPr>
        <p:spPr/>
        <p:txBody>
          <a:bodyPr>
            <a:normAutofit fontScale="90000"/>
          </a:bodyPr>
          <a:lstStyle/>
          <a:p>
            <a:r>
              <a:rPr lang="en-US" dirty="0"/>
              <a:t>Impact 2/Success story</a:t>
            </a:r>
          </a:p>
        </p:txBody>
      </p:sp>
      <p:graphicFrame>
        <p:nvGraphicFramePr>
          <p:cNvPr id="8" name="Diagram 7"/>
          <p:cNvGraphicFramePr/>
          <p:nvPr>
            <p:extLst>
              <p:ext uri="{D42A27DB-BD31-4B8C-83A1-F6EECF244321}">
                <p14:modId xmlns:p14="http://schemas.microsoft.com/office/powerpoint/2010/main" val="1731264027"/>
              </p:ext>
            </p:extLst>
          </p:nvPr>
        </p:nvGraphicFramePr>
        <p:xfrm>
          <a:off x="1055440" y="4632439"/>
          <a:ext cx="3672408" cy="165618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1" name="Date Placeholder 10"/>
          <p:cNvSpPr>
            <a:spLocks noGrp="1"/>
          </p:cNvSpPr>
          <p:nvPr>
            <p:ph type="dt" sz="half" idx="10"/>
          </p:nvPr>
        </p:nvSpPr>
        <p:spPr/>
        <p:txBody>
          <a:bodyPr/>
          <a:lstStyle/>
          <a:p>
            <a:r>
              <a:rPr lang="en-US"/>
              <a:t>22/01/19</a:t>
            </a:r>
          </a:p>
        </p:txBody>
      </p:sp>
      <p:pic>
        <p:nvPicPr>
          <p:cNvPr id="12" name="Picture 11" descr="Screenshot 2019-01-21 at 17.18.26.png">
            <a:extLst>
              <a:ext uri="{FF2B5EF4-FFF2-40B4-BE49-F238E27FC236}">
                <a16:creationId xmlns:a16="http://schemas.microsoft.com/office/drawing/2014/main" id="{61F8C818-8589-1E42-B35E-5A8D83BA606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02399" y="3212976"/>
            <a:ext cx="5359538" cy="1839918"/>
          </a:xfrm>
          <a:prstGeom prst="rect">
            <a:avLst/>
          </a:prstGeom>
          <a:ln>
            <a:solidFill>
              <a:schemeClr val="tx1"/>
            </a:solidFill>
          </a:ln>
        </p:spPr>
      </p:pic>
      <p:pic>
        <p:nvPicPr>
          <p:cNvPr id="13" name="Picture 12" descr="Screenshot 2019-01-21 at 17.18.12.png">
            <a:extLst>
              <a:ext uri="{FF2B5EF4-FFF2-40B4-BE49-F238E27FC236}">
                <a16:creationId xmlns:a16="http://schemas.microsoft.com/office/drawing/2014/main" id="{53026B06-78AE-5740-87B0-5EAB4FE21A7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02399" y="1340768"/>
            <a:ext cx="5371404" cy="1728192"/>
          </a:xfrm>
          <a:prstGeom prst="rect">
            <a:avLst/>
          </a:prstGeom>
          <a:ln>
            <a:solidFill>
              <a:schemeClr val="tx1"/>
            </a:solidFill>
          </a:ln>
        </p:spPr>
      </p:pic>
    </p:spTree>
    <p:extLst>
      <p:ext uri="{BB962C8B-B14F-4D97-AF65-F5344CB8AC3E}">
        <p14:creationId xmlns:p14="http://schemas.microsoft.com/office/powerpoint/2010/main" val="39345718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477B91F-949C-0845-A619-D2D517D99437}"/>
              </a:ext>
            </a:extLst>
          </p:cNvPr>
          <p:cNvSpPr>
            <a:spLocks noGrp="1"/>
          </p:cNvSpPr>
          <p:nvPr>
            <p:ph idx="1"/>
          </p:nvPr>
        </p:nvSpPr>
        <p:spPr>
          <a:xfrm>
            <a:off x="407368" y="1052736"/>
            <a:ext cx="7005413" cy="3287770"/>
          </a:xfrm>
        </p:spPr>
        <p:txBody>
          <a:bodyPr>
            <a:normAutofit fontScale="85000" lnSpcReduction="10000"/>
          </a:bodyPr>
          <a:lstStyle/>
          <a:p>
            <a:r>
              <a:rPr lang="en-GB" dirty="0"/>
              <a:t>The set up of a dedicated online channel for the EOSC-hub DIH (</a:t>
            </a:r>
            <a:r>
              <a:rPr lang="en-GB" dirty="0" err="1"/>
              <a:t>eosc-hub.eu</a:t>
            </a:r>
            <a:r>
              <a:rPr lang="en-GB" dirty="0"/>
              <a:t>/digital-innovation-hub)</a:t>
            </a:r>
          </a:p>
          <a:p>
            <a:r>
              <a:rPr lang="en-GB" dirty="0"/>
              <a:t>Promotion of DIH &amp; businesses </a:t>
            </a:r>
            <a:r>
              <a:rPr lang="en-GB" dirty="0" err="1"/>
              <a:t>onboarding</a:t>
            </a:r>
            <a:r>
              <a:rPr lang="en-GB" dirty="0"/>
              <a:t> at specific  procurement &amp; industry events (e.g. ICT2018, )</a:t>
            </a:r>
          </a:p>
          <a:p>
            <a:r>
              <a:rPr lang="en-GB" dirty="0"/>
              <a:t>DIH marketing campaign on social media channels and via the EOSC-hub magazine reaching out more than 4000 readers</a:t>
            </a:r>
          </a:p>
          <a:p>
            <a:r>
              <a:rPr lang="en-GB" dirty="0"/>
              <a:t>Set up of the Free Trial campaign</a:t>
            </a:r>
          </a:p>
        </p:txBody>
      </p:sp>
      <p:sp>
        <p:nvSpPr>
          <p:cNvPr id="5" name="Title 4">
            <a:extLst>
              <a:ext uri="{FF2B5EF4-FFF2-40B4-BE49-F238E27FC236}">
                <a16:creationId xmlns:a16="http://schemas.microsoft.com/office/drawing/2014/main" id="{FB13FBDD-500F-AE4F-8F8D-EB62F4B18515}"/>
              </a:ext>
            </a:extLst>
          </p:cNvPr>
          <p:cNvSpPr>
            <a:spLocks noGrp="1"/>
          </p:cNvSpPr>
          <p:nvPr>
            <p:ph type="title"/>
          </p:nvPr>
        </p:nvSpPr>
        <p:spPr>
          <a:xfrm>
            <a:off x="3220976" y="188640"/>
            <a:ext cx="8971023" cy="537716"/>
          </a:xfrm>
        </p:spPr>
        <p:txBody>
          <a:bodyPr vert="horz">
            <a:normAutofit fontScale="90000"/>
          </a:bodyPr>
          <a:lstStyle/>
          <a:p>
            <a:r>
              <a:rPr lang="en-US" dirty="0"/>
              <a:t>Impact 2/Dissemination and Engagement</a:t>
            </a:r>
            <a:endParaRPr lang="en-GB" dirty="0"/>
          </a:p>
        </p:txBody>
      </p:sp>
      <p:pic>
        <p:nvPicPr>
          <p:cNvPr id="9" name="Picture 8">
            <a:extLst>
              <a:ext uri="{FF2B5EF4-FFF2-40B4-BE49-F238E27FC236}">
                <a16:creationId xmlns:a16="http://schemas.microsoft.com/office/drawing/2014/main" id="{2C31EFF6-5C4E-934D-BC59-6C7DBF5F1F01}"/>
              </a:ext>
            </a:extLst>
          </p:cNvPr>
          <p:cNvPicPr>
            <a:picLocks noChangeAspect="1"/>
          </p:cNvPicPr>
          <p:nvPr/>
        </p:nvPicPr>
        <p:blipFill>
          <a:blip r:embed="rId3"/>
          <a:stretch>
            <a:fillRect/>
          </a:stretch>
        </p:blipFill>
        <p:spPr>
          <a:xfrm>
            <a:off x="7635454" y="1296876"/>
            <a:ext cx="4538066" cy="4221088"/>
          </a:xfrm>
          <a:prstGeom prst="rect">
            <a:avLst/>
          </a:prstGeom>
        </p:spPr>
      </p:pic>
      <p:pic>
        <p:nvPicPr>
          <p:cNvPr id="10" name="Picture 9">
            <a:extLst>
              <a:ext uri="{FF2B5EF4-FFF2-40B4-BE49-F238E27FC236}">
                <a16:creationId xmlns:a16="http://schemas.microsoft.com/office/drawing/2014/main" id="{4D0E1AF3-A396-EE4E-A8E6-C6DC55F6DC08}"/>
              </a:ext>
            </a:extLst>
          </p:cNvPr>
          <p:cNvPicPr>
            <a:picLocks noChangeAspect="1"/>
          </p:cNvPicPr>
          <p:nvPr/>
        </p:nvPicPr>
        <p:blipFill>
          <a:blip r:embed="rId4"/>
          <a:stretch>
            <a:fillRect/>
          </a:stretch>
        </p:blipFill>
        <p:spPr>
          <a:xfrm>
            <a:off x="3237179" y="4363925"/>
            <a:ext cx="4175602" cy="1484969"/>
          </a:xfrm>
          <a:prstGeom prst="rect">
            <a:avLst/>
          </a:prstGeom>
        </p:spPr>
      </p:pic>
      <p:pic>
        <p:nvPicPr>
          <p:cNvPr id="11" name="Picture 10">
            <a:extLst>
              <a:ext uri="{FF2B5EF4-FFF2-40B4-BE49-F238E27FC236}">
                <a16:creationId xmlns:a16="http://schemas.microsoft.com/office/drawing/2014/main" id="{38F85B95-2F2C-8F4F-A200-5E7AA1C3FC01}"/>
              </a:ext>
            </a:extLst>
          </p:cNvPr>
          <p:cNvPicPr>
            <a:picLocks noChangeAspect="1"/>
          </p:cNvPicPr>
          <p:nvPr/>
        </p:nvPicPr>
        <p:blipFill>
          <a:blip r:embed="rId5"/>
          <a:stretch>
            <a:fillRect/>
          </a:stretch>
        </p:blipFill>
        <p:spPr>
          <a:xfrm>
            <a:off x="9093045" y="4725144"/>
            <a:ext cx="2837165" cy="1585641"/>
          </a:xfrm>
          <a:prstGeom prst="rect">
            <a:avLst/>
          </a:prstGeom>
        </p:spPr>
      </p:pic>
      <p:pic>
        <p:nvPicPr>
          <p:cNvPr id="13" name="Picture 12">
            <a:extLst>
              <a:ext uri="{FF2B5EF4-FFF2-40B4-BE49-F238E27FC236}">
                <a16:creationId xmlns:a16="http://schemas.microsoft.com/office/drawing/2014/main" id="{53946BF8-DF81-084C-A392-E0A0B536424A}"/>
              </a:ext>
            </a:extLst>
          </p:cNvPr>
          <p:cNvPicPr>
            <a:picLocks noChangeAspect="1"/>
          </p:cNvPicPr>
          <p:nvPr/>
        </p:nvPicPr>
        <p:blipFill>
          <a:blip r:embed="rId6"/>
          <a:stretch>
            <a:fillRect/>
          </a:stretch>
        </p:blipFill>
        <p:spPr>
          <a:xfrm>
            <a:off x="6934164" y="5490328"/>
            <a:ext cx="2158881" cy="820457"/>
          </a:xfrm>
          <a:prstGeom prst="rect">
            <a:avLst/>
          </a:prstGeom>
        </p:spPr>
      </p:pic>
      <p:pic>
        <p:nvPicPr>
          <p:cNvPr id="14" name="Picture 13">
            <a:extLst>
              <a:ext uri="{FF2B5EF4-FFF2-40B4-BE49-F238E27FC236}">
                <a16:creationId xmlns:a16="http://schemas.microsoft.com/office/drawing/2014/main" id="{2893B37D-22F6-5144-A1EB-D83034AC42AA}"/>
              </a:ext>
            </a:extLst>
          </p:cNvPr>
          <p:cNvPicPr>
            <a:picLocks noChangeAspect="1"/>
          </p:cNvPicPr>
          <p:nvPr/>
        </p:nvPicPr>
        <p:blipFill>
          <a:blip r:embed="rId7"/>
          <a:stretch>
            <a:fillRect/>
          </a:stretch>
        </p:blipFill>
        <p:spPr>
          <a:xfrm>
            <a:off x="884063" y="4336433"/>
            <a:ext cx="1828886" cy="1512348"/>
          </a:xfrm>
          <a:prstGeom prst="rect">
            <a:avLst/>
          </a:prstGeom>
        </p:spPr>
      </p:pic>
      <p:sp>
        <p:nvSpPr>
          <p:cNvPr id="7" name="Date Placeholder 6"/>
          <p:cNvSpPr>
            <a:spLocks noGrp="1"/>
          </p:cNvSpPr>
          <p:nvPr>
            <p:ph type="dt" sz="half" idx="10"/>
          </p:nvPr>
        </p:nvSpPr>
        <p:spPr/>
        <p:txBody>
          <a:bodyPr/>
          <a:lstStyle/>
          <a:p>
            <a:r>
              <a:rPr lang="en-US"/>
              <a:t>22/01/19</a:t>
            </a:r>
          </a:p>
        </p:txBody>
      </p:sp>
    </p:spTree>
    <p:extLst>
      <p:ext uri="{BB962C8B-B14F-4D97-AF65-F5344CB8AC3E}">
        <p14:creationId xmlns:p14="http://schemas.microsoft.com/office/powerpoint/2010/main" val="27601504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page217image35936256">
            <a:extLst>
              <a:ext uri="{FF2B5EF4-FFF2-40B4-BE49-F238E27FC236}">
                <a16:creationId xmlns:a16="http://schemas.microsoft.com/office/drawing/2014/main" id="{336DE411-5D30-E549-BABE-F1C991B56C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350000" cy="12700"/>
          </a:xfrm>
          <a:prstGeom prst="rect">
            <a:avLst/>
          </a:prstGeom>
          <a:noFill/>
          <a:extLst>
            <a:ext uri="{909E8E84-426E-40dd-AFC4-6F175D3DCCD1}">
              <a14:hiddenFill xmlns="" xmlns:a14="http://schemas.microsoft.com/office/drawing/2010/main">
                <a:solidFill>
                  <a:srgbClr val="FFFFFF"/>
                </a:solidFill>
              </a14:hiddenFill>
            </a:ext>
          </a:extLst>
        </p:spPr>
      </p:pic>
      <p:graphicFrame>
        <p:nvGraphicFramePr>
          <p:cNvPr id="7" name="Diagram 6"/>
          <p:cNvGraphicFramePr/>
          <p:nvPr>
            <p:extLst>
              <p:ext uri="{D42A27DB-BD31-4B8C-83A1-F6EECF244321}">
                <p14:modId xmlns:p14="http://schemas.microsoft.com/office/powerpoint/2010/main" val="180112826"/>
              </p:ext>
            </p:extLst>
          </p:nvPr>
        </p:nvGraphicFramePr>
        <p:xfrm>
          <a:off x="4367808" y="2492896"/>
          <a:ext cx="7128792"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Title 12"/>
          <p:cNvSpPr>
            <a:spLocks noGrp="1"/>
          </p:cNvSpPr>
          <p:nvPr>
            <p:ph type="title"/>
          </p:nvPr>
        </p:nvSpPr>
        <p:spPr>
          <a:xfrm>
            <a:off x="628650" y="2286670"/>
            <a:ext cx="10795942" cy="505729"/>
          </a:xfrm>
        </p:spPr>
        <p:txBody>
          <a:bodyPr>
            <a:normAutofit fontScale="90000"/>
          </a:bodyPr>
          <a:lstStyle/>
          <a:p>
            <a:r>
              <a:rPr lang="en-US" dirty="0"/>
              <a:t>Impact 3. More people trained in research and academic sectors</a:t>
            </a:r>
          </a:p>
        </p:txBody>
      </p:sp>
      <p:sp>
        <p:nvSpPr>
          <p:cNvPr id="8" name="Content Placeholder 10"/>
          <p:cNvSpPr>
            <a:spLocks noGrp="1"/>
          </p:cNvSpPr>
          <p:nvPr>
            <p:ph idx="1"/>
          </p:nvPr>
        </p:nvSpPr>
        <p:spPr>
          <a:xfrm>
            <a:off x="628650" y="3284984"/>
            <a:ext cx="10939958" cy="1512168"/>
          </a:xfrm>
        </p:spPr>
        <p:txBody>
          <a:bodyPr>
            <a:normAutofit/>
          </a:bodyPr>
          <a:lstStyle/>
          <a:p>
            <a:r>
              <a:rPr lang="en-US" sz="2400" i="1" dirty="0"/>
              <a:t>Train people in research and academic organisations preventing lack of skilled and </a:t>
            </a:r>
            <a:r>
              <a:rPr lang="en-US" sz="2400" i="1" dirty="0" err="1"/>
              <a:t>specialised</a:t>
            </a:r>
            <a:r>
              <a:rPr lang="en-US" sz="2400" i="1" dirty="0"/>
              <a:t> infrastructure operators</a:t>
            </a:r>
          </a:p>
        </p:txBody>
      </p:sp>
    </p:spTree>
    <p:extLst>
      <p:ext uri="{BB962C8B-B14F-4D97-AF65-F5344CB8AC3E}">
        <p14:creationId xmlns:p14="http://schemas.microsoft.com/office/powerpoint/2010/main" val="10525250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5360" y="1844824"/>
            <a:ext cx="6840760" cy="4278946"/>
          </a:xfrm>
        </p:spPr>
        <p:txBody>
          <a:bodyPr>
            <a:normAutofit fontScale="85000" lnSpcReduction="20000"/>
          </a:bodyPr>
          <a:lstStyle/>
          <a:p>
            <a:pPr marL="0" indent="0">
              <a:buNone/>
            </a:pPr>
            <a:r>
              <a:rPr lang="en-GB" b="1" dirty="0"/>
              <a:t>Supporting Dissemination/Engagement activities</a:t>
            </a:r>
          </a:p>
          <a:p>
            <a:r>
              <a:rPr lang="en-US" dirty="0"/>
              <a:t>9 DMP training events  - 6 events jointly organized with the OpenAIRE-Advance project</a:t>
            </a:r>
          </a:p>
          <a:p>
            <a:pPr lvl="1"/>
            <a:r>
              <a:rPr lang="en-US" dirty="0"/>
              <a:t>2019 Joint training </a:t>
            </a:r>
            <a:r>
              <a:rPr lang="en-US" dirty="0" err="1"/>
              <a:t>programme</a:t>
            </a:r>
            <a:r>
              <a:rPr lang="en-US" dirty="0"/>
              <a:t> for OpenAIRE and EOSC-hub </a:t>
            </a:r>
          </a:p>
          <a:p>
            <a:r>
              <a:rPr lang="en-US" dirty="0"/>
              <a:t>Other areas:</a:t>
            </a:r>
          </a:p>
          <a:p>
            <a:pPr lvl="1"/>
            <a:r>
              <a:rPr lang="en-GB" dirty="0"/>
              <a:t>Security, AAI, Storage and Cloud Technologies, service-specific training for users</a:t>
            </a:r>
          </a:p>
          <a:p>
            <a:pPr lvl="1"/>
            <a:r>
              <a:rPr lang="en-US" dirty="0"/>
              <a:t>4 </a:t>
            </a:r>
            <a:r>
              <a:rPr lang="en-US" dirty="0" err="1"/>
              <a:t>FitSM</a:t>
            </a:r>
            <a:r>
              <a:rPr lang="en-US" dirty="0"/>
              <a:t> Certification Training events + 2 webinars + 1 individual </a:t>
            </a:r>
            <a:r>
              <a:rPr lang="en-US" dirty="0" err="1"/>
              <a:t>FitSM</a:t>
            </a:r>
            <a:r>
              <a:rPr lang="en-US" dirty="0"/>
              <a:t> process grouping webinar </a:t>
            </a:r>
          </a:p>
          <a:p>
            <a:r>
              <a:rPr lang="en-US" dirty="0"/>
              <a:t>Domain-specific training activities in collaboration with:</a:t>
            </a:r>
          </a:p>
          <a:p>
            <a:pPr lvl="1"/>
            <a:r>
              <a:rPr lang="en-US" dirty="0"/>
              <a:t>CODATA, ENVRI, INSTRUCT, VIRGO and </a:t>
            </a:r>
            <a:r>
              <a:rPr lang="en-US" dirty="0" err="1"/>
              <a:t>NGSchool</a:t>
            </a:r>
            <a:endParaRPr lang="en-US" dirty="0"/>
          </a:p>
        </p:txBody>
      </p:sp>
      <p:sp>
        <p:nvSpPr>
          <p:cNvPr id="5" name="Title 4"/>
          <p:cNvSpPr>
            <a:spLocks noGrp="1"/>
          </p:cNvSpPr>
          <p:nvPr>
            <p:ph type="title"/>
          </p:nvPr>
        </p:nvSpPr>
        <p:spPr>
          <a:ln>
            <a:solidFill>
              <a:schemeClr val="tx1"/>
            </a:solidFill>
          </a:ln>
        </p:spPr>
        <p:txBody>
          <a:bodyPr>
            <a:normAutofit fontScale="90000"/>
          </a:bodyPr>
          <a:lstStyle/>
          <a:p>
            <a:r>
              <a:rPr lang="en-US" dirty="0"/>
              <a:t>Impact 3/Main achievements 2018</a:t>
            </a:r>
          </a:p>
        </p:txBody>
      </p:sp>
      <p:sp>
        <p:nvSpPr>
          <p:cNvPr id="7" name="TextBox 6"/>
          <p:cNvSpPr txBox="1"/>
          <p:nvPr/>
        </p:nvSpPr>
        <p:spPr>
          <a:xfrm>
            <a:off x="8140665" y="4988465"/>
            <a:ext cx="3001399" cy="369332"/>
          </a:xfrm>
          <a:prstGeom prst="rect">
            <a:avLst/>
          </a:prstGeom>
          <a:noFill/>
        </p:spPr>
        <p:txBody>
          <a:bodyPr wrap="none" rtlCol="0">
            <a:spAutoFit/>
          </a:bodyPr>
          <a:lstStyle/>
          <a:p>
            <a:r>
              <a:rPr lang="en-US" dirty="0">
                <a:hlinkClick r:id="rId3"/>
              </a:rPr>
              <a:t>eosc-hub.eu/training-material</a:t>
            </a:r>
            <a:endParaRPr lang="en-US" dirty="0"/>
          </a:p>
        </p:txBody>
      </p:sp>
      <p:pic>
        <p:nvPicPr>
          <p:cNvPr id="8" name="Picture 7">
            <a:extLst>
              <a:ext uri="{FF2B5EF4-FFF2-40B4-BE49-F238E27FC236}">
                <a16:creationId xmlns:a16="http://schemas.microsoft.com/office/drawing/2014/main" id="{0ABC4FF2-C622-1D42-A2D3-D8023161B7AB}"/>
              </a:ext>
            </a:extLst>
          </p:cNvPr>
          <p:cNvPicPr>
            <a:picLocks noChangeAspect="1"/>
          </p:cNvPicPr>
          <p:nvPr/>
        </p:nvPicPr>
        <p:blipFill>
          <a:blip r:embed="rId4"/>
          <a:stretch>
            <a:fillRect/>
          </a:stretch>
        </p:blipFill>
        <p:spPr>
          <a:xfrm>
            <a:off x="7195661" y="2204864"/>
            <a:ext cx="4761428" cy="2711593"/>
          </a:xfrm>
          <a:prstGeom prst="rect">
            <a:avLst/>
          </a:prstGeom>
          <a:ln>
            <a:solidFill>
              <a:schemeClr val="tx1"/>
            </a:solidFill>
          </a:ln>
        </p:spPr>
      </p:pic>
      <p:sp>
        <p:nvSpPr>
          <p:cNvPr id="9" name="Date Placeholder 8"/>
          <p:cNvSpPr>
            <a:spLocks noGrp="1"/>
          </p:cNvSpPr>
          <p:nvPr>
            <p:ph type="dt" sz="half" idx="10"/>
          </p:nvPr>
        </p:nvSpPr>
        <p:spPr/>
        <p:txBody>
          <a:bodyPr/>
          <a:lstStyle/>
          <a:p>
            <a:r>
              <a:rPr lang="en-US"/>
              <a:t>22/01/19</a:t>
            </a:r>
          </a:p>
        </p:txBody>
      </p:sp>
      <p:sp>
        <p:nvSpPr>
          <p:cNvPr id="10" name="Content Placeholder 1">
            <a:extLst>
              <a:ext uri="{FF2B5EF4-FFF2-40B4-BE49-F238E27FC236}">
                <a16:creationId xmlns:a16="http://schemas.microsoft.com/office/drawing/2014/main" id="{08CCFC07-E621-A54A-8955-E54735A5A63C}"/>
              </a:ext>
            </a:extLst>
          </p:cNvPr>
          <p:cNvSpPr txBox="1">
            <a:spLocks/>
          </p:cNvSpPr>
          <p:nvPr/>
        </p:nvSpPr>
        <p:spPr>
          <a:xfrm>
            <a:off x="983432" y="1147522"/>
            <a:ext cx="5016087" cy="568523"/>
          </a:xfrm>
          <a:prstGeom prst="rect">
            <a:avLst/>
          </a:prstGeom>
        </p:spPr>
        <p:txBody>
          <a:bodyPr>
            <a:normAutofit/>
          </a:bodyPr>
          <a:lstStyle>
            <a:lvl1pPr marL="342900" indent="-342900" algn="l" defTabSz="457200" rtl="0" eaLnBrk="1" latinLnBrk="0" hangingPunct="1">
              <a:spcBef>
                <a:spcPct val="20000"/>
              </a:spcBef>
              <a:buSzPct val="100000"/>
              <a:buFontTx/>
              <a:buBlip>
                <a:blip r:embed="rId5"/>
              </a:buBlip>
              <a:defRPr sz="2800" b="0" i="0" kern="1200">
                <a:solidFill>
                  <a:schemeClr val="tx1">
                    <a:lumMod val="75000"/>
                  </a:schemeClr>
                </a:solidFill>
                <a:latin typeface="+mn-lt"/>
                <a:ea typeface="Source Sans Pro" charset="0"/>
                <a:cs typeface="Source Sans Pro" charset="0"/>
              </a:defRPr>
            </a:lvl1pPr>
            <a:lvl2pPr marL="742950" indent="-285750" algn="l" defTabSz="457200" rtl="0" eaLnBrk="1" latinLnBrk="0" hangingPunct="1">
              <a:spcBef>
                <a:spcPct val="20000"/>
              </a:spcBef>
              <a:buSzPct val="90000"/>
              <a:buFont typeface="Calibri" panose="020F0502020204030204" pitchFamily="34" charset="0"/>
              <a:buChar char="-"/>
              <a:defRPr sz="2600" b="0" i="0" kern="1200">
                <a:solidFill>
                  <a:schemeClr val="tx1">
                    <a:lumMod val="75000"/>
                  </a:schemeClr>
                </a:solidFill>
                <a:latin typeface="+mn-lt"/>
                <a:ea typeface="Source Sans Pro" charset="0"/>
                <a:cs typeface="Source Sans Pro" charset="0"/>
              </a:defRPr>
            </a:lvl2pPr>
            <a:lvl3pPr marL="1143000" indent="-228600" algn="l" defTabSz="457200" rtl="0" eaLnBrk="1" latinLnBrk="0" hangingPunct="1">
              <a:spcBef>
                <a:spcPct val="20000"/>
              </a:spcBef>
              <a:buSzPct val="80000"/>
              <a:buFont typeface="Wingdings" panose="05000000000000000000" pitchFamily="2" charset="2"/>
              <a:buChar char="§"/>
              <a:defRPr sz="2400" b="0" i="0" kern="120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kern="120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kern="1200">
                <a:solidFill>
                  <a:schemeClr val="tx1">
                    <a:lumMod val="75000"/>
                  </a:schemeClr>
                </a:solidFill>
                <a:latin typeface="+mn-lt"/>
                <a:ea typeface="Source Sans Pro" charset="0"/>
                <a:cs typeface="Source Sans Pro"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b="1" dirty="0"/>
              <a:t>Over 800 individuals trained </a:t>
            </a:r>
          </a:p>
        </p:txBody>
      </p:sp>
    </p:spTree>
    <p:extLst>
      <p:ext uri="{BB962C8B-B14F-4D97-AF65-F5344CB8AC3E}">
        <p14:creationId xmlns:p14="http://schemas.microsoft.com/office/powerpoint/2010/main" val="24288537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Screenshot 2019-01-21 at 18.01.47.png"/>
          <p:cNvPicPr>
            <a:picLocks noGrp="1" noChangeAspect="1"/>
          </p:cNvPicPr>
          <p:nvPr>
            <p:ph idx="1"/>
          </p:nvPr>
        </p:nvPicPr>
        <p:blipFill>
          <a:blip r:embed="rId3">
            <a:extLst>
              <a:ext uri="{28A0092B-C50C-407E-A947-70E740481C1C}">
                <a14:useLocalDpi xmlns:a14="http://schemas.microsoft.com/office/drawing/2010/main" val="0"/>
              </a:ext>
            </a:extLst>
          </a:blip>
          <a:srcRect l="18729" r="18729"/>
          <a:stretch>
            <a:fillRect/>
          </a:stretch>
        </p:blipFill>
        <p:spPr>
          <a:xfrm>
            <a:off x="335361" y="1293223"/>
            <a:ext cx="3744416" cy="3169571"/>
          </a:xfrm>
          <a:prstGeom prst="rect">
            <a:avLst/>
          </a:prstGeom>
          <a:ln>
            <a:solidFill>
              <a:schemeClr val="tx1"/>
            </a:solidFill>
          </a:ln>
        </p:spPr>
      </p:pic>
      <p:sp>
        <p:nvSpPr>
          <p:cNvPr id="7" name="Content Placeholder 6"/>
          <p:cNvSpPr>
            <a:spLocks noGrp="1"/>
          </p:cNvSpPr>
          <p:nvPr>
            <p:ph idx="15"/>
          </p:nvPr>
        </p:nvSpPr>
        <p:spPr>
          <a:xfrm>
            <a:off x="4367808" y="1268760"/>
            <a:ext cx="7464829" cy="4968552"/>
          </a:xfrm>
        </p:spPr>
        <p:txBody>
          <a:bodyPr>
            <a:normAutofit fontScale="85000" lnSpcReduction="20000"/>
          </a:bodyPr>
          <a:lstStyle/>
          <a:p>
            <a:r>
              <a:rPr lang="en-US" dirty="0" err="1"/>
              <a:t>OpenCoastS</a:t>
            </a:r>
            <a:r>
              <a:rPr lang="en-US" dirty="0"/>
              <a:t>: an innovative and free platform to generated on-</a:t>
            </a:r>
            <a:r>
              <a:rPr lang="en-US" dirty="0" err="1"/>
              <a:t>demond</a:t>
            </a:r>
            <a:r>
              <a:rPr lang="en-US" dirty="0"/>
              <a:t> forecasts</a:t>
            </a:r>
          </a:p>
          <a:p>
            <a:pPr lvl="1"/>
            <a:r>
              <a:rPr lang="en-US" dirty="0">
                <a:solidFill>
                  <a:srgbClr val="B5892D"/>
                </a:solidFill>
              </a:rPr>
              <a:t>First</a:t>
            </a:r>
            <a:r>
              <a:rPr lang="en-US" dirty="0"/>
              <a:t> national EOSC-hub thematic service provider which joined the Marketplace, </a:t>
            </a:r>
            <a:r>
              <a:rPr lang="en-US" dirty="0">
                <a:solidFill>
                  <a:srgbClr val="B5892D"/>
                </a:solidFill>
              </a:rPr>
              <a:t>opening access to international user communities</a:t>
            </a:r>
            <a:r>
              <a:rPr lang="en-US" dirty="0"/>
              <a:t> thanks to VA funding  </a:t>
            </a:r>
          </a:p>
          <a:p>
            <a:pPr lvl="1"/>
            <a:r>
              <a:rPr lang="en-US" dirty="0"/>
              <a:t>International cooperation with the Atlantic Interactions Research Centre 	</a:t>
            </a:r>
          </a:p>
          <a:p>
            <a:r>
              <a:rPr lang="en-US" dirty="0">
                <a:solidFill>
                  <a:srgbClr val="B5892D"/>
                </a:solidFill>
              </a:rPr>
              <a:t>148 participants </a:t>
            </a:r>
            <a:r>
              <a:rPr lang="en-US" dirty="0"/>
              <a:t>to the e-Tutorial 13/12/2018 “e-Tutorial: from processes knowledge to on-demand circulation forecasts”</a:t>
            </a:r>
          </a:p>
          <a:p>
            <a:pPr lvl="1"/>
            <a:r>
              <a:rPr lang="en-US" dirty="0"/>
              <a:t>Objectives: Empower potential users by providing an introduction to the relevant physical processes, the numerical model SCHISM and unstructured grid generation</a:t>
            </a:r>
          </a:p>
          <a:p>
            <a:pPr lvl="1"/>
            <a:r>
              <a:rPr lang="en-US" dirty="0"/>
              <a:t>Minimize the learning effort by a step-by-step tutorial on the use of </a:t>
            </a:r>
            <a:r>
              <a:rPr lang="en-US" dirty="0" err="1"/>
              <a:t>OPENCoastS</a:t>
            </a:r>
            <a:endParaRPr lang="en-US" dirty="0"/>
          </a:p>
        </p:txBody>
      </p:sp>
      <p:sp>
        <p:nvSpPr>
          <p:cNvPr id="5" name="Title 4"/>
          <p:cNvSpPr>
            <a:spLocks noGrp="1"/>
          </p:cNvSpPr>
          <p:nvPr>
            <p:ph type="title"/>
          </p:nvPr>
        </p:nvSpPr>
        <p:spPr/>
        <p:txBody>
          <a:bodyPr>
            <a:normAutofit fontScale="90000"/>
          </a:bodyPr>
          <a:lstStyle/>
          <a:p>
            <a:r>
              <a:rPr lang="en-US" dirty="0"/>
              <a:t>Impact 3/Success stories - </a:t>
            </a:r>
            <a:r>
              <a:rPr lang="en-US" dirty="0" err="1"/>
              <a:t>OPENCoastS</a:t>
            </a:r>
            <a:endParaRPr lang="en-US" dirty="0"/>
          </a:p>
        </p:txBody>
      </p:sp>
      <p:graphicFrame>
        <p:nvGraphicFramePr>
          <p:cNvPr id="8" name="Diagram 7"/>
          <p:cNvGraphicFramePr/>
          <p:nvPr>
            <p:extLst>
              <p:ext uri="{D42A27DB-BD31-4B8C-83A1-F6EECF244321}">
                <p14:modId xmlns:p14="http://schemas.microsoft.com/office/powerpoint/2010/main" val="2432374278"/>
              </p:ext>
            </p:extLst>
          </p:nvPr>
        </p:nvGraphicFramePr>
        <p:xfrm>
          <a:off x="-168696" y="4293096"/>
          <a:ext cx="4536504" cy="20170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Date Placeholder 8"/>
          <p:cNvSpPr>
            <a:spLocks noGrp="1"/>
          </p:cNvSpPr>
          <p:nvPr>
            <p:ph type="dt" sz="half" idx="10"/>
          </p:nvPr>
        </p:nvSpPr>
        <p:spPr/>
        <p:txBody>
          <a:bodyPr/>
          <a:lstStyle/>
          <a:p>
            <a:r>
              <a:rPr lang="en-US"/>
              <a:t>22/01/19</a:t>
            </a:r>
          </a:p>
        </p:txBody>
      </p:sp>
    </p:spTree>
    <p:extLst>
      <p:ext uri="{BB962C8B-B14F-4D97-AF65-F5344CB8AC3E}">
        <p14:creationId xmlns:p14="http://schemas.microsoft.com/office/powerpoint/2010/main" val="28963364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page217image35936256">
            <a:extLst>
              <a:ext uri="{FF2B5EF4-FFF2-40B4-BE49-F238E27FC236}">
                <a16:creationId xmlns:a16="http://schemas.microsoft.com/office/drawing/2014/main" id="{336DE411-5D30-E549-BABE-F1C991B56C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350000" cy="12700"/>
          </a:xfrm>
          <a:prstGeom prst="rect">
            <a:avLst/>
          </a:prstGeom>
          <a:noFill/>
          <a:extLst>
            <a:ext uri="{909E8E84-426E-40dd-AFC4-6F175D3DCCD1}">
              <a14:hiddenFill xmlns="" xmlns:a14="http://schemas.microsoft.com/office/drawing/2010/main">
                <a:solidFill>
                  <a:srgbClr val="FFFFFF"/>
                </a:solidFill>
              </a14:hiddenFill>
            </a:ext>
          </a:extLst>
        </p:spPr>
      </p:pic>
      <p:graphicFrame>
        <p:nvGraphicFramePr>
          <p:cNvPr id="7" name="Diagram 6"/>
          <p:cNvGraphicFramePr/>
          <p:nvPr>
            <p:extLst>
              <p:ext uri="{D42A27DB-BD31-4B8C-83A1-F6EECF244321}">
                <p14:modId xmlns:p14="http://schemas.microsoft.com/office/powerpoint/2010/main" val="2465869433"/>
              </p:ext>
            </p:extLst>
          </p:nvPr>
        </p:nvGraphicFramePr>
        <p:xfrm>
          <a:off x="3287688" y="4614726"/>
          <a:ext cx="8568952" cy="22432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Title 12"/>
          <p:cNvSpPr>
            <a:spLocks noGrp="1"/>
          </p:cNvSpPr>
          <p:nvPr>
            <p:ph type="title"/>
          </p:nvPr>
        </p:nvSpPr>
        <p:spPr>
          <a:xfrm>
            <a:off x="628650" y="2060848"/>
            <a:ext cx="10795942" cy="505729"/>
          </a:xfrm>
        </p:spPr>
        <p:txBody>
          <a:bodyPr>
            <a:normAutofit fontScale="90000"/>
          </a:bodyPr>
          <a:lstStyle/>
          <a:p>
            <a:r>
              <a:rPr lang="en-US" dirty="0"/>
              <a:t>Impact 4. Avoid the locking-in to particular hardware or software platforms that would </a:t>
            </a:r>
            <a:r>
              <a:rPr lang="en-US" dirty="0" err="1"/>
              <a:t>jeopardise</a:t>
            </a:r>
            <a:r>
              <a:rPr lang="en-US" dirty="0"/>
              <a:t> the long-term</a:t>
            </a:r>
            <a:br>
              <a:rPr lang="en-US" dirty="0"/>
            </a:br>
            <a:r>
              <a:rPr lang="en-US" dirty="0"/>
              <a:t>planning for capacity upgrades</a:t>
            </a:r>
          </a:p>
        </p:txBody>
      </p:sp>
      <p:sp>
        <p:nvSpPr>
          <p:cNvPr id="8" name="Content Placeholder 10"/>
          <p:cNvSpPr>
            <a:spLocks noGrp="1"/>
          </p:cNvSpPr>
          <p:nvPr>
            <p:ph idx="1"/>
          </p:nvPr>
        </p:nvSpPr>
        <p:spPr>
          <a:xfrm>
            <a:off x="628650" y="3645024"/>
            <a:ext cx="10939958" cy="1512168"/>
          </a:xfrm>
        </p:spPr>
        <p:txBody>
          <a:bodyPr>
            <a:normAutofit/>
          </a:bodyPr>
          <a:lstStyle/>
          <a:p>
            <a:r>
              <a:rPr lang="en-US" sz="2400" i="1" dirty="0"/>
              <a:t>Increase service interoperability by exposing well-defined interfaces based on open specifications that improve reusability and develop technical and service roadmaps to ensure a coherent evolution of the technical solutions and service offering</a:t>
            </a:r>
          </a:p>
        </p:txBody>
      </p:sp>
    </p:spTree>
    <p:extLst>
      <p:ext uri="{BB962C8B-B14F-4D97-AF65-F5344CB8AC3E}">
        <p14:creationId xmlns:p14="http://schemas.microsoft.com/office/powerpoint/2010/main" val="32056252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83432" y="1268763"/>
            <a:ext cx="10513168" cy="4855007"/>
          </a:xfrm>
        </p:spPr>
        <p:txBody>
          <a:bodyPr>
            <a:normAutofit/>
          </a:bodyPr>
          <a:lstStyle/>
          <a:p>
            <a:pPr marL="514350" indent="-514350">
              <a:lnSpc>
                <a:spcPct val="170000"/>
              </a:lnSpc>
              <a:buAutoNum type="arabicPeriod"/>
            </a:pPr>
            <a:r>
              <a:rPr lang="en-US" dirty="0"/>
              <a:t>EOSC-hub expected impact </a:t>
            </a:r>
          </a:p>
          <a:p>
            <a:pPr marL="514350" indent="-514350">
              <a:lnSpc>
                <a:spcPct val="170000"/>
              </a:lnSpc>
              <a:buFontTx/>
              <a:buAutoNum type="arabicPeriod"/>
            </a:pPr>
            <a:r>
              <a:rPr lang="en-US" altLang="fi-FI" dirty="0">
                <a:solidFill>
                  <a:schemeClr val="tx1"/>
                </a:solidFill>
              </a:rPr>
              <a:t>EOSC-hub Stakeholders </a:t>
            </a:r>
          </a:p>
          <a:p>
            <a:pPr marL="514350" indent="-514350">
              <a:lnSpc>
                <a:spcPct val="170000"/>
              </a:lnSpc>
              <a:buFontTx/>
              <a:buAutoNum type="arabicPeriod"/>
            </a:pPr>
            <a:r>
              <a:rPr lang="en-US" dirty="0">
                <a:solidFill>
                  <a:schemeClr val="tx1"/>
                </a:solidFill>
              </a:rPr>
              <a:t>Key Exploitable Results in EOSC-hub</a:t>
            </a:r>
          </a:p>
          <a:p>
            <a:pPr marL="514350" indent="-514350">
              <a:lnSpc>
                <a:spcPct val="170000"/>
              </a:lnSpc>
              <a:buFontTx/>
              <a:buAutoNum type="arabicPeriod"/>
            </a:pPr>
            <a:r>
              <a:rPr lang="en-US" dirty="0"/>
              <a:t>Main achievements, dissemination &amp; engagement activities towards impact</a:t>
            </a:r>
          </a:p>
          <a:p>
            <a:pPr marL="514350" indent="-514350">
              <a:lnSpc>
                <a:spcPct val="170000"/>
              </a:lnSpc>
              <a:buFontTx/>
              <a:buAutoNum type="arabicPeriod"/>
            </a:pPr>
            <a:r>
              <a:rPr lang="en-US" altLang="fi-FI" dirty="0">
                <a:solidFill>
                  <a:schemeClr val="tx1"/>
                </a:solidFill>
              </a:rPr>
              <a:t>Next Steps</a:t>
            </a:r>
          </a:p>
          <a:p>
            <a:pPr marL="0" indent="0">
              <a:buNone/>
            </a:pPr>
            <a:endParaRPr lang="en-US" dirty="0"/>
          </a:p>
        </p:txBody>
      </p:sp>
      <p:sp>
        <p:nvSpPr>
          <p:cNvPr id="5" name="Title 4"/>
          <p:cNvSpPr>
            <a:spLocks noGrp="1"/>
          </p:cNvSpPr>
          <p:nvPr>
            <p:ph type="title"/>
          </p:nvPr>
        </p:nvSpPr>
        <p:spPr/>
        <p:txBody>
          <a:bodyPr>
            <a:normAutofit fontScale="90000"/>
          </a:bodyPr>
          <a:lstStyle/>
          <a:p>
            <a:r>
              <a:rPr lang="en-GB"/>
              <a:t>Outline</a:t>
            </a:r>
          </a:p>
        </p:txBody>
      </p:sp>
      <p:sp>
        <p:nvSpPr>
          <p:cNvPr id="7" name="Date Placeholder 6"/>
          <p:cNvSpPr>
            <a:spLocks noGrp="1"/>
          </p:cNvSpPr>
          <p:nvPr>
            <p:ph type="dt" sz="half" idx="10"/>
          </p:nvPr>
        </p:nvSpPr>
        <p:spPr/>
        <p:txBody>
          <a:bodyPr/>
          <a:lstStyle/>
          <a:p>
            <a:r>
              <a:rPr lang="en-US"/>
              <a:t>22/01/19</a:t>
            </a:r>
          </a:p>
        </p:txBody>
      </p:sp>
    </p:spTree>
    <p:extLst>
      <p:ext uri="{BB962C8B-B14F-4D97-AF65-F5344CB8AC3E}">
        <p14:creationId xmlns:p14="http://schemas.microsoft.com/office/powerpoint/2010/main" val="3411366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477B91F-949C-0845-A619-D2D517D99437}"/>
              </a:ext>
            </a:extLst>
          </p:cNvPr>
          <p:cNvSpPr>
            <a:spLocks noGrp="1"/>
          </p:cNvSpPr>
          <p:nvPr>
            <p:ph idx="1"/>
          </p:nvPr>
        </p:nvSpPr>
        <p:spPr>
          <a:xfrm>
            <a:off x="359833" y="980728"/>
            <a:ext cx="11424799" cy="5184576"/>
          </a:xfrm>
        </p:spPr>
        <p:txBody>
          <a:bodyPr>
            <a:normAutofit/>
          </a:bodyPr>
          <a:lstStyle/>
          <a:p>
            <a:r>
              <a:rPr lang="en-GB" dirty="0">
                <a:solidFill>
                  <a:schemeClr val="tx1"/>
                </a:solidFill>
              </a:rPr>
              <a:t>The EOSC-hub technical roadmap and activities are </a:t>
            </a:r>
            <a:r>
              <a:rPr lang="en-GB" dirty="0">
                <a:solidFill>
                  <a:srgbClr val="B5892D"/>
                </a:solidFill>
              </a:rPr>
              <a:t>fully aligned </a:t>
            </a:r>
            <a:r>
              <a:rPr lang="en-GB" dirty="0">
                <a:solidFill>
                  <a:schemeClr val="tx1"/>
                </a:solidFill>
              </a:rPr>
              <a:t>with the EC Implementation Roadmap. </a:t>
            </a:r>
          </a:p>
          <a:p>
            <a:r>
              <a:rPr lang="en-GB" dirty="0">
                <a:solidFill>
                  <a:schemeClr val="tx1"/>
                </a:solidFill>
              </a:rPr>
              <a:t>The </a:t>
            </a:r>
            <a:r>
              <a:rPr lang="en-GB" dirty="0">
                <a:solidFill>
                  <a:srgbClr val="B5892D"/>
                </a:solidFill>
              </a:rPr>
              <a:t>first EOSC-hub Technical Architecture &amp; Standards Roadmap (D10.3)  </a:t>
            </a:r>
            <a:r>
              <a:rPr lang="en-GB" dirty="0">
                <a:solidFill>
                  <a:schemeClr val="tx1"/>
                </a:solidFill>
              </a:rPr>
              <a:t>defining interfaces for </a:t>
            </a:r>
            <a:r>
              <a:rPr lang="en-GB" dirty="0" err="1">
                <a:solidFill>
                  <a:schemeClr val="tx1"/>
                </a:solidFill>
              </a:rPr>
              <a:t>composibility</a:t>
            </a:r>
            <a:r>
              <a:rPr lang="en-GB" dirty="0">
                <a:solidFill>
                  <a:schemeClr val="tx1"/>
                </a:solidFill>
              </a:rPr>
              <a:t> of services across multiple suppliers, was released. Roadmaps take into account the requirements gathered by the interested stakeholders (research infrastructures, business pilots, </a:t>
            </a:r>
            <a:r>
              <a:rPr lang="en-GB" dirty="0" err="1">
                <a:solidFill>
                  <a:schemeClr val="tx1"/>
                </a:solidFill>
              </a:rPr>
              <a:t>etc</a:t>
            </a:r>
            <a:r>
              <a:rPr lang="en-GB" dirty="0">
                <a:solidFill>
                  <a:schemeClr val="tx1"/>
                </a:solidFill>
              </a:rPr>
              <a:t>). </a:t>
            </a:r>
          </a:p>
          <a:p>
            <a:r>
              <a:rPr lang="en-GB" dirty="0">
                <a:solidFill>
                  <a:schemeClr val="tx1"/>
                </a:solidFill>
              </a:rPr>
              <a:t>Technical coordination (WP10) fostered the further adoption of standards protocols and APIs widely used in international context like </a:t>
            </a:r>
            <a:r>
              <a:rPr lang="en-GB" dirty="0">
                <a:solidFill>
                  <a:srgbClr val="B5892D"/>
                </a:solidFill>
              </a:rPr>
              <a:t>RDA or ICT standards (OGF, W3C, OASIS)</a:t>
            </a:r>
          </a:p>
        </p:txBody>
      </p:sp>
      <p:sp>
        <p:nvSpPr>
          <p:cNvPr id="5" name="Title 4">
            <a:extLst>
              <a:ext uri="{FF2B5EF4-FFF2-40B4-BE49-F238E27FC236}">
                <a16:creationId xmlns:a16="http://schemas.microsoft.com/office/drawing/2014/main" id="{FB13FBDD-500F-AE4F-8F8D-EB62F4B18515}"/>
              </a:ext>
            </a:extLst>
          </p:cNvPr>
          <p:cNvSpPr>
            <a:spLocks noGrp="1"/>
          </p:cNvSpPr>
          <p:nvPr>
            <p:ph type="title"/>
          </p:nvPr>
        </p:nvSpPr>
        <p:spPr>
          <a:xfrm>
            <a:off x="3220976" y="188640"/>
            <a:ext cx="8971023" cy="537716"/>
          </a:xfrm>
        </p:spPr>
        <p:txBody>
          <a:bodyPr vert="horz">
            <a:normAutofit fontScale="90000"/>
          </a:bodyPr>
          <a:lstStyle/>
          <a:p>
            <a:r>
              <a:rPr lang="en-US" dirty="0"/>
              <a:t>Impact 4/Main achievements in 2018</a:t>
            </a:r>
            <a:endParaRPr lang="en-GB" dirty="0"/>
          </a:p>
        </p:txBody>
      </p:sp>
      <p:sp>
        <p:nvSpPr>
          <p:cNvPr id="11" name="Date Placeholder 10"/>
          <p:cNvSpPr>
            <a:spLocks noGrp="1"/>
          </p:cNvSpPr>
          <p:nvPr>
            <p:ph type="dt" sz="half" idx="10"/>
          </p:nvPr>
        </p:nvSpPr>
        <p:spPr/>
        <p:txBody>
          <a:bodyPr/>
          <a:lstStyle/>
          <a:p>
            <a:r>
              <a:rPr lang="en-US"/>
              <a:t>22/01/19</a:t>
            </a:r>
          </a:p>
        </p:txBody>
      </p:sp>
    </p:spTree>
    <p:extLst>
      <p:ext uri="{BB962C8B-B14F-4D97-AF65-F5344CB8AC3E}">
        <p14:creationId xmlns:p14="http://schemas.microsoft.com/office/powerpoint/2010/main" val="15138173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5360" y="1268763"/>
            <a:ext cx="5832648" cy="4855007"/>
          </a:xfrm>
        </p:spPr>
        <p:txBody>
          <a:bodyPr>
            <a:normAutofit fontScale="77500" lnSpcReduction="20000"/>
          </a:bodyPr>
          <a:lstStyle/>
          <a:p>
            <a:r>
              <a:rPr lang="en-GB" dirty="0">
                <a:solidFill>
                  <a:srgbClr val="B5892D"/>
                </a:solidFill>
              </a:rPr>
              <a:t>2 technical joint roadmaps </a:t>
            </a:r>
            <a:r>
              <a:rPr lang="en-GB" dirty="0"/>
              <a:t>developed (OpenAIRE and GÉANT) focusing on DMP, AAI, Cloud interoperability, etc.) and one is under development with RDA to align roadmaps with RDA outputs</a:t>
            </a:r>
          </a:p>
          <a:p>
            <a:r>
              <a:rPr lang="en-GB" dirty="0">
                <a:solidFill>
                  <a:srgbClr val="B5892D"/>
                </a:solidFill>
              </a:rPr>
              <a:t>4 Thematic SPs </a:t>
            </a:r>
            <a:r>
              <a:rPr lang="en-GB" dirty="0"/>
              <a:t>were successfully integrated and introduced into the EOSC Marketplace exploiting the open interfaces EOSC-hub provides </a:t>
            </a:r>
          </a:p>
          <a:p>
            <a:r>
              <a:rPr lang="en-GB" dirty="0">
                <a:solidFill>
                  <a:srgbClr val="B5892D"/>
                </a:solidFill>
              </a:rPr>
              <a:t>Implementation</a:t>
            </a:r>
            <a:r>
              <a:rPr lang="en-GB" dirty="0"/>
              <a:t> of </a:t>
            </a:r>
            <a:r>
              <a:rPr lang="en-GB" dirty="0">
                <a:solidFill>
                  <a:srgbClr val="B5892D"/>
                </a:solidFill>
              </a:rPr>
              <a:t>AARC AAI Blueprint </a:t>
            </a:r>
            <a:r>
              <a:rPr lang="en-GB" dirty="0"/>
              <a:t>for the EOSC AAI</a:t>
            </a:r>
          </a:p>
          <a:p>
            <a:r>
              <a:rPr lang="en-GB" dirty="0"/>
              <a:t>The implementation of the EOSC-hub service management system complies to the </a:t>
            </a:r>
            <a:r>
              <a:rPr lang="en-GB" dirty="0" err="1">
                <a:solidFill>
                  <a:srgbClr val="B5892D"/>
                </a:solidFill>
              </a:rPr>
              <a:t>FitSM</a:t>
            </a:r>
            <a:r>
              <a:rPr lang="en-GB" dirty="0">
                <a:solidFill>
                  <a:srgbClr val="B5892D"/>
                </a:solidFill>
              </a:rPr>
              <a:t> standard</a:t>
            </a:r>
            <a:r>
              <a:rPr lang="en-GB" dirty="0"/>
              <a:t> and will be audited to comply to ISO service management and quality standards.</a:t>
            </a:r>
          </a:p>
          <a:p>
            <a:endParaRPr lang="en-US" dirty="0"/>
          </a:p>
        </p:txBody>
      </p:sp>
      <p:sp>
        <p:nvSpPr>
          <p:cNvPr id="5" name="Title 4"/>
          <p:cNvSpPr>
            <a:spLocks noGrp="1"/>
          </p:cNvSpPr>
          <p:nvPr>
            <p:ph type="title"/>
          </p:nvPr>
        </p:nvSpPr>
        <p:spPr/>
        <p:txBody>
          <a:bodyPr>
            <a:normAutofit fontScale="90000"/>
          </a:bodyPr>
          <a:lstStyle/>
          <a:p>
            <a:r>
              <a:rPr lang="en-US" dirty="0"/>
              <a:t>Impact 4/Main achievements in 2018 (</a:t>
            </a:r>
            <a:r>
              <a:rPr lang="en-US" dirty="0" err="1"/>
              <a:t>cont</a:t>
            </a:r>
            <a:r>
              <a:rPr lang="en-US" dirty="0"/>
              <a:t>)</a:t>
            </a:r>
          </a:p>
        </p:txBody>
      </p:sp>
      <p:pic>
        <p:nvPicPr>
          <p:cNvPr id="6" name="Picture 5">
            <a:extLst>
              <a:ext uri="{FF2B5EF4-FFF2-40B4-BE49-F238E27FC236}">
                <a16:creationId xmlns:a16="http://schemas.microsoft.com/office/drawing/2014/main" id="{3EAF50D1-DE8B-D347-BB28-5694E266CABD}"/>
              </a:ext>
            </a:extLst>
          </p:cNvPr>
          <p:cNvPicPr>
            <a:picLocks noChangeAspect="1"/>
          </p:cNvPicPr>
          <p:nvPr/>
        </p:nvPicPr>
        <p:blipFill>
          <a:blip r:embed="rId3"/>
          <a:stretch>
            <a:fillRect/>
          </a:stretch>
        </p:blipFill>
        <p:spPr>
          <a:xfrm>
            <a:off x="6744072" y="1702202"/>
            <a:ext cx="5112568" cy="2512957"/>
          </a:xfrm>
          <a:prstGeom prst="rect">
            <a:avLst/>
          </a:prstGeom>
        </p:spPr>
      </p:pic>
      <p:pic>
        <p:nvPicPr>
          <p:cNvPr id="7" name="Picture 6">
            <a:extLst>
              <a:ext uri="{FF2B5EF4-FFF2-40B4-BE49-F238E27FC236}">
                <a16:creationId xmlns:a16="http://schemas.microsoft.com/office/drawing/2014/main" id="{3B0425B8-F699-8C44-A4F6-0EE0B17A3C45}"/>
              </a:ext>
            </a:extLst>
          </p:cNvPr>
          <p:cNvPicPr>
            <a:picLocks noChangeAspect="1"/>
          </p:cNvPicPr>
          <p:nvPr/>
        </p:nvPicPr>
        <p:blipFill>
          <a:blip r:embed="rId4"/>
          <a:stretch>
            <a:fillRect/>
          </a:stretch>
        </p:blipFill>
        <p:spPr>
          <a:xfrm>
            <a:off x="6751067" y="4215159"/>
            <a:ext cx="5105573" cy="1236423"/>
          </a:xfrm>
          <a:prstGeom prst="rect">
            <a:avLst/>
          </a:prstGeom>
        </p:spPr>
      </p:pic>
      <p:sp>
        <p:nvSpPr>
          <p:cNvPr id="8" name="Date Placeholder 7"/>
          <p:cNvSpPr>
            <a:spLocks noGrp="1"/>
          </p:cNvSpPr>
          <p:nvPr>
            <p:ph type="dt" sz="half" idx="10"/>
          </p:nvPr>
        </p:nvSpPr>
        <p:spPr/>
        <p:txBody>
          <a:bodyPr/>
          <a:lstStyle/>
          <a:p>
            <a:r>
              <a:rPr lang="en-US"/>
              <a:t>22/01/19</a:t>
            </a:r>
          </a:p>
        </p:txBody>
      </p:sp>
    </p:spTree>
    <p:extLst>
      <p:ext uri="{BB962C8B-B14F-4D97-AF65-F5344CB8AC3E}">
        <p14:creationId xmlns:p14="http://schemas.microsoft.com/office/powerpoint/2010/main" val="29737240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Impact 4/Success story </a:t>
            </a:r>
            <a:r>
              <a:rPr lang="mr-IN" dirty="0"/>
              <a:t>–</a:t>
            </a:r>
            <a:r>
              <a:rPr lang="en-US" dirty="0"/>
              <a:t> Federated AAI</a:t>
            </a:r>
          </a:p>
        </p:txBody>
      </p:sp>
      <p:sp>
        <p:nvSpPr>
          <p:cNvPr id="6" name="Text Placeholder 6"/>
          <p:cNvSpPr txBox="1">
            <a:spLocks/>
          </p:cNvSpPr>
          <p:nvPr/>
        </p:nvSpPr>
        <p:spPr>
          <a:xfrm>
            <a:off x="5562600" y="1340771"/>
            <a:ext cx="6270008" cy="47829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buSzPct val="100000"/>
              <a:buBlip>
                <a:blip r:embed="rId3"/>
              </a:buBlip>
            </a:pPr>
            <a:r>
              <a:rPr lang="en-US" sz="2200" dirty="0">
                <a:solidFill>
                  <a:srgbClr val="B5892D"/>
                </a:solidFill>
                <a:ea typeface="Source Sans Pro" charset="0"/>
                <a:cs typeface="Source Sans Pro" charset="0"/>
              </a:rPr>
              <a:t>EOSC branded multi-tenant service</a:t>
            </a:r>
            <a:r>
              <a:rPr lang="en-US" sz="2200" dirty="0">
                <a:ea typeface="Source Sans Pro" charset="0"/>
                <a:cs typeface="Source Sans Pro" charset="0"/>
              </a:rPr>
              <a:t>: for federated AAI supporting all standard authentication options (eduGAIN, social media, ORCID..) and group membership capabilities</a:t>
            </a:r>
          </a:p>
          <a:p>
            <a:pPr>
              <a:lnSpc>
                <a:spcPct val="80000"/>
              </a:lnSpc>
              <a:buSzPct val="100000"/>
              <a:buBlip>
                <a:blip r:embed="rId3"/>
              </a:buBlip>
            </a:pPr>
            <a:r>
              <a:rPr lang="en-US" sz="2200" dirty="0">
                <a:solidFill>
                  <a:srgbClr val="B5892D"/>
                </a:solidFill>
                <a:ea typeface="Source Sans Pro" charset="0"/>
                <a:cs typeface="Source Sans Pro" charset="0"/>
              </a:rPr>
              <a:t>AAI SaaS</a:t>
            </a:r>
            <a:r>
              <a:rPr lang="en-US" sz="2200" dirty="0">
                <a:ea typeface="Source Sans Pro" charset="0"/>
                <a:cs typeface="Source Sans Pro" charset="0"/>
              </a:rPr>
              <a:t>: individual components or AAI platform as a whole): all the standard authentication options (eduGAIN, social media, ORCID), plus community-specific </a:t>
            </a:r>
            <a:r>
              <a:rPr lang="en-US" sz="2200" dirty="0" err="1">
                <a:ea typeface="Source Sans Pro" charset="0"/>
                <a:cs typeface="Source Sans Pro" charset="0"/>
              </a:rPr>
              <a:t>IdPs</a:t>
            </a:r>
            <a:r>
              <a:rPr lang="en-US" sz="2200" dirty="0">
                <a:ea typeface="Source Sans Pro" charset="0"/>
                <a:cs typeface="Source Sans Pro" charset="0"/>
              </a:rPr>
              <a:t> with customization</a:t>
            </a:r>
          </a:p>
          <a:p>
            <a:pPr>
              <a:lnSpc>
                <a:spcPct val="80000"/>
              </a:lnSpc>
              <a:buSzPct val="100000"/>
              <a:buBlip>
                <a:blip r:embed="rId3"/>
              </a:buBlip>
            </a:pPr>
            <a:r>
              <a:rPr lang="en-US" sz="2200" dirty="0">
                <a:solidFill>
                  <a:srgbClr val="B5892D"/>
                </a:solidFill>
                <a:ea typeface="Source Sans Pro" charset="0"/>
                <a:cs typeface="Source Sans Pro" charset="0"/>
              </a:rPr>
              <a:t>Completed integration activities</a:t>
            </a:r>
          </a:p>
          <a:p>
            <a:pPr marL="742950" lvl="2" indent="-342900">
              <a:lnSpc>
                <a:spcPct val="80000"/>
              </a:lnSpc>
              <a:buSzPct val="100000"/>
              <a:buBlip>
                <a:blip r:embed="rId3"/>
              </a:buBlip>
            </a:pPr>
            <a:r>
              <a:rPr lang="en-US" sz="1800" dirty="0">
                <a:ea typeface="Source Sans Pro" charset="0"/>
                <a:cs typeface="Source Sans Pro" charset="0"/>
              </a:rPr>
              <a:t>Alignment of unique user identifiers</a:t>
            </a:r>
          </a:p>
          <a:p>
            <a:pPr marL="742950" lvl="2" indent="-342900">
              <a:lnSpc>
                <a:spcPct val="80000"/>
              </a:lnSpc>
              <a:buSzPct val="100000"/>
              <a:buBlip>
                <a:blip r:embed="rId3"/>
              </a:buBlip>
            </a:pPr>
            <a:r>
              <a:rPr lang="en-US" sz="1800" dirty="0">
                <a:ea typeface="Source Sans Pro" charset="0"/>
                <a:cs typeface="Source Sans Pro" charset="0"/>
              </a:rPr>
              <a:t>Alignment of group membership and role information</a:t>
            </a:r>
          </a:p>
          <a:p>
            <a:pPr marL="742950" lvl="2" indent="-342900">
              <a:lnSpc>
                <a:spcPct val="80000"/>
              </a:lnSpc>
              <a:buSzPct val="100000"/>
              <a:buBlip>
                <a:blip r:embed="rId3"/>
              </a:buBlip>
            </a:pPr>
            <a:r>
              <a:rPr lang="en-US" sz="1800" dirty="0">
                <a:ea typeface="Source Sans Pro" charset="0"/>
                <a:cs typeface="Source Sans Pro" charset="0"/>
              </a:rPr>
              <a:t>Interconnection of EGI Check-in with EUDAT B2ACCESS</a:t>
            </a:r>
          </a:p>
          <a:p>
            <a:pPr marL="742950" lvl="2" indent="-342900">
              <a:lnSpc>
                <a:spcPct val="80000"/>
              </a:lnSpc>
              <a:buSzPct val="100000"/>
              <a:buBlip>
                <a:blip r:embed="rId3"/>
              </a:buBlip>
            </a:pPr>
            <a:r>
              <a:rPr lang="en-US" sz="1800" dirty="0">
                <a:ea typeface="Source Sans Pro" charset="0"/>
                <a:cs typeface="Source Sans Pro" charset="0"/>
              </a:rPr>
              <a:t>Online Certification Authority (</a:t>
            </a:r>
            <a:r>
              <a:rPr lang="en-US" sz="1800" dirty="0" err="1">
                <a:ea typeface="Source Sans Pro" charset="0"/>
                <a:cs typeface="Source Sans Pro" charset="0"/>
              </a:rPr>
              <a:t>Rcauth</a:t>
            </a:r>
            <a:r>
              <a:rPr lang="en-US" sz="1800" dirty="0">
                <a:ea typeface="Source Sans Pro" charset="0"/>
                <a:cs typeface="Source Sans Pro" charset="0"/>
              </a:rPr>
              <a:t>) migration and support for high availability</a:t>
            </a:r>
          </a:p>
          <a:p>
            <a:endParaRPr lang="en-US" sz="2800" dirty="0"/>
          </a:p>
        </p:txBody>
      </p:sp>
      <p:pic>
        <p:nvPicPr>
          <p:cNvPr id="8" name="Content Placeholder 9">
            <a:extLst>
              <a:ext uri="{FF2B5EF4-FFF2-40B4-BE49-F238E27FC236}">
                <a16:creationId xmlns:a16="http://schemas.microsoft.com/office/drawing/2014/main" id="{60D44E2D-3164-D344-A3FA-B5CF1EE919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810" y="838201"/>
            <a:ext cx="5271118" cy="5486400"/>
          </a:xfrm>
          <a:prstGeom prst="rect">
            <a:avLst/>
          </a:prstGeom>
          <a:ln>
            <a:solidFill>
              <a:schemeClr val="tx1"/>
            </a:solidFill>
          </a:ln>
        </p:spPr>
      </p:pic>
      <p:pic>
        <p:nvPicPr>
          <p:cNvPr id="9" name="Picture 8" descr="Screenshot 2019-01-22 at 00.52.1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5680" y="3068960"/>
            <a:ext cx="1837524" cy="529207"/>
          </a:xfrm>
          <a:prstGeom prst="rect">
            <a:avLst/>
          </a:prstGeom>
        </p:spPr>
      </p:pic>
      <p:sp>
        <p:nvSpPr>
          <p:cNvPr id="11" name="Date Placeholder 10"/>
          <p:cNvSpPr>
            <a:spLocks noGrp="1"/>
          </p:cNvSpPr>
          <p:nvPr>
            <p:ph type="dt" sz="half" idx="10"/>
          </p:nvPr>
        </p:nvSpPr>
        <p:spPr/>
        <p:txBody>
          <a:bodyPr/>
          <a:lstStyle/>
          <a:p>
            <a:r>
              <a:rPr lang="en-US"/>
              <a:t>22/01/19</a:t>
            </a:r>
          </a:p>
        </p:txBody>
      </p:sp>
    </p:spTree>
    <p:extLst>
      <p:ext uri="{BB962C8B-B14F-4D97-AF65-F5344CB8AC3E}">
        <p14:creationId xmlns:p14="http://schemas.microsoft.com/office/powerpoint/2010/main" val="1601096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744D91-7751-C746-9F92-CD194495918E}"/>
              </a:ext>
            </a:extLst>
          </p:cNvPr>
          <p:cNvSpPr>
            <a:spLocks noGrp="1"/>
          </p:cNvSpPr>
          <p:nvPr>
            <p:ph type="title"/>
          </p:nvPr>
        </p:nvSpPr>
        <p:spPr/>
        <p:txBody>
          <a:bodyPr>
            <a:normAutofit fontScale="90000"/>
          </a:bodyPr>
          <a:lstStyle/>
          <a:p>
            <a:pPr algn="r"/>
            <a:r>
              <a:rPr lang="en-US" dirty="0"/>
              <a:t>EOSC-hub Community AAI technical solutions</a:t>
            </a:r>
          </a:p>
        </p:txBody>
      </p:sp>
      <p:pic>
        <p:nvPicPr>
          <p:cNvPr id="2055" name="Picture 7" descr="https://lh4.googleusercontent.com/wkQReI25pVX4g9ec8VgcEmIUepxcPUoXVH7aKfOdEtk4PRbeyJiPFDJnZrrWsi-102nwCv__JRtQLh872ZnfIvBS_tgpWmTwFBPhJ_JSvUykCktUM6TocqglmRnOroZZctisbAYiktI">
            <a:extLst>
              <a:ext uri="{FF2B5EF4-FFF2-40B4-BE49-F238E27FC236}">
                <a16:creationId xmlns:a16="http://schemas.microsoft.com/office/drawing/2014/main" id="{650E6EDA-4788-8B4C-8143-FDBA52D901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4776" y="1098090"/>
            <a:ext cx="3727168" cy="2455751"/>
          </a:xfrm>
          <a:prstGeom prst="rect">
            <a:avLst/>
          </a:prstGeom>
          <a:noFill/>
          <a:extLst>
            <a:ext uri="{909E8E84-426E-40dd-AFC4-6F175D3DCCD1}">
              <a14:hiddenFill xmlns="" xmlns:a14="http://schemas.microsoft.com/office/drawing/2010/main">
                <a:solidFill>
                  <a:srgbClr val="FFFFFF"/>
                </a:solidFill>
              </a14:hiddenFill>
            </a:ext>
          </a:extLst>
        </p:spPr>
      </p:pic>
      <p:pic>
        <p:nvPicPr>
          <p:cNvPr id="2057" name="Picture 9" descr="https://lh6.googleusercontent.com/N6VldD8bc4jRG2KPl5vak69UUmGsPs4S0RMlvik7do9GxP-qpnTO_HMB_Y00yZFO9PIXHe-Nwv4S4WJ4IwdNd0TbzBz6zqrz_YgJoXHHPKryVHM4EI5iy_j43R751oJ_Eso4Gltnmqw">
            <a:extLst>
              <a:ext uri="{FF2B5EF4-FFF2-40B4-BE49-F238E27FC236}">
                <a16:creationId xmlns:a16="http://schemas.microsoft.com/office/drawing/2014/main" id="{E0936CC0-5AED-7941-AB48-717E382BD6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7038" y="842003"/>
            <a:ext cx="3037650" cy="2990676"/>
          </a:xfrm>
          <a:prstGeom prst="rect">
            <a:avLst/>
          </a:prstGeom>
          <a:noFill/>
          <a:extLst>
            <a:ext uri="{909E8E84-426E-40dd-AFC4-6F175D3DCCD1}">
              <a14:hiddenFill xmlns="" xmlns:a14="http://schemas.microsoft.com/office/drawing/2010/main">
                <a:solidFill>
                  <a:srgbClr val="FFFFFF"/>
                </a:solidFill>
              </a14:hiddenFill>
            </a:ext>
          </a:extLst>
        </p:spPr>
      </p:pic>
      <p:pic>
        <p:nvPicPr>
          <p:cNvPr id="2059" name="Picture 11" descr="https://lh4.googleusercontent.com/WDdPSNfXXu3mxSUPsznNoeqSWDVw88a9gZ_CiTuOtzXaG-sMYrakRQXc8rAVlOYB_WZoq6qcKlZHWHxHNRdwMwz4dpjC5umIddtx4ytU7tm2ibgIEGhkczin3PA8nCfTO6Vur2ybO0k">
            <a:extLst>
              <a:ext uri="{FF2B5EF4-FFF2-40B4-BE49-F238E27FC236}">
                <a16:creationId xmlns:a16="http://schemas.microsoft.com/office/drawing/2014/main" id="{1C594B67-E162-D54F-9BA1-C3367DCD84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3385" y="3888871"/>
            <a:ext cx="3249950" cy="2485256"/>
          </a:xfrm>
          <a:prstGeom prst="rect">
            <a:avLst/>
          </a:prstGeom>
          <a:noFill/>
          <a:extLst>
            <a:ext uri="{909E8E84-426E-40dd-AFC4-6F175D3DCCD1}">
              <a14:hiddenFill xmlns="" xmlns:a14="http://schemas.microsoft.com/office/drawing/2010/main">
                <a:solidFill>
                  <a:srgbClr val="FFFFFF"/>
                </a:solidFill>
              </a14:hiddenFill>
            </a:ext>
          </a:extLst>
        </p:spPr>
      </p:pic>
      <p:pic>
        <p:nvPicPr>
          <p:cNvPr id="2061" name="Picture 13" descr="https://lh4.googleusercontent.com/XZrRdobeWf_jDaOFP7uzSWjY6Yu4tO0NgronXY7IJh0CDd10IEfY-m3QOUrHMfyskS0sTENnDP75RbCQ77WY7A9pVJnUR89W7gqy2DvVCaSmx33C7E5V4GVqHxIQreETf3FVk9WqM5k">
            <a:extLst>
              <a:ext uri="{FF2B5EF4-FFF2-40B4-BE49-F238E27FC236}">
                <a16:creationId xmlns:a16="http://schemas.microsoft.com/office/drawing/2014/main" id="{C13B4390-B016-D240-9AE4-D3463F3909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9699" y="3916785"/>
            <a:ext cx="2952328" cy="2439482"/>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25C4F0D-3D0B-9B40-B0B8-EAF7A1FC0123}"/>
              </a:ext>
            </a:extLst>
          </p:cNvPr>
          <p:cNvSpPr txBox="1"/>
          <p:nvPr/>
        </p:nvSpPr>
        <p:spPr>
          <a:xfrm rot="16200000">
            <a:off x="760592" y="2328863"/>
            <a:ext cx="1805623" cy="369332"/>
          </a:xfrm>
          <a:prstGeom prst="rect">
            <a:avLst/>
          </a:prstGeom>
          <a:noFill/>
        </p:spPr>
        <p:txBody>
          <a:bodyPr wrap="none" rtlCol="0">
            <a:spAutoFit/>
          </a:bodyPr>
          <a:lstStyle/>
          <a:p>
            <a:r>
              <a:rPr lang="en-US" dirty="0"/>
              <a:t>EUDAT B2ACCESS</a:t>
            </a:r>
          </a:p>
        </p:txBody>
      </p:sp>
      <p:sp>
        <p:nvSpPr>
          <p:cNvPr id="11" name="TextBox 10">
            <a:extLst>
              <a:ext uri="{FF2B5EF4-FFF2-40B4-BE49-F238E27FC236}">
                <a16:creationId xmlns:a16="http://schemas.microsoft.com/office/drawing/2014/main" id="{7744601F-4E18-0145-8EA6-49CE4DE77257}"/>
              </a:ext>
            </a:extLst>
          </p:cNvPr>
          <p:cNvSpPr txBox="1"/>
          <p:nvPr/>
        </p:nvSpPr>
        <p:spPr>
          <a:xfrm rot="16200000">
            <a:off x="6080074" y="2141299"/>
            <a:ext cx="1349921" cy="369332"/>
          </a:xfrm>
          <a:prstGeom prst="rect">
            <a:avLst/>
          </a:prstGeom>
          <a:noFill/>
        </p:spPr>
        <p:txBody>
          <a:bodyPr wrap="none" rtlCol="0">
            <a:spAutoFit/>
          </a:bodyPr>
          <a:lstStyle/>
          <a:p>
            <a:r>
              <a:rPr lang="en-US" dirty="0"/>
              <a:t>EGI Check-in</a:t>
            </a:r>
          </a:p>
        </p:txBody>
      </p:sp>
      <p:sp>
        <p:nvSpPr>
          <p:cNvPr id="12" name="TextBox 11">
            <a:extLst>
              <a:ext uri="{FF2B5EF4-FFF2-40B4-BE49-F238E27FC236}">
                <a16:creationId xmlns:a16="http://schemas.microsoft.com/office/drawing/2014/main" id="{7674028F-4CE6-004C-9A8D-D69EF283B31F}"/>
              </a:ext>
            </a:extLst>
          </p:cNvPr>
          <p:cNvSpPr txBox="1"/>
          <p:nvPr/>
        </p:nvSpPr>
        <p:spPr>
          <a:xfrm rot="16200000">
            <a:off x="823146" y="5066534"/>
            <a:ext cx="1869230" cy="369332"/>
          </a:xfrm>
          <a:prstGeom prst="rect">
            <a:avLst/>
          </a:prstGeom>
          <a:noFill/>
        </p:spPr>
        <p:txBody>
          <a:bodyPr wrap="none" rtlCol="0">
            <a:spAutoFit/>
          </a:bodyPr>
          <a:lstStyle/>
          <a:p>
            <a:r>
              <a:rPr lang="en-US" dirty="0"/>
              <a:t>GÉANT </a:t>
            </a:r>
            <a:r>
              <a:rPr lang="en-US" dirty="0" err="1"/>
              <a:t>edutEAMS</a:t>
            </a:r>
            <a:endParaRPr lang="en-US" dirty="0"/>
          </a:p>
        </p:txBody>
      </p:sp>
      <p:sp>
        <p:nvSpPr>
          <p:cNvPr id="13" name="TextBox 12">
            <a:extLst>
              <a:ext uri="{FF2B5EF4-FFF2-40B4-BE49-F238E27FC236}">
                <a16:creationId xmlns:a16="http://schemas.microsoft.com/office/drawing/2014/main" id="{719B2592-5CDB-7749-BA11-4FCBC74DC1DB}"/>
              </a:ext>
            </a:extLst>
          </p:cNvPr>
          <p:cNvSpPr txBox="1"/>
          <p:nvPr/>
        </p:nvSpPr>
        <p:spPr>
          <a:xfrm rot="16200000">
            <a:off x="6029446" y="4946833"/>
            <a:ext cx="1451175" cy="369332"/>
          </a:xfrm>
          <a:prstGeom prst="rect">
            <a:avLst/>
          </a:prstGeom>
          <a:noFill/>
        </p:spPr>
        <p:txBody>
          <a:bodyPr wrap="square" rtlCol="0">
            <a:spAutoFit/>
          </a:bodyPr>
          <a:lstStyle/>
          <a:p>
            <a:r>
              <a:rPr lang="en-US" dirty="0"/>
              <a:t>INDIGO-IAM</a:t>
            </a:r>
          </a:p>
        </p:txBody>
      </p:sp>
      <p:sp>
        <p:nvSpPr>
          <p:cNvPr id="15" name="TextBox 14"/>
          <p:cNvSpPr txBox="1"/>
          <p:nvPr/>
        </p:nvSpPr>
        <p:spPr>
          <a:xfrm>
            <a:off x="5349483" y="6400800"/>
            <a:ext cx="1813317" cy="400110"/>
          </a:xfrm>
          <a:prstGeom prst="rect">
            <a:avLst/>
          </a:prstGeom>
          <a:noFill/>
        </p:spPr>
        <p:txBody>
          <a:bodyPr wrap="none" rtlCol="0">
            <a:spAutoFit/>
          </a:bodyPr>
          <a:lstStyle/>
          <a:p>
            <a:r>
              <a:rPr lang="en-US" sz="2000" dirty="0" err="1"/>
              <a:t>PaNOSC</a:t>
            </a:r>
            <a:r>
              <a:rPr lang="en-US" sz="2000" dirty="0"/>
              <a:t> Kickoff</a:t>
            </a:r>
          </a:p>
        </p:txBody>
      </p:sp>
      <p:pic>
        <p:nvPicPr>
          <p:cNvPr id="14" name="Picture 13" descr="Screenshot 2019-01-22 at 00.52.18.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6" y="3140968"/>
            <a:ext cx="1837524" cy="529207"/>
          </a:xfrm>
          <a:prstGeom prst="rect">
            <a:avLst/>
          </a:prstGeom>
        </p:spPr>
      </p:pic>
      <p:pic>
        <p:nvPicPr>
          <p:cNvPr id="16" name="Picture 15" descr="Screenshot 2019-01-22 at 00.52.18.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68408" y="3068960"/>
            <a:ext cx="1837524" cy="529207"/>
          </a:xfrm>
          <a:prstGeom prst="rect">
            <a:avLst/>
          </a:prstGeom>
        </p:spPr>
      </p:pic>
      <p:pic>
        <p:nvPicPr>
          <p:cNvPr id="17" name="Picture 16" descr="Screenshot 2019-01-22 at 00.52.18.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68408" y="4869160"/>
            <a:ext cx="1837524" cy="529207"/>
          </a:xfrm>
          <a:prstGeom prst="rect">
            <a:avLst/>
          </a:prstGeom>
        </p:spPr>
      </p:pic>
      <p:sp>
        <p:nvSpPr>
          <p:cNvPr id="3" name="Date Placeholder 2"/>
          <p:cNvSpPr>
            <a:spLocks noGrp="1"/>
          </p:cNvSpPr>
          <p:nvPr>
            <p:ph type="dt" sz="half" idx="10"/>
          </p:nvPr>
        </p:nvSpPr>
        <p:spPr/>
        <p:txBody>
          <a:bodyPr/>
          <a:lstStyle/>
          <a:p>
            <a:r>
              <a:rPr lang="en-US"/>
              <a:t>22/01/19</a:t>
            </a:r>
          </a:p>
        </p:txBody>
      </p:sp>
    </p:spTree>
    <p:extLst>
      <p:ext uri="{BB962C8B-B14F-4D97-AF65-F5344CB8AC3E}">
        <p14:creationId xmlns:p14="http://schemas.microsoft.com/office/powerpoint/2010/main" val="39071251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5360" y="2002993"/>
            <a:ext cx="5544616" cy="2866167"/>
          </a:xfrm>
        </p:spPr>
        <p:txBody>
          <a:bodyPr/>
          <a:lstStyle/>
          <a:p>
            <a:r>
              <a:rPr lang="en-GB" dirty="0"/>
              <a:t>EOSC Summit &amp; EOSC launch</a:t>
            </a:r>
          </a:p>
          <a:p>
            <a:r>
              <a:rPr lang="en-GB" dirty="0"/>
              <a:t>EOSC-hub / OpenAIRE / GÉANT GN4-2 / RDA concertation meetings</a:t>
            </a:r>
          </a:p>
          <a:p>
            <a:r>
              <a:rPr lang="en-US" dirty="0"/>
              <a:t>Technical support meetings</a:t>
            </a:r>
          </a:p>
          <a:p>
            <a:pPr marL="0" indent="0">
              <a:buNone/>
            </a:pPr>
            <a:endParaRPr lang="en-US" dirty="0"/>
          </a:p>
        </p:txBody>
      </p:sp>
      <p:sp>
        <p:nvSpPr>
          <p:cNvPr id="5" name="Title 4"/>
          <p:cNvSpPr>
            <a:spLocks noGrp="1"/>
          </p:cNvSpPr>
          <p:nvPr>
            <p:ph type="title"/>
          </p:nvPr>
        </p:nvSpPr>
        <p:spPr/>
        <p:txBody>
          <a:bodyPr>
            <a:normAutofit fontScale="90000"/>
          </a:bodyPr>
          <a:lstStyle/>
          <a:p>
            <a:r>
              <a:rPr lang="en-US" dirty="0"/>
              <a:t>Impact 4/Dissemination and Engagement</a:t>
            </a:r>
          </a:p>
        </p:txBody>
      </p:sp>
      <p:pic>
        <p:nvPicPr>
          <p:cNvPr id="6" name="Picture 5" descr="Screenshot 2019-01-22 at 01.13.2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3992" y="1628800"/>
            <a:ext cx="5696039" cy="3995625"/>
          </a:xfrm>
          <a:prstGeom prst="rect">
            <a:avLst/>
          </a:prstGeom>
        </p:spPr>
      </p:pic>
      <p:sp>
        <p:nvSpPr>
          <p:cNvPr id="7" name="Date Placeholder 6"/>
          <p:cNvSpPr>
            <a:spLocks noGrp="1"/>
          </p:cNvSpPr>
          <p:nvPr>
            <p:ph type="dt" sz="half" idx="10"/>
          </p:nvPr>
        </p:nvSpPr>
        <p:spPr/>
        <p:txBody>
          <a:bodyPr/>
          <a:lstStyle/>
          <a:p>
            <a:r>
              <a:rPr lang="en-US"/>
              <a:t>22/01/19</a:t>
            </a:r>
          </a:p>
        </p:txBody>
      </p:sp>
    </p:spTree>
    <p:extLst>
      <p:ext uri="{BB962C8B-B14F-4D97-AF65-F5344CB8AC3E}">
        <p14:creationId xmlns:p14="http://schemas.microsoft.com/office/powerpoint/2010/main" val="14377299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page217image35936256">
            <a:extLst>
              <a:ext uri="{FF2B5EF4-FFF2-40B4-BE49-F238E27FC236}">
                <a16:creationId xmlns:a16="http://schemas.microsoft.com/office/drawing/2014/main" id="{336DE411-5D30-E549-BABE-F1C991B56C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350000" cy="12700"/>
          </a:xfrm>
          <a:prstGeom prst="rect">
            <a:avLst/>
          </a:prstGeom>
          <a:noFill/>
          <a:extLst>
            <a:ext uri="{909E8E84-426E-40dd-AFC4-6F175D3DCCD1}">
              <a14:hiddenFill xmlns="" xmlns:a14="http://schemas.microsoft.com/office/drawing/2010/main">
                <a:solidFill>
                  <a:srgbClr val="FFFFFF"/>
                </a:solidFill>
              </a14:hiddenFill>
            </a:ext>
          </a:extLst>
        </p:spPr>
      </p:pic>
      <p:graphicFrame>
        <p:nvGraphicFramePr>
          <p:cNvPr id="7" name="Diagram 6"/>
          <p:cNvGraphicFramePr/>
          <p:nvPr>
            <p:extLst>
              <p:ext uri="{D42A27DB-BD31-4B8C-83A1-F6EECF244321}">
                <p14:modId xmlns:p14="http://schemas.microsoft.com/office/powerpoint/2010/main" val="269284050"/>
              </p:ext>
            </p:extLst>
          </p:nvPr>
        </p:nvGraphicFramePr>
        <p:xfrm>
          <a:off x="4367808" y="2636912"/>
          <a:ext cx="7128792"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Title 12"/>
          <p:cNvSpPr>
            <a:spLocks noGrp="1"/>
          </p:cNvSpPr>
          <p:nvPr>
            <p:ph type="title"/>
          </p:nvPr>
        </p:nvSpPr>
        <p:spPr>
          <a:xfrm>
            <a:off x="628650" y="2060848"/>
            <a:ext cx="10795942" cy="505729"/>
          </a:xfrm>
        </p:spPr>
        <p:txBody>
          <a:bodyPr>
            <a:normAutofit fontScale="90000"/>
          </a:bodyPr>
          <a:lstStyle/>
          <a:p>
            <a:r>
              <a:rPr lang="en-US" dirty="0"/>
              <a:t>Impact 5. Extend the user base</a:t>
            </a:r>
          </a:p>
        </p:txBody>
      </p:sp>
      <p:sp>
        <p:nvSpPr>
          <p:cNvPr id="8" name="Content Placeholder 10"/>
          <p:cNvSpPr>
            <a:spLocks noGrp="1"/>
          </p:cNvSpPr>
          <p:nvPr>
            <p:ph idx="1"/>
          </p:nvPr>
        </p:nvSpPr>
        <p:spPr>
          <a:xfrm>
            <a:off x="628650" y="2852936"/>
            <a:ext cx="10939958" cy="1512168"/>
          </a:xfrm>
        </p:spPr>
        <p:txBody>
          <a:bodyPr>
            <a:normAutofit lnSpcReduction="10000"/>
          </a:bodyPr>
          <a:lstStyle/>
          <a:p>
            <a:r>
              <a:rPr lang="it-IT" sz="2500" i="1" dirty="0"/>
              <a:t>More </a:t>
            </a:r>
            <a:r>
              <a:rPr lang="it-IT" sz="2500" i="1" dirty="0" err="1"/>
              <a:t>scientific</a:t>
            </a:r>
            <a:r>
              <a:rPr lang="it-IT" sz="2500" i="1" dirty="0"/>
              <a:t> </a:t>
            </a:r>
            <a:r>
              <a:rPr lang="it-IT" sz="2500" i="1" dirty="0" err="1"/>
              <a:t>communities</a:t>
            </a:r>
            <a:r>
              <a:rPr lang="it-IT" sz="2500" i="1" dirty="0"/>
              <a:t> </a:t>
            </a:r>
            <a:r>
              <a:rPr lang="it-IT" sz="2500" i="1" dirty="0" err="1"/>
              <a:t>will</a:t>
            </a:r>
            <a:r>
              <a:rPr lang="it-IT" sz="2500" i="1" dirty="0"/>
              <a:t> use </a:t>
            </a:r>
            <a:r>
              <a:rPr lang="it-IT" sz="2500" i="1" dirty="0" err="1"/>
              <a:t>storage</a:t>
            </a:r>
            <a:r>
              <a:rPr lang="it-IT" sz="2500" i="1" dirty="0"/>
              <a:t> and </a:t>
            </a:r>
            <a:r>
              <a:rPr lang="it-IT" sz="2500" i="1" dirty="0" err="1"/>
              <a:t>computing</a:t>
            </a:r>
            <a:r>
              <a:rPr lang="it-IT" sz="2500" i="1" dirty="0"/>
              <a:t> </a:t>
            </a:r>
            <a:r>
              <a:rPr lang="it-IT" sz="2500" i="1" dirty="0" err="1"/>
              <a:t>infrastructures</a:t>
            </a:r>
            <a:r>
              <a:rPr lang="it-IT" sz="2500" i="1" dirty="0"/>
              <a:t> with state-of-the-art </a:t>
            </a:r>
            <a:r>
              <a:rPr lang="it-IT" sz="2500" i="1" dirty="0" err="1"/>
              <a:t>services</a:t>
            </a:r>
            <a:r>
              <a:rPr lang="it-IT" sz="2500" i="1" dirty="0"/>
              <a:t> for </a:t>
            </a:r>
            <a:r>
              <a:rPr lang="it-IT" sz="2500" i="1" dirty="0" err="1"/>
              <a:t>their</a:t>
            </a:r>
            <a:r>
              <a:rPr lang="it-IT" sz="2500" i="1" dirty="0"/>
              <a:t> </a:t>
            </a:r>
            <a:r>
              <a:rPr lang="it-IT" sz="2500" i="1" dirty="0" err="1"/>
              <a:t>research</a:t>
            </a:r>
            <a:r>
              <a:rPr lang="it-IT" sz="2500" i="1" dirty="0"/>
              <a:t> and </a:t>
            </a:r>
            <a:r>
              <a:rPr lang="it-IT" sz="2500" i="1" dirty="0" err="1"/>
              <a:t>education</a:t>
            </a:r>
            <a:r>
              <a:rPr lang="it-IT" sz="2500" i="1" dirty="0"/>
              <a:t> </a:t>
            </a:r>
            <a:r>
              <a:rPr lang="it-IT" sz="2500" i="1" dirty="0" err="1"/>
              <a:t>activities</a:t>
            </a:r>
            <a:r>
              <a:rPr lang="it-IT" sz="2500" i="1" dirty="0"/>
              <a:t>; the open nature of the </a:t>
            </a:r>
            <a:r>
              <a:rPr lang="it-IT" sz="2500" i="1" dirty="0" err="1"/>
              <a:t>infrastructure</a:t>
            </a:r>
            <a:r>
              <a:rPr lang="it-IT" sz="2500" i="1" dirty="0"/>
              <a:t> </a:t>
            </a:r>
            <a:r>
              <a:rPr lang="it-IT" sz="2500" i="1" dirty="0" err="1"/>
              <a:t>will</a:t>
            </a:r>
            <a:r>
              <a:rPr lang="it-IT" sz="2500" i="1" dirty="0"/>
              <a:t> </a:t>
            </a:r>
            <a:r>
              <a:rPr lang="it-IT" sz="2500" i="1" dirty="0" err="1"/>
              <a:t>allow</a:t>
            </a:r>
            <a:r>
              <a:rPr lang="it-IT" sz="2500" i="1" dirty="0"/>
              <a:t> </a:t>
            </a:r>
            <a:r>
              <a:rPr lang="it-IT" sz="2500" i="1" dirty="0" err="1"/>
              <a:t>scientists</a:t>
            </a:r>
            <a:r>
              <a:rPr lang="it-IT" sz="2500" i="1" dirty="0"/>
              <a:t>, </a:t>
            </a:r>
            <a:r>
              <a:rPr lang="it-IT" sz="2500" i="1" dirty="0" err="1"/>
              <a:t>educators</a:t>
            </a:r>
            <a:r>
              <a:rPr lang="it-IT" sz="2500" i="1" dirty="0"/>
              <a:t> and </a:t>
            </a:r>
            <a:r>
              <a:rPr lang="it-IT" sz="2500" i="1" dirty="0" err="1"/>
              <a:t>students</a:t>
            </a:r>
            <a:r>
              <a:rPr lang="it-IT" sz="2500" i="1" dirty="0"/>
              <a:t> to </a:t>
            </a:r>
            <a:r>
              <a:rPr lang="it-IT" sz="2500" i="1" dirty="0" err="1"/>
              <a:t>improve</a:t>
            </a:r>
            <a:r>
              <a:rPr lang="it-IT" sz="2500" i="1" dirty="0"/>
              <a:t> the service </a:t>
            </a:r>
            <a:r>
              <a:rPr lang="it-IT" sz="2500" i="1" dirty="0" err="1"/>
              <a:t>quality</a:t>
            </a:r>
            <a:r>
              <a:rPr lang="it-IT" sz="2500" i="1" dirty="0"/>
              <a:t> by </a:t>
            </a:r>
            <a:r>
              <a:rPr lang="it-IT" sz="2500" i="1" dirty="0" err="1"/>
              <a:t>interacting</a:t>
            </a:r>
            <a:r>
              <a:rPr lang="it-IT" sz="2500" i="1" dirty="0"/>
              <a:t> with data, software and </a:t>
            </a:r>
            <a:r>
              <a:rPr lang="it-IT" sz="2500" i="1" dirty="0" err="1"/>
              <a:t>computing</a:t>
            </a:r>
            <a:r>
              <a:rPr lang="it-IT" sz="2500" i="1" dirty="0"/>
              <a:t> </a:t>
            </a:r>
            <a:r>
              <a:rPr lang="it-IT" sz="2500" i="1" dirty="0" err="1"/>
              <a:t>resources</a:t>
            </a:r>
            <a:r>
              <a:rPr lang="it-IT" sz="2500" i="1" dirty="0"/>
              <a:t> </a:t>
            </a:r>
          </a:p>
          <a:p>
            <a:endParaRPr lang="en-US" sz="2400" i="1" dirty="0"/>
          </a:p>
        </p:txBody>
      </p:sp>
    </p:spTree>
    <p:extLst>
      <p:ext uri="{BB962C8B-B14F-4D97-AF65-F5344CB8AC3E}">
        <p14:creationId xmlns:p14="http://schemas.microsoft.com/office/powerpoint/2010/main" val="42848838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5360" y="1268763"/>
            <a:ext cx="5760640" cy="4855007"/>
          </a:xfrm>
        </p:spPr>
        <p:txBody>
          <a:bodyPr>
            <a:normAutofit fontScale="70000" lnSpcReduction="20000"/>
          </a:bodyPr>
          <a:lstStyle/>
          <a:p>
            <a:r>
              <a:rPr lang="en-GB" dirty="0">
                <a:solidFill>
                  <a:srgbClr val="B5892D"/>
                </a:solidFill>
              </a:rPr>
              <a:t>Expanded access </a:t>
            </a:r>
            <a:r>
              <a:rPr lang="en-GB" dirty="0"/>
              <a:t>to services outside the traditional user base via the EOSC portal </a:t>
            </a:r>
          </a:p>
          <a:p>
            <a:r>
              <a:rPr lang="en-GB" dirty="0">
                <a:solidFill>
                  <a:srgbClr val="B5892D"/>
                </a:solidFill>
              </a:rPr>
              <a:t>8 Competence Centres </a:t>
            </a:r>
            <a:r>
              <a:rPr lang="en-GB" dirty="0"/>
              <a:t>piloting EOSC-hub Services: ICOS, ELIXIR, Radio-Astronomy; Disaster Mitigation, EPOS-</a:t>
            </a:r>
            <a:r>
              <a:rPr lang="en-GB" dirty="0" err="1"/>
              <a:t>Orfeus</a:t>
            </a:r>
            <a:r>
              <a:rPr lang="en-GB" dirty="0"/>
              <a:t>, CLARIN, GEO-DAB</a:t>
            </a:r>
          </a:p>
          <a:p>
            <a:r>
              <a:rPr lang="en-GB" dirty="0"/>
              <a:t>A stakeholders database with over </a:t>
            </a:r>
            <a:r>
              <a:rPr lang="en-GB" dirty="0">
                <a:solidFill>
                  <a:srgbClr val="B5892D"/>
                </a:solidFill>
              </a:rPr>
              <a:t>50 potential leads</a:t>
            </a:r>
          </a:p>
          <a:p>
            <a:r>
              <a:rPr lang="en-GB" dirty="0">
                <a:solidFill>
                  <a:srgbClr val="B5892D"/>
                </a:solidFill>
              </a:rPr>
              <a:t>5 new funded ESFRI-clusters </a:t>
            </a:r>
            <a:r>
              <a:rPr lang="en-GB" dirty="0"/>
              <a:t>projects working in collaboration with EOSC-hub, active support to </a:t>
            </a:r>
            <a:r>
              <a:rPr lang="en-GB" dirty="0" err="1">
                <a:solidFill>
                  <a:srgbClr val="B5892D"/>
                </a:solidFill>
              </a:rPr>
              <a:t>PaNOSC</a:t>
            </a:r>
            <a:r>
              <a:rPr lang="en-GB" dirty="0">
                <a:solidFill>
                  <a:srgbClr val="B5892D"/>
                </a:solidFill>
              </a:rPr>
              <a:t> </a:t>
            </a:r>
            <a:r>
              <a:rPr lang="en-GB" dirty="0"/>
              <a:t>for cloud/distributed data management/Jupyter Notebooks/AAI</a:t>
            </a:r>
          </a:p>
          <a:p>
            <a:r>
              <a:rPr lang="en-GB" dirty="0"/>
              <a:t>EOSC-hub contribution and support to </a:t>
            </a:r>
            <a:r>
              <a:rPr lang="en-GB" dirty="0">
                <a:solidFill>
                  <a:srgbClr val="B5892D"/>
                </a:solidFill>
              </a:rPr>
              <a:t>DI4R 2018</a:t>
            </a:r>
            <a:r>
              <a:rPr lang="en-GB" dirty="0"/>
              <a:t> (380 participants in 2018)</a:t>
            </a:r>
          </a:p>
          <a:p>
            <a:r>
              <a:rPr lang="en-GB" dirty="0"/>
              <a:t>Dissemination of EOSC-hub services at over </a:t>
            </a:r>
            <a:r>
              <a:rPr lang="en-GB" dirty="0">
                <a:solidFill>
                  <a:srgbClr val="B5892D"/>
                </a:solidFill>
              </a:rPr>
              <a:t>20 third-party events</a:t>
            </a:r>
          </a:p>
          <a:p>
            <a:r>
              <a:rPr lang="en-GB" dirty="0">
                <a:solidFill>
                  <a:schemeClr val="tx1"/>
                </a:solidFill>
              </a:rPr>
              <a:t>An online community of around </a:t>
            </a:r>
            <a:r>
              <a:rPr lang="en-GB" dirty="0">
                <a:solidFill>
                  <a:srgbClr val="B5892D"/>
                </a:solidFill>
              </a:rPr>
              <a:t>2000</a:t>
            </a:r>
            <a:r>
              <a:rPr lang="en-GB" dirty="0">
                <a:solidFill>
                  <a:schemeClr val="tx1"/>
                </a:solidFill>
              </a:rPr>
              <a:t> members (Twitter, Lin</a:t>
            </a:r>
            <a:r>
              <a:rPr lang="en-GB" dirty="0"/>
              <a:t>kedIn, </a:t>
            </a:r>
            <a:r>
              <a:rPr lang="en-GB" dirty="0" err="1"/>
              <a:t>SlideShare</a:t>
            </a:r>
            <a:r>
              <a:rPr lang="en-GB" dirty="0"/>
              <a:t>)</a:t>
            </a:r>
          </a:p>
          <a:p>
            <a:endParaRPr lang="en-US" dirty="0"/>
          </a:p>
        </p:txBody>
      </p:sp>
      <p:sp>
        <p:nvSpPr>
          <p:cNvPr id="5" name="Title 4"/>
          <p:cNvSpPr>
            <a:spLocks noGrp="1"/>
          </p:cNvSpPr>
          <p:nvPr>
            <p:ph type="title"/>
          </p:nvPr>
        </p:nvSpPr>
        <p:spPr/>
        <p:txBody>
          <a:bodyPr>
            <a:normAutofit fontScale="90000"/>
          </a:bodyPr>
          <a:lstStyle/>
          <a:p>
            <a:r>
              <a:rPr lang="en-US" dirty="0"/>
              <a:t>Impact 5/Main Achievements</a:t>
            </a:r>
          </a:p>
        </p:txBody>
      </p:sp>
      <p:pic>
        <p:nvPicPr>
          <p:cNvPr id="12" name="Picture 11">
            <a:extLst>
              <a:ext uri="{FF2B5EF4-FFF2-40B4-BE49-F238E27FC236}">
                <a16:creationId xmlns:a16="http://schemas.microsoft.com/office/drawing/2014/main" id="{282BC699-C9C7-C54D-8B01-A08419D1AB3D}"/>
              </a:ext>
            </a:extLst>
          </p:cNvPr>
          <p:cNvPicPr>
            <a:picLocks noChangeAspect="1"/>
          </p:cNvPicPr>
          <p:nvPr/>
        </p:nvPicPr>
        <p:blipFill>
          <a:blip r:embed="rId2"/>
          <a:stretch>
            <a:fillRect/>
          </a:stretch>
        </p:blipFill>
        <p:spPr>
          <a:xfrm>
            <a:off x="6096000" y="993362"/>
            <a:ext cx="3090032" cy="2427503"/>
          </a:xfrm>
          <a:prstGeom prst="rect">
            <a:avLst/>
          </a:prstGeom>
          <a:ln>
            <a:solidFill>
              <a:schemeClr val="tx1"/>
            </a:solidFill>
          </a:ln>
        </p:spPr>
      </p:pic>
      <p:pic>
        <p:nvPicPr>
          <p:cNvPr id="13" name="Picture 12">
            <a:extLst>
              <a:ext uri="{FF2B5EF4-FFF2-40B4-BE49-F238E27FC236}">
                <a16:creationId xmlns:a16="http://schemas.microsoft.com/office/drawing/2014/main" id="{C4ED1809-C92F-464C-A335-1DFBE8B45590}"/>
              </a:ext>
            </a:extLst>
          </p:cNvPr>
          <p:cNvPicPr>
            <a:picLocks noChangeAspect="1"/>
          </p:cNvPicPr>
          <p:nvPr/>
        </p:nvPicPr>
        <p:blipFill>
          <a:blip r:embed="rId3"/>
          <a:stretch>
            <a:fillRect/>
          </a:stretch>
        </p:blipFill>
        <p:spPr>
          <a:xfrm>
            <a:off x="6096000" y="3901881"/>
            <a:ext cx="3048132" cy="1687359"/>
          </a:xfrm>
          <a:prstGeom prst="rect">
            <a:avLst/>
          </a:prstGeom>
          <a:ln>
            <a:solidFill>
              <a:schemeClr val="tx1"/>
            </a:solidFill>
          </a:ln>
        </p:spPr>
      </p:pic>
      <p:sp>
        <p:nvSpPr>
          <p:cNvPr id="14" name="Date Placeholder 13"/>
          <p:cNvSpPr>
            <a:spLocks noGrp="1"/>
          </p:cNvSpPr>
          <p:nvPr>
            <p:ph type="dt" sz="half" idx="10"/>
          </p:nvPr>
        </p:nvSpPr>
        <p:spPr/>
        <p:txBody>
          <a:bodyPr/>
          <a:lstStyle/>
          <a:p>
            <a:r>
              <a:rPr lang="en-US"/>
              <a:t>22/01/19</a:t>
            </a:r>
          </a:p>
        </p:txBody>
      </p:sp>
      <p:graphicFrame>
        <p:nvGraphicFramePr>
          <p:cNvPr id="15" name="Diagram 14">
            <a:extLst>
              <a:ext uri="{FF2B5EF4-FFF2-40B4-BE49-F238E27FC236}">
                <a16:creationId xmlns:a16="http://schemas.microsoft.com/office/drawing/2014/main" id="{BFC6CB96-5ED0-B343-8299-E7FF7FCBB746}"/>
              </a:ext>
            </a:extLst>
          </p:cNvPr>
          <p:cNvGraphicFramePr/>
          <p:nvPr>
            <p:extLst>
              <p:ext uri="{D42A27DB-BD31-4B8C-83A1-F6EECF244321}">
                <p14:modId xmlns:p14="http://schemas.microsoft.com/office/powerpoint/2010/main" val="613943164"/>
              </p:ext>
            </p:extLst>
          </p:nvPr>
        </p:nvGraphicFramePr>
        <p:xfrm>
          <a:off x="9186032" y="220321"/>
          <a:ext cx="2695848" cy="23492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6" name="Diagram 15">
            <a:extLst>
              <a:ext uri="{FF2B5EF4-FFF2-40B4-BE49-F238E27FC236}">
                <a16:creationId xmlns:a16="http://schemas.microsoft.com/office/drawing/2014/main" id="{10FCC0FC-3B57-D648-B322-4A5991DC6196}"/>
              </a:ext>
            </a:extLst>
          </p:cNvPr>
          <p:cNvGraphicFramePr/>
          <p:nvPr>
            <p:extLst>
              <p:ext uri="{D42A27DB-BD31-4B8C-83A1-F6EECF244321}">
                <p14:modId xmlns:p14="http://schemas.microsoft.com/office/powerpoint/2010/main" val="1197109562"/>
              </p:ext>
            </p:extLst>
          </p:nvPr>
        </p:nvGraphicFramePr>
        <p:xfrm>
          <a:off x="9301995" y="2060848"/>
          <a:ext cx="2695848" cy="234929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7" name="Diagram 16">
            <a:extLst>
              <a:ext uri="{FF2B5EF4-FFF2-40B4-BE49-F238E27FC236}">
                <a16:creationId xmlns:a16="http://schemas.microsoft.com/office/drawing/2014/main" id="{E76116E4-8627-934A-9B19-306C66490FA7}"/>
              </a:ext>
            </a:extLst>
          </p:cNvPr>
          <p:cNvGraphicFramePr/>
          <p:nvPr>
            <p:extLst>
              <p:ext uri="{D42A27DB-BD31-4B8C-83A1-F6EECF244321}">
                <p14:modId xmlns:p14="http://schemas.microsoft.com/office/powerpoint/2010/main" val="1298437385"/>
              </p:ext>
            </p:extLst>
          </p:nvPr>
        </p:nvGraphicFramePr>
        <p:xfrm>
          <a:off x="9301995" y="4032034"/>
          <a:ext cx="2695848" cy="2349294"/>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4950066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Impact 5/Success story </a:t>
            </a:r>
            <a:r>
              <a:rPr lang="mr-IN" dirty="0"/>
              <a:t>–</a:t>
            </a:r>
            <a:r>
              <a:rPr lang="en-US" dirty="0"/>
              <a:t> An increase in the use of computing resources</a:t>
            </a:r>
          </a:p>
        </p:txBody>
      </p:sp>
      <p:sp>
        <p:nvSpPr>
          <p:cNvPr id="7" name="Content Placeholder 6"/>
          <p:cNvSpPr>
            <a:spLocks noGrp="1"/>
          </p:cNvSpPr>
          <p:nvPr>
            <p:ph idx="1"/>
          </p:nvPr>
        </p:nvSpPr>
        <p:spPr>
          <a:xfrm>
            <a:off x="360916" y="1412776"/>
            <a:ext cx="4464496" cy="4855007"/>
          </a:xfrm>
        </p:spPr>
        <p:txBody>
          <a:bodyPr>
            <a:normAutofit fontScale="92500" lnSpcReduction="10000"/>
          </a:bodyPr>
          <a:lstStyle/>
          <a:p>
            <a:r>
              <a:rPr lang="en-US" dirty="0">
                <a:solidFill>
                  <a:srgbClr val="B5892D"/>
                </a:solidFill>
              </a:rPr>
              <a:t>4.4 Billion CPU core wall time </a:t>
            </a:r>
            <a:r>
              <a:rPr lang="en-US" dirty="0"/>
              <a:t>delivered in 2018</a:t>
            </a:r>
          </a:p>
          <a:p>
            <a:r>
              <a:rPr lang="en-US" dirty="0">
                <a:solidFill>
                  <a:srgbClr val="B5892D"/>
                </a:solidFill>
              </a:rPr>
              <a:t>&gt; 1 Million computing cores </a:t>
            </a:r>
            <a:r>
              <a:rPr lang="en-US" dirty="0"/>
              <a:t>for the first time in the EGI history </a:t>
            </a:r>
          </a:p>
          <a:p>
            <a:r>
              <a:rPr lang="en-US" dirty="0"/>
              <a:t>356 PB disk &amp; 380 PB tape storage</a:t>
            </a:r>
          </a:p>
          <a:p>
            <a:r>
              <a:rPr lang="en-US" dirty="0">
                <a:solidFill>
                  <a:srgbClr val="B5892D"/>
                </a:solidFill>
              </a:rPr>
              <a:t>1170</a:t>
            </a:r>
            <a:r>
              <a:rPr lang="en-US" dirty="0"/>
              <a:t> </a:t>
            </a:r>
            <a:r>
              <a:rPr lang="en-US" u="sng" dirty="0"/>
              <a:t>open access </a:t>
            </a:r>
            <a:r>
              <a:rPr lang="en-US" dirty="0"/>
              <a:t>publications / year</a:t>
            </a:r>
          </a:p>
          <a:p>
            <a:r>
              <a:rPr lang="en-US" dirty="0">
                <a:solidFill>
                  <a:srgbClr val="B5892D"/>
                </a:solidFill>
              </a:rPr>
              <a:t>31 large scale ESFRI </a:t>
            </a:r>
            <a:r>
              <a:rPr lang="en-US" dirty="0"/>
              <a:t>projects/landmarks supported</a:t>
            </a:r>
          </a:p>
          <a:p>
            <a:endParaRPr lang="en-US" dirty="0"/>
          </a:p>
        </p:txBody>
      </p:sp>
      <p:pic>
        <p:nvPicPr>
          <p:cNvPr id="8" name="Google Shape;66;p10"/>
          <p:cNvPicPr preferRelativeResize="0"/>
          <p:nvPr/>
        </p:nvPicPr>
        <p:blipFill>
          <a:blip r:embed="rId3"/>
          <a:stretch>
            <a:fillRect/>
          </a:stretch>
        </p:blipFill>
        <p:spPr>
          <a:xfrm>
            <a:off x="4943872" y="1546814"/>
            <a:ext cx="6695766" cy="3096344"/>
          </a:xfrm>
          <a:prstGeom prst="rect">
            <a:avLst/>
          </a:prstGeom>
          <a:ln>
            <a:solidFill>
              <a:schemeClr val="tx1"/>
            </a:solidFill>
          </a:ln>
        </p:spPr>
      </p:pic>
      <p:sp>
        <p:nvSpPr>
          <p:cNvPr id="9" name="Google Shape;67;p10"/>
          <p:cNvSpPr/>
          <p:nvPr/>
        </p:nvSpPr>
        <p:spPr>
          <a:xfrm rot="10801179">
            <a:off x="10117984" y="2143864"/>
            <a:ext cx="874500" cy="347100"/>
          </a:xfrm>
          <a:prstGeom prst="leftArrow">
            <a:avLst>
              <a:gd name="adj1" fmla="val 50000"/>
              <a:gd name="adj2" fmla="val 39995"/>
            </a:avLst>
          </a:prstGeom>
          <a:solidFill>
            <a:srgbClr val="98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10" name="Diagram 9"/>
          <p:cNvGraphicFramePr/>
          <p:nvPr>
            <p:extLst>
              <p:ext uri="{D42A27DB-BD31-4B8C-83A1-F6EECF244321}">
                <p14:modId xmlns:p14="http://schemas.microsoft.com/office/powerpoint/2010/main" val="2119348891"/>
              </p:ext>
            </p:extLst>
          </p:nvPr>
        </p:nvGraphicFramePr>
        <p:xfrm>
          <a:off x="8770000" y="4396320"/>
          <a:ext cx="2695848" cy="23492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1" name="Picture 10" descr="Screenshot 2019-01-22 at 01.50.05.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48735" y="1546814"/>
            <a:ext cx="876300" cy="596900"/>
          </a:xfrm>
          <a:prstGeom prst="rect">
            <a:avLst/>
          </a:prstGeom>
        </p:spPr>
      </p:pic>
      <p:sp>
        <p:nvSpPr>
          <p:cNvPr id="12" name="Date Placeholder 11"/>
          <p:cNvSpPr>
            <a:spLocks noGrp="1"/>
          </p:cNvSpPr>
          <p:nvPr>
            <p:ph type="dt" sz="half" idx="10"/>
          </p:nvPr>
        </p:nvSpPr>
        <p:spPr/>
        <p:txBody>
          <a:bodyPr/>
          <a:lstStyle/>
          <a:p>
            <a:r>
              <a:rPr lang="en-US"/>
              <a:t>22/01/19</a:t>
            </a:r>
          </a:p>
        </p:txBody>
      </p:sp>
    </p:spTree>
    <p:extLst>
      <p:ext uri="{BB962C8B-B14F-4D97-AF65-F5344CB8AC3E}">
        <p14:creationId xmlns:p14="http://schemas.microsoft.com/office/powerpoint/2010/main" val="13284093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6">
            <a:extLst>
              <a:ext uri="{FF2B5EF4-FFF2-40B4-BE49-F238E27FC236}">
                <a16:creationId xmlns:a16="http://schemas.microsoft.com/office/drawing/2014/main" id="{C5E112C3-BEEE-8145-80EE-30E7958CC983}"/>
              </a:ext>
            </a:extLst>
          </p:cNvPr>
          <p:cNvPicPr>
            <a:picLocks noChangeAspect="1"/>
          </p:cNvPicPr>
          <p:nvPr/>
        </p:nvPicPr>
        <p:blipFill rotWithShape="1">
          <a:blip r:embed="rId2"/>
          <a:srcRect l="1145" t="-761" r="-1398" b="761"/>
          <a:stretch/>
        </p:blipFill>
        <p:spPr>
          <a:xfrm>
            <a:off x="5063859" y="1340768"/>
            <a:ext cx="6297246" cy="3857961"/>
          </a:xfrm>
          <a:prstGeom prst="rect">
            <a:avLst/>
          </a:prstGeom>
        </p:spPr>
      </p:pic>
      <p:sp>
        <p:nvSpPr>
          <p:cNvPr id="5" name="Title 4"/>
          <p:cNvSpPr>
            <a:spLocks noGrp="1"/>
          </p:cNvSpPr>
          <p:nvPr>
            <p:ph type="title"/>
          </p:nvPr>
        </p:nvSpPr>
        <p:spPr/>
        <p:txBody>
          <a:bodyPr>
            <a:normAutofit fontScale="90000"/>
          </a:bodyPr>
          <a:lstStyle/>
          <a:p>
            <a:r>
              <a:rPr lang="en-US" dirty="0"/>
              <a:t>Impact 5/Success story </a:t>
            </a:r>
            <a:r>
              <a:rPr lang="mr-IN" dirty="0"/>
              <a:t>–</a:t>
            </a:r>
            <a:r>
              <a:rPr lang="en-US" dirty="0"/>
              <a:t> An increase in the usage of data management services</a:t>
            </a:r>
          </a:p>
        </p:txBody>
      </p:sp>
      <p:sp>
        <p:nvSpPr>
          <p:cNvPr id="7" name="Content Placeholder 6"/>
          <p:cNvSpPr>
            <a:spLocks noGrp="1"/>
          </p:cNvSpPr>
          <p:nvPr>
            <p:ph idx="1"/>
          </p:nvPr>
        </p:nvSpPr>
        <p:spPr>
          <a:xfrm>
            <a:off x="335360" y="1340768"/>
            <a:ext cx="4968552" cy="4855007"/>
          </a:xfrm>
        </p:spPr>
        <p:txBody>
          <a:bodyPr>
            <a:normAutofit/>
          </a:bodyPr>
          <a:lstStyle/>
          <a:p>
            <a:r>
              <a:rPr lang="en-GB" dirty="0">
                <a:solidFill>
                  <a:srgbClr val="B5892D"/>
                </a:solidFill>
              </a:rPr>
              <a:t>Over 700K </a:t>
            </a:r>
            <a:r>
              <a:rPr lang="en-GB" dirty="0"/>
              <a:t>data discoverable via the EUDAT CDI (repositories from 16 communities harvested, 10k data sets in B2SHARE@CSC and B2SHARE@JUELICH)</a:t>
            </a:r>
          </a:p>
          <a:p>
            <a:r>
              <a:rPr lang="en-GB" dirty="0">
                <a:solidFill>
                  <a:srgbClr val="B5892D"/>
                </a:solidFill>
              </a:rPr>
              <a:t>90M </a:t>
            </a:r>
            <a:r>
              <a:rPr lang="en-GB" dirty="0"/>
              <a:t>data registered within the CDI </a:t>
            </a:r>
            <a:r>
              <a:rPr lang="en-GB" dirty="0">
                <a:solidFill>
                  <a:schemeClr val="tx1">
                    <a:lumMod val="50000"/>
                  </a:schemeClr>
                </a:solidFill>
              </a:rPr>
              <a:t>(</a:t>
            </a:r>
            <a:r>
              <a:rPr lang="en-GB" dirty="0">
                <a:solidFill>
                  <a:srgbClr val="B5892D"/>
                </a:solidFill>
              </a:rPr>
              <a:t>+15% in 2018</a:t>
            </a:r>
            <a:r>
              <a:rPr lang="en-GB" dirty="0">
                <a:solidFill>
                  <a:schemeClr val="tx1">
                    <a:lumMod val="50000"/>
                  </a:schemeClr>
                </a:solidFill>
              </a:rPr>
              <a:t>)</a:t>
            </a:r>
          </a:p>
          <a:p>
            <a:r>
              <a:rPr lang="en-GB" dirty="0">
                <a:solidFill>
                  <a:srgbClr val="B5892D"/>
                </a:solidFill>
              </a:rPr>
              <a:t>1600 users </a:t>
            </a:r>
            <a:r>
              <a:rPr lang="en-GB" dirty="0"/>
              <a:t>registered on B2ACCESS </a:t>
            </a:r>
            <a:r>
              <a:rPr lang="en-GB" dirty="0">
                <a:solidFill>
                  <a:schemeClr val="tx1">
                    <a:lumMod val="50000"/>
                  </a:schemeClr>
                </a:solidFill>
              </a:rPr>
              <a:t>(</a:t>
            </a:r>
            <a:r>
              <a:rPr lang="en-GB" dirty="0">
                <a:solidFill>
                  <a:srgbClr val="B5892D"/>
                </a:solidFill>
              </a:rPr>
              <a:t>+33% in 2018</a:t>
            </a:r>
            <a:r>
              <a:rPr lang="en-GB" dirty="0">
                <a:solidFill>
                  <a:schemeClr val="tx1">
                    <a:lumMod val="50000"/>
                  </a:schemeClr>
                </a:solidFill>
              </a:rPr>
              <a:t>)</a:t>
            </a:r>
          </a:p>
          <a:p>
            <a:endParaRPr lang="en-GB" dirty="0"/>
          </a:p>
        </p:txBody>
      </p:sp>
      <p:graphicFrame>
        <p:nvGraphicFramePr>
          <p:cNvPr id="10" name="Diagram 9"/>
          <p:cNvGraphicFramePr/>
          <p:nvPr>
            <p:extLst>
              <p:ext uri="{D42A27DB-BD31-4B8C-83A1-F6EECF244321}">
                <p14:modId xmlns:p14="http://schemas.microsoft.com/office/powerpoint/2010/main" val="4198193032"/>
              </p:ext>
            </p:extLst>
          </p:nvPr>
        </p:nvGraphicFramePr>
        <p:xfrm>
          <a:off x="9811313" y="4536090"/>
          <a:ext cx="1975768" cy="1845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Date Placeholder 11"/>
          <p:cNvSpPr>
            <a:spLocks noGrp="1"/>
          </p:cNvSpPr>
          <p:nvPr>
            <p:ph type="dt" sz="half" idx="10"/>
          </p:nvPr>
        </p:nvSpPr>
        <p:spPr/>
        <p:txBody>
          <a:bodyPr/>
          <a:lstStyle/>
          <a:p>
            <a:r>
              <a:rPr lang="en-US"/>
              <a:t>22/01/19</a:t>
            </a:r>
          </a:p>
        </p:txBody>
      </p:sp>
    </p:spTree>
    <p:extLst>
      <p:ext uri="{BB962C8B-B14F-4D97-AF65-F5344CB8AC3E}">
        <p14:creationId xmlns:p14="http://schemas.microsoft.com/office/powerpoint/2010/main" val="29539998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477B91F-949C-0845-A619-D2D517D99437}"/>
              </a:ext>
            </a:extLst>
          </p:cNvPr>
          <p:cNvSpPr>
            <a:spLocks noGrp="1"/>
          </p:cNvSpPr>
          <p:nvPr>
            <p:ph idx="1"/>
          </p:nvPr>
        </p:nvSpPr>
        <p:spPr>
          <a:xfrm>
            <a:off x="359833" y="1437374"/>
            <a:ext cx="7060378" cy="4943954"/>
          </a:xfrm>
        </p:spPr>
        <p:txBody>
          <a:bodyPr>
            <a:normAutofit fontScale="70000" lnSpcReduction="20000"/>
          </a:bodyPr>
          <a:lstStyle/>
          <a:p>
            <a:r>
              <a:rPr lang="en-GB" dirty="0"/>
              <a:t>Focussed dissemination and communication activities in order to improve uptake of EOSC-hub services within target groups:</a:t>
            </a:r>
          </a:p>
          <a:p>
            <a:pPr lvl="1"/>
            <a:r>
              <a:rPr lang="en-GB" sz="2700" dirty="0"/>
              <a:t>Set up and promotion of the EOSC portal</a:t>
            </a:r>
          </a:p>
          <a:p>
            <a:pPr lvl="1"/>
            <a:r>
              <a:rPr lang="en-GB" sz="2700" dirty="0"/>
              <a:t>Joint dissemination activities with GÉANT GN4-2  and </a:t>
            </a:r>
            <a:r>
              <a:rPr lang="en-GB" sz="2700" dirty="0" err="1"/>
              <a:t>OpenAIRE</a:t>
            </a:r>
            <a:endParaRPr lang="en-GB" sz="2700" dirty="0"/>
          </a:p>
          <a:p>
            <a:pPr lvl="1"/>
            <a:r>
              <a:rPr lang="en-GB" sz="2700" dirty="0"/>
              <a:t>2 Dedicated workshops with ESFRI clusters</a:t>
            </a:r>
          </a:p>
          <a:p>
            <a:pPr lvl="1"/>
            <a:r>
              <a:rPr lang="en-GB" sz="2700" dirty="0"/>
              <a:t>Organisation of DI4R2018 in collaboration with GÉANT, </a:t>
            </a:r>
            <a:r>
              <a:rPr lang="en-GB" sz="2700" dirty="0" err="1"/>
              <a:t>OpenAIRE</a:t>
            </a:r>
            <a:r>
              <a:rPr lang="en-GB" sz="2700" dirty="0"/>
              <a:t>, PRACE</a:t>
            </a:r>
          </a:p>
          <a:p>
            <a:pPr lvl="1"/>
            <a:r>
              <a:rPr lang="en-GB" sz="2700" dirty="0"/>
              <a:t>Active participation to the </a:t>
            </a:r>
            <a:r>
              <a:rPr lang="en-GB" sz="2700" dirty="0" err="1"/>
              <a:t>EOSCpilot</a:t>
            </a:r>
            <a:r>
              <a:rPr lang="en-GB" sz="2700" dirty="0"/>
              <a:t> stakeholders forum</a:t>
            </a:r>
          </a:p>
          <a:p>
            <a:pPr lvl="1"/>
            <a:r>
              <a:rPr lang="en-GB" sz="2700" dirty="0"/>
              <a:t>Release of  2 editions of the EOSC-hub magazine including adoption success stories </a:t>
            </a:r>
          </a:p>
          <a:p>
            <a:pPr lvl="1"/>
            <a:r>
              <a:rPr lang="en-GB" sz="2700" dirty="0"/>
              <a:t>Preparation of 2 videos showcasing how communities benefit from the EOSC-hub services demonstrated at the EOSC launch event</a:t>
            </a:r>
          </a:p>
          <a:p>
            <a:pPr lvl="1"/>
            <a:r>
              <a:rPr lang="en-GB" sz="2700" dirty="0"/>
              <a:t>Promotion of the benefits of using the EOSC-hub services via the EOSC portal booklet</a:t>
            </a:r>
          </a:p>
          <a:p>
            <a:pPr lvl="1"/>
            <a:endParaRPr lang="en-GB" sz="2700" dirty="0"/>
          </a:p>
        </p:txBody>
      </p:sp>
      <p:sp>
        <p:nvSpPr>
          <p:cNvPr id="5" name="Title 4">
            <a:extLst>
              <a:ext uri="{FF2B5EF4-FFF2-40B4-BE49-F238E27FC236}">
                <a16:creationId xmlns:a16="http://schemas.microsoft.com/office/drawing/2014/main" id="{FB13FBDD-500F-AE4F-8F8D-EB62F4B18515}"/>
              </a:ext>
            </a:extLst>
          </p:cNvPr>
          <p:cNvSpPr>
            <a:spLocks noGrp="1"/>
          </p:cNvSpPr>
          <p:nvPr>
            <p:ph type="title"/>
          </p:nvPr>
        </p:nvSpPr>
        <p:spPr>
          <a:xfrm>
            <a:off x="3220976" y="188640"/>
            <a:ext cx="8971023" cy="537716"/>
          </a:xfrm>
        </p:spPr>
        <p:txBody>
          <a:bodyPr>
            <a:normAutofit fontScale="90000"/>
          </a:bodyPr>
          <a:lstStyle/>
          <a:p>
            <a:r>
              <a:rPr lang="en-US" dirty="0"/>
              <a:t>Impact 5/Dissemination and Engagement</a:t>
            </a:r>
            <a:endParaRPr lang="en-GB" dirty="0"/>
          </a:p>
        </p:txBody>
      </p:sp>
      <p:pic>
        <p:nvPicPr>
          <p:cNvPr id="14" name="Picture 13">
            <a:extLst>
              <a:ext uri="{FF2B5EF4-FFF2-40B4-BE49-F238E27FC236}">
                <a16:creationId xmlns:a16="http://schemas.microsoft.com/office/drawing/2014/main" id="{AC9758AB-CE19-534E-AB4A-5787D9BC23A9}"/>
              </a:ext>
            </a:extLst>
          </p:cNvPr>
          <p:cNvPicPr>
            <a:picLocks noChangeAspect="1"/>
          </p:cNvPicPr>
          <p:nvPr/>
        </p:nvPicPr>
        <p:blipFill>
          <a:blip r:embed="rId3"/>
          <a:stretch>
            <a:fillRect/>
          </a:stretch>
        </p:blipFill>
        <p:spPr>
          <a:xfrm>
            <a:off x="8112224" y="4470760"/>
            <a:ext cx="2980976" cy="1868386"/>
          </a:xfrm>
          <a:prstGeom prst="rect">
            <a:avLst/>
          </a:prstGeom>
        </p:spPr>
      </p:pic>
      <p:pic>
        <p:nvPicPr>
          <p:cNvPr id="15" name="Picture 14">
            <a:extLst>
              <a:ext uri="{FF2B5EF4-FFF2-40B4-BE49-F238E27FC236}">
                <a16:creationId xmlns:a16="http://schemas.microsoft.com/office/drawing/2014/main" id="{63379991-46BE-504A-8EC1-C3FFF4A72E0C}"/>
              </a:ext>
            </a:extLst>
          </p:cNvPr>
          <p:cNvPicPr>
            <a:picLocks noChangeAspect="1"/>
          </p:cNvPicPr>
          <p:nvPr/>
        </p:nvPicPr>
        <p:blipFill>
          <a:blip r:embed="rId4"/>
          <a:stretch>
            <a:fillRect/>
          </a:stretch>
        </p:blipFill>
        <p:spPr>
          <a:xfrm>
            <a:off x="10488488" y="2817461"/>
            <a:ext cx="1550739" cy="2183780"/>
          </a:xfrm>
          <a:prstGeom prst="rect">
            <a:avLst/>
          </a:prstGeom>
        </p:spPr>
      </p:pic>
      <p:pic>
        <p:nvPicPr>
          <p:cNvPr id="16" name="Picture 15">
            <a:extLst>
              <a:ext uri="{FF2B5EF4-FFF2-40B4-BE49-F238E27FC236}">
                <a16:creationId xmlns:a16="http://schemas.microsoft.com/office/drawing/2014/main" id="{5E33D05E-2A2E-3D4E-B3D1-41C2228DD465}"/>
              </a:ext>
            </a:extLst>
          </p:cNvPr>
          <p:cNvPicPr>
            <a:picLocks noChangeAspect="1"/>
          </p:cNvPicPr>
          <p:nvPr/>
        </p:nvPicPr>
        <p:blipFill>
          <a:blip r:embed="rId5"/>
          <a:stretch>
            <a:fillRect/>
          </a:stretch>
        </p:blipFill>
        <p:spPr>
          <a:xfrm>
            <a:off x="8361710" y="956551"/>
            <a:ext cx="3358285" cy="1515068"/>
          </a:xfrm>
          <a:prstGeom prst="rect">
            <a:avLst/>
          </a:prstGeom>
        </p:spPr>
      </p:pic>
      <p:pic>
        <p:nvPicPr>
          <p:cNvPr id="17" name="Picture 16">
            <a:extLst>
              <a:ext uri="{FF2B5EF4-FFF2-40B4-BE49-F238E27FC236}">
                <a16:creationId xmlns:a16="http://schemas.microsoft.com/office/drawing/2014/main" id="{3A3E6AC3-AF50-6942-875E-88DB66490C66}"/>
              </a:ext>
            </a:extLst>
          </p:cNvPr>
          <p:cNvPicPr>
            <a:picLocks noChangeAspect="1"/>
          </p:cNvPicPr>
          <p:nvPr/>
        </p:nvPicPr>
        <p:blipFill>
          <a:blip r:embed="rId6"/>
          <a:stretch>
            <a:fillRect/>
          </a:stretch>
        </p:blipFill>
        <p:spPr>
          <a:xfrm>
            <a:off x="7279517" y="2513801"/>
            <a:ext cx="2997883" cy="1914777"/>
          </a:xfrm>
          <a:prstGeom prst="rect">
            <a:avLst/>
          </a:prstGeom>
        </p:spPr>
      </p:pic>
      <p:sp>
        <p:nvSpPr>
          <p:cNvPr id="7" name="Date Placeholder 6"/>
          <p:cNvSpPr>
            <a:spLocks noGrp="1"/>
          </p:cNvSpPr>
          <p:nvPr>
            <p:ph type="dt" sz="half" idx="10"/>
          </p:nvPr>
        </p:nvSpPr>
        <p:spPr/>
        <p:txBody>
          <a:bodyPr/>
          <a:lstStyle/>
          <a:p>
            <a:r>
              <a:rPr lang="en-US"/>
              <a:t>22/01/19</a:t>
            </a:r>
          </a:p>
        </p:txBody>
      </p:sp>
    </p:spTree>
    <p:extLst>
      <p:ext uri="{BB962C8B-B14F-4D97-AF65-F5344CB8AC3E}">
        <p14:creationId xmlns:p14="http://schemas.microsoft.com/office/powerpoint/2010/main" val="2532432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CC2F50-A4E7-494B-9203-08FE03023B90}"/>
              </a:ext>
            </a:extLst>
          </p:cNvPr>
          <p:cNvSpPr>
            <a:spLocks noGrp="1"/>
          </p:cNvSpPr>
          <p:nvPr>
            <p:ph idx="1"/>
          </p:nvPr>
        </p:nvSpPr>
        <p:spPr>
          <a:xfrm>
            <a:off x="335360" y="1268763"/>
            <a:ext cx="11665296" cy="1296141"/>
          </a:xfrm>
        </p:spPr>
        <p:txBody>
          <a:bodyPr>
            <a:normAutofit/>
          </a:bodyPr>
          <a:lstStyle/>
          <a:p>
            <a:r>
              <a:rPr lang="en-GB" sz="2400"/>
              <a:t>The major impact of the EOSC-hub project will be a significant reduction in the fragmentation of the IT facilities, services and tools for data-intensive research and innovation in Europe. </a:t>
            </a:r>
          </a:p>
        </p:txBody>
      </p:sp>
      <p:sp>
        <p:nvSpPr>
          <p:cNvPr id="5" name="Title 4">
            <a:extLst>
              <a:ext uri="{FF2B5EF4-FFF2-40B4-BE49-F238E27FC236}">
                <a16:creationId xmlns:a16="http://schemas.microsoft.com/office/drawing/2014/main" id="{E7E58714-084D-7B43-B07C-A98A113CA81E}"/>
              </a:ext>
            </a:extLst>
          </p:cNvPr>
          <p:cNvSpPr>
            <a:spLocks noGrp="1"/>
          </p:cNvSpPr>
          <p:nvPr>
            <p:ph type="title"/>
          </p:nvPr>
        </p:nvSpPr>
        <p:spPr/>
        <p:txBody>
          <a:bodyPr>
            <a:normAutofit fontScale="90000"/>
          </a:bodyPr>
          <a:lstStyle/>
          <a:p>
            <a:r>
              <a:rPr lang="en-GB"/>
              <a:t>EOSC-hub expected impact</a:t>
            </a:r>
          </a:p>
        </p:txBody>
      </p:sp>
      <p:graphicFrame>
        <p:nvGraphicFramePr>
          <p:cNvPr id="6" name="Content Placeholder 17">
            <a:extLst>
              <a:ext uri="{FF2B5EF4-FFF2-40B4-BE49-F238E27FC236}">
                <a16:creationId xmlns:a16="http://schemas.microsoft.com/office/drawing/2014/main" id="{6C129699-3A84-1240-990E-0D7E2836E1FE}"/>
              </a:ext>
            </a:extLst>
          </p:cNvPr>
          <p:cNvGraphicFramePr>
            <a:graphicFrameLocks/>
          </p:cNvGraphicFramePr>
          <p:nvPr>
            <p:extLst>
              <p:ext uri="{D42A27DB-BD31-4B8C-83A1-F6EECF244321}">
                <p14:modId xmlns:p14="http://schemas.microsoft.com/office/powerpoint/2010/main" val="1325021739"/>
              </p:ext>
            </p:extLst>
          </p:nvPr>
        </p:nvGraphicFramePr>
        <p:xfrm>
          <a:off x="407368" y="2924944"/>
          <a:ext cx="11449272" cy="30963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Date Placeholder 7"/>
          <p:cNvSpPr>
            <a:spLocks noGrp="1"/>
          </p:cNvSpPr>
          <p:nvPr>
            <p:ph type="dt" sz="half" idx="10"/>
          </p:nvPr>
        </p:nvSpPr>
        <p:spPr/>
        <p:txBody>
          <a:bodyPr/>
          <a:lstStyle/>
          <a:p>
            <a:r>
              <a:rPr lang="en-US"/>
              <a:t>22/01/19</a:t>
            </a:r>
          </a:p>
        </p:txBody>
      </p:sp>
    </p:spTree>
    <p:extLst>
      <p:ext uri="{BB962C8B-B14F-4D97-AF65-F5344CB8AC3E}">
        <p14:creationId xmlns:p14="http://schemas.microsoft.com/office/powerpoint/2010/main" val="28071665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page217image35936256">
            <a:extLst>
              <a:ext uri="{FF2B5EF4-FFF2-40B4-BE49-F238E27FC236}">
                <a16:creationId xmlns:a16="http://schemas.microsoft.com/office/drawing/2014/main" id="{336DE411-5D30-E549-BABE-F1C991B56C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350000" cy="12700"/>
          </a:xfrm>
          <a:prstGeom prst="rect">
            <a:avLst/>
          </a:prstGeom>
          <a:noFill/>
          <a:extLst>
            <a:ext uri="{909E8E84-426E-40dd-AFC4-6F175D3DCCD1}">
              <a14:hiddenFill xmlns="" xmlns:a14="http://schemas.microsoft.com/office/drawing/2010/main">
                <a:solidFill>
                  <a:srgbClr val="FFFFFF"/>
                </a:solidFill>
              </a14:hiddenFill>
            </a:ext>
          </a:extLst>
        </p:spPr>
      </p:pic>
      <p:graphicFrame>
        <p:nvGraphicFramePr>
          <p:cNvPr id="7" name="Diagram 6"/>
          <p:cNvGraphicFramePr/>
          <p:nvPr>
            <p:extLst>
              <p:ext uri="{D42A27DB-BD31-4B8C-83A1-F6EECF244321}">
                <p14:modId xmlns:p14="http://schemas.microsoft.com/office/powerpoint/2010/main" val="1989672506"/>
              </p:ext>
            </p:extLst>
          </p:nvPr>
        </p:nvGraphicFramePr>
        <p:xfrm>
          <a:off x="5951984" y="3645024"/>
          <a:ext cx="5544616" cy="31864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Title 12"/>
          <p:cNvSpPr>
            <a:spLocks noGrp="1"/>
          </p:cNvSpPr>
          <p:nvPr>
            <p:ph type="title"/>
          </p:nvPr>
        </p:nvSpPr>
        <p:spPr>
          <a:xfrm>
            <a:off x="628650" y="2060848"/>
            <a:ext cx="10795942" cy="505729"/>
          </a:xfrm>
        </p:spPr>
        <p:txBody>
          <a:bodyPr>
            <a:normAutofit fontScale="90000"/>
          </a:bodyPr>
          <a:lstStyle/>
          <a:p>
            <a:r>
              <a:rPr lang="en-US" dirty="0"/>
              <a:t>Impact 6. Increased incentives for scientific discovery and collaboration across disciplinary and geographical boundaries Impact 7: Further development of the European economic innovation capacity</a:t>
            </a:r>
          </a:p>
        </p:txBody>
      </p:sp>
      <p:sp>
        <p:nvSpPr>
          <p:cNvPr id="8" name="Content Placeholder 10"/>
          <p:cNvSpPr>
            <a:spLocks noGrp="1"/>
          </p:cNvSpPr>
          <p:nvPr>
            <p:ph idx="1"/>
          </p:nvPr>
        </p:nvSpPr>
        <p:spPr>
          <a:xfrm>
            <a:off x="628650" y="3861048"/>
            <a:ext cx="5251326" cy="2664296"/>
          </a:xfrm>
        </p:spPr>
        <p:txBody>
          <a:bodyPr>
            <a:normAutofit lnSpcReduction="10000"/>
          </a:bodyPr>
          <a:lstStyle/>
          <a:p>
            <a:endParaRPr lang="en-US" sz="2400" dirty="0"/>
          </a:p>
          <a:p>
            <a:r>
              <a:rPr lang="en-US" sz="2400" i="1" dirty="0"/>
              <a:t>Engage adjacent but fragmented scientific communities and promote the uptake of services from multiple sectors and geographic locations</a:t>
            </a:r>
          </a:p>
          <a:p>
            <a:r>
              <a:rPr lang="en-US" sz="2400" i="1" dirty="0"/>
              <a:t>Stimulate opening up of services with the virtual access funding mechanism</a:t>
            </a:r>
          </a:p>
        </p:txBody>
      </p:sp>
    </p:spTree>
    <p:extLst>
      <p:ext uri="{BB962C8B-B14F-4D97-AF65-F5344CB8AC3E}">
        <p14:creationId xmlns:p14="http://schemas.microsoft.com/office/powerpoint/2010/main" val="24801657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477B91F-949C-0845-A619-D2D517D99437}"/>
              </a:ext>
            </a:extLst>
          </p:cNvPr>
          <p:cNvSpPr>
            <a:spLocks noGrp="1"/>
          </p:cNvSpPr>
          <p:nvPr>
            <p:ph idx="1"/>
          </p:nvPr>
        </p:nvSpPr>
        <p:spPr>
          <a:xfrm>
            <a:off x="335360" y="1732645"/>
            <a:ext cx="5832648" cy="4720691"/>
          </a:xfrm>
        </p:spPr>
        <p:txBody>
          <a:bodyPr>
            <a:normAutofit fontScale="92500"/>
          </a:bodyPr>
          <a:lstStyle/>
          <a:p>
            <a:r>
              <a:rPr lang="en-GB" sz="2400" dirty="0"/>
              <a:t>Started a dialogue with experts at national and global level </a:t>
            </a:r>
          </a:p>
          <a:p>
            <a:r>
              <a:rPr lang="en-GB" sz="2400" dirty="0"/>
              <a:t>8 Competence Centers for infrastructure and service co-design, piloting and adoption</a:t>
            </a:r>
          </a:p>
          <a:p>
            <a:r>
              <a:rPr lang="en-GB" sz="2400" dirty="0"/>
              <a:t>Digital Innovation Hub operations</a:t>
            </a:r>
          </a:p>
          <a:p>
            <a:r>
              <a:rPr lang="en-GB" sz="2400" dirty="0"/>
              <a:t>Organisation of a series of workshops to align activities and strengthen synergies at national level in collaboration with GÉANT, OpenAIRE, PRACE, RDA</a:t>
            </a:r>
          </a:p>
          <a:p>
            <a:r>
              <a:rPr lang="en-GB" sz="2400" dirty="0"/>
              <a:t>Organisation of the EOSC-hub /</a:t>
            </a:r>
            <a:r>
              <a:rPr lang="en-GB" sz="2400" dirty="0" err="1"/>
              <a:t>OpenAIRE</a:t>
            </a:r>
            <a:r>
              <a:rPr lang="en-GB" sz="2400" dirty="0"/>
              <a:t> /FREYA </a:t>
            </a:r>
            <a:r>
              <a:rPr lang="en-GB" sz="2400" dirty="0" err="1"/>
              <a:t>BoF</a:t>
            </a:r>
            <a:r>
              <a:rPr lang="en-GB" sz="2400" dirty="0"/>
              <a:t> at the RDA Plenary 11</a:t>
            </a:r>
          </a:p>
          <a:p>
            <a:r>
              <a:rPr lang="en-GB" sz="2400" dirty="0"/>
              <a:t>Meetings with international security initiatives</a:t>
            </a:r>
          </a:p>
          <a:p>
            <a:endParaRPr lang="en-GB" sz="2400" dirty="0"/>
          </a:p>
        </p:txBody>
      </p:sp>
      <p:sp>
        <p:nvSpPr>
          <p:cNvPr id="5" name="Title 4">
            <a:extLst>
              <a:ext uri="{FF2B5EF4-FFF2-40B4-BE49-F238E27FC236}">
                <a16:creationId xmlns:a16="http://schemas.microsoft.com/office/drawing/2014/main" id="{FB13FBDD-500F-AE4F-8F8D-EB62F4B18515}"/>
              </a:ext>
            </a:extLst>
          </p:cNvPr>
          <p:cNvSpPr>
            <a:spLocks noGrp="1"/>
          </p:cNvSpPr>
          <p:nvPr>
            <p:ph type="title"/>
          </p:nvPr>
        </p:nvSpPr>
        <p:spPr>
          <a:xfrm>
            <a:off x="3220976" y="188640"/>
            <a:ext cx="8971023" cy="537716"/>
          </a:xfrm>
        </p:spPr>
        <p:txBody>
          <a:bodyPr>
            <a:normAutofit fontScale="90000"/>
          </a:bodyPr>
          <a:lstStyle/>
          <a:p>
            <a:r>
              <a:rPr lang="en-US" dirty="0"/>
              <a:t>Impact 6-7/Main Achievements, Dissemination and Activities</a:t>
            </a:r>
            <a:endParaRPr lang="en-GB" dirty="0"/>
          </a:p>
        </p:txBody>
      </p:sp>
      <p:pic>
        <p:nvPicPr>
          <p:cNvPr id="6" name="Picture 5">
            <a:extLst>
              <a:ext uri="{FF2B5EF4-FFF2-40B4-BE49-F238E27FC236}">
                <a16:creationId xmlns:a16="http://schemas.microsoft.com/office/drawing/2014/main" id="{A7880D9B-B4A8-1140-BAEF-65DA15C42DC3}"/>
              </a:ext>
            </a:extLst>
          </p:cNvPr>
          <p:cNvPicPr>
            <a:picLocks noChangeAspect="1"/>
          </p:cNvPicPr>
          <p:nvPr/>
        </p:nvPicPr>
        <p:blipFill>
          <a:blip r:embed="rId3"/>
          <a:stretch>
            <a:fillRect/>
          </a:stretch>
        </p:blipFill>
        <p:spPr>
          <a:xfrm>
            <a:off x="6614519" y="1813453"/>
            <a:ext cx="4548706" cy="3338163"/>
          </a:xfrm>
          <a:prstGeom prst="rect">
            <a:avLst/>
          </a:prstGeom>
        </p:spPr>
      </p:pic>
      <p:sp>
        <p:nvSpPr>
          <p:cNvPr id="10" name="Content Placeholder 1">
            <a:extLst>
              <a:ext uri="{FF2B5EF4-FFF2-40B4-BE49-F238E27FC236}">
                <a16:creationId xmlns:a16="http://schemas.microsoft.com/office/drawing/2014/main" id="{8527AE7A-757D-E840-9887-2E02389A00C7}"/>
              </a:ext>
            </a:extLst>
          </p:cNvPr>
          <p:cNvSpPr txBox="1">
            <a:spLocks/>
          </p:cNvSpPr>
          <p:nvPr/>
        </p:nvSpPr>
        <p:spPr>
          <a:xfrm>
            <a:off x="6767085" y="5155440"/>
            <a:ext cx="5260178" cy="320992"/>
          </a:xfrm>
          <a:prstGeom prst="rect">
            <a:avLst/>
          </a:prstGeom>
        </p:spPr>
        <p:txBody>
          <a:bodyPr>
            <a:normAutofit fontScale="85000" lnSpcReduction="20000"/>
          </a:bodyPr>
          <a:lstStyle>
            <a:lvl1pPr marL="342900" indent="-342900" algn="l" defTabSz="457200" rtl="0" eaLnBrk="1" latinLnBrk="0" hangingPunct="1">
              <a:spcBef>
                <a:spcPct val="20000"/>
              </a:spcBef>
              <a:buSzPct val="100000"/>
              <a:buFontTx/>
              <a:buBlip>
                <a:blip r:embed="rId4"/>
              </a:buBlip>
              <a:defRPr sz="2800" b="0" i="0" kern="1200">
                <a:solidFill>
                  <a:schemeClr val="tx1">
                    <a:lumMod val="75000"/>
                  </a:schemeClr>
                </a:solidFill>
                <a:latin typeface="+mn-lt"/>
                <a:ea typeface="Source Sans Pro" charset="0"/>
                <a:cs typeface="Source Sans Pro" charset="0"/>
              </a:defRPr>
            </a:lvl1pPr>
            <a:lvl2pPr marL="742950" indent="-285750" algn="l" defTabSz="457200" rtl="0" eaLnBrk="1" latinLnBrk="0" hangingPunct="1">
              <a:spcBef>
                <a:spcPct val="20000"/>
              </a:spcBef>
              <a:buSzPct val="90000"/>
              <a:buFont typeface="Calibri" panose="020F0502020204030204" pitchFamily="34" charset="0"/>
              <a:buChar char="-"/>
              <a:defRPr sz="2600" b="0" i="0" kern="1200">
                <a:solidFill>
                  <a:schemeClr val="tx1">
                    <a:lumMod val="75000"/>
                  </a:schemeClr>
                </a:solidFill>
                <a:latin typeface="+mn-lt"/>
                <a:ea typeface="Source Sans Pro" charset="0"/>
                <a:cs typeface="Source Sans Pro" charset="0"/>
              </a:defRPr>
            </a:lvl2pPr>
            <a:lvl3pPr marL="1143000" indent="-228600" algn="l" defTabSz="457200" rtl="0" eaLnBrk="1" latinLnBrk="0" hangingPunct="1">
              <a:spcBef>
                <a:spcPct val="20000"/>
              </a:spcBef>
              <a:buSzPct val="80000"/>
              <a:buFont typeface="Wingdings" panose="05000000000000000000" pitchFamily="2" charset="2"/>
              <a:buChar char="§"/>
              <a:defRPr sz="2400" b="0" i="0" kern="120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kern="120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kern="1200">
                <a:solidFill>
                  <a:schemeClr val="tx1">
                    <a:lumMod val="75000"/>
                  </a:schemeClr>
                </a:solidFill>
                <a:latin typeface="+mn-lt"/>
                <a:ea typeface="Source Sans Pro" charset="0"/>
                <a:cs typeface="Source Sans Pro"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2000" i="1" dirty="0"/>
              <a:t>Session on national initiatives at DI4R2018</a:t>
            </a:r>
          </a:p>
          <a:p>
            <a:pPr lvl="1"/>
            <a:endParaRPr lang="en-GB" sz="1800" i="1" dirty="0"/>
          </a:p>
        </p:txBody>
      </p:sp>
      <p:sp>
        <p:nvSpPr>
          <p:cNvPr id="11" name="Date Placeholder 10"/>
          <p:cNvSpPr>
            <a:spLocks noGrp="1"/>
          </p:cNvSpPr>
          <p:nvPr>
            <p:ph type="dt" sz="half" idx="10"/>
          </p:nvPr>
        </p:nvSpPr>
        <p:spPr/>
        <p:txBody>
          <a:bodyPr/>
          <a:lstStyle/>
          <a:p>
            <a:r>
              <a:rPr lang="en-US"/>
              <a:t>22/01/19</a:t>
            </a:r>
          </a:p>
        </p:txBody>
      </p:sp>
    </p:spTree>
    <p:extLst>
      <p:ext uri="{BB962C8B-B14F-4D97-AF65-F5344CB8AC3E}">
        <p14:creationId xmlns:p14="http://schemas.microsoft.com/office/powerpoint/2010/main" val="12876213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Impact 6-7/highlights Jan-Sep 2018</a:t>
            </a:r>
          </a:p>
        </p:txBody>
      </p:sp>
      <p:pic>
        <p:nvPicPr>
          <p:cNvPr id="7" name="Google Shape;279;p44"/>
          <p:cNvPicPr preferRelativeResize="0"/>
          <p:nvPr/>
        </p:nvPicPr>
        <p:blipFill>
          <a:blip r:embed="rId3">
            <a:alphaModFix/>
          </a:blip>
          <a:stretch>
            <a:fillRect/>
          </a:stretch>
        </p:blipFill>
        <p:spPr>
          <a:xfrm>
            <a:off x="2517800" y="1143001"/>
            <a:ext cx="2968600" cy="2590800"/>
          </a:xfrm>
          <a:prstGeom prst="rect">
            <a:avLst/>
          </a:prstGeom>
          <a:noFill/>
          <a:ln>
            <a:noFill/>
          </a:ln>
        </p:spPr>
      </p:pic>
      <p:pic>
        <p:nvPicPr>
          <p:cNvPr id="8" name="Google Shape;281;p44"/>
          <p:cNvPicPr preferRelativeResize="0"/>
          <p:nvPr/>
        </p:nvPicPr>
        <p:blipFill>
          <a:blip r:embed="rId4">
            <a:alphaModFix/>
          </a:blip>
          <a:stretch>
            <a:fillRect/>
          </a:stretch>
        </p:blipFill>
        <p:spPr>
          <a:xfrm>
            <a:off x="5723115" y="1143001"/>
            <a:ext cx="2887485" cy="2590800"/>
          </a:xfrm>
          <a:prstGeom prst="rect">
            <a:avLst/>
          </a:prstGeom>
          <a:noFill/>
          <a:ln>
            <a:noFill/>
          </a:ln>
        </p:spPr>
      </p:pic>
      <p:pic>
        <p:nvPicPr>
          <p:cNvPr id="9" name="Google Shape;278;p44"/>
          <p:cNvPicPr preferRelativeResize="0"/>
          <p:nvPr/>
        </p:nvPicPr>
        <p:blipFill>
          <a:blip r:embed="rId5">
            <a:alphaModFix/>
          </a:blip>
          <a:stretch>
            <a:fillRect/>
          </a:stretch>
        </p:blipFill>
        <p:spPr>
          <a:xfrm>
            <a:off x="2514600" y="3810000"/>
            <a:ext cx="2971800" cy="2438400"/>
          </a:xfrm>
          <a:prstGeom prst="rect">
            <a:avLst/>
          </a:prstGeom>
          <a:noFill/>
          <a:ln>
            <a:noFill/>
          </a:ln>
        </p:spPr>
      </p:pic>
      <p:sp>
        <p:nvSpPr>
          <p:cNvPr id="10" name="Google Shape;280;p44"/>
          <p:cNvSpPr txBox="1"/>
          <p:nvPr/>
        </p:nvSpPr>
        <p:spPr>
          <a:xfrm>
            <a:off x="685800" y="2819400"/>
            <a:ext cx="2014800" cy="763600"/>
          </a:xfrm>
          <a:prstGeom prst="rect">
            <a:avLst/>
          </a:prstGeom>
          <a:noFill/>
          <a:ln>
            <a:noFill/>
          </a:ln>
        </p:spPr>
        <p:txBody>
          <a:bodyPr spcFirstLastPara="1" wrap="square" lIns="121900" tIns="121900" rIns="121900" bIns="121900" anchor="t" anchorCtr="0">
            <a:noAutofit/>
          </a:bodyPr>
          <a:lstStyle/>
          <a:p>
            <a:r>
              <a:rPr lang="en-GB" sz="2400" b="1" dirty="0">
                <a:solidFill>
                  <a:srgbClr val="B5892D"/>
                </a:solidFill>
              </a:rPr>
              <a:t>+ 1200 users</a:t>
            </a:r>
            <a:endParaRPr sz="2400" b="1" dirty="0">
              <a:solidFill>
                <a:srgbClr val="B5892D"/>
              </a:solidFill>
            </a:endParaRPr>
          </a:p>
        </p:txBody>
      </p:sp>
      <p:sp>
        <p:nvSpPr>
          <p:cNvPr id="11" name="Google Shape;280;p44"/>
          <p:cNvSpPr txBox="1"/>
          <p:nvPr/>
        </p:nvSpPr>
        <p:spPr>
          <a:xfrm>
            <a:off x="8610600" y="2894000"/>
            <a:ext cx="2014800" cy="763600"/>
          </a:xfrm>
          <a:prstGeom prst="rect">
            <a:avLst/>
          </a:prstGeom>
          <a:noFill/>
          <a:ln>
            <a:noFill/>
          </a:ln>
        </p:spPr>
        <p:txBody>
          <a:bodyPr spcFirstLastPara="1" wrap="square" lIns="121900" tIns="121900" rIns="121900" bIns="121900" anchor="t" anchorCtr="0">
            <a:noAutofit/>
          </a:bodyPr>
          <a:lstStyle/>
          <a:p>
            <a:r>
              <a:rPr lang="en-GB" sz="2400" b="1" dirty="0">
                <a:solidFill>
                  <a:srgbClr val="B5892D"/>
                </a:solidFill>
              </a:rPr>
              <a:t>+ 1000 users</a:t>
            </a:r>
            <a:endParaRPr sz="2400" b="1" dirty="0">
              <a:solidFill>
                <a:srgbClr val="B5892D"/>
              </a:solidFill>
            </a:endParaRPr>
          </a:p>
        </p:txBody>
      </p:sp>
      <p:sp>
        <p:nvSpPr>
          <p:cNvPr id="12" name="Google Shape;280;p44"/>
          <p:cNvSpPr txBox="1"/>
          <p:nvPr/>
        </p:nvSpPr>
        <p:spPr>
          <a:xfrm>
            <a:off x="685800" y="4495800"/>
            <a:ext cx="2014800" cy="763600"/>
          </a:xfrm>
          <a:prstGeom prst="rect">
            <a:avLst/>
          </a:prstGeom>
          <a:noFill/>
          <a:ln>
            <a:noFill/>
          </a:ln>
        </p:spPr>
        <p:txBody>
          <a:bodyPr spcFirstLastPara="1" wrap="square" lIns="121900" tIns="121900" rIns="121900" bIns="121900" anchor="t" anchorCtr="0">
            <a:noAutofit/>
          </a:bodyPr>
          <a:lstStyle/>
          <a:p>
            <a:r>
              <a:rPr lang="en-GB" sz="2400" b="1" dirty="0">
                <a:solidFill>
                  <a:srgbClr val="B5892D"/>
                </a:solidFill>
              </a:rPr>
              <a:t>+ 1000 users</a:t>
            </a:r>
            <a:endParaRPr sz="2400" b="1" dirty="0">
              <a:solidFill>
                <a:srgbClr val="B5892D"/>
              </a:solidFill>
            </a:endParaRPr>
          </a:p>
        </p:txBody>
      </p:sp>
      <p:sp>
        <p:nvSpPr>
          <p:cNvPr id="2" name="Date Placeholder 1"/>
          <p:cNvSpPr>
            <a:spLocks noGrp="1"/>
          </p:cNvSpPr>
          <p:nvPr>
            <p:ph type="dt" sz="half" idx="10"/>
          </p:nvPr>
        </p:nvSpPr>
        <p:spPr/>
        <p:txBody>
          <a:bodyPr/>
          <a:lstStyle/>
          <a:p>
            <a:r>
              <a:rPr lang="en-US"/>
              <a:t>22/01/19</a:t>
            </a:r>
          </a:p>
        </p:txBody>
      </p:sp>
    </p:spTree>
    <p:extLst>
      <p:ext uri="{BB962C8B-B14F-4D97-AF65-F5344CB8AC3E}">
        <p14:creationId xmlns:p14="http://schemas.microsoft.com/office/powerpoint/2010/main" val="24050661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1132" y="989360"/>
            <a:ext cx="6383144" cy="4794991"/>
          </a:xfrm>
        </p:spPr>
        <p:txBody>
          <a:bodyPr>
            <a:normAutofit fontScale="77500" lnSpcReduction="20000"/>
          </a:bodyPr>
          <a:lstStyle/>
          <a:p>
            <a:pPr lvl="1"/>
            <a:r>
              <a:rPr lang="en-US" dirty="0"/>
              <a:t>“</a:t>
            </a:r>
            <a:r>
              <a:rPr lang="en-US" i="1" dirty="0"/>
              <a:t>The European GEOSS community, in the framework of </a:t>
            </a:r>
            <a:r>
              <a:rPr lang="en-US" dirty="0">
                <a:solidFill>
                  <a:srgbClr val="B5892D"/>
                </a:solidFill>
              </a:rPr>
              <a:t>the </a:t>
            </a:r>
            <a:r>
              <a:rPr lang="en-US" dirty="0" err="1">
                <a:solidFill>
                  <a:srgbClr val="B5892D"/>
                </a:solidFill>
              </a:rPr>
              <a:t>EuroGEOSS</a:t>
            </a:r>
            <a:r>
              <a:rPr lang="en-US" dirty="0">
                <a:solidFill>
                  <a:srgbClr val="B5892D"/>
                </a:solidFill>
              </a:rPr>
              <a:t> initiative</a:t>
            </a:r>
            <a:r>
              <a:rPr lang="en-US" i="1" dirty="0"/>
              <a:t>, aims at demonstrating the benefit of Earth Observation for the society. EOSC will be instrumental in providing the large computation and storage capabilities we need to run scientific models at local, national, regional and potentially global scale. </a:t>
            </a:r>
          </a:p>
          <a:p>
            <a:pPr lvl="1"/>
            <a:r>
              <a:rPr lang="en-US" i="1" dirty="0"/>
              <a:t>The </a:t>
            </a:r>
            <a:r>
              <a:rPr lang="en-US" i="1" dirty="0">
                <a:solidFill>
                  <a:srgbClr val="B5892D"/>
                </a:solidFill>
              </a:rPr>
              <a:t>EOSC Portal </a:t>
            </a:r>
            <a:r>
              <a:rPr lang="en-US" i="1" dirty="0"/>
              <a:t>in particular will give our scientists the possibility to access and run analytic models in a transparent way, without the need of a local infrastructure hosting data and computing facilities</a:t>
            </a:r>
            <a:r>
              <a:rPr lang="en-US" dirty="0"/>
              <a:t>.”</a:t>
            </a:r>
          </a:p>
          <a:p>
            <a:pPr lvl="2"/>
            <a:r>
              <a:rPr lang="en-US" dirty="0"/>
              <a:t>The GEOSS portal was ported to the EGI Federated Cloud in Oct 2018, and will be followed by the GEO DAB</a:t>
            </a:r>
          </a:p>
          <a:p>
            <a:pPr lvl="2"/>
            <a:r>
              <a:rPr lang="en-US" dirty="0"/>
              <a:t>The GEOSS Portal is now available in the EOSC Marketplace </a:t>
            </a:r>
          </a:p>
        </p:txBody>
      </p:sp>
      <p:sp>
        <p:nvSpPr>
          <p:cNvPr id="8" name="Content Placeholder 7"/>
          <p:cNvSpPr>
            <a:spLocks noGrp="1"/>
          </p:cNvSpPr>
          <p:nvPr>
            <p:ph idx="15"/>
          </p:nvPr>
        </p:nvSpPr>
        <p:spPr/>
        <p:txBody>
          <a:bodyPr>
            <a:normAutofit fontScale="92500" lnSpcReduction="10000"/>
          </a:bodyPr>
          <a:lstStyle/>
          <a:p>
            <a:r>
              <a:rPr lang="en-US" dirty="0"/>
              <a:t>The GEOSS (Global Earth Observation System of Systems) Web Portal is the main entry point for discovering and accessing GEOSS data. </a:t>
            </a:r>
          </a:p>
          <a:p>
            <a:pPr lvl="1"/>
            <a:r>
              <a:rPr lang="en-US" dirty="0"/>
              <a:t>The GEOSS Platform interconnects more than </a:t>
            </a:r>
            <a:r>
              <a:rPr lang="en-US" dirty="0">
                <a:solidFill>
                  <a:srgbClr val="B5892D"/>
                </a:solidFill>
              </a:rPr>
              <a:t>170 data systems globally</a:t>
            </a:r>
            <a:r>
              <a:rPr lang="en-US" dirty="0"/>
              <a:t>, providing discoverability of more than </a:t>
            </a:r>
            <a:r>
              <a:rPr lang="en-US" dirty="0">
                <a:solidFill>
                  <a:srgbClr val="B5892D"/>
                </a:solidFill>
              </a:rPr>
              <a:t>400 M datasets</a:t>
            </a:r>
            <a:r>
              <a:rPr lang="en-US" dirty="0"/>
              <a:t>. The EOSC-hub version of the GEOSS Web Portal is connected also to the </a:t>
            </a:r>
            <a:r>
              <a:rPr lang="en-US" dirty="0" err="1">
                <a:solidFill>
                  <a:srgbClr val="B5892D"/>
                </a:solidFill>
              </a:rPr>
              <a:t>ECOPotential</a:t>
            </a:r>
            <a:r>
              <a:rPr lang="en-US" dirty="0">
                <a:solidFill>
                  <a:srgbClr val="B5892D"/>
                </a:solidFill>
              </a:rPr>
              <a:t> Virtual Laboratory</a:t>
            </a:r>
            <a:r>
              <a:rPr lang="en-US" dirty="0"/>
              <a:t>, allowing users to execute available models utilizing GEOSS data as inputs.</a:t>
            </a:r>
          </a:p>
        </p:txBody>
      </p:sp>
      <p:sp>
        <p:nvSpPr>
          <p:cNvPr id="3" name="Date Placeholder 2"/>
          <p:cNvSpPr>
            <a:spLocks noGrp="1"/>
          </p:cNvSpPr>
          <p:nvPr>
            <p:ph type="dt" sz="half" idx="10"/>
          </p:nvPr>
        </p:nvSpPr>
        <p:spPr/>
        <p:txBody>
          <a:bodyPr/>
          <a:lstStyle/>
          <a:p>
            <a:r>
              <a:rPr lang="en-US"/>
              <a:t>22/01/19</a:t>
            </a:r>
          </a:p>
        </p:txBody>
      </p:sp>
      <p:sp>
        <p:nvSpPr>
          <p:cNvPr id="4" name="Title 3"/>
          <p:cNvSpPr>
            <a:spLocks noGrp="1"/>
          </p:cNvSpPr>
          <p:nvPr>
            <p:ph type="title"/>
          </p:nvPr>
        </p:nvSpPr>
        <p:spPr/>
        <p:txBody>
          <a:bodyPr>
            <a:normAutofit fontScale="90000"/>
          </a:bodyPr>
          <a:lstStyle/>
          <a:p>
            <a:r>
              <a:rPr lang="en-US" dirty="0"/>
              <a:t>Impact 6-7/Success Story </a:t>
            </a:r>
            <a:r>
              <a:rPr lang="mr-IN" dirty="0"/>
              <a:t>–</a:t>
            </a:r>
            <a:r>
              <a:rPr lang="en-US" dirty="0"/>
              <a:t> GEOSS Portal</a:t>
            </a:r>
          </a:p>
        </p:txBody>
      </p:sp>
      <p:pic>
        <p:nvPicPr>
          <p:cNvPr id="5" name="Picture 4"/>
          <p:cNvPicPr>
            <a:picLocks noChangeAspect="1"/>
          </p:cNvPicPr>
          <p:nvPr/>
        </p:nvPicPr>
        <p:blipFill>
          <a:blip r:embed="rId3"/>
          <a:stretch>
            <a:fillRect/>
          </a:stretch>
        </p:blipFill>
        <p:spPr>
          <a:xfrm>
            <a:off x="602060" y="5301208"/>
            <a:ext cx="2311400" cy="901700"/>
          </a:xfrm>
          <a:prstGeom prst="rect">
            <a:avLst/>
          </a:prstGeom>
        </p:spPr>
      </p:pic>
      <p:pic>
        <p:nvPicPr>
          <p:cNvPr id="6" name="Picture 5" descr="Screenshot 2019-01-22 at 02.28.2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8561" y="5181066"/>
            <a:ext cx="3026964" cy="1021842"/>
          </a:xfrm>
          <a:prstGeom prst="rect">
            <a:avLst/>
          </a:prstGeom>
        </p:spPr>
      </p:pic>
      <p:sp>
        <p:nvSpPr>
          <p:cNvPr id="7" name="TextBox 6"/>
          <p:cNvSpPr txBox="1"/>
          <p:nvPr/>
        </p:nvSpPr>
        <p:spPr>
          <a:xfrm>
            <a:off x="7248128" y="3933056"/>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4977613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22/01/19</a:t>
            </a:r>
          </a:p>
        </p:txBody>
      </p:sp>
      <p:sp>
        <p:nvSpPr>
          <p:cNvPr id="4" name="Title 3"/>
          <p:cNvSpPr>
            <a:spLocks noGrp="1"/>
          </p:cNvSpPr>
          <p:nvPr>
            <p:ph type="title"/>
          </p:nvPr>
        </p:nvSpPr>
        <p:spPr/>
        <p:txBody>
          <a:bodyPr>
            <a:normAutofit fontScale="90000"/>
          </a:bodyPr>
          <a:lstStyle/>
          <a:p>
            <a:r>
              <a:rPr lang="en-US" dirty="0"/>
              <a:t>Impact 6-7/Success Story </a:t>
            </a:r>
            <a:r>
              <a:rPr lang="mr-IN" dirty="0"/>
              <a:t>–</a:t>
            </a:r>
            <a:r>
              <a:rPr lang="en-US" dirty="0"/>
              <a:t> </a:t>
            </a:r>
            <a:r>
              <a:rPr lang="en-US" dirty="0" err="1"/>
              <a:t>EnviDat</a:t>
            </a:r>
            <a:endParaRPr lang="en-US" dirty="0"/>
          </a:p>
        </p:txBody>
      </p:sp>
      <p:sp>
        <p:nvSpPr>
          <p:cNvPr id="7" name="TextBox 6"/>
          <p:cNvSpPr txBox="1"/>
          <p:nvPr/>
        </p:nvSpPr>
        <p:spPr>
          <a:xfrm>
            <a:off x="7248128" y="3933056"/>
            <a:ext cx="184666" cy="369332"/>
          </a:xfrm>
          <a:prstGeom prst="rect">
            <a:avLst/>
          </a:prstGeom>
          <a:noFill/>
        </p:spPr>
        <p:txBody>
          <a:bodyPr wrap="none" rtlCol="0">
            <a:spAutoFit/>
          </a:bodyPr>
          <a:lstStyle/>
          <a:p>
            <a:endParaRPr lang="en-US" dirty="0"/>
          </a:p>
        </p:txBody>
      </p:sp>
      <p:pic>
        <p:nvPicPr>
          <p:cNvPr id="9" name="Picture 8">
            <a:extLst>
              <a:ext uri="{FF2B5EF4-FFF2-40B4-BE49-F238E27FC236}">
                <a16:creationId xmlns:a16="http://schemas.microsoft.com/office/drawing/2014/main" id="{C4E83ED7-FCEA-B648-85EA-F4D55849B6BE}"/>
              </a:ext>
            </a:extLst>
          </p:cNvPr>
          <p:cNvPicPr>
            <a:picLocks noChangeAspect="1"/>
          </p:cNvPicPr>
          <p:nvPr/>
        </p:nvPicPr>
        <p:blipFill>
          <a:blip r:embed="rId2"/>
          <a:stretch>
            <a:fillRect/>
          </a:stretch>
        </p:blipFill>
        <p:spPr>
          <a:xfrm>
            <a:off x="6240016" y="3438299"/>
            <a:ext cx="5640553" cy="2869391"/>
          </a:xfrm>
          <a:prstGeom prst="rect">
            <a:avLst/>
          </a:prstGeom>
        </p:spPr>
      </p:pic>
      <p:pic>
        <p:nvPicPr>
          <p:cNvPr id="10" name="Picture 9">
            <a:extLst>
              <a:ext uri="{FF2B5EF4-FFF2-40B4-BE49-F238E27FC236}">
                <a16:creationId xmlns:a16="http://schemas.microsoft.com/office/drawing/2014/main" id="{A3A90338-751F-754A-B500-6C754F879F35}"/>
              </a:ext>
            </a:extLst>
          </p:cNvPr>
          <p:cNvPicPr>
            <a:picLocks noChangeAspect="1"/>
          </p:cNvPicPr>
          <p:nvPr/>
        </p:nvPicPr>
        <p:blipFill>
          <a:blip r:embed="rId3"/>
          <a:stretch>
            <a:fillRect/>
          </a:stretch>
        </p:blipFill>
        <p:spPr>
          <a:xfrm>
            <a:off x="7752184" y="802825"/>
            <a:ext cx="3312367" cy="2559053"/>
          </a:xfrm>
          <a:prstGeom prst="rect">
            <a:avLst/>
          </a:prstGeom>
        </p:spPr>
      </p:pic>
      <p:sp>
        <p:nvSpPr>
          <p:cNvPr id="12" name="Content Placeholder 11">
            <a:extLst>
              <a:ext uri="{FF2B5EF4-FFF2-40B4-BE49-F238E27FC236}">
                <a16:creationId xmlns:a16="http://schemas.microsoft.com/office/drawing/2014/main" id="{61755363-BE85-494E-B916-C710DB4FB909}"/>
              </a:ext>
            </a:extLst>
          </p:cNvPr>
          <p:cNvSpPr>
            <a:spLocks noGrp="1"/>
          </p:cNvSpPr>
          <p:nvPr>
            <p:ph idx="1"/>
          </p:nvPr>
        </p:nvSpPr>
        <p:spPr/>
        <p:txBody>
          <a:bodyPr>
            <a:normAutofit lnSpcReduction="10000"/>
          </a:bodyPr>
          <a:lstStyle/>
          <a:p>
            <a:r>
              <a:rPr lang="en-GB" dirty="0" err="1">
                <a:solidFill>
                  <a:schemeClr val="tx1">
                    <a:lumMod val="50000"/>
                  </a:schemeClr>
                </a:solidFill>
              </a:rPr>
              <a:t>EnviDat</a:t>
            </a:r>
            <a:r>
              <a:rPr lang="en-GB" dirty="0">
                <a:solidFill>
                  <a:schemeClr val="tx1">
                    <a:lumMod val="50000"/>
                  </a:schemeClr>
                </a:solidFill>
              </a:rPr>
              <a:t> is the WSL data portal providing unified and managed access to environmental monitoring and research data. The portal has the capability to host and publish data sets. </a:t>
            </a:r>
          </a:p>
          <a:p>
            <a:r>
              <a:rPr lang="en-GB" dirty="0">
                <a:solidFill>
                  <a:srgbClr val="B5892D"/>
                </a:solidFill>
              </a:rPr>
              <a:t>159 </a:t>
            </a:r>
            <a:r>
              <a:rPr lang="en-GB" dirty="0" err="1">
                <a:solidFill>
                  <a:srgbClr val="B5892D"/>
                </a:solidFill>
              </a:rPr>
              <a:t>EnviDat</a:t>
            </a:r>
            <a:r>
              <a:rPr lang="en-GB" dirty="0">
                <a:solidFill>
                  <a:srgbClr val="B5892D"/>
                </a:solidFill>
              </a:rPr>
              <a:t> records </a:t>
            </a:r>
            <a:r>
              <a:rPr lang="en-GB" dirty="0"/>
              <a:t>harvested in B2FIND making discovery easier for EOSC/EOSC-hub users </a:t>
            </a:r>
          </a:p>
          <a:p>
            <a:r>
              <a:rPr lang="en-GB" dirty="0" err="1"/>
              <a:t>EnviDat</a:t>
            </a:r>
            <a:r>
              <a:rPr lang="en-GB" dirty="0"/>
              <a:t> service as part of the EOSC-hub service catalogue </a:t>
            </a:r>
          </a:p>
        </p:txBody>
      </p:sp>
    </p:spTree>
    <p:extLst>
      <p:ext uri="{BB962C8B-B14F-4D97-AF65-F5344CB8AC3E}">
        <p14:creationId xmlns:p14="http://schemas.microsoft.com/office/powerpoint/2010/main" val="5493733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7408" y="980728"/>
            <a:ext cx="11089232" cy="5400600"/>
          </a:xfrm>
        </p:spPr>
        <p:txBody>
          <a:bodyPr>
            <a:normAutofit fontScale="85000" lnSpcReduction="20000"/>
          </a:bodyPr>
          <a:lstStyle/>
          <a:p>
            <a:r>
              <a:rPr lang="en-GB" dirty="0"/>
              <a:t>Onboarding of new users &amp; providers: launch of an open call in spring 2019</a:t>
            </a:r>
          </a:p>
          <a:p>
            <a:r>
              <a:rPr lang="en-GB" dirty="0"/>
              <a:t>Further engagement of EOSC-hub key stakeholders: EOSC-hub week 2019; DI4R2019, EOSC stakeholders forum </a:t>
            </a:r>
          </a:p>
          <a:p>
            <a:r>
              <a:rPr lang="en-GB" dirty="0"/>
              <a:t>Close interaction with the new ESFRI clusters projects &amp; HPC </a:t>
            </a:r>
            <a:r>
              <a:rPr lang="en-GB" dirty="0" err="1"/>
              <a:t>Centers</a:t>
            </a:r>
            <a:r>
              <a:rPr lang="en-GB" dirty="0"/>
              <a:t> of Excellence</a:t>
            </a:r>
          </a:p>
          <a:p>
            <a:r>
              <a:rPr lang="en-GB" dirty="0"/>
              <a:t>Further promotion of opportunities for industry via the DIH; publication of the first business pilots success stories &amp; close collaboration with the Open Cloud for Research Environments (OCRE) project</a:t>
            </a:r>
          </a:p>
          <a:p>
            <a:r>
              <a:rPr lang="en-GB" dirty="0"/>
              <a:t>Continuous training of users and service providers – joint trainings in collaboration with </a:t>
            </a:r>
            <a:r>
              <a:rPr lang="en-GB" dirty="0" err="1"/>
              <a:t>OpenAIRE</a:t>
            </a:r>
            <a:endParaRPr lang="en-GB" dirty="0"/>
          </a:p>
          <a:p>
            <a:r>
              <a:rPr lang="en-GB" dirty="0"/>
              <a:t>Strong collaboration with </a:t>
            </a:r>
            <a:r>
              <a:rPr lang="en-GB" dirty="0" err="1"/>
              <a:t>OpenAIRE</a:t>
            </a:r>
            <a:r>
              <a:rPr lang="en-GB" dirty="0"/>
              <a:t>, GÉANT GN4-2, RDA from a technical and a dissemination point of view</a:t>
            </a:r>
          </a:p>
          <a:p>
            <a:r>
              <a:rPr lang="en-GB" dirty="0"/>
              <a:t>Focussed dissemination and communication activities in order to improve uptake of EOSC-hub services within target groups: Publication of business and research success stories via the EOSC-hub Magazines, short demo videos to promote the EOSC-hub service offer, etc.</a:t>
            </a:r>
          </a:p>
          <a:p>
            <a:r>
              <a:rPr lang="en-GB" dirty="0"/>
              <a:t>Continuous contribution to the future developments of the EOSC portal</a:t>
            </a:r>
          </a:p>
          <a:p>
            <a:endParaRPr lang="en-GB" dirty="0"/>
          </a:p>
          <a:p>
            <a:endParaRPr lang="en-GB" dirty="0"/>
          </a:p>
          <a:p>
            <a:endParaRPr lang="en-GB" dirty="0"/>
          </a:p>
          <a:p>
            <a:endParaRPr lang="en-GB" sz="2400" dirty="0"/>
          </a:p>
          <a:p>
            <a:pPr marL="0" indent="0">
              <a:buNone/>
            </a:pPr>
            <a:endParaRPr lang="en-GB" sz="2400" dirty="0"/>
          </a:p>
        </p:txBody>
      </p:sp>
      <p:sp>
        <p:nvSpPr>
          <p:cNvPr id="5" name="Title 4"/>
          <p:cNvSpPr>
            <a:spLocks noGrp="1"/>
          </p:cNvSpPr>
          <p:nvPr>
            <p:ph type="title"/>
          </p:nvPr>
        </p:nvSpPr>
        <p:spPr>
          <a:xfrm>
            <a:off x="3220977" y="188640"/>
            <a:ext cx="8640960" cy="537716"/>
          </a:xfrm>
        </p:spPr>
        <p:txBody>
          <a:bodyPr>
            <a:normAutofit fontScale="90000"/>
          </a:bodyPr>
          <a:lstStyle/>
          <a:p>
            <a:r>
              <a:rPr lang="en-GB"/>
              <a:t>Next Steps – Priorities for 2019</a:t>
            </a:r>
          </a:p>
        </p:txBody>
      </p:sp>
      <p:sp>
        <p:nvSpPr>
          <p:cNvPr id="7" name="Date Placeholder 6"/>
          <p:cNvSpPr>
            <a:spLocks noGrp="1"/>
          </p:cNvSpPr>
          <p:nvPr>
            <p:ph type="dt" sz="half" idx="10"/>
          </p:nvPr>
        </p:nvSpPr>
        <p:spPr/>
        <p:txBody>
          <a:bodyPr/>
          <a:lstStyle/>
          <a:p>
            <a:r>
              <a:rPr lang="en-US"/>
              <a:t>22/01/19</a:t>
            </a:r>
          </a:p>
        </p:txBody>
      </p:sp>
    </p:spTree>
    <p:extLst>
      <p:ext uri="{BB962C8B-B14F-4D97-AF65-F5344CB8AC3E}">
        <p14:creationId xmlns:p14="http://schemas.microsoft.com/office/powerpoint/2010/main" val="22232219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2EB552-AC61-0E41-A957-B5DE1309CBCC}"/>
              </a:ext>
            </a:extLst>
          </p:cNvPr>
          <p:cNvSpPr>
            <a:spLocks noGrp="1"/>
          </p:cNvSpPr>
          <p:nvPr>
            <p:ph idx="1"/>
          </p:nvPr>
        </p:nvSpPr>
        <p:spPr/>
        <p:txBody>
          <a:bodyPr/>
          <a:lstStyle/>
          <a:p>
            <a:r>
              <a:rPr lang="en-GB" dirty="0"/>
              <a:t>The results achieved in terms of Impact are positive and some project KPIs have already been achieved</a:t>
            </a:r>
          </a:p>
          <a:p>
            <a:r>
              <a:rPr lang="en-GB" dirty="0"/>
              <a:t>The collaborative work performed by the partners has been key in achieving these early results</a:t>
            </a:r>
          </a:p>
          <a:p>
            <a:r>
              <a:rPr lang="en-GB" dirty="0"/>
              <a:t>The dissemination activities put in place by the project seem adequate for boosting impact in the upcoming years </a:t>
            </a:r>
          </a:p>
        </p:txBody>
      </p:sp>
      <p:sp>
        <p:nvSpPr>
          <p:cNvPr id="5" name="Title 4">
            <a:extLst>
              <a:ext uri="{FF2B5EF4-FFF2-40B4-BE49-F238E27FC236}">
                <a16:creationId xmlns:a16="http://schemas.microsoft.com/office/drawing/2014/main" id="{F03DAABC-1DDD-4946-B26F-8C30DBABA245}"/>
              </a:ext>
            </a:extLst>
          </p:cNvPr>
          <p:cNvSpPr>
            <a:spLocks noGrp="1"/>
          </p:cNvSpPr>
          <p:nvPr>
            <p:ph type="title"/>
          </p:nvPr>
        </p:nvSpPr>
        <p:spPr/>
        <p:txBody>
          <a:bodyPr>
            <a:normAutofit fontScale="90000"/>
          </a:bodyPr>
          <a:lstStyle/>
          <a:p>
            <a:r>
              <a:rPr lang="en-GB" dirty="0"/>
              <a:t>Conclusions</a:t>
            </a:r>
          </a:p>
        </p:txBody>
      </p:sp>
      <p:sp>
        <p:nvSpPr>
          <p:cNvPr id="7" name="Date Placeholder 6"/>
          <p:cNvSpPr>
            <a:spLocks noGrp="1"/>
          </p:cNvSpPr>
          <p:nvPr>
            <p:ph type="dt" sz="half" idx="10"/>
          </p:nvPr>
        </p:nvSpPr>
        <p:spPr/>
        <p:txBody>
          <a:bodyPr/>
          <a:lstStyle/>
          <a:p>
            <a:r>
              <a:rPr lang="en-US"/>
              <a:t>22/01/19</a:t>
            </a:r>
          </a:p>
        </p:txBody>
      </p:sp>
    </p:spTree>
    <p:extLst>
      <p:ext uri="{BB962C8B-B14F-4D97-AF65-F5344CB8AC3E}">
        <p14:creationId xmlns:p14="http://schemas.microsoft.com/office/powerpoint/2010/main" val="40733417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1548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2D46BF-5EAA-1E46-B1C6-B238DBB92463}"/>
              </a:ext>
            </a:extLst>
          </p:cNvPr>
          <p:cNvSpPr>
            <a:spLocks noGrp="1"/>
          </p:cNvSpPr>
          <p:nvPr>
            <p:ph type="title"/>
          </p:nvPr>
        </p:nvSpPr>
        <p:spPr/>
        <p:txBody>
          <a:bodyPr>
            <a:normAutofit fontScale="90000"/>
          </a:bodyPr>
          <a:lstStyle/>
          <a:p>
            <a:r>
              <a:rPr lang="en-GB"/>
              <a:t>EOSC-hub Stakeholders</a:t>
            </a:r>
          </a:p>
        </p:txBody>
      </p:sp>
      <p:sp>
        <p:nvSpPr>
          <p:cNvPr id="49" name="Rectangle 48">
            <a:extLst>
              <a:ext uri="{FF2B5EF4-FFF2-40B4-BE49-F238E27FC236}">
                <a16:creationId xmlns:a16="http://schemas.microsoft.com/office/drawing/2014/main" id="{A9497945-ADAC-D649-B259-561B72A04CFE}"/>
              </a:ext>
            </a:extLst>
          </p:cNvPr>
          <p:cNvSpPr/>
          <p:nvPr/>
        </p:nvSpPr>
        <p:spPr>
          <a:xfrm>
            <a:off x="172926" y="5969261"/>
            <a:ext cx="6456040" cy="369332"/>
          </a:xfrm>
          <a:prstGeom prst="rect">
            <a:avLst/>
          </a:prstGeom>
        </p:spPr>
        <p:txBody>
          <a:bodyPr wrap="square">
            <a:spAutoFit/>
          </a:bodyPr>
          <a:lstStyle/>
          <a:p>
            <a:r>
              <a:rPr lang="it-IT" b="1" i="1" dirty="0"/>
              <a:t>D3.1  EOSC-</a:t>
            </a:r>
            <a:r>
              <a:rPr lang="it-IT" b="1" i="1" dirty="0" err="1"/>
              <a:t>hub</a:t>
            </a:r>
            <a:r>
              <a:rPr lang="it-IT" b="1" i="1" dirty="0"/>
              <a:t> </a:t>
            </a:r>
            <a:r>
              <a:rPr lang="it-IT" b="1" i="1" dirty="0" err="1"/>
              <a:t>Communication</a:t>
            </a:r>
            <a:r>
              <a:rPr lang="it-IT" b="1" i="1" dirty="0"/>
              <a:t> &amp; Stakeholder Engagement Plan </a:t>
            </a:r>
          </a:p>
        </p:txBody>
      </p:sp>
      <p:pic>
        <p:nvPicPr>
          <p:cNvPr id="8" name="Picture 7">
            <a:extLst>
              <a:ext uri="{FF2B5EF4-FFF2-40B4-BE49-F238E27FC236}">
                <a16:creationId xmlns:a16="http://schemas.microsoft.com/office/drawing/2014/main" id="{9694EC49-E76C-0E4C-837F-7846E96488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821" y="383431"/>
            <a:ext cx="10340100" cy="6131644"/>
          </a:xfrm>
          <a:prstGeom prst="rect">
            <a:avLst/>
          </a:prstGeom>
        </p:spPr>
      </p:pic>
      <p:sp>
        <p:nvSpPr>
          <p:cNvPr id="6" name="Date Placeholder 5"/>
          <p:cNvSpPr>
            <a:spLocks noGrp="1"/>
          </p:cNvSpPr>
          <p:nvPr>
            <p:ph type="dt" sz="half" idx="10"/>
          </p:nvPr>
        </p:nvSpPr>
        <p:spPr/>
        <p:txBody>
          <a:bodyPr/>
          <a:lstStyle/>
          <a:p>
            <a:r>
              <a:rPr lang="en-US"/>
              <a:t>22/01/19</a:t>
            </a:r>
          </a:p>
        </p:txBody>
      </p:sp>
    </p:spTree>
    <p:extLst>
      <p:ext uri="{BB962C8B-B14F-4D97-AF65-F5344CB8AC3E}">
        <p14:creationId xmlns:p14="http://schemas.microsoft.com/office/powerpoint/2010/main" val="14396827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Key Exploitable Results - Overview</a:t>
            </a:r>
          </a:p>
        </p:txBody>
      </p:sp>
      <p:graphicFrame>
        <p:nvGraphicFramePr>
          <p:cNvPr id="6" name="Diagram 5"/>
          <p:cNvGraphicFramePr/>
          <p:nvPr>
            <p:extLst>
              <p:ext uri="{D42A27DB-BD31-4B8C-83A1-F6EECF244321}">
                <p14:modId xmlns:p14="http://schemas.microsoft.com/office/powerpoint/2010/main" val="1974713562"/>
              </p:ext>
            </p:extLst>
          </p:nvPr>
        </p:nvGraphicFramePr>
        <p:xfrm>
          <a:off x="1775520" y="1100316"/>
          <a:ext cx="8136904" cy="51795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Screenshot 2019-01-18 at 18.18.31.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09853" y="3680038"/>
            <a:ext cx="1248668" cy="386983"/>
          </a:xfrm>
          <a:prstGeom prst="rect">
            <a:avLst/>
          </a:prstGeom>
        </p:spPr>
      </p:pic>
      <p:pic>
        <p:nvPicPr>
          <p:cNvPr id="8" name="Picture 7" descr="Catalogue of services1.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06241" y="2535749"/>
            <a:ext cx="1363556" cy="1440160"/>
          </a:xfrm>
          <a:prstGeom prst="rect">
            <a:avLst/>
          </a:prstGeom>
        </p:spPr>
      </p:pic>
      <p:pic>
        <p:nvPicPr>
          <p:cNvPr id="9" name="Picture 8" descr="EOSC Hub system2.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63483" y="1183041"/>
            <a:ext cx="1230370" cy="1299491"/>
          </a:xfrm>
          <a:prstGeom prst="rect">
            <a:avLst/>
          </a:prstGeom>
        </p:spPr>
      </p:pic>
      <p:pic>
        <p:nvPicPr>
          <p:cNvPr id="10" name="Picture 9" descr="EOSC Digital Innovation  Hub.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73597" y="4784988"/>
            <a:ext cx="1447659" cy="1528988"/>
          </a:xfrm>
          <a:prstGeom prst="rect">
            <a:avLst/>
          </a:prstGeom>
        </p:spPr>
      </p:pic>
      <p:pic>
        <p:nvPicPr>
          <p:cNvPr id="11" name="Picture 10" descr="Research communities Success Stories.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68610" y="2508629"/>
            <a:ext cx="1505622" cy="1590207"/>
          </a:xfrm>
          <a:prstGeom prst="rect">
            <a:avLst/>
          </a:prstGeom>
        </p:spPr>
      </p:pic>
      <p:pic>
        <p:nvPicPr>
          <p:cNvPr id="12" name="Picture 11" descr="Trainings and training material.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818374" y="4653977"/>
            <a:ext cx="1711716" cy="1807880"/>
          </a:xfrm>
          <a:prstGeom prst="rect">
            <a:avLst/>
          </a:prstGeom>
        </p:spPr>
      </p:pic>
      <p:sp>
        <p:nvSpPr>
          <p:cNvPr id="13" name="TextBox 12"/>
          <p:cNvSpPr txBox="1"/>
          <p:nvPr/>
        </p:nvSpPr>
        <p:spPr>
          <a:xfrm>
            <a:off x="7880101" y="4875778"/>
            <a:ext cx="3798185" cy="461665"/>
          </a:xfrm>
          <a:prstGeom prst="rect">
            <a:avLst/>
          </a:prstGeom>
          <a:noFill/>
        </p:spPr>
        <p:txBody>
          <a:bodyPr wrap="none" rtlCol="0">
            <a:spAutoFit/>
          </a:bodyPr>
          <a:lstStyle/>
          <a:p>
            <a:r>
              <a:rPr lang="en-US" sz="2400" b="1" dirty="0">
                <a:solidFill>
                  <a:srgbClr val="B5892D"/>
                </a:solidFill>
              </a:rPr>
              <a:t>EOSC Digital Innovation Hub</a:t>
            </a:r>
          </a:p>
        </p:txBody>
      </p:sp>
      <p:sp>
        <p:nvSpPr>
          <p:cNvPr id="14" name="TextBox 13"/>
          <p:cNvSpPr txBox="1"/>
          <p:nvPr/>
        </p:nvSpPr>
        <p:spPr>
          <a:xfrm>
            <a:off x="8538512" y="2699458"/>
            <a:ext cx="3030096" cy="461665"/>
          </a:xfrm>
          <a:prstGeom prst="rect">
            <a:avLst/>
          </a:prstGeom>
          <a:noFill/>
        </p:spPr>
        <p:txBody>
          <a:bodyPr wrap="none" rtlCol="0">
            <a:spAutoFit/>
          </a:bodyPr>
          <a:lstStyle/>
          <a:p>
            <a:r>
              <a:rPr lang="en-US" sz="2400" b="1" dirty="0">
                <a:solidFill>
                  <a:srgbClr val="B5892D"/>
                </a:solidFill>
              </a:rPr>
              <a:t>EOSC Service Portfolio</a:t>
            </a:r>
          </a:p>
        </p:txBody>
      </p:sp>
      <p:sp>
        <p:nvSpPr>
          <p:cNvPr id="15" name="TextBox 14"/>
          <p:cNvSpPr txBox="1"/>
          <p:nvPr/>
        </p:nvSpPr>
        <p:spPr>
          <a:xfrm>
            <a:off x="6593702" y="799479"/>
            <a:ext cx="1251214" cy="461665"/>
          </a:xfrm>
          <a:prstGeom prst="rect">
            <a:avLst/>
          </a:prstGeom>
          <a:noFill/>
        </p:spPr>
        <p:txBody>
          <a:bodyPr wrap="none" rtlCol="0">
            <a:spAutoFit/>
          </a:bodyPr>
          <a:lstStyle/>
          <a:p>
            <a:r>
              <a:rPr lang="en-US" sz="2400" b="1" dirty="0">
                <a:solidFill>
                  <a:srgbClr val="B5892D"/>
                </a:solidFill>
              </a:rPr>
              <a:t>The Hub</a:t>
            </a:r>
          </a:p>
        </p:txBody>
      </p:sp>
      <p:sp>
        <p:nvSpPr>
          <p:cNvPr id="16" name="TextBox 15"/>
          <p:cNvSpPr txBox="1"/>
          <p:nvPr/>
        </p:nvSpPr>
        <p:spPr>
          <a:xfrm>
            <a:off x="719742" y="1524076"/>
            <a:ext cx="2717661" cy="461665"/>
          </a:xfrm>
          <a:prstGeom prst="rect">
            <a:avLst/>
          </a:prstGeom>
          <a:noFill/>
        </p:spPr>
        <p:txBody>
          <a:bodyPr wrap="none" rtlCol="0">
            <a:spAutoFit/>
          </a:bodyPr>
          <a:lstStyle/>
          <a:p>
            <a:r>
              <a:rPr lang="en-US" sz="2400" b="1" dirty="0">
                <a:solidFill>
                  <a:srgbClr val="B5892D"/>
                </a:solidFill>
              </a:rPr>
              <a:t>Competence Centre</a:t>
            </a:r>
          </a:p>
        </p:txBody>
      </p:sp>
      <p:sp>
        <p:nvSpPr>
          <p:cNvPr id="17" name="TextBox 16"/>
          <p:cNvSpPr txBox="1"/>
          <p:nvPr/>
        </p:nvSpPr>
        <p:spPr>
          <a:xfrm>
            <a:off x="345451" y="3476907"/>
            <a:ext cx="3353995" cy="1200329"/>
          </a:xfrm>
          <a:prstGeom prst="rect">
            <a:avLst/>
          </a:prstGeom>
          <a:noFill/>
        </p:spPr>
        <p:txBody>
          <a:bodyPr wrap="none" rtlCol="0">
            <a:spAutoFit/>
          </a:bodyPr>
          <a:lstStyle/>
          <a:p>
            <a:r>
              <a:rPr lang="en-GB" sz="2400" b="1" dirty="0">
                <a:solidFill>
                  <a:srgbClr val="B5892D"/>
                </a:solidFill>
              </a:rPr>
              <a:t>Service integration, </a:t>
            </a:r>
          </a:p>
          <a:p>
            <a:r>
              <a:rPr lang="en-GB" sz="2400" b="1" dirty="0">
                <a:solidFill>
                  <a:srgbClr val="B5892D"/>
                </a:solidFill>
              </a:rPr>
              <a:t>training, documentation </a:t>
            </a:r>
          </a:p>
          <a:p>
            <a:r>
              <a:rPr lang="en-GB" sz="2400" b="1" dirty="0">
                <a:solidFill>
                  <a:srgbClr val="B5892D"/>
                </a:solidFill>
              </a:rPr>
              <a:t>and best practices </a:t>
            </a:r>
            <a:endParaRPr lang="en-US" sz="2400" b="1" dirty="0">
              <a:solidFill>
                <a:srgbClr val="B5892D"/>
              </a:solidFill>
            </a:endParaRPr>
          </a:p>
        </p:txBody>
      </p:sp>
      <p:sp>
        <p:nvSpPr>
          <p:cNvPr id="19" name="Date Placeholder 18"/>
          <p:cNvSpPr>
            <a:spLocks noGrp="1"/>
          </p:cNvSpPr>
          <p:nvPr>
            <p:ph type="dt" sz="half" idx="10"/>
          </p:nvPr>
        </p:nvSpPr>
        <p:spPr/>
        <p:txBody>
          <a:bodyPr/>
          <a:lstStyle/>
          <a:p>
            <a:r>
              <a:rPr lang="en-US"/>
              <a:t>22/01/19</a:t>
            </a:r>
          </a:p>
        </p:txBody>
      </p:sp>
      <p:sp>
        <p:nvSpPr>
          <p:cNvPr id="3" name="Rectangle 2">
            <a:extLst>
              <a:ext uri="{FF2B5EF4-FFF2-40B4-BE49-F238E27FC236}">
                <a16:creationId xmlns:a16="http://schemas.microsoft.com/office/drawing/2014/main" id="{6FAF5A71-9747-EF46-A9BD-BE8F57808571}"/>
              </a:ext>
            </a:extLst>
          </p:cNvPr>
          <p:cNvSpPr/>
          <p:nvPr/>
        </p:nvSpPr>
        <p:spPr>
          <a:xfrm>
            <a:off x="6593702" y="1152621"/>
            <a:ext cx="5406993" cy="1029256"/>
          </a:xfrm>
          <a:prstGeom prst="rect">
            <a:avLst/>
          </a:prstGeom>
        </p:spPr>
        <p:txBody>
          <a:bodyPr wrap="square">
            <a:spAutoFit/>
          </a:bodyPr>
          <a:lstStyle/>
          <a:p>
            <a:pPr>
              <a:lnSpc>
                <a:spcPct val="115000"/>
              </a:lnSpc>
              <a:spcAft>
                <a:spcPts val="600"/>
              </a:spcAft>
            </a:pPr>
            <a:r>
              <a:rPr lang="en-GB" dirty="0">
                <a:solidFill>
                  <a:schemeClr val="dk1"/>
                </a:solidFill>
                <a:latin typeface="Calibri" panose="020F0502020204030204" pitchFamily="34" charset="0"/>
                <a:cs typeface="Times New Roman" panose="02020603050405020304" pitchFamily="18" charset="0"/>
              </a:rPr>
              <a:t>A system with: Federation &amp; collaboration services; Processes &amp; policies; Business models &amp; procurement experience; Strategy &amp; Technical Service Roadmap, etc.</a:t>
            </a:r>
            <a:endParaRPr lang="en-US" sz="1600" dirty="0">
              <a:solidFill>
                <a:schemeClr val="dk1"/>
              </a:solidFill>
              <a:latin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7129D4C7-93BF-3D4B-95AE-50D53695B10B}"/>
              </a:ext>
            </a:extLst>
          </p:cNvPr>
          <p:cNvSpPr/>
          <p:nvPr/>
        </p:nvSpPr>
        <p:spPr>
          <a:xfrm>
            <a:off x="8529219" y="3047816"/>
            <a:ext cx="3680316" cy="1029256"/>
          </a:xfrm>
          <a:prstGeom prst="rect">
            <a:avLst/>
          </a:prstGeom>
        </p:spPr>
        <p:txBody>
          <a:bodyPr wrap="square">
            <a:spAutoFit/>
          </a:bodyPr>
          <a:lstStyle/>
          <a:p>
            <a:pPr lvl="0">
              <a:lnSpc>
                <a:spcPct val="115000"/>
              </a:lnSpc>
            </a:pPr>
            <a:r>
              <a:rPr lang="en-US" dirty="0">
                <a:latin typeface="Calibri" panose="020F0502020204030204" pitchFamily="34" charset="0"/>
                <a:ea typeface="Calibri" panose="020F0502020204030204" pitchFamily="34" charset="0"/>
                <a:cs typeface="Times New Roman" panose="02020603050405020304" pitchFamily="18" charset="0"/>
              </a:rPr>
              <a:t>Common &amp;Thematic services; Business models for individual services; Rules for participation, etc.</a:t>
            </a:r>
          </a:p>
        </p:txBody>
      </p:sp>
      <p:sp>
        <p:nvSpPr>
          <p:cNvPr id="18" name="Rectangle 17">
            <a:extLst>
              <a:ext uri="{FF2B5EF4-FFF2-40B4-BE49-F238E27FC236}">
                <a16:creationId xmlns:a16="http://schemas.microsoft.com/office/drawing/2014/main" id="{CE7B5564-7E65-F240-8F2F-5D4FC09F9C62}"/>
              </a:ext>
            </a:extLst>
          </p:cNvPr>
          <p:cNvSpPr/>
          <p:nvPr/>
        </p:nvSpPr>
        <p:spPr>
          <a:xfrm>
            <a:off x="7880101" y="5208056"/>
            <a:ext cx="4048547" cy="1029256"/>
          </a:xfrm>
          <a:prstGeom prst="rect">
            <a:avLst/>
          </a:prstGeom>
        </p:spPr>
        <p:txBody>
          <a:bodyPr wrap="square">
            <a:spAutoFit/>
          </a:bodyPr>
          <a:lstStyle/>
          <a:p>
            <a:pPr>
              <a:lnSpc>
                <a:spcPct val="115000"/>
              </a:lnSpc>
              <a:spcAft>
                <a:spcPts val="600"/>
              </a:spcAft>
            </a:pPr>
            <a:r>
              <a:rPr lang="en-US" dirty="0">
                <a:solidFill>
                  <a:schemeClr val="dk1"/>
                </a:solidFill>
                <a:latin typeface="Calibri" panose="020F0502020204030204" pitchFamily="34" charset="0"/>
                <a:cs typeface="Times New Roman" panose="02020603050405020304" pitchFamily="18" charset="0"/>
              </a:rPr>
              <a:t>a platform that facilitates engagement between private industry and public institutions participating in the EOSC.</a:t>
            </a:r>
            <a:endParaRPr lang="en-US" dirty="0">
              <a:solidFill>
                <a:schemeClr val="dk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0" name="Rectangle 19">
            <a:extLst>
              <a:ext uri="{FF2B5EF4-FFF2-40B4-BE49-F238E27FC236}">
                <a16:creationId xmlns:a16="http://schemas.microsoft.com/office/drawing/2014/main" id="{4B4EC380-65A9-224D-A0ED-C6A277F1F332}"/>
              </a:ext>
            </a:extLst>
          </p:cNvPr>
          <p:cNvSpPr/>
          <p:nvPr/>
        </p:nvSpPr>
        <p:spPr>
          <a:xfrm>
            <a:off x="345451" y="4571130"/>
            <a:ext cx="3806734" cy="1029256"/>
          </a:xfrm>
          <a:prstGeom prst="rect">
            <a:avLst/>
          </a:prstGeom>
        </p:spPr>
        <p:txBody>
          <a:bodyPr wrap="square">
            <a:spAutoFit/>
          </a:bodyPr>
          <a:lstStyle/>
          <a:p>
            <a:pPr>
              <a:lnSpc>
                <a:spcPct val="115000"/>
              </a:lnSpc>
              <a:spcAft>
                <a:spcPts val="600"/>
              </a:spcAft>
            </a:pPr>
            <a:r>
              <a:rPr lang="en-GB" dirty="0">
                <a:solidFill>
                  <a:schemeClr val="dk1"/>
                </a:solidFill>
                <a:latin typeface="Calibri" panose="020F0502020204030204" pitchFamily="34" charset="0"/>
                <a:cs typeface="Times New Roman" panose="02020603050405020304" pitchFamily="18" charset="0"/>
              </a:rPr>
              <a:t>Best practices on Open Science, IM / </a:t>
            </a:r>
            <a:r>
              <a:rPr lang="en-US" dirty="0">
                <a:solidFill>
                  <a:schemeClr val="dk1"/>
                </a:solidFill>
                <a:latin typeface="Calibri" panose="020F0502020204030204" pitchFamily="34" charset="0"/>
                <a:cs typeface="Times New Roman" panose="02020603050405020304" pitchFamily="18" charset="0"/>
              </a:rPr>
              <a:t>Service Management / IT Security / DM trainings, etc.</a:t>
            </a:r>
          </a:p>
        </p:txBody>
      </p:sp>
      <p:sp>
        <p:nvSpPr>
          <p:cNvPr id="21" name="Rectangle 20">
            <a:extLst>
              <a:ext uri="{FF2B5EF4-FFF2-40B4-BE49-F238E27FC236}">
                <a16:creationId xmlns:a16="http://schemas.microsoft.com/office/drawing/2014/main" id="{0CF4014A-3872-2148-8D96-3143CEC9EA50}"/>
              </a:ext>
            </a:extLst>
          </p:cNvPr>
          <p:cNvSpPr/>
          <p:nvPr/>
        </p:nvSpPr>
        <p:spPr>
          <a:xfrm>
            <a:off x="721988" y="1885989"/>
            <a:ext cx="4072266" cy="646331"/>
          </a:xfrm>
          <a:prstGeom prst="rect">
            <a:avLst/>
          </a:prstGeom>
        </p:spPr>
        <p:txBody>
          <a:bodyPr wrap="square">
            <a:spAutoFit/>
          </a:bodyPr>
          <a:lstStyle/>
          <a:p>
            <a:r>
              <a:rPr lang="en-US" dirty="0"/>
              <a:t>Usage experience with common services and guidelines; requirements collection</a:t>
            </a:r>
            <a:endParaRPr lang="en-GB" dirty="0"/>
          </a:p>
        </p:txBody>
      </p:sp>
    </p:spTree>
    <p:extLst>
      <p:ext uri="{BB962C8B-B14F-4D97-AF65-F5344CB8AC3E}">
        <p14:creationId xmlns:p14="http://schemas.microsoft.com/office/powerpoint/2010/main" val="655836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8" grpId="0"/>
      <p:bldP spid="20"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a:xfrm>
            <a:off x="628650" y="2924944"/>
            <a:ext cx="10939958" cy="1512168"/>
          </a:xfrm>
        </p:spPr>
        <p:txBody>
          <a:bodyPr>
            <a:normAutofit fontScale="70000" lnSpcReduction="20000"/>
          </a:bodyPr>
          <a:lstStyle/>
          <a:p>
            <a:r>
              <a:rPr lang="en-US" i="1" dirty="0"/>
              <a:t>The operation of a federated European data and distributed computing infrastructure for research and</a:t>
            </a:r>
          </a:p>
          <a:p>
            <a:r>
              <a:rPr lang="en-US" i="1" dirty="0"/>
              <a:t>education communities will </a:t>
            </a:r>
            <a:r>
              <a:rPr lang="en-US" i="1" dirty="0" err="1"/>
              <a:t>optimise</a:t>
            </a:r>
            <a:r>
              <a:rPr lang="en-US" i="1" dirty="0"/>
              <a:t> the access to IT equipment and services and will put all European</a:t>
            </a:r>
          </a:p>
          <a:p>
            <a:r>
              <a:rPr lang="en-US" i="1" dirty="0"/>
              <a:t>researchers and educators in equal footing to access essential resources to express their talent and creativity</a:t>
            </a:r>
          </a:p>
        </p:txBody>
      </p:sp>
      <p:pic>
        <p:nvPicPr>
          <p:cNvPr id="2051" name="Picture 3" descr="page217image35936256">
            <a:extLst>
              <a:ext uri="{FF2B5EF4-FFF2-40B4-BE49-F238E27FC236}">
                <a16:creationId xmlns:a16="http://schemas.microsoft.com/office/drawing/2014/main" id="{336DE411-5D30-E549-BABE-F1C991B56C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350000" cy="12700"/>
          </a:xfrm>
          <a:prstGeom prst="rect">
            <a:avLst/>
          </a:prstGeom>
          <a:noFill/>
          <a:extLst>
            <a:ext uri="{909E8E84-426E-40dd-AFC4-6F175D3DCCD1}">
              <a14:hiddenFill xmlns="" xmlns:a14="http://schemas.microsoft.com/office/drawing/2010/main">
                <a:solidFill>
                  <a:srgbClr val="FFFFFF"/>
                </a:solidFill>
              </a14:hiddenFill>
            </a:ext>
          </a:extLst>
        </p:spPr>
      </p:pic>
      <p:graphicFrame>
        <p:nvGraphicFramePr>
          <p:cNvPr id="7" name="Diagram 6"/>
          <p:cNvGraphicFramePr/>
          <p:nvPr>
            <p:extLst>
              <p:ext uri="{D42A27DB-BD31-4B8C-83A1-F6EECF244321}">
                <p14:modId xmlns:p14="http://schemas.microsoft.com/office/powerpoint/2010/main" val="2286946329"/>
              </p:ext>
            </p:extLst>
          </p:nvPr>
        </p:nvGraphicFramePr>
        <p:xfrm>
          <a:off x="4367808" y="2492896"/>
          <a:ext cx="7128792"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Title 12"/>
          <p:cNvSpPr>
            <a:spLocks noGrp="1"/>
          </p:cNvSpPr>
          <p:nvPr>
            <p:ph type="title"/>
          </p:nvPr>
        </p:nvSpPr>
        <p:spPr>
          <a:xfrm>
            <a:off x="628650" y="2286670"/>
            <a:ext cx="10795942" cy="505729"/>
          </a:xfrm>
        </p:spPr>
        <p:txBody>
          <a:bodyPr>
            <a:normAutofit fontScale="90000"/>
          </a:bodyPr>
          <a:lstStyle/>
          <a:p>
            <a:r>
              <a:rPr lang="en-US" dirty="0"/>
              <a:t>Impact 1. </a:t>
            </a:r>
            <a:r>
              <a:rPr lang="en-US" dirty="0" err="1"/>
              <a:t>Optimised</a:t>
            </a:r>
            <a:r>
              <a:rPr lang="en-US" dirty="0"/>
              <a:t> access to IT equipment and services </a:t>
            </a:r>
            <a:br>
              <a:rPr lang="en-US" dirty="0"/>
            </a:br>
            <a:endParaRPr lang="en-US" dirty="0"/>
          </a:p>
        </p:txBody>
      </p:sp>
      <p:pic>
        <p:nvPicPr>
          <p:cNvPr id="15" name="Picture 14" descr="Screenshot 2019-01-21 at 16.23.48.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60096" y="5908775"/>
            <a:ext cx="2150864" cy="832593"/>
          </a:xfrm>
          <a:prstGeom prst="rect">
            <a:avLst/>
          </a:prstGeom>
        </p:spPr>
      </p:pic>
    </p:spTree>
    <p:extLst>
      <p:ext uri="{BB962C8B-B14F-4D97-AF65-F5344CB8AC3E}">
        <p14:creationId xmlns:p14="http://schemas.microsoft.com/office/powerpoint/2010/main" val="3461270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477B91F-949C-0845-A619-D2D517D99437}"/>
              </a:ext>
            </a:extLst>
          </p:cNvPr>
          <p:cNvSpPr>
            <a:spLocks noGrp="1"/>
          </p:cNvSpPr>
          <p:nvPr>
            <p:ph idx="1"/>
          </p:nvPr>
        </p:nvSpPr>
        <p:spPr>
          <a:xfrm>
            <a:off x="359833" y="1052736"/>
            <a:ext cx="6744279" cy="4799938"/>
          </a:xfrm>
        </p:spPr>
        <p:txBody>
          <a:bodyPr>
            <a:normAutofit fontScale="77500" lnSpcReduction="20000"/>
          </a:bodyPr>
          <a:lstStyle/>
          <a:p>
            <a:r>
              <a:rPr lang="en-GB" dirty="0"/>
              <a:t>EOSC-hub service portfolio integrating </a:t>
            </a:r>
            <a:r>
              <a:rPr lang="en-GB" sz="2600" dirty="0">
                <a:solidFill>
                  <a:srgbClr val="B5892D"/>
                </a:solidFill>
              </a:rPr>
              <a:t>over 70 services </a:t>
            </a:r>
            <a:r>
              <a:rPr lang="en-GB" dirty="0"/>
              <a:t>from EGI, EUDAT, Indigo-</a:t>
            </a:r>
            <a:r>
              <a:rPr lang="en-GB" dirty="0" err="1"/>
              <a:t>DataCloud</a:t>
            </a:r>
            <a:r>
              <a:rPr lang="en-GB" dirty="0"/>
              <a:t> and from research communities </a:t>
            </a:r>
          </a:p>
          <a:p>
            <a:r>
              <a:rPr lang="en-GB" dirty="0"/>
              <a:t>From Nov 2018 EOSC-hub services are discoverable and orderable via the Marketplace in the context of the EOSC portal</a:t>
            </a:r>
          </a:p>
          <a:p>
            <a:pPr lvl="1"/>
            <a:r>
              <a:rPr lang="en-GB" dirty="0"/>
              <a:t>July-Dec 2018: </a:t>
            </a:r>
            <a:r>
              <a:rPr lang="en-GB" dirty="0">
                <a:solidFill>
                  <a:srgbClr val="B5892D"/>
                </a:solidFill>
              </a:rPr>
              <a:t>+27% registrations </a:t>
            </a:r>
            <a:r>
              <a:rPr lang="en-GB" dirty="0"/>
              <a:t>of service entries in the Marketplace</a:t>
            </a:r>
          </a:p>
          <a:p>
            <a:pPr lvl="1"/>
            <a:r>
              <a:rPr lang="en-GB" dirty="0"/>
              <a:t>EOSC-hub operates the EOSC Portal website, the Marketplace and the </a:t>
            </a:r>
            <a:r>
              <a:rPr lang="en-GB" dirty="0" err="1"/>
              <a:t>whitelabel</a:t>
            </a:r>
            <a:r>
              <a:rPr lang="en-GB" dirty="0"/>
              <a:t> EOSC AAI</a:t>
            </a:r>
          </a:p>
          <a:p>
            <a:r>
              <a:rPr lang="en-GB" dirty="0"/>
              <a:t>Service Providers onboarding process in place and integrated with the EOSC portal</a:t>
            </a:r>
          </a:p>
          <a:p>
            <a:pPr lvl="1"/>
            <a:r>
              <a:rPr lang="en-GB" dirty="0">
                <a:solidFill>
                  <a:srgbClr val="B5892D"/>
                </a:solidFill>
              </a:rPr>
              <a:t>21 new services </a:t>
            </a:r>
            <a:r>
              <a:rPr lang="en-GB" dirty="0">
                <a:solidFill>
                  <a:schemeClr val="tx1"/>
                </a:solidFill>
              </a:rPr>
              <a:t>currently under integration</a:t>
            </a:r>
          </a:p>
          <a:p>
            <a:r>
              <a:rPr lang="en-GB" dirty="0"/>
              <a:t>Harmonisation of service management processes for the operation of federated services </a:t>
            </a:r>
            <a:r>
              <a:rPr lang="en-GB" dirty="0" err="1"/>
              <a:t>ongoing</a:t>
            </a:r>
            <a:r>
              <a:rPr lang="en-GB" dirty="0"/>
              <a:t> </a:t>
            </a:r>
          </a:p>
          <a:p>
            <a:pPr lvl="1"/>
            <a:r>
              <a:rPr lang="en-GB" dirty="0"/>
              <a:t>&gt; </a:t>
            </a:r>
            <a:r>
              <a:rPr lang="en-GB" dirty="0">
                <a:solidFill>
                  <a:srgbClr val="B5892D"/>
                </a:solidFill>
              </a:rPr>
              <a:t>60 individuals </a:t>
            </a:r>
            <a:r>
              <a:rPr lang="en-GB" dirty="0"/>
              <a:t>ISO certified</a:t>
            </a:r>
          </a:p>
        </p:txBody>
      </p:sp>
      <p:sp>
        <p:nvSpPr>
          <p:cNvPr id="5" name="Title 4">
            <a:extLst>
              <a:ext uri="{FF2B5EF4-FFF2-40B4-BE49-F238E27FC236}">
                <a16:creationId xmlns:a16="http://schemas.microsoft.com/office/drawing/2014/main" id="{FB13FBDD-500F-AE4F-8F8D-EB62F4B18515}"/>
              </a:ext>
            </a:extLst>
          </p:cNvPr>
          <p:cNvSpPr>
            <a:spLocks noGrp="1"/>
          </p:cNvSpPr>
          <p:nvPr>
            <p:ph type="title"/>
          </p:nvPr>
        </p:nvSpPr>
        <p:spPr>
          <a:xfrm>
            <a:off x="3220976" y="188640"/>
            <a:ext cx="8971023" cy="537716"/>
          </a:xfrm>
        </p:spPr>
        <p:txBody>
          <a:bodyPr vert="horz">
            <a:normAutofit fontScale="90000"/>
          </a:bodyPr>
          <a:lstStyle/>
          <a:p>
            <a:r>
              <a:rPr lang="en-US" dirty="0"/>
              <a:t>Impact 1/Main achievements in 2018 </a:t>
            </a:r>
            <a:endParaRPr lang="en-GB" dirty="0"/>
          </a:p>
        </p:txBody>
      </p:sp>
      <p:pic>
        <p:nvPicPr>
          <p:cNvPr id="2051" name="Picture 3" descr="page217image35936256">
            <a:extLst>
              <a:ext uri="{FF2B5EF4-FFF2-40B4-BE49-F238E27FC236}">
                <a16:creationId xmlns:a16="http://schemas.microsoft.com/office/drawing/2014/main" id="{336DE411-5D30-E549-BABE-F1C991B56C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350000" cy="12700"/>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8" descr="Screenshot 2019-01-21 at 16.02.4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7283" y="726356"/>
            <a:ext cx="4797966" cy="2976365"/>
          </a:xfrm>
          <a:prstGeom prst="rect">
            <a:avLst/>
          </a:prstGeom>
          <a:ln>
            <a:solidFill>
              <a:schemeClr val="tx1"/>
            </a:solidFill>
          </a:ln>
        </p:spPr>
      </p:pic>
      <p:pic>
        <p:nvPicPr>
          <p:cNvPr id="11" name="Picture 10" descr="Screenshot 2019-01-21 at 16.03.3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5461" y="3816424"/>
            <a:ext cx="4781609" cy="2852936"/>
          </a:xfrm>
          <a:prstGeom prst="rect">
            <a:avLst/>
          </a:prstGeom>
          <a:ln>
            <a:solidFill>
              <a:schemeClr val="tx1"/>
            </a:solidFill>
          </a:ln>
        </p:spPr>
      </p:pic>
      <p:sp>
        <p:nvSpPr>
          <p:cNvPr id="3" name="Date Placeholder 2"/>
          <p:cNvSpPr>
            <a:spLocks noGrp="1"/>
          </p:cNvSpPr>
          <p:nvPr>
            <p:ph type="dt" sz="half" idx="10"/>
          </p:nvPr>
        </p:nvSpPr>
        <p:spPr/>
        <p:txBody>
          <a:bodyPr/>
          <a:lstStyle/>
          <a:p>
            <a:r>
              <a:rPr lang="en-US"/>
              <a:t>22/01/19</a:t>
            </a:r>
          </a:p>
        </p:txBody>
      </p:sp>
    </p:spTree>
    <p:extLst>
      <p:ext uri="{BB962C8B-B14F-4D97-AF65-F5344CB8AC3E}">
        <p14:creationId xmlns:p14="http://schemas.microsoft.com/office/powerpoint/2010/main" val="8918850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477B91F-949C-0845-A619-D2D517D99437}"/>
              </a:ext>
            </a:extLst>
          </p:cNvPr>
          <p:cNvSpPr>
            <a:spLocks noGrp="1"/>
          </p:cNvSpPr>
          <p:nvPr>
            <p:ph idx="1"/>
          </p:nvPr>
        </p:nvSpPr>
        <p:spPr>
          <a:xfrm>
            <a:off x="359833" y="908720"/>
            <a:ext cx="6600263" cy="4007850"/>
          </a:xfrm>
        </p:spPr>
        <p:txBody>
          <a:bodyPr>
            <a:noAutofit/>
          </a:bodyPr>
          <a:lstStyle/>
          <a:p>
            <a:r>
              <a:rPr lang="en-GB" sz="2000" dirty="0"/>
              <a:t>The set up and wide promotion of the EOSC-hub </a:t>
            </a:r>
            <a:r>
              <a:rPr lang="en-GB" sz="2000" dirty="0" err="1"/>
              <a:t>webplatform</a:t>
            </a:r>
            <a:r>
              <a:rPr lang="en-GB" sz="2000" dirty="0"/>
              <a:t> hosting the EOSC-hub service catalogue (</a:t>
            </a:r>
            <a:r>
              <a:rPr lang="en-GB" sz="2000" dirty="0" err="1"/>
              <a:t>www.eosc-hub.eu</a:t>
            </a:r>
            <a:r>
              <a:rPr lang="en-GB" sz="2000" dirty="0"/>
              <a:t>)</a:t>
            </a:r>
          </a:p>
          <a:p>
            <a:r>
              <a:rPr lang="en-GB" sz="2000" dirty="0"/>
              <a:t>The contribution to the creation of the EOSC portal (together with </a:t>
            </a:r>
            <a:r>
              <a:rPr lang="en-GB" sz="2000" dirty="0" err="1"/>
              <a:t>eInfraCentral</a:t>
            </a:r>
            <a:r>
              <a:rPr lang="en-GB" sz="2000" dirty="0"/>
              <a:t> &amp; OpenAIRE project)</a:t>
            </a:r>
          </a:p>
          <a:p>
            <a:r>
              <a:rPr lang="en-GB" sz="2000" dirty="0"/>
              <a:t>The marketing campaign performed to create awareness about the benefits of becoming a EOSC-hub service provider</a:t>
            </a:r>
          </a:p>
          <a:p>
            <a:r>
              <a:rPr lang="en-GB" sz="2000" dirty="0"/>
              <a:t>The </a:t>
            </a:r>
            <a:r>
              <a:rPr lang="en-GB" sz="2000" dirty="0" err="1"/>
              <a:t>FitSM</a:t>
            </a:r>
            <a:r>
              <a:rPr lang="en-GB" sz="2000" dirty="0"/>
              <a:t> trainings and the organisation of the first EOSC-hub week (2018) that allowed around 100 participants to discuss the rules and the procedures to make the EOSC-hub ecosystem operational</a:t>
            </a:r>
          </a:p>
        </p:txBody>
      </p:sp>
      <p:sp>
        <p:nvSpPr>
          <p:cNvPr id="5" name="Title 4">
            <a:extLst>
              <a:ext uri="{FF2B5EF4-FFF2-40B4-BE49-F238E27FC236}">
                <a16:creationId xmlns:a16="http://schemas.microsoft.com/office/drawing/2014/main" id="{FB13FBDD-500F-AE4F-8F8D-EB62F4B18515}"/>
              </a:ext>
            </a:extLst>
          </p:cNvPr>
          <p:cNvSpPr>
            <a:spLocks noGrp="1"/>
          </p:cNvSpPr>
          <p:nvPr>
            <p:ph type="title"/>
          </p:nvPr>
        </p:nvSpPr>
        <p:spPr>
          <a:xfrm>
            <a:off x="3220976" y="188640"/>
            <a:ext cx="8971023" cy="537716"/>
          </a:xfrm>
        </p:spPr>
        <p:txBody>
          <a:bodyPr vert="horz">
            <a:normAutofit fontScale="90000"/>
          </a:bodyPr>
          <a:lstStyle/>
          <a:p>
            <a:r>
              <a:rPr lang="en-US" dirty="0"/>
              <a:t>Impact 1/Dissemination and engagement </a:t>
            </a:r>
            <a:endParaRPr lang="en-GB" dirty="0"/>
          </a:p>
        </p:txBody>
      </p:sp>
      <p:pic>
        <p:nvPicPr>
          <p:cNvPr id="6" name="Picture 5">
            <a:extLst>
              <a:ext uri="{FF2B5EF4-FFF2-40B4-BE49-F238E27FC236}">
                <a16:creationId xmlns:a16="http://schemas.microsoft.com/office/drawing/2014/main" id="{C25FC37B-AE4D-714D-AC44-CAFA6C615F4F}"/>
              </a:ext>
            </a:extLst>
          </p:cNvPr>
          <p:cNvPicPr>
            <a:picLocks noChangeAspect="1"/>
          </p:cNvPicPr>
          <p:nvPr/>
        </p:nvPicPr>
        <p:blipFill>
          <a:blip r:embed="rId3"/>
          <a:stretch>
            <a:fillRect/>
          </a:stretch>
        </p:blipFill>
        <p:spPr>
          <a:xfrm>
            <a:off x="6816080" y="836085"/>
            <a:ext cx="4752850" cy="3068960"/>
          </a:xfrm>
          <a:prstGeom prst="rect">
            <a:avLst/>
          </a:prstGeom>
        </p:spPr>
      </p:pic>
      <p:pic>
        <p:nvPicPr>
          <p:cNvPr id="7" name="Picture 6">
            <a:extLst>
              <a:ext uri="{FF2B5EF4-FFF2-40B4-BE49-F238E27FC236}">
                <a16:creationId xmlns:a16="http://schemas.microsoft.com/office/drawing/2014/main" id="{4366563B-3F75-4A45-B329-39618869D4A8}"/>
              </a:ext>
            </a:extLst>
          </p:cNvPr>
          <p:cNvPicPr>
            <a:picLocks noChangeAspect="1"/>
          </p:cNvPicPr>
          <p:nvPr/>
        </p:nvPicPr>
        <p:blipFill>
          <a:blip r:embed="rId4"/>
          <a:stretch>
            <a:fillRect/>
          </a:stretch>
        </p:blipFill>
        <p:spPr>
          <a:xfrm>
            <a:off x="7824192" y="3644634"/>
            <a:ext cx="4156080" cy="2005508"/>
          </a:xfrm>
          <a:prstGeom prst="rect">
            <a:avLst/>
          </a:prstGeom>
        </p:spPr>
      </p:pic>
      <p:pic>
        <p:nvPicPr>
          <p:cNvPr id="8" name="Picture 7">
            <a:extLst>
              <a:ext uri="{FF2B5EF4-FFF2-40B4-BE49-F238E27FC236}">
                <a16:creationId xmlns:a16="http://schemas.microsoft.com/office/drawing/2014/main" id="{6B462522-D21C-FD41-83C2-854CDA8DE1F8}"/>
              </a:ext>
            </a:extLst>
          </p:cNvPr>
          <p:cNvPicPr>
            <a:picLocks noChangeAspect="1"/>
          </p:cNvPicPr>
          <p:nvPr/>
        </p:nvPicPr>
        <p:blipFill>
          <a:blip r:embed="rId5"/>
          <a:stretch>
            <a:fillRect/>
          </a:stretch>
        </p:blipFill>
        <p:spPr>
          <a:xfrm>
            <a:off x="227566" y="4979624"/>
            <a:ext cx="7608168" cy="1714145"/>
          </a:xfrm>
          <a:prstGeom prst="rect">
            <a:avLst/>
          </a:prstGeom>
        </p:spPr>
      </p:pic>
      <p:sp>
        <p:nvSpPr>
          <p:cNvPr id="10" name="Date Placeholder 9"/>
          <p:cNvSpPr>
            <a:spLocks noGrp="1"/>
          </p:cNvSpPr>
          <p:nvPr>
            <p:ph type="dt" sz="half" idx="10"/>
          </p:nvPr>
        </p:nvSpPr>
        <p:spPr/>
        <p:txBody>
          <a:bodyPr/>
          <a:lstStyle/>
          <a:p>
            <a:r>
              <a:rPr lang="en-US"/>
              <a:t>22/01/19</a:t>
            </a:r>
          </a:p>
        </p:txBody>
      </p:sp>
    </p:spTree>
    <p:extLst>
      <p:ext uri="{BB962C8B-B14F-4D97-AF65-F5344CB8AC3E}">
        <p14:creationId xmlns:p14="http://schemas.microsoft.com/office/powerpoint/2010/main" val="33025316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477B91F-949C-0845-A619-D2D517D99437}"/>
              </a:ext>
            </a:extLst>
          </p:cNvPr>
          <p:cNvSpPr>
            <a:spLocks noGrp="1"/>
          </p:cNvSpPr>
          <p:nvPr>
            <p:ph idx="1"/>
          </p:nvPr>
        </p:nvSpPr>
        <p:spPr>
          <a:xfrm>
            <a:off x="359833" y="1052736"/>
            <a:ext cx="7680383" cy="5616624"/>
          </a:xfrm>
        </p:spPr>
        <p:txBody>
          <a:bodyPr>
            <a:noAutofit/>
          </a:bodyPr>
          <a:lstStyle/>
          <a:p>
            <a:r>
              <a:rPr lang="it-IT" sz="2400" dirty="0"/>
              <a:t>To </a:t>
            </a:r>
            <a:r>
              <a:rPr lang="it-IT" sz="2400" dirty="0" err="1">
                <a:solidFill>
                  <a:srgbClr val="B5892D"/>
                </a:solidFill>
              </a:rPr>
              <a:t>advertise</a:t>
            </a:r>
            <a:r>
              <a:rPr lang="it-IT" sz="2400" dirty="0">
                <a:solidFill>
                  <a:srgbClr val="B5892D"/>
                </a:solidFill>
              </a:rPr>
              <a:t> </a:t>
            </a:r>
            <a:r>
              <a:rPr lang="it-IT" sz="2400" dirty="0" err="1">
                <a:solidFill>
                  <a:srgbClr val="B5892D"/>
                </a:solidFill>
              </a:rPr>
              <a:t>your</a:t>
            </a:r>
            <a:r>
              <a:rPr lang="it-IT" sz="2400" dirty="0">
                <a:solidFill>
                  <a:srgbClr val="B5892D"/>
                </a:solidFill>
              </a:rPr>
              <a:t> </a:t>
            </a:r>
            <a:r>
              <a:rPr lang="it-IT" sz="2400" dirty="0" err="1">
                <a:solidFill>
                  <a:srgbClr val="B5892D"/>
                </a:solidFill>
              </a:rPr>
              <a:t>services</a:t>
            </a:r>
            <a:r>
              <a:rPr lang="it-IT" sz="2400" dirty="0">
                <a:solidFill>
                  <a:srgbClr val="B5892D"/>
                </a:solidFill>
              </a:rPr>
              <a:t> </a:t>
            </a:r>
            <a:r>
              <a:rPr lang="it-IT" sz="2400" dirty="0"/>
              <a:t>and </a:t>
            </a:r>
            <a:r>
              <a:rPr lang="it-IT" sz="2400" dirty="0" err="1"/>
              <a:t>promote</a:t>
            </a:r>
            <a:r>
              <a:rPr lang="it-IT" sz="2400" dirty="0"/>
              <a:t> </a:t>
            </a:r>
            <a:r>
              <a:rPr lang="it-IT" sz="2400" dirty="0" err="1"/>
              <a:t>their</a:t>
            </a:r>
            <a:r>
              <a:rPr lang="it-IT" sz="2400" dirty="0"/>
              <a:t> </a:t>
            </a:r>
            <a:r>
              <a:rPr lang="it-IT" sz="2400" dirty="0" err="1"/>
              <a:t>adoption</a:t>
            </a:r>
            <a:r>
              <a:rPr lang="it-IT" sz="2400" dirty="0"/>
              <a:t> </a:t>
            </a:r>
            <a:r>
              <a:rPr lang="it-IT" sz="2400" dirty="0" err="1"/>
              <a:t>outside</a:t>
            </a:r>
            <a:r>
              <a:rPr lang="it-IT" sz="2400" dirty="0"/>
              <a:t> </a:t>
            </a:r>
            <a:r>
              <a:rPr lang="it-IT" sz="2400" dirty="0" err="1"/>
              <a:t>your</a:t>
            </a:r>
            <a:r>
              <a:rPr lang="it-IT" sz="2400" dirty="0"/>
              <a:t> </a:t>
            </a:r>
            <a:r>
              <a:rPr lang="it-IT" sz="2400" dirty="0" err="1"/>
              <a:t>traditional</a:t>
            </a:r>
            <a:r>
              <a:rPr lang="it-IT" sz="2400" dirty="0"/>
              <a:t> </a:t>
            </a:r>
            <a:r>
              <a:rPr lang="it-IT" sz="2400" dirty="0" err="1"/>
              <a:t>user</a:t>
            </a:r>
            <a:r>
              <a:rPr lang="it-IT" sz="2400" dirty="0"/>
              <a:t> </a:t>
            </a:r>
            <a:r>
              <a:rPr lang="it-IT" sz="2400" dirty="0" err="1"/>
              <a:t>groups</a:t>
            </a:r>
            <a:endParaRPr lang="it-IT" sz="2400" dirty="0"/>
          </a:p>
          <a:p>
            <a:r>
              <a:rPr lang="it-IT" sz="2400" dirty="0"/>
              <a:t>To </a:t>
            </a:r>
            <a:r>
              <a:rPr lang="it-IT" sz="2400" dirty="0" err="1">
                <a:solidFill>
                  <a:srgbClr val="B5892D"/>
                </a:solidFill>
              </a:rPr>
              <a:t>get</a:t>
            </a:r>
            <a:r>
              <a:rPr lang="it-IT" sz="2400" dirty="0">
                <a:solidFill>
                  <a:srgbClr val="B5892D"/>
                </a:solidFill>
              </a:rPr>
              <a:t> </a:t>
            </a:r>
            <a:r>
              <a:rPr lang="it-IT" sz="2400" dirty="0" err="1">
                <a:solidFill>
                  <a:srgbClr val="B5892D"/>
                </a:solidFill>
              </a:rPr>
              <a:t>statistics</a:t>
            </a:r>
            <a:r>
              <a:rPr lang="it-IT" sz="2400" dirty="0">
                <a:solidFill>
                  <a:srgbClr val="B5892D"/>
                </a:solidFill>
              </a:rPr>
              <a:t> </a:t>
            </a:r>
            <a:r>
              <a:rPr lang="it-IT" sz="2400" dirty="0" err="1"/>
              <a:t>about</a:t>
            </a:r>
            <a:r>
              <a:rPr lang="it-IT" sz="2400" dirty="0"/>
              <a:t> </a:t>
            </a:r>
            <a:r>
              <a:rPr lang="it-IT" sz="2400" dirty="0" err="1"/>
              <a:t>access</a:t>
            </a:r>
            <a:r>
              <a:rPr lang="it-IT" sz="2400" dirty="0"/>
              <a:t> </a:t>
            </a:r>
            <a:r>
              <a:rPr lang="it-IT" sz="2400" dirty="0" err="1"/>
              <a:t>requests</a:t>
            </a:r>
            <a:r>
              <a:rPr lang="it-IT" sz="2400" dirty="0"/>
              <a:t> and </a:t>
            </a:r>
            <a:r>
              <a:rPr lang="it-IT" sz="2400" dirty="0" err="1"/>
              <a:t>customer</a:t>
            </a:r>
            <a:r>
              <a:rPr lang="it-IT" sz="2400" dirty="0"/>
              <a:t> feedback</a:t>
            </a:r>
          </a:p>
          <a:p>
            <a:r>
              <a:rPr lang="it-IT" sz="2400" dirty="0"/>
              <a:t>To </a:t>
            </a:r>
            <a:r>
              <a:rPr lang="it-IT" sz="2400" dirty="0" err="1"/>
              <a:t>leverage</a:t>
            </a:r>
            <a:r>
              <a:rPr lang="it-IT" sz="2400" dirty="0"/>
              <a:t> on a </a:t>
            </a:r>
            <a:r>
              <a:rPr lang="it-IT" sz="2400" dirty="0" err="1">
                <a:solidFill>
                  <a:srgbClr val="B5892D"/>
                </a:solidFill>
              </a:rPr>
              <a:t>platform</a:t>
            </a:r>
            <a:r>
              <a:rPr lang="it-IT" sz="2400" dirty="0">
                <a:solidFill>
                  <a:srgbClr val="B5892D"/>
                </a:solidFill>
              </a:rPr>
              <a:t> </a:t>
            </a:r>
            <a:r>
              <a:rPr lang="it-IT" sz="2400" dirty="0" err="1">
                <a:solidFill>
                  <a:srgbClr val="B5892D"/>
                </a:solidFill>
              </a:rPr>
              <a:t>where</a:t>
            </a:r>
            <a:r>
              <a:rPr lang="it-IT" sz="2400" dirty="0">
                <a:solidFill>
                  <a:srgbClr val="B5892D"/>
                </a:solidFill>
              </a:rPr>
              <a:t> </a:t>
            </a:r>
            <a:r>
              <a:rPr lang="it-IT" sz="2400" dirty="0" err="1">
                <a:solidFill>
                  <a:srgbClr val="B5892D"/>
                </a:solidFill>
              </a:rPr>
              <a:t>you</a:t>
            </a:r>
            <a:r>
              <a:rPr lang="it-IT" sz="2400" dirty="0">
                <a:solidFill>
                  <a:srgbClr val="B5892D"/>
                </a:solidFill>
              </a:rPr>
              <a:t> can </a:t>
            </a:r>
            <a:r>
              <a:rPr lang="it-IT" sz="2400" dirty="0" err="1">
                <a:solidFill>
                  <a:srgbClr val="B5892D"/>
                </a:solidFill>
              </a:rPr>
              <a:t>manage</a:t>
            </a:r>
            <a:r>
              <a:rPr lang="it-IT" sz="2400" dirty="0">
                <a:solidFill>
                  <a:srgbClr val="B5892D"/>
                </a:solidFill>
              </a:rPr>
              <a:t> service </a:t>
            </a:r>
            <a:r>
              <a:rPr lang="it-IT" sz="2400" dirty="0" err="1">
                <a:solidFill>
                  <a:srgbClr val="B5892D"/>
                </a:solidFill>
              </a:rPr>
              <a:t>requests</a:t>
            </a:r>
            <a:r>
              <a:rPr lang="it-IT" sz="2400" dirty="0"/>
              <a:t>, </a:t>
            </a:r>
            <a:r>
              <a:rPr lang="it-IT" sz="2400" dirty="0" err="1"/>
              <a:t>interact</a:t>
            </a:r>
            <a:r>
              <a:rPr lang="it-IT" sz="2400" dirty="0"/>
              <a:t> with </a:t>
            </a:r>
            <a:r>
              <a:rPr lang="it-IT" sz="2400" dirty="0" err="1"/>
              <a:t>users</a:t>
            </a:r>
            <a:r>
              <a:rPr lang="it-IT" sz="2400" dirty="0"/>
              <a:t> and </a:t>
            </a:r>
            <a:r>
              <a:rPr lang="it-IT" sz="2400" dirty="0" err="1"/>
              <a:t>provide</a:t>
            </a:r>
            <a:r>
              <a:rPr lang="it-IT" sz="2400" dirty="0"/>
              <a:t> </a:t>
            </a:r>
            <a:r>
              <a:rPr lang="it-IT" sz="2400" dirty="0" err="1"/>
              <a:t>support</a:t>
            </a:r>
            <a:r>
              <a:rPr lang="it-IT" sz="2400" dirty="0"/>
              <a:t> to </a:t>
            </a:r>
            <a:r>
              <a:rPr lang="it-IT" sz="2400" dirty="0" err="1"/>
              <a:t>them</a:t>
            </a:r>
            <a:r>
              <a:rPr lang="it-IT" sz="2400" dirty="0"/>
              <a:t>, and </a:t>
            </a:r>
            <a:r>
              <a:rPr lang="it-IT" sz="2400" dirty="0" err="1"/>
              <a:t>agree</a:t>
            </a:r>
            <a:r>
              <a:rPr lang="it-IT" sz="2400" dirty="0"/>
              <a:t> the </a:t>
            </a:r>
            <a:r>
              <a:rPr lang="it-IT" sz="2400" dirty="0" err="1"/>
              <a:t>most</a:t>
            </a:r>
            <a:r>
              <a:rPr lang="it-IT" sz="2400" dirty="0"/>
              <a:t> </a:t>
            </a:r>
            <a:r>
              <a:rPr lang="it-IT" sz="2400" dirty="0" err="1"/>
              <a:t>suitable</a:t>
            </a:r>
            <a:r>
              <a:rPr lang="it-IT" sz="2400" dirty="0"/>
              <a:t> service </a:t>
            </a:r>
            <a:r>
              <a:rPr lang="it-IT" sz="2400" dirty="0" err="1"/>
              <a:t>levels</a:t>
            </a:r>
            <a:r>
              <a:rPr lang="it-IT" sz="2400" dirty="0"/>
              <a:t>.</a:t>
            </a:r>
          </a:p>
          <a:p>
            <a:r>
              <a:rPr lang="it-IT" sz="2400" dirty="0"/>
              <a:t>To </a:t>
            </a:r>
            <a:r>
              <a:rPr lang="it-IT" sz="2400" dirty="0" err="1"/>
              <a:t>allow</a:t>
            </a:r>
            <a:r>
              <a:rPr lang="it-IT" sz="2400" dirty="0"/>
              <a:t> </a:t>
            </a:r>
            <a:r>
              <a:rPr lang="it-IT" sz="2400" dirty="0" err="1"/>
              <a:t>users</a:t>
            </a:r>
            <a:r>
              <a:rPr lang="it-IT" sz="2400" dirty="0"/>
              <a:t> to </a:t>
            </a:r>
            <a:r>
              <a:rPr lang="it-IT" sz="2400" dirty="0" err="1">
                <a:solidFill>
                  <a:srgbClr val="B5892D"/>
                </a:solidFill>
              </a:rPr>
              <a:t>authenticate</a:t>
            </a:r>
            <a:r>
              <a:rPr lang="it-IT" sz="2400" dirty="0"/>
              <a:t> with </a:t>
            </a:r>
            <a:r>
              <a:rPr lang="it-IT" sz="2400" dirty="0" err="1"/>
              <a:t>their</a:t>
            </a:r>
            <a:r>
              <a:rPr lang="it-IT" sz="2400" dirty="0"/>
              <a:t> </a:t>
            </a:r>
            <a:r>
              <a:rPr lang="it-IT" sz="2400" dirty="0" err="1"/>
              <a:t>own</a:t>
            </a:r>
            <a:r>
              <a:rPr lang="it-IT" sz="2400" dirty="0"/>
              <a:t> </a:t>
            </a:r>
            <a:r>
              <a:rPr lang="it-IT" sz="2400" dirty="0" err="1"/>
              <a:t>credentials</a:t>
            </a:r>
            <a:r>
              <a:rPr lang="it-IT" sz="2400" dirty="0"/>
              <a:t> </a:t>
            </a:r>
          </a:p>
          <a:p>
            <a:r>
              <a:rPr lang="it-IT" sz="2400" dirty="0"/>
              <a:t>To </a:t>
            </a:r>
            <a:r>
              <a:rPr lang="it-IT" sz="2400" dirty="0" err="1"/>
              <a:t>contribute</a:t>
            </a:r>
            <a:r>
              <a:rPr lang="it-IT" sz="2400" dirty="0"/>
              <a:t> to the </a:t>
            </a:r>
            <a:r>
              <a:rPr lang="it-IT" sz="2400" dirty="0" err="1">
                <a:solidFill>
                  <a:srgbClr val="B5892D"/>
                </a:solidFill>
              </a:rPr>
              <a:t>definition</a:t>
            </a:r>
            <a:r>
              <a:rPr lang="it-IT" sz="2400" dirty="0">
                <a:solidFill>
                  <a:srgbClr val="B5892D"/>
                </a:solidFill>
              </a:rPr>
              <a:t> of EOSC service </a:t>
            </a:r>
            <a:r>
              <a:rPr lang="it-IT" sz="2400" dirty="0" err="1">
                <a:solidFill>
                  <a:srgbClr val="B5892D"/>
                </a:solidFill>
              </a:rPr>
              <a:t>provisioning</a:t>
            </a:r>
            <a:r>
              <a:rPr lang="it-IT" sz="2400" dirty="0">
                <a:solidFill>
                  <a:srgbClr val="B5892D"/>
                </a:solidFill>
              </a:rPr>
              <a:t> </a:t>
            </a:r>
            <a:r>
              <a:rPr lang="it-IT" sz="2400" dirty="0" err="1">
                <a:solidFill>
                  <a:srgbClr val="B5892D"/>
                </a:solidFill>
              </a:rPr>
              <a:t>policies</a:t>
            </a:r>
            <a:r>
              <a:rPr lang="it-IT" sz="2400" dirty="0">
                <a:solidFill>
                  <a:srgbClr val="B5892D"/>
                </a:solidFill>
              </a:rPr>
              <a:t> </a:t>
            </a:r>
            <a:r>
              <a:rPr lang="it-IT" sz="2400" dirty="0"/>
              <a:t>and the portfolio </a:t>
            </a:r>
            <a:r>
              <a:rPr lang="it-IT" sz="2400" dirty="0" err="1"/>
              <a:t>roadmap</a:t>
            </a:r>
            <a:r>
              <a:rPr lang="it-IT" sz="2400" dirty="0"/>
              <a:t>.</a:t>
            </a:r>
          </a:p>
          <a:p>
            <a:r>
              <a:rPr lang="it-IT" sz="2400" dirty="0"/>
              <a:t>To join the </a:t>
            </a:r>
            <a:r>
              <a:rPr lang="it-IT" sz="2400" dirty="0" err="1"/>
              <a:t>group</a:t>
            </a:r>
            <a:r>
              <a:rPr lang="it-IT" sz="2400" dirty="0"/>
              <a:t> of providers </a:t>
            </a:r>
            <a:r>
              <a:rPr lang="it-IT" sz="2400" dirty="0" err="1"/>
              <a:t>that</a:t>
            </a:r>
            <a:r>
              <a:rPr lang="it-IT" sz="2400" dirty="0"/>
              <a:t> </a:t>
            </a:r>
            <a:r>
              <a:rPr lang="it-IT" sz="2400" dirty="0" err="1"/>
              <a:t>meet</a:t>
            </a:r>
            <a:r>
              <a:rPr lang="it-IT" sz="2400" dirty="0"/>
              <a:t> </a:t>
            </a:r>
            <a:r>
              <a:rPr lang="it-IT" sz="2400" dirty="0">
                <a:solidFill>
                  <a:srgbClr val="B5892D"/>
                </a:solidFill>
              </a:rPr>
              <a:t>EOSC </a:t>
            </a:r>
            <a:r>
              <a:rPr lang="it-IT" sz="2400" dirty="0" err="1">
                <a:solidFill>
                  <a:srgbClr val="B5892D"/>
                </a:solidFill>
              </a:rPr>
              <a:t>quality</a:t>
            </a:r>
            <a:r>
              <a:rPr lang="it-IT" sz="2400" dirty="0">
                <a:solidFill>
                  <a:srgbClr val="B5892D"/>
                </a:solidFill>
              </a:rPr>
              <a:t> </a:t>
            </a:r>
            <a:r>
              <a:rPr lang="it-IT" sz="2400" dirty="0" err="1">
                <a:solidFill>
                  <a:srgbClr val="B5892D"/>
                </a:solidFill>
              </a:rPr>
              <a:t>standards</a:t>
            </a:r>
            <a:r>
              <a:rPr lang="it-IT" sz="2400" dirty="0">
                <a:solidFill>
                  <a:srgbClr val="B5892D"/>
                </a:solidFill>
              </a:rPr>
              <a:t>.</a:t>
            </a:r>
          </a:p>
        </p:txBody>
      </p:sp>
      <p:sp>
        <p:nvSpPr>
          <p:cNvPr id="5" name="Title 4">
            <a:extLst>
              <a:ext uri="{FF2B5EF4-FFF2-40B4-BE49-F238E27FC236}">
                <a16:creationId xmlns:a16="http://schemas.microsoft.com/office/drawing/2014/main" id="{FB13FBDD-500F-AE4F-8F8D-EB62F4B18515}"/>
              </a:ext>
            </a:extLst>
          </p:cNvPr>
          <p:cNvSpPr>
            <a:spLocks noGrp="1"/>
          </p:cNvSpPr>
          <p:nvPr>
            <p:ph type="title"/>
          </p:nvPr>
        </p:nvSpPr>
        <p:spPr>
          <a:xfrm>
            <a:off x="3220976" y="188640"/>
            <a:ext cx="8971023" cy="537716"/>
          </a:xfrm>
        </p:spPr>
        <p:txBody>
          <a:bodyPr vert="horz">
            <a:normAutofit fontScale="90000"/>
          </a:bodyPr>
          <a:lstStyle/>
          <a:p>
            <a:r>
              <a:rPr lang="en-US" dirty="0"/>
              <a:t>Why join as service provider</a:t>
            </a:r>
            <a:endParaRPr lang="en-GB" dirty="0"/>
          </a:p>
        </p:txBody>
      </p:sp>
      <p:pic>
        <p:nvPicPr>
          <p:cNvPr id="2051" name="Picture 3" descr="page217image35936256">
            <a:extLst>
              <a:ext uri="{FF2B5EF4-FFF2-40B4-BE49-F238E27FC236}">
                <a16:creationId xmlns:a16="http://schemas.microsoft.com/office/drawing/2014/main" id="{336DE411-5D30-E549-BABE-F1C991B56C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350000" cy="1270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Date Placeholder 2"/>
          <p:cNvSpPr>
            <a:spLocks noGrp="1"/>
          </p:cNvSpPr>
          <p:nvPr>
            <p:ph type="dt" sz="half" idx="10"/>
          </p:nvPr>
        </p:nvSpPr>
        <p:spPr/>
        <p:txBody>
          <a:bodyPr/>
          <a:lstStyle/>
          <a:p>
            <a:r>
              <a:rPr lang="en-US"/>
              <a:t>22/01/19</a:t>
            </a:r>
          </a:p>
        </p:txBody>
      </p:sp>
      <p:pic>
        <p:nvPicPr>
          <p:cNvPr id="4" name="Picture 3">
            <a:extLst>
              <a:ext uri="{FF2B5EF4-FFF2-40B4-BE49-F238E27FC236}">
                <a16:creationId xmlns:a16="http://schemas.microsoft.com/office/drawing/2014/main" id="{1CDDDF45-DF71-8240-933C-88FC4C306E01}"/>
              </a:ext>
            </a:extLst>
          </p:cNvPr>
          <p:cNvPicPr>
            <a:picLocks noChangeAspect="1"/>
          </p:cNvPicPr>
          <p:nvPr/>
        </p:nvPicPr>
        <p:blipFill>
          <a:blip r:embed="rId4"/>
          <a:stretch>
            <a:fillRect/>
          </a:stretch>
        </p:blipFill>
        <p:spPr>
          <a:xfrm>
            <a:off x="7896200" y="1052736"/>
            <a:ext cx="4129007" cy="3473789"/>
          </a:xfrm>
          <a:prstGeom prst="rect">
            <a:avLst/>
          </a:prstGeom>
        </p:spPr>
      </p:pic>
    </p:spTree>
    <p:extLst>
      <p:ext uri="{BB962C8B-B14F-4D97-AF65-F5344CB8AC3E}">
        <p14:creationId xmlns:p14="http://schemas.microsoft.com/office/powerpoint/2010/main" val="2290818136"/>
      </p:ext>
    </p:extLst>
  </p:cSld>
  <p:clrMapOvr>
    <a:masterClrMapping/>
  </p:clrMapOvr>
</p:sld>
</file>

<file path=ppt/theme/theme1.xml><?xml version="1.0" encoding="utf-8"?>
<a:theme xmlns:a="http://schemas.openxmlformats.org/drawingml/2006/main" name="slide_base">
  <a:themeElements>
    <a:clrScheme name="Eudat-Color">
      <a:dk1>
        <a:srgbClr val="515151"/>
      </a:dk1>
      <a:lt1>
        <a:sysClr val="window" lastClr="FFFFFF"/>
      </a:lt1>
      <a:dk2>
        <a:srgbClr val="1F497D"/>
      </a:dk2>
      <a:lt2>
        <a:srgbClr val="EEECE1"/>
      </a:lt2>
      <a:accent1>
        <a:srgbClr val="1B216E"/>
      </a:accent1>
      <a:accent2>
        <a:srgbClr val="B01813"/>
      </a:accent2>
      <a:accent3>
        <a:srgbClr val="DF3A10"/>
      </a:accent3>
      <a:accent4>
        <a:srgbClr val="F39605"/>
      </a:accent4>
      <a:accent5>
        <a:srgbClr val="FBBE09"/>
      </a:accent5>
      <a:accent6>
        <a:srgbClr val="FFF3E6"/>
      </a:accent6>
      <a:hlink>
        <a:srgbClr val="B11913"/>
      </a:hlink>
      <a:folHlink>
        <a:srgbClr val="DF3B13"/>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OSC_HUB_16-9_ppt_template_v0.8" id="{8DB138ED-F999-4E5E-AFD0-12EA3FB52E1E}" vid="{C7DA8598-46A9-41FB-9598-1F55E7691436}"/>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EOSC_HUB_16-9_ppt_template_v0.8</Template>
  <TotalTime>8938</TotalTime>
  <Words>2866</Words>
  <Application>Microsoft Macintosh PowerPoint</Application>
  <PresentationFormat>Widescreen</PresentationFormat>
  <Paragraphs>316</Paragraphs>
  <Slides>37</Slides>
  <Notes>32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Calibri</vt:lpstr>
      <vt:lpstr>Source Sans Pro</vt:lpstr>
      <vt:lpstr>Times New Roman</vt:lpstr>
      <vt:lpstr>Wingdings</vt:lpstr>
      <vt:lpstr>slide_base</vt:lpstr>
      <vt:lpstr>PowerPoint Presentation</vt:lpstr>
      <vt:lpstr>Outline</vt:lpstr>
      <vt:lpstr>EOSC-hub expected impact</vt:lpstr>
      <vt:lpstr>EOSC-hub Stakeholders</vt:lpstr>
      <vt:lpstr>Key Exploitable Results - Overview</vt:lpstr>
      <vt:lpstr>Impact 1. Optimised access to IT equipment and services  </vt:lpstr>
      <vt:lpstr>Impact 1/Main achievements in 2018 </vt:lpstr>
      <vt:lpstr>Impact 1/Dissemination and engagement </vt:lpstr>
      <vt:lpstr>Why join as service provider</vt:lpstr>
      <vt:lpstr>Impact 1/Success Story: WeNMR for Life Sciences</vt:lpstr>
      <vt:lpstr>Impact 1/Success Story: Empowering the CLARIN offer</vt:lpstr>
      <vt:lpstr>Impact 2. Establishing partnerships with industrial and private partners </vt:lpstr>
      <vt:lpstr>Impact 2/Main achievements in 2018</vt:lpstr>
      <vt:lpstr>Impact 2/Success story</vt:lpstr>
      <vt:lpstr>Impact 2/Dissemination and Engagement</vt:lpstr>
      <vt:lpstr>Impact 3. More people trained in research and academic sectors</vt:lpstr>
      <vt:lpstr>Impact 3/Main achievements 2018</vt:lpstr>
      <vt:lpstr>Impact 3/Success stories - OPENCoastS</vt:lpstr>
      <vt:lpstr>Impact 4. Avoid the locking-in to particular hardware or software platforms that would jeopardise the long-term planning for capacity upgrades</vt:lpstr>
      <vt:lpstr>Impact 4/Main achievements in 2018</vt:lpstr>
      <vt:lpstr>Impact 4/Main achievements in 2018 (cont)</vt:lpstr>
      <vt:lpstr>Impact 4/Success story – Federated AAI</vt:lpstr>
      <vt:lpstr>EOSC-hub Community AAI technical solutions</vt:lpstr>
      <vt:lpstr>Impact 4/Dissemination and Engagement</vt:lpstr>
      <vt:lpstr>Impact 5. Extend the user base</vt:lpstr>
      <vt:lpstr>Impact 5/Main Achievements</vt:lpstr>
      <vt:lpstr>Impact 5/Success story – An increase in the use of computing resources</vt:lpstr>
      <vt:lpstr>Impact 5/Success story – An increase in the usage of data management services</vt:lpstr>
      <vt:lpstr>Impact 5/Dissemination and Engagement</vt:lpstr>
      <vt:lpstr>Impact 6. Increased incentives for scientific discovery and collaboration across disciplinary and geographical boundaries Impact 7: Further development of the European economic innovation capacity</vt:lpstr>
      <vt:lpstr>Impact 6-7/Main Achievements, Dissemination and Activities</vt:lpstr>
      <vt:lpstr>Impact 6-7/highlights Jan-Sep 2018</vt:lpstr>
      <vt:lpstr>Impact 6-7/Success Story – GEOSS Portal</vt:lpstr>
      <vt:lpstr>Impact 6-7/Success Story – EnviDat</vt:lpstr>
      <vt:lpstr>Next Steps – Priorities for 2019</vt:lpstr>
      <vt:lpstr>Conclusions</vt:lpstr>
      <vt:lpstr>PowerPoint Presentation</vt:lpstr>
    </vt:vector>
  </TitlesOfParts>
  <Company>CSC</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Tiina Kupila-Rantala</dc:creator>
  <cp:lastModifiedBy>Microsoft Office User</cp:lastModifiedBy>
  <cp:revision>370</cp:revision>
  <cp:lastPrinted>2019-01-11T10:31:26Z</cp:lastPrinted>
  <dcterms:created xsi:type="dcterms:W3CDTF">2018-09-30T09:12:50Z</dcterms:created>
  <dcterms:modified xsi:type="dcterms:W3CDTF">2019-01-23T07:11:39Z</dcterms:modified>
</cp:coreProperties>
</file>