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svg" ContentType="image/svg+xml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"/>
  </p:notesMasterIdLst>
  <p:handoutMasterIdLst>
    <p:handoutMasterId r:id="rId9"/>
  </p:handoutMasterIdLst>
  <p:sldIdLst>
    <p:sldId id="258" r:id="rId2"/>
    <p:sldId id="264" r:id="rId3"/>
    <p:sldId id="269" r:id="rId4"/>
    <p:sldId id="268" r:id="rId5"/>
    <p:sldId id="270" r:id="rId6"/>
    <p:sldId id="267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72B"/>
    <a:srgbClr val="009CC6"/>
    <a:srgbClr val="00C6EF"/>
    <a:srgbClr val="898989"/>
    <a:srgbClr val="5B9BD5"/>
    <a:srgbClr val="00A3C9"/>
    <a:srgbClr val="076387"/>
    <a:srgbClr val="58595B"/>
    <a:srgbClr val="028ABF"/>
    <a:srgbClr val="066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7" autoAdjust="0"/>
    <p:restoredTop sz="94727" autoAdjust="0"/>
  </p:normalViewPr>
  <p:slideViewPr>
    <p:cSldViewPr snapToGrid="0">
      <p:cViewPr>
        <p:scale>
          <a:sx n="110" d="100"/>
          <a:sy n="110" d="100"/>
        </p:scale>
        <p:origin x="-824" y="-1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51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ACB19A5-D3AF-4DDE-9288-317F0BE82E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0AE172-258B-460E-BD34-4B4BB21074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40914-18AA-4845-B792-CCCFB3BA7273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595010-02C2-4EBC-9C9A-B2772088B1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6843CC-BC06-4224-8D27-0C28D8C86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BCB5C-1863-486B-9F74-82D488ABB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46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5B1FE-386F-431B-BB96-3ED1EEBB09B5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F5B22-D342-486A-AE1A-6DE1F7C73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Gradual improvements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5B22-D342-486A-AE1A-6DE1F7C739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3.jp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FF85928F-A3B4-4FFE-B55B-5039D19AE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3B6D6C-28CA-4A45-8350-E8F0929727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8" y="4739797"/>
            <a:ext cx="1074746" cy="405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4C09BF-9475-40FB-92D5-FD90477790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DE76B66-25F8-4506-8400-EEC25F62E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102141"/>
            <a:ext cx="3557588" cy="3536156"/>
          </a:xfrm>
          <a:prstGeom prst="rect">
            <a:avLst/>
          </a:prstGeom>
        </p:spPr>
      </p:pic>
      <p:sp>
        <p:nvSpPr>
          <p:cNvPr id="18" name="Text Placeholder 25">
            <a:extLst>
              <a:ext uri="{FF2B5EF4-FFF2-40B4-BE49-F238E27FC236}">
                <a16:creationId xmlns:a16="http://schemas.microsoft.com/office/drawing/2014/main" xmlns="" id="{DC4EE296-90C0-4A3B-A87F-D71DF6A12A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67226" y="221804"/>
            <a:ext cx="5190423" cy="4220051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469" b="1" i="0" spc="-169" baseline="0">
                <a:solidFill>
                  <a:srgbClr val="0070C0"/>
                </a:solidFill>
                <a:latin typeface="Ubuntu" panose="020B0504030602030204" pitchFamily="34" charset="0"/>
                <a:ea typeface="Ubuntu" panose="020B0504030602030204" pitchFamily="34" charset="0"/>
                <a:cs typeface="Calibri" charset="0"/>
              </a:defRPr>
            </a:lvl1pPr>
            <a:lvl2pPr marL="250025" indent="0">
              <a:buNone/>
              <a:defRPr/>
            </a:lvl2pPr>
            <a:lvl5pPr marL="1000100" indent="0" algn="ctr">
              <a:buFontTx/>
              <a:buNone/>
              <a:defRPr sz="2925" b="1" i="0" spc="-2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#. </a:t>
            </a:r>
            <a:br>
              <a:rPr lang="en-US" dirty="0"/>
            </a:br>
            <a:r>
              <a:rPr lang="en-US" dirty="0"/>
              <a:t>CHAPTER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5D925A-BEBD-214D-A60C-F4EBE4CDE6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A35F11-4529-414F-A501-03E2733722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702434-016E-1242-96B8-9241C74C76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8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A3853C1-4482-4EB1-AF19-FA0B4A182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81" y="-121629"/>
            <a:ext cx="9435164" cy="5232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9BD0CB-63A8-4EF7-BE58-EAC9DC8D1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6AA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6E93DDA-A79F-4785-BF16-EF164813F3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82A391F-02CA-4495-A88F-0DB959B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8" y="4747015"/>
            <a:ext cx="1074746" cy="405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098141-98D7-49E7-9A50-731A252723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C54D63F9-D700-4905-9536-E52E9AD99F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49" y="1379932"/>
            <a:ext cx="7886699" cy="326350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66DB0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  <a:lvl2pPr marL="5143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28AB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2pPr>
            <a:lvl3pPr marL="8572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09CC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3pPr>
            <a:lvl4pPr marL="1200150" indent="-171450">
              <a:buClr>
                <a:srgbClr val="028ABF"/>
              </a:buClr>
              <a:buFont typeface="Arial" panose="020B0604020202020204" pitchFamily="34" charset="0"/>
              <a:buChar char="•"/>
              <a:defRPr>
                <a:solidFill>
                  <a:srgbClr val="009CC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4pPr>
            <a:lvl5pPr marL="1543050" indent="-171450">
              <a:buClr>
                <a:srgbClr val="028ABF"/>
              </a:buClr>
              <a:buFont typeface="Teko" panose="02000000000000000000" pitchFamily="2" charset="0"/>
              <a:buChar char=")"/>
              <a:defRPr>
                <a:solidFill>
                  <a:srgbClr val="0A6AA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5C585D-7038-BC45-BF9D-0ED8A43CBB0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79A8AB-F05B-1049-8F9A-904E8264B68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7C267-CA1C-2045-9E8F-D9AA4D94E81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8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013E0-7F54-494E-887D-56CE3E701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822" y="163858"/>
            <a:ext cx="8594357" cy="496064"/>
          </a:xfrm>
        </p:spPr>
        <p:txBody>
          <a:bodyPr/>
          <a:lstStyle>
            <a:lvl1pPr algn="ctr">
              <a:defRPr>
                <a:solidFill>
                  <a:srgbClr val="076387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r>
              <a:rPr lang="en-US" dirty="0"/>
              <a:t>My diagram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xmlns="" id="{0796A74B-9AB5-4AE0-890C-E55CC5F6A6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4822" y="742950"/>
            <a:ext cx="8594357" cy="39735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b="0">
                <a:solidFill>
                  <a:srgbClr val="5B9BD5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pPr lvl="0"/>
            <a:r>
              <a:rPr lang="en-GB" dirty="0"/>
              <a:t>Object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D218F50B-66F0-45E8-9EB0-5B40C4DFE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17947F-6B65-4A41-A1BB-067BE40291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8" y="4747015"/>
            <a:ext cx="1074746" cy="405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CB2676-FAB1-4670-B620-A2B1172B15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2001EC-8F93-EB47-AA01-32AF733399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B5173A-9A5D-2047-A25B-7759888B9D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EAC877-526A-8644-9F9B-FE667C0AD2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95CDC625-7FC9-467C-A78F-F92F26CC05A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19759978"/>
              </p:ext>
            </p:extLst>
          </p:nvPr>
        </p:nvGraphicFramePr>
        <p:xfrm>
          <a:off x="4546600" y="0"/>
          <a:ext cx="5138738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r:id="rId3" imgW="7707600" imgH="7783920" progId="">
                  <p:embed/>
                </p:oleObj>
              </mc:Choice>
              <mc:Fallback>
                <p:oleObj r:id="rId3" imgW="7707600" imgH="778392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xmlns="" id="{95CDC625-7FC9-467C-A78F-F92F26CC0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6600" y="0"/>
                        <a:ext cx="5138738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E4BBE9-B8DF-41D1-9E80-D4607537A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7" y="298778"/>
            <a:ext cx="1967670" cy="418861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960176F-0BB8-45A9-918C-6885AFADA9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7" y="3573768"/>
            <a:ext cx="1880987" cy="671415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8034F24-2089-4ABA-9DF9-5ED0C2953B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71" y="2329540"/>
            <a:ext cx="2090336" cy="700263"/>
          </a:xfrm>
          <a:prstGeom prst="rect">
            <a:avLst/>
          </a:prstGeom>
        </p:spPr>
      </p:pic>
      <p:pic>
        <p:nvPicPr>
          <p:cNvPr id="16" name="Immagine 34">
            <a:extLst>
              <a:ext uri="{FF2B5EF4-FFF2-40B4-BE49-F238E27FC236}">
                <a16:creationId xmlns:a16="http://schemas.microsoft.com/office/drawing/2014/main" xmlns="" id="{B885D171-4CC0-4226-B69C-D1A2561A17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70" y="1223844"/>
            <a:ext cx="2090336" cy="561731"/>
          </a:xfrm>
          <a:prstGeom prst="rect">
            <a:avLst/>
          </a:prstGeom>
        </p:spPr>
      </p:pic>
      <p:sp>
        <p:nvSpPr>
          <p:cNvPr id="21" name="Text Placeholder 19">
            <a:extLst>
              <a:ext uri="{FF2B5EF4-FFF2-40B4-BE49-F238E27FC236}">
                <a16:creationId xmlns:a16="http://schemas.microsoft.com/office/drawing/2014/main" xmlns="" id="{C4E61DC4-97D7-4CCF-9ED5-66AB12F48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987" y="2262162"/>
            <a:ext cx="3011091" cy="54882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009CC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xmlns="" id="{7FC3547B-1CA9-4523-890B-782C61AC93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789" y="2810989"/>
            <a:ext cx="3011091" cy="300377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>
                <a:solidFill>
                  <a:srgbClr val="898989"/>
                </a:solidFill>
                <a:latin typeface="Ubuntu" panose="020B0504030602030204" pitchFamily="34" charset="0"/>
                <a:cs typeface="Tek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Contact Information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055CD72E-5917-4854-BE6C-7C10D4E34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6914" y="663808"/>
            <a:ext cx="3011091" cy="837766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rgbClr val="028ABF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  <a:endParaRPr lang="en-GB" dirty="0"/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xmlns="" id="{BEAB2DB0-2DCA-4919-8407-7E0737A88034}"/>
              </a:ext>
            </a:extLst>
          </p:cNvPr>
          <p:cNvSpPr/>
          <p:nvPr userDrawn="1"/>
        </p:nvSpPr>
        <p:spPr>
          <a:xfrm rot="16200000">
            <a:off x="2659637" y="34290"/>
            <a:ext cx="5143500" cy="5074920"/>
          </a:xfrm>
          <a:prstGeom prst="blockArc">
            <a:avLst>
              <a:gd name="adj1" fmla="val 10762379"/>
              <a:gd name="adj2" fmla="val 84996"/>
              <a:gd name="adj3" fmla="val 26984"/>
            </a:avLst>
          </a:prstGeom>
          <a:solidFill>
            <a:srgbClr val="009CC6"/>
          </a:solidFill>
          <a:ln>
            <a:solidFill>
              <a:srgbClr val="009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9CC6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4B7245E-3619-4D7E-8F83-5A10991525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2" y="4729228"/>
            <a:ext cx="413886" cy="276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DCB098-8D12-453C-A8C0-FD1DAABF209C}"/>
              </a:ext>
            </a:extLst>
          </p:cNvPr>
          <p:cNvSpPr txBox="1"/>
          <p:nvPr userDrawn="1"/>
        </p:nvSpPr>
        <p:spPr>
          <a:xfrm>
            <a:off x="489168" y="4703031"/>
            <a:ext cx="3487229" cy="403957"/>
          </a:xfrm>
          <a:prstGeom prst="rect">
            <a:avLst/>
          </a:prstGeom>
          <a:noFill/>
        </p:spPr>
        <p:txBody>
          <a:bodyPr wrap="square" lIns="90000" rtlCol="0">
            <a:normAutofit fontScale="92500" lnSpcReduction="20000"/>
          </a:bodyPr>
          <a:lstStyle/>
          <a:p>
            <a:r>
              <a:rPr lang="en-US" sz="675" dirty="0">
                <a:solidFill>
                  <a:srgbClr val="898989"/>
                </a:solidFill>
                <a:latin typeface="Teko" panose="02000000000000000000" pitchFamily="2" charset="0"/>
                <a:cs typeface="Teko" panose="02000000000000000000" pitchFamily="2" charset="0"/>
              </a:rPr>
              <a:t>The EOSC Portal is jointly developed and maintained by the eInfraCentral (731049), EOSC-hub (777536), EOSCpilot (739563) and OpenAIRE-Advance (246686) projects funded by the European Union’s Horizon 2020 research and innovation programme with contribution of the European Commission.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01C77E-5191-6044-8906-157AC2A44F3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9B1F234-95DD-4541-AD7F-1046BA1CB77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29071" y="4807099"/>
            <a:ext cx="3086100" cy="2738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7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478575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EOSC Launch | Vienna, Austria | 23 November,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4885" y="4788135"/>
            <a:ext cx="4471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586D-7240-4C05-9CB3-FC102A35C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6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7" r:id="rId3"/>
    <p:sldLayoutId id="2147483700" r:id="rId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.png"/><Relationship Id="rId6" Type="http://schemas.openxmlformats.org/officeDocument/2006/relationships/image" Target="../media/image2.sv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osc-portal.eu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eosc-portal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73DCD04-23C2-4B26-8D9C-6FFC89A65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8000" dirty="0"/>
              <a:t>EOSC portal</a:t>
            </a:r>
          </a:p>
          <a:p>
            <a:pPr algn="l"/>
            <a:r>
              <a:rPr lang="en-US" sz="5400" b="0" dirty="0"/>
              <a:t>What’s next</a:t>
            </a:r>
            <a:r>
              <a:rPr lang="en-US" sz="5400" b="0" dirty="0" smtClean="0"/>
              <a:t>?</a:t>
            </a:r>
          </a:p>
          <a:p>
            <a:pPr algn="l"/>
            <a:endParaRPr lang="en-US" sz="5400" b="0" dirty="0"/>
          </a:p>
          <a:p>
            <a:pPr algn="l"/>
            <a:r>
              <a:rPr lang="en-US" sz="2800" b="0" smtClean="0"/>
              <a:t>Content update: 24-01-2019</a:t>
            </a:r>
            <a:endParaRPr lang="en-US" sz="2800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4440F-8C62-6F40-8B3C-5CCC0F0E29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3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D2DF44-9967-4D4B-B4D8-42078E27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766" y="2217038"/>
            <a:ext cx="4444467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1B5CE1-24DE-4F4F-8AEA-3BD7F1362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44" y="960641"/>
            <a:ext cx="2824897" cy="115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A9ED37-2999-204C-A465-54BEBE85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95" y="1022644"/>
            <a:ext cx="2599771" cy="93274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132CCE3-42CF-6C4A-B2F4-3D29E1234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" y="4736307"/>
            <a:ext cx="9185885" cy="407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05ADBD-EFDA-E64C-A186-3C6EEABC7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3" y="4801596"/>
            <a:ext cx="413886" cy="276614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2727B0A0-8B80-C046-A34B-8B2B4A777F95}"/>
              </a:ext>
            </a:extLst>
          </p:cNvPr>
          <p:cNvSpPr/>
          <p:nvPr/>
        </p:nvSpPr>
        <p:spPr>
          <a:xfrm>
            <a:off x="10412876" y="6423469"/>
            <a:ext cx="7721532" cy="17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10EB72A1-D06E-6847-8541-E41EBDDEE90D}"/>
              </a:ext>
            </a:extLst>
          </p:cNvPr>
          <p:cNvSpPr/>
          <p:nvPr/>
        </p:nvSpPr>
        <p:spPr>
          <a:xfrm>
            <a:off x="-445876" y="3085457"/>
            <a:ext cx="4915676" cy="710035"/>
          </a:xfrm>
          <a:prstGeom prst="roundRect">
            <a:avLst>
              <a:gd name="adj" fmla="val 50000"/>
            </a:avLst>
          </a:prstGeom>
          <a:solidFill>
            <a:srgbClr val="00C6EF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7625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800" dirty="0">
                <a:solidFill>
                  <a:srgbClr val="FFFFFF"/>
                </a:solidFill>
              </a:rPr>
              <a:t>How to make services easily discoverable?</a:t>
            </a:r>
          </a:p>
          <a:p>
            <a:pPr algn="r"/>
            <a:r>
              <a:rPr lang="en-US" sz="1800" dirty="0" err="1">
                <a:solidFill>
                  <a:srgbClr val="FFFFFF"/>
                </a:solidFill>
              </a:rPr>
              <a:t>Faciliate</a:t>
            </a:r>
            <a:r>
              <a:rPr lang="en-US" sz="1800" dirty="0">
                <a:solidFill>
                  <a:srgbClr val="FFFFFF"/>
                </a:solidFill>
              </a:rPr>
              <a:t> interdisciplinarity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33EA0BD2-11DB-C14D-A415-C8B4095B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5190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A gateway to EOSC resources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DF689C54-8FA2-994C-8313-85909A1D45E7}"/>
              </a:ext>
            </a:extLst>
          </p:cNvPr>
          <p:cNvSpPr/>
          <p:nvPr/>
        </p:nvSpPr>
        <p:spPr>
          <a:xfrm>
            <a:off x="4415629" y="2826037"/>
            <a:ext cx="5909072" cy="670586"/>
          </a:xfrm>
          <a:prstGeom prst="roundRect">
            <a:avLst>
              <a:gd name="adj" fmla="val 50000"/>
            </a:avLst>
          </a:prstGeom>
          <a:solidFill>
            <a:srgbClr val="009CC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1999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800" dirty="0">
                <a:solidFill>
                  <a:srgbClr val="FFFFFF"/>
                </a:solidFill>
              </a:rPr>
              <a:t>How to comply to EOSC Rules of Participation?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F8451F19-97B6-1A42-89BE-503F08F768B2}"/>
              </a:ext>
            </a:extLst>
          </p:cNvPr>
          <p:cNvSpPr/>
          <p:nvPr/>
        </p:nvSpPr>
        <p:spPr>
          <a:xfrm>
            <a:off x="5570541" y="3621454"/>
            <a:ext cx="4915676" cy="845877"/>
          </a:xfrm>
          <a:prstGeom prst="roundRect">
            <a:avLst>
              <a:gd name="adj" fmla="val 50000"/>
            </a:avLst>
          </a:prstGeom>
          <a:solidFill>
            <a:srgbClr val="009CC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1999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800" dirty="0">
                <a:solidFill>
                  <a:srgbClr val="FFFFFF"/>
                </a:solidFill>
              </a:rPr>
              <a:t>What are the processes for the onboarding? What support?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BA627A2D-2783-794D-9FD3-A1F331EFA1F1}"/>
              </a:ext>
            </a:extLst>
          </p:cNvPr>
          <p:cNvSpPr/>
          <p:nvPr/>
        </p:nvSpPr>
        <p:spPr>
          <a:xfrm>
            <a:off x="-1963621" y="2225401"/>
            <a:ext cx="5307203" cy="689643"/>
          </a:xfrm>
          <a:prstGeom prst="roundRect">
            <a:avLst>
              <a:gd name="adj" fmla="val 50000"/>
            </a:avLst>
          </a:prstGeom>
          <a:solidFill>
            <a:srgbClr val="00C6EF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7625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800" dirty="0">
                <a:solidFill>
                  <a:srgbClr val="FFFFFF"/>
                </a:solidFill>
              </a:rPr>
              <a:t>How to hide the complexity? 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Low barrier to entry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CBA2BEA0-C66C-ED46-82C7-4D2DD378AFFF}"/>
              </a:ext>
            </a:extLst>
          </p:cNvPr>
          <p:cNvSpPr/>
          <p:nvPr/>
        </p:nvSpPr>
        <p:spPr>
          <a:xfrm>
            <a:off x="-1001422" y="3977365"/>
            <a:ext cx="5524690" cy="689643"/>
          </a:xfrm>
          <a:prstGeom prst="roundRect">
            <a:avLst>
              <a:gd name="adj" fmla="val 50000"/>
            </a:avLst>
          </a:prstGeom>
          <a:solidFill>
            <a:srgbClr val="00C6EF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7625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en-US" sz="1800" dirty="0">
                <a:solidFill>
                  <a:srgbClr val="FFFFFF"/>
                </a:solidFill>
              </a:rPr>
              <a:t>How to provide a 360</a:t>
            </a:r>
            <a:r>
              <a:rPr lang="en-US" sz="1800" baseline="30000" dirty="0">
                <a:solidFill>
                  <a:srgbClr val="FFFFFF"/>
                </a:solidFill>
              </a:rPr>
              <a:t>0 </a:t>
            </a:r>
            <a:r>
              <a:rPr lang="en-US" sz="1800" dirty="0">
                <a:solidFill>
                  <a:srgbClr val="FFFFFF"/>
                </a:solidFill>
              </a:rPr>
              <a:t>view of research? 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Data, publications, code, instruments, …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E336567E-7145-5842-B0B4-0DCE71AF17BB}"/>
              </a:ext>
            </a:extLst>
          </p:cNvPr>
          <p:cNvSpPr/>
          <p:nvPr/>
        </p:nvSpPr>
        <p:spPr>
          <a:xfrm>
            <a:off x="4807550" y="1997913"/>
            <a:ext cx="5353482" cy="663656"/>
          </a:xfrm>
          <a:prstGeom prst="roundRect">
            <a:avLst>
              <a:gd name="adj" fmla="val 50000"/>
            </a:avLst>
          </a:prstGeom>
          <a:solidFill>
            <a:srgbClr val="009CC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1999" tIns="47625" rIns="360000" bIns="47625" numCol="1" spcCol="3810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800" dirty="0">
                <a:solidFill>
                  <a:srgbClr val="FFFFFF"/>
                </a:solidFill>
              </a:rPr>
              <a:t>How to put the researcher in the center? 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xmlns="" id="{4F8A8F6E-D6B6-104D-A9EA-F4B9C49C9A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9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34A3EC-782C-A045-89EC-51A785E12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7227" y="221804"/>
            <a:ext cx="5002212" cy="4220051"/>
          </a:xfrm>
        </p:spPr>
        <p:txBody>
          <a:bodyPr>
            <a:normAutofit/>
          </a:bodyPr>
          <a:lstStyle/>
          <a:p>
            <a:pPr algn="l"/>
            <a:r>
              <a:rPr lang="en-US" sz="6000" dirty="0"/>
              <a:t>A journey</a:t>
            </a:r>
          </a:p>
          <a:p>
            <a:pPr algn="l"/>
            <a:r>
              <a:rPr lang="en-US" sz="6000" dirty="0"/>
              <a:t>we need to</a:t>
            </a:r>
          </a:p>
          <a:p>
            <a:pPr algn="l"/>
            <a:r>
              <a:rPr lang="en-US" sz="6000" dirty="0"/>
              <a:t>take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F8E4BCF-66A2-E14E-9154-FB48EEEE2B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EOSC Launch | Vienna, Austria | 23 November,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9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9225FE-2666-3149-99FE-A542BF74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EOSC portal: Open invitation to 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C8B8E7-9B4E-2B42-B0E6-566E4987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Share</a:t>
            </a:r>
            <a:r>
              <a:rPr lang="en-US" dirty="0"/>
              <a:t> news, information and events</a:t>
            </a:r>
          </a:p>
          <a:p>
            <a:pPr fontAlgn="base"/>
            <a:r>
              <a:rPr lang="en-US" b="1" dirty="0"/>
              <a:t>Learn </a:t>
            </a:r>
            <a:r>
              <a:rPr lang="en-US" dirty="0"/>
              <a:t>from “in practice” stories by others </a:t>
            </a:r>
          </a:p>
          <a:p>
            <a:pPr fontAlgn="base"/>
            <a:r>
              <a:rPr lang="en-US" b="1" dirty="0"/>
              <a:t>Expose</a:t>
            </a:r>
            <a:r>
              <a:rPr lang="en-US" dirty="0"/>
              <a:t> use cases and enhance own visibility</a:t>
            </a:r>
          </a:p>
          <a:p>
            <a:pPr fontAlgn="base"/>
            <a:r>
              <a:rPr lang="en-US" b="1" dirty="0"/>
              <a:t>Register </a:t>
            </a:r>
            <a:r>
              <a:rPr lang="en-US" dirty="0"/>
              <a:t>services and resources</a:t>
            </a:r>
            <a:endParaRPr lang="en-US" b="1" dirty="0"/>
          </a:p>
          <a:p>
            <a:pPr fontAlgn="base"/>
            <a:r>
              <a:rPr lang="en-US" b="1" dirty="0"/>
              <a:t>Become </a:t>
            </a:r>
            <a:r>
              <a:rPr lang="en-US" dirty="0"/>
              <a:t>fully embedded in EOSC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algn="ctr" fontAlgn="base">
              <a:buNone/>
            </a:pPr>
            <a:r>
              <a:rPr lang="en-US" sz="2400" b="1" dirty="0"/>
              <a:t>Open Science - Open Dialogue</a:t>
            </a:r>
          </a:p>
          <a:p>
            <a:pPr marL="0" indent="0" algn="ctr" fontAlgn="base">
              <a:buNone/>
            </a:pPr>
            <a:r>
              <a:rPr lang="en-US" sz="2000" b="1" dirty="0">
                <a:solidFill>
                  <a:srgbClr val="009CC6"/>
                </a:solidFill>
              </a:rPr>
              <a:t>EOSC Portal: </a:t>
            </a:r>
            <a:r>
              <a:rPr lang="en-US" sz="2000" b="1" dirty="0">
                <a:solidFill>
                  <a:srgbClr val="009CC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www.eosc-portal.eu</a:t>
            </a:r>
            <a:r>
              <a:rPr lang="en-US" sz="2000" b="1" dirty="0">
                <a:solidFill>
                  <a:srgbClr val="009CC6"/>
                </a:solidFill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B719D3-9EB2-0A4D-A667-0281A93523F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EOSC Launch | Vienna, Austria | 23 November, 2018</a:t>
            </a:r>
          </a:p>
        </p:txBody>
      </p:sp>
    </p:spTree>
    <p:extLst>
      <p:ext uri="{BB962C8B-B14F-4D97-AF65-F5344CB8AC3E}">
        <p14:creationId xmlns:p14="http://schemas.microsoft.com/office/powerpoint/2010/main" val="2859824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89182"/>
            <a:ext cx="7886699" cy="34542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Define long-term vision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collect requirements from users and providers</a:t>
            </a:r>
          </a:p>
          <a:p>
            <a:pPr lvl="1"/>
            <a:r>
              <a:rPr lang="en-US" dirty="0" smtClean="0"/>
              <a:t>Revise business functions and service design in relationship to services at different integration level and maturity level</a:t>
            </a:r>
          </a:p>
          <a:p>
            <a:pPr lvl="1"/>
            <a:r>
              <a:rPr lang="en-US" dirty="0" smtClean="0"/>
              <a:t>Revise user journey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ntegrated at different levels and with different status of support and maturity</a:t>
            </a:r>
          </a:p>
          <a:p>
            <a:pPr lvl="1"/>
            <a:r>
              <a:rPr lang="en-US" dirty="0" smtClean="0"/>
              <a:t>Role and support of governance in this process?</a:t>
            </a:r>
          </a:p>
          <a:p>
            <a:r>
              <a:rPr lang="en-US" dirty="0" smtClean="0"/>
              <a:t>Harmonize/Revise rules of participation and the onboarding process, provide EOSC-branded documentation</a:t>
            </a:r>
          </a:p>
          <a:p>
            <a:r>
              <a:rPr lang="en-US" dirty="0" smtClean="0"/>
              <a:t>Discuss EB role in supervising EOSC portal contact and provide guidance </a:t>
            </a:r>
            <a:r>
              <a:rPr lang="en-US" dirty="0" smtClean="0">
                <a:sym typeface="Wingdings"/>
              </a:rPr>
              <a:t> EOSC service ownership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9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C9C5D7-DBB8-41BE-B755-82E66E973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6914" y="663808"/>
            <a:ext cx="3011091" cy="1871048"/>
          </a:xfrm>
        </p:spPr>
        <p:txBody>
          <a:bodyPr lIns="90000"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51C96764-7F00-4F4D-AA87-FEC4F9F6DC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81671" y="4786529"/>
            <a:ext cx="1479325" cy="19331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EOSC Launch Event | Vienna | 23rd Nov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F96927D-7645-2945-8AED-38B8D9020DBA}"/>
              </a:ext>
            </a:extLst>
          </p:cNvPr>
          <p:cNvSpPr/>
          <p:nvPr/>
        </p:nvSpPr>
        <p:spPr>
          <a:xfrm>
            <a:off x="5713098" y="2774719"/>
            <a:ext cx="3296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800" b="1" dirty="0">
                <a:solidFill>
                  <a:srgbClr val="FDC72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www.eosc-portal.eu</a:t>
            </a:r>
            <a:r>
              <a:rPr lang="en-US" sz="2800" b="1" dirty="0">
                <a:solidFill>
                  <a:srgbClr val="FDC72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088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975</TotalTime>
  <Words>287</Words>
  <Application>Microsoft Macintosh PowerPoint</Application>
  <PresentationFormat>On-screen Show (16:9)</PresentationFormat>
  <Paragraphs>43</Paragraphs>
  <Slides>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A gateway to EOSC resources</vt:lpstr>
      <vt:lpstr>PowerPoint Presentation</vt:lpstr>
      <vt:lpstr>EOSC portal: Open invitation to all </vt:lpstr>
      <vt:lpstr>Actions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Vos</dc:creator>
  <cp:lastModifiedBy>Tiziana Ferrari</cp:lastModifiedBy>
  <cp:revision>58</cp:revision>
  <dcterms:created xsi:type="dcterms:W3CDTF">2018-11-20T08:49:09Z</dcterms:created>
  <dcterms:modified xsi:type="dcterms:W3CDTF">2019-01-24T02:49:05Z</dcterms:modified>
</cp:coreProperties>
</file>