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9"/>
  </p:normalViewPr>
  <p:slideViewPr>
    <p:cSldViewPr snapToGrid="0" snapToObjects="1">
      <p:cViewPr varScale="1">
        <p:scale>
          <a:sx n="109" d="100"/>
          <a:sy n="109" d="100"/>
        </p:scale>
        <p:origin x="3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4AE9F-ACEE-AD40-AF1F-0BCF165DF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A5F2D7-8C79-0F4F-932F-BEA2A8183B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839B5-1818-B84D-B659-98B470108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9B86-F0E0-4840-9B49-FCE535E0F165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8585B2-889C-7744-86BF-F26403E35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AF4D8-A8F3-1440-AB04-E5BB45519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BDA0C-14DF-0E40-8ED9-9A2DF210839D}" type="slidenum">
              <a:rPr lang="en-GB" smtClean="0"/>
              <a:t>‹#›</a:t>
            </a:fld>
            <a:endParaRPr lang="en-GB"/>
          </a:p>
        </p:txBody>
      </p:sp>
      <p:pic>
        <p:nvPicPr>
          <p:cNvPr id="1026" name="Picture 2" descr="https://lh5.googleusercontent.com/HH2nOGQOm94M53Vs-wOvEGxR3K-0ZjRW-3WWwV5MYKu1HpK8NJgR21ACF1NufT2JzXntPvZ4uOGaUFlkfw4A9hL7Mt_NR6rMaSe-FUezTYcVdoYkBh5aBTQfTzMl6fHE8qfL199g">
            <a:extLst>
              <a:ext uri="{FF2B5EF4-FFF2-40B4-BE49-F238E27FC236}">
                <a16:creationId xmlns:a16="http://schemas.microsoft.com/office/drawing/2014/main" id="{CDD5D8C2-8CB5-1242-9A75-6E62C586288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159" y="-2593974"/>
            <a:ext cx="26035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penAIRE">
            <a:extLst>
              <a:ext uri="{FF2B5EF4-FFF2-40B4-BE49-F238E27FC236}">
                <a16:creationId xmlns:a16="http://schemas.microsoft.com/office/drawing/2014/main" id="{0C5210AC-3B10-864E-9B74-23023724E7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2300" y="261938"/>
            <a:ext cx="2311400" cy="8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h5.googleusercontent.com/HH2nOGQOm94M53Vs-wOvEGxR3K-0ZjRW-3WWwV5MYKu1HpK8NJgR21ACF1NufT2JzXntPvZ4uOGaUFlkfw4A9hL7Mt_NR6rMaSe-FUezTYcVdoYkBh5aBTQfTzMl6fHE8qfL199g">
            <a:extLst>
              <a:ext uri="{FF2B5EF4-FFF2-40B4-BE49-F238E27FC236}">
                <a16:creationId xmlns:a16="http://schemas.microsoft.com/office/drawing/2014/main" id="{4BA1A020-75FA-AC4D-9B86-2ECECE59D0D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" y="306388"/>
            <a:ext cx="26035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248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886A7-02C3-EA46-8BF6-B79D453DA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DA3A57-B0C9-014A-94EE-6D52EF22C1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E29B5-80BF-6341-8805-AB5AB6B34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9B86-F0E0-4840-9B49-FCE535E0F165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A3F7B-6F13-2E49-A965-303E55409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65A00-CF16-D94D-8818-2DCA2EFB5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BDA0C-14DF-0E40-8ED9-9A2DF210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795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E58FE-8261-1440-877B-58807B7780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273EE5-D899-CD4D-BB01-DEF7BDD42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CAB8BD-EC9C-1D4F-AFF1-AEE5F6935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9B86-F0E0-4840-9B49-FCE535E0F165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53F32-65BD-9A44-BC22-A4AC01C2F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794FE2-361C-DE49-B0E9-205D22B9D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BDA0C-14DF-0E40-8ED9-9A2DF210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50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A6977-142B-5548-A6B8-4D7BAED6C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704E7-1B98-3642-AF3F-1F9EF18E5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19424-7EEC-714C-8C61-1C597AF52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9B86-F0E0-4840-9B49-FCE535E0F165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961AB4-08C1-394D-B9D1-478BF18BD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69B48-EF87-1B45-BD43-61CF9B3CE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BDA0C-14DF-0E40-8ED9-9A2DF210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155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F87A9-6999-A74D-B39E-8E55275D2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A281C8-7007-5B43-B87A-5BB92B244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9462B-6862-4444-AD71-79EAD6493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9B86-F0E0-4840-9B49-FCE535E0F165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299C4-C751-E44E-8148-ACC34E7EB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CB21D-2ED6-694E-A4E2-A0766A169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BDA0C-14DF-0E40-8ED9-9A2DF210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906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81F75-BDF8-4A41-92F7-F18B019F2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81F2F-F127-5D4F-903C-21186DFAA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4F484B-2D80-DF4D-9C31-AC1485DB0D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CBA80A-CEC9-F642-AC34-F38AF8014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9B86-F0E0-4840-9B49-FCE535E0F165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9FF371-310A-7749-B030-AE780AF77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C99A7A-8725-604C-8781-257F1C33C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BDA0C-14DF-0E40-8ED9-9A2DF210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779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1FF1E-A41F-D543-9E10-06334B67E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A4E5AF-FF05-0348-9760-28F18892B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367D4D-0DC3-D847-979D-0479BB409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8562FC-1528-1845-96DE-742D9F23A0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97D4A7-339C-804B-B229-9E0325AFDB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B539BF-7A27-E24E-9439-086EC2A21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9B86-F0E0-4840-9B49-FCE535E0F165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33DE16-0834-B44C-B166-4CB36F762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FB689D-A23B-8A49-B644-23DE08192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BDA0C-14DF-0E40-8ED9-9A2DF210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538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DD69F-90F3-1548-9DFD-45922E08A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3B5D17-68DB-BE46-B788-93CC3C188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9B86-F0E0-4840-9B49-FCE535E0F165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9F2B93-662A-0B46-9D31-D5B5833B9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9BE4F2-42D2-D045-A54D-EE8F255FD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BDA0C-14DF-0E40-8ED9-9A2DF210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320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63C3B1-67B5-5C41-AE5F-34C5E7578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9B86-F0E0-4840-9B49-FCE535E0F165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723C13-C7A6-D34A-9063-6DF33C7A1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672854-9140-3B44-A32C-F1FDCB570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BDA0C-14DF-0E40-8ED9-9A2DF210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534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5306A-9777-A045-B653-1043BE7EF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B3E7D-A6D9-0C44-BBD1-B55E3C796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5FB985-E6A2-964D-AD34-97FEFD156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2F67A-A9CA-0D41-8D24-5EC8620B0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9B86-F0E0-4840-9B49-FCE535E0F165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1BAC9-0C67-D447-83C9-4F68F3806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686DEC-7574-4449-9F97-01D4A0F0C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BDA0C-14DF-0E40-8ED9-9A2DF210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13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4E01E-DE5B-7045-A038-20EE5DB64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CC4D50-00C2-D349-9AD1-6EE68C183D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40016D-981C-A246-8F7C-F9F41D9850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D9B7B-6A4D-AB4B-A46B-E25516BB9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9B86-F0E0-4840-9B49-FCE535E0F165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BA1E75-6C2F-CB46-8018-6DE6B4B6F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A90930-44F7-7141-B756-155E6FE58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BDA0C-14DF-0E40-8ED9-9A2DF210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26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8B5831-15C8-9244-9205-51FB87FD8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7261" y="864956"/>
            <a:ext cx="775503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09B42-B989-C744-8211-6E4E7D600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80213"/>
            <a:ext cx="10515600" cy="389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32440-3EE7-9E4F-B511-6A04ACB537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69B86-F0E0-4840-9B49-FCE535E0F165}" type="datetimeFigureOut">
              <a:rPr lang="en-GB" smtClean="0"/>
              <a:t>24/01/2019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B59F9-4582-D842-AF14-CFD74A9A4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0DBB6-A6F2-A842-9403-7C7ECE728A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BDA0C-14DF-0E40-8ED9-9A2DF210839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4" descr="OpenAIRE">
            <a:extLst>
              <a:ext uri="{FF2B5EF4-FFF2-40B4-BE49-F238E27FC236}">
                <a16:creationId xmlns:a16="http://schemas.microsoft.com/office/drawing/2014/main" id="{5234BB11-946E-ED45-B12A-9A847D79AE9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2300" y="261938"/>
            <a:ext cx="2311400" cy="8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https://lh5.googleusercontent.com/HH2nOGQOm94M53Vs-wOvEGxR3K-0ZjRW-3WWwV5MYKu1HpK8NJgR21ACF1NufT2JzXntPvZ4uOGaUFlkfw4A9hL7Mt_NR6rMaSe-FUezTYcVdoYkBh5aBTQfTzMl6fHE8qfL199g">
            <a:extLst>
              <a:ext uri="{FF2B5EF4-FFF2-40B4-BE49-F238E27FC236}">
                <a16:creationId xmlns:a16="http://schemas.microsoft.com/office/drawing/2014/main" id="{7E272022-4491-D047-95D3-D5A2B57DDD2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" y="306388"/>
            <a:ext cx="26035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6895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9B2EB-3D0E-B640-8B60-2B05C5B955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E</a:t>
            </a:r>
            <a:r>
              <a:rPr lang="en-GB" dirty="0">
                <a:solidFill>
                  <a:srgbClr val="0070C0"/>
                </a:solidFill>
              </a:rPr>
              <a:t>-</a:t>
            </a:r>
            <a:r>
              <a:rPr lang="en-GB" dirty="0">
                <a:solidFill>
                  <a:srgbClr val="002060"/>
                </a:solidFill>
              </a:rPr>
              <a:t>h</a:t>
            </a:r>
            <a:r>
              <a:rPr lang="en-GB" dirty="0"/>
              <a:t> </a:t>
            </a: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+</a:t>
            </a:r>
            <a:r>
              <a:rPr lang="en-GB" dirty="0"/>
              <a:t> </a:t>
            </a:r>
            <a:r>
              <a:rPr lang="en-GB" dirty="0">
                <a:solidFill>
                  <a:srgbClr val="002060"/>
                </a:solidFill>
              </a:rPr>
              <a:t>O</a:t>
            </a:r>
            <a:r>
              <a:rPr lang="en-GB" dirty="0">
                <a:solidFill>
                  <a:srgbClr val="0070C0"/>
                </a:solidFill>
              </a:rPr>
              <a:t>A</a:t>
            </a:r>
            <a:r>
              <a:rPr lang="en-GB" dirty="0"/>
              <a:t> Governance and Strategy Whitepaper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396730-9762-7F4F-B75D-023AB8B117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Natalia </a:t>
            </a:r>
            <a:r>
              <a:rPr lang="en-GB" dirty="0" err="1"/>
              <a:t>Manola</a:t>
            </a:r>
            <a:r>
              <a:rPr lang="en-GB" dirty="0"/>
              <a:t> and Per </a:t>
            </a:r>
            <a:r>
              <a:rPr lang="en-GB" dirty="0" err="1"/>
              <a:t>Öster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0587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7DFEC-3F1C-D344-A675-CC693DB8E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Purpose with Whitepaper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4BC30-E40D-B446-A3AA-201377769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Provide input for the EOSC Executive Board</a:t>
            </a:r>
          </a:p>
          <a:p>
            <a:r>
              <a:rPr lang="en-GB" dirty="0"/>
              <a:t>Provide input for EOSC-hub (Jun 2019) and </a:t>
            </a:r>
            <a:r>
              <a:rPr lang="en-GB" dirty="0" err="1"/>
              <a:t>OpenA</a:t>
            </a:r>
            <a:r>
              <a:rPr lang="el-GR" dirty="0"/>
              <a:t>Ι</a:t>
            </a:r>
            <a:r>
              <a:rPr lang="en-US" dirty="0"/>
              <a:t>RE</a:t>
            </a:r>
            <a:r>
              <a:rPr lang="en-GB" dirty="0"/>
              <a:t> (Aug 2019) individual strategy documents, respectively</a:t>
            </a:r>
          </a:p>
        </p:txBody>
      </p:sp>
    </p:spTree>
    <p:extLst>
      <p:ext uri="{BB962C8B-B14F-4D97-AF65-F5344CB8AC3E}">
        <p14:creationId xmlns:p14="http://schemas.microsoft.com/office/powerpoint/2010/main" val="1168033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05936-05A8-A941-B5D8-EF6C41D10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Governance and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0E38C-FDF7-2640-8405-BA6F95F5F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Common management meetings</a:t>
            </a:r>
          </a:p>
          <a:p>
            <a:pPr lvl="1"/>
            <a:r>
              <a:rPr lang="en-GB" dirty="0" err="1"/>
              <a:t>OpenA</a:t>
            </a:r>
            <a:r>
              <a:rPr lang="en-US" dirty="0"/>
              <a:t>IRE</a:t>
            </a:r>
            <a:r>
              <a:rPr lang="en-GB" dirty="0"/>
              <a:t> Strategy Board (subset of the PSC)</a:t>
            </a:r>
          </a:p>
          <a:p>
            <a:pPr lvl="1"/>
            <a:r>
              <a:rPr lang="en-GB" dirty="0"/>
              <a:t>EOSC-hub Project Management Board</a:t>
            </a:r>
          </a:p>
          <a:p>
            <a:r>
              <a:rPr lang="en-GB" dirty="0"/>
              <a:t>First meeting 12 Dec 2018</a:t>
            </a:r>
          </a:p>
          <a:p>
            <a:pPr lvl="1"/>
            <a:r>
              <a:rPr lang="en-GB" dirty="0"/>
              <a:t>Align expectations and objectives of common whitepaper</a:t>
            </a:r>
          </a:p>
          <a:p>
            <a:pPr lvl="1"/>
            <a:r>
              <a:rPr lang="en-GB" dirty="0"/>
              <a:t>Agree on segmentation of stakeholder landscape</a:t>
            </a:r>
          </a:p>
          <a:p>
            <a:pPr lvl="1"/>
            <a:r>
              <a:rPr lang="en-GB" dirty="0"/>
              <a:t>Steps toward tighter collaboration beyond present projects</a:t>
            </a:r>
          </a:p>
        </p:txBody>
      </p:sp>
    </p:spTree>
    <p:extLst>
      <p:ext uri="{BB962C8B-B14F-4D97-AF65-F5344CB8AC3E}">
        <p14:creationId xmlns:p14="http://schemas.microsoft.com/office/powerpoint/2010/main" val="3909707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0B94C-AB07-3D4F-B574-E832BAC72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7261" y="864956"/>
            <a:ext cx="8997825" cy="1325563"/>
          </a:xfrm>
        </p:spPr>
        <p:txBody>
          <a:bodyPr>
            <a:normAutofit/>
          </a:bodyPr>
          <a:lstStyle/>
          <a:p>
            <a:r>
              <a:rPr lang="en-GB" sz="4000" dirty="0"/>
              <a:t>European Policy Background and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AE5B8-8796-8E44-A953-AC02991FF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Analysis of current situation of service provision and governance</a:t>
            </a:r>
          </a:p>
          <a:p>
            <a:pPr lvl="1"/>
            <a:r>
              <a:rPr lang="en-GB" dirty="0"/>
              <a:t>“mixture of high-level, national and bottom-up initiatives, a lot of overlap in terms of players, both e-infrastructure and coordination efforts”</a:t>
            </a:r>
          </a:p>
          <a:p>
            <a:r>
              <a:rPr lang="en-GB" dirty="0"/>
              <a:t>Overlapping (common) objective (draft)</a:t>
            </a:r>
          </a:p>
          <a:p>
            <a:pPr lvl="1"/>
            <a:r>
              <a:rPr lang="en-GB" dirty="0"/>
              <a:t>“</a:t>
            </a:r>
            <a:r>
              <a:rPr lang="en-GB" i="1" dirty="0" err="1"/>
              <a:t>OpenAIRE</a:t>
            </a:r>
            <a:r>
              <a:rPr lang="en-GB" i="1" dirty="0"/>
              <a:t>, along with EOSC-hub, will play a central role in EOSC to provide open science services for scholarly communication”</a:t>
            </a:r>
          </a:p>
          <a:p>
            <a:pPr lvl="2"/>
            <a:r>
              <a:rPr lang="en-GB" i="1" dirty="0" err="1"/>
              <a:t>OpenAIRE’s</a:t>
            </a:r>
            <a:r>
              <a:rPr lang="en-GB" i="1" dirty="0"/>
              <a:t> services </a:t>
            </a:r>
            <a:r>
              <a:rPr lang="en-GB" i="1" dirty="0">
                <a:solidFill>
                  <a:srgbClr val="00B0F0"/>
                </a:solidFill>
              </a:rPr>
              <a:t>support</a:t>
            </a:r>
            <a:r>
              <a:rPr lang="en-GB" i="1" dirty="0"/>
              <a:t> open science within the realm of scholarly communication.</a:t>
            </a:r>
          </a:p>
          <a:p>
            <a:pPr lvl="3"/>
            <a:r>
              <a:rPr lang="en-GB" i="1" dirty="0"/>
              <a:t>E.g. Research community dashboard</a:t>
            </a:r>
          </a:p>
          <a:p>
            <a:pPr lvl="2"/>
            <a:r>
              <a:rPr lang="en-GB" i="1" dirty="0"/>
              <a:t>EOSC-hub services </a:t>
            </a:r>
            <a:r>
              <a:rPr lang="en-GB" i="1" dirty="0">
                <a:solidFill>
                  <a:schemeClr val="accent4">
                    <a:lumMod val="75000"/>
                  </a:schemeClr>
                </a:solidFill>
              </a:rPr>
              <a:t>enable</a:t>
            </a:r>
            <a:r>
              <a:rPr lang="en-GB" i="1" dirty="0"/>
              <a:t> scholarly communication</a:t>
            </a:r>
          </a:p>
          <a:p>
            <a:pPr lvl="3"/>
            <a:r>
              <a:rPr lang="en-GB" i="1" dirty="0"/>
              <a:t> E.g. Registration and sharing of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1121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67B42-7A54-D848-9690-79251839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7261" y="864956"/>
            <a:ext cx="8707539" cy="1325563"/>
          </a:xfrm>
        </p:spPr>
        <p:txBody>
          <a:bodyPr/>
          <a:lstStyle/>
          <a:p>
            <a:r>
              <a:rPr lang="en-US" dirty="0"/>
              <a:t>Issues to address / proposed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CF51B-E289-3943-9026-8130679DA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diagram depicting positioning of E-H and </a:t>
            </a:r>
            <a:r>
              <a:rPr lang="en-US" dirty="0" err="1"/>
              <a:t>OpenAIRE</a:t>
            </a:r>
            <a:r>
              <a:rPr lang="en-US" dirty="0"/>
              <a:t> services in</a:t>
            </a:r>
            <a:r>
              <a:rPr lang="el-GR" dirty="0"/>
              <a:t> </a:t>
            </a:r>
            <a:r>
              <a:rPr lang="en-US" dirty="0"/>
              <a:t>the EOSC stack</a:t>
            </a:r>
          </a:p>
          <a:p>
            <a:r>
              <a:rPr lang="en-US" dirty="0"/>
              <a:t>Assets/value added services to EOSC</a:t>
            </a:r>
          </a:p>
          <a:p>
            <a:r>
              <a:rPr lang="en-US" dirty="0"/>
              <a:t>Priorities for implementing service composability (interoperability)</a:t>
            </a:r>
            <a:endParaRPr lang="el-GR" dirty="0"/>
          </a:p>
          <a:p>
            <a:r>
              <a:rPr lang="en-US" dirty="0"/>
              <a:t>Common approach on FAIR implementation roadmap</a:t>
            </a:r>
          </a:p>
          <a:p>
            <a:r>
              <a:rPr lang="en-US" dirty="0"/>
              <a:t>Positioning in national setting </a:t>
            </a:r>
          </a:p>
          <a:p>
            <a:r>
              <a:rPr lang="en-US" dirty="0"/>
              <a:t>Common approach for reaching out to researchers and RIs</a:t>
            </a:r>
          </a:p>
          <a:p>
            <a:r>
              <a:rPr lang="en-US" dirty="0"/>
              <a:t>EOSC Portal contributions (</a:t>
            </a:r>
            <a:r>
              <a:rPr lang="en-US" dirty="0" err="1"/>
              <a:t>RoP</a:t>
            </a:r>
            <a:r>
              <a:rPr lang="en-US" dirty="0"/>
              <a:t>, onboarding mechanisms)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46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254</Words>
  <Application>Microsoft Macintosh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E-h + OA Governance and Strategy Whitepaper</vt:lpstr>
      <vt:lpstr>Purpose with Whitepaper</vt:lpstr>
      <vt:lpstr>Governance and Strategy</vt:lpstr>
      <vt:lpstr>European Policy Background and Analysis</vt:lpstr>
      <vt:lpstr>Issues to address / proposed sections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 Öster</dc:creator>
  <cp:lastModifiedBy>Per Öster</cp:lastModifiedBy>
  <cp:revision>12</cp:revision>
  <dcterms:created xsi:type="dcterms:W3CDTF">2019-01-23T14:21:27Z</dcterms:created>
  <dcterms:modified xsi:type="dcterms:W3CDTF">2019-01-24T10:38:40Z</dcterms:modified>
</cp:coreProperties>
</file>