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3"/>
  </p:notesMasterIdLst>
  <p:sldIdLst>
    <p:sldId id="256" r:id="rId3"/>
    <p:sldId id="257" r:id="rId4"/>
    <p:sldId id="258" r:id="rId5"/>
    <p:sldId id="259" r:id="rId6"/>
    <p:sldId id="260" r:id="rId7"/>
    <p:sldId id="261" r:id="rId8"/>
    <p:sldId id="264" r:id="rId9"/>
    <p:sldId id="265" r:id="rId10"/>
    <p:sldId id="266" r:id="rId11"/>
    <p:sldId id="267" r:id="rId12"/>
    <p:sldId id="268" r:id="rId13"/>
    <p:sldId id="269" r:id="rId14"/>
    <p:sldId id="270" r:id="rId15"/>
    <p:sldId id="271" r:id="rId16"/>
    <p:sldId id="272" r:id="rId17"/>
    <p:sldId id="273" r:id="rId18"/>
    <p:sldId id="274" r:id="rId19"/>
    <p:sldId id="276" r:id="rId20"/>
    <p:sldId id="277" r:id="rId21"/>
    <p:sldId id="275" r:id="rId22"/>
  </p:sldIdLst>
  <p:sldSz cx="9144000" cy="5143500" type="screen16x9"/>
  <p:notesSz cx="6858000" cy="9144000"/>
  <p:embeddedFontLst>
    <p:embeddedFont>
      <p:font typeface="Roboto" panose="020B0604020202020204" charset="0"/>
      <p:regular r:id="rId24"/>
      <p:bold r:id="rId25"/>
      <p:italic r:id="rId26"/>
      <p:boldItalic r:id="rId27"/>
    </p:embeddedFont>
    <p:embeddedFont>
      <p:font typeface="Calibri" panose="020F050202020403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5BB550C-84AB-476C-ACED-CD19D5FC3FF1}">
  <a:tblStyle styleId="{25BB550C-84AB-476C-ACED-CD19D5FC3FF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327" autoAdjust="0"/>
  </p:normalViewPr>
  <p:slideViewPr>
    <p:cSldViewPr snapToGrid="0">
      <p:cViewPr varScale="1">
        <p:scale>
          <a:sx n="94" d="100"/>
          <a:sy n="94" d="100"/>
        </p:scale>
        <p:origin x="11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indico.egi.eu/indico/event/3973/session/41/contribution/35"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coptrainingeu.slack.com/"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4db11b33cb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4db11b33cb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db11b33cb_1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4db11b33cb_1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4db11b33cb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4db11b33c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Mention this is in their Action Plans / Engagement tables </a:t>
            </a:r>
            <a:endParaRPr/>
          </a:p>
          <a:p>
            <a:pPr marL="0" lvl="0" indent="0" algn="l" rtl="0">
              <a:spcBef>
                <a:spcPts val="0"/>
              </a:spcBef>
              <a:spcAft>
                <a:spcPts val="0"/>
              </a:spcAft>
              <a:buNone/>
            </a:pPr>
            <a:endParaRPr/>
          </a:p>
          <a:p>
            <a:pPr marL="0" lvl="0" indent="0" algn="l" rtl="0">
              <a:spcBef>
                <a:spcPts val="0"/>
              </a:spcBef>
              <a:spcAft>
                <a:spcPts val="0"/>
              </a:spcAft>
              <a:buNone/>
            </a:pPr>
            <a:r>
              <a:rPr lang="en"/>
              <a:t>From OpenAIRE side we have at national level we prepare an action plan for NOADs. In those national action plans a specific part expressing how they are working w </a:t>
            </a:r>
            <a:endParaRPr/>
          </a:p>
          <a:p>
            <a:pPr marL="457200" lvl="0" indent="-304800" algn="l" rtl="0">
              <a:lnSpc>
                <a:spcPct val="115000"/>
              </a:lnSpc>
              <a:spcBef>
                <a:spcPts val="0"/>
              </a:spcBef>
              <a:spcAft>
                <a:spcPts val="0"/>
              </a:spcAft>
              <a:buClr>
                <a:schemeClr val="dk2"/>
              </a:buClr>
              <a:buSzPts val="1200"/>
              <a:buChar char="●"/>
            </a:pPr>
            <a:r>
              <a:rPr lang="en" sz="1200">
                <a:solidFill>
                  <a:schemeClr val="dk2"/>
                </a:solidFill>
              </a:rPr>
              <a:t>Four chapters were carried out between October and November 2018, With a total of around 350 participants! A blog post to be posted soon and a page already available in RDA and OpenAIRE websites: https://rd-alliance.org/group/rda-italy/wiki/open-science-webinar-series-2018. Italian Open Science Portal to be delivered soon.</a:t>
            </a:r>
            <a:endParaRPr sz="1200">
              <a:solidFill>
                <a:schemeClr val="dk2"/>
              </a:solidFill>
            </a:endParaRPr>
          </a:p>
          <a:p>
            <a:pPr marL="0" lvl="0" indent="0" algn="l" rtl="0">
              <a:spcBef>
                <a:spcPts val="160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4db11b33cb_11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4db11b33cb_11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800"/>
              </a:spcBef>
              <a:spcAft>
                <a:spcPts val="0"/>
              </a:spcAft>
              <a:buClr>
                <a:schemeClr val="dk1"/>
              </a:buClr>
              <a:buSzPts val="1100"/>
              <a:buFont typeface="Arial"/>
              <a:buNone/>
            </a:pPr>
            <a:r>
              <a:rPr lang="en" sz="3200">
                <a:solidFill>
                  <a:schemeClr val="dk1"/>
                </a:solidFill>
              </a:rPr>
              <a:t>•</a:t>
            </a:r>
            <a:r>
              <a:rPr lang="en" sz="3200">
                <a:solidFill>
                  <a:schemeClr val="dk1"/>
                </a:solidFill>
                <a:latin typeface="Calibri"/>
                <a:ea typeface="Calibri"/>
                <a:cs typeface="Calibri"/>
                <a:sym typeface="Calibri"/>
              </a:rPr>
              <a:t>Ambassadors (who understands the local problem)</a:t>
            </a:r>
            <a:endParaRPr sz="3200">
              <a:solidFill>
                <a:schemeClr val="dk1"/>
              </a:solidFill>
              <a:latin typeface="Calibri"/>
              <a:ea typeface="Calibri"/>
              <a:cs typeface="Calibri"/>
              <a:sym typeface="Calibri"/>
            </a:endParaRPr>
          </a:p>
          <a:p>
            <a:pPr marL="0" lvl="0" indent="0" algn="l" rtl="0">
              <a:lnSpc>
                <a:spcPct val="115000"/>
              </a:lnSpc>
              <a:spcBef>
                <a:spcPts val="800"/>
              </a:spcBef>
              <a:spcAft>
                <a:spcPts val="0"/>
              </a:spcAft>
              <a:buClr>
                <a:schemeClr val="dk1"/>
              </a:buClr>
              <a:buSzPts val="1100"/>
              <a:buFont typeface="Arial"/>
              <a:buNone/>
            </a:pPr>
            <a:r>
              <a:rPr lang="en" sz="3200">
                <a:solidFill>
                  <a:schemeClr val="dk1"/>
                </a:solidFill>
              </a:rPr>
              <a:t>•</a:t>
            </a:r>
            <a:r>
              <a:rPr lang="en" sz="3200">
                <a:solidFill>
                  <a:schemeClr val="dk1"/>
                </a:solidFill>
                <a:latin typeface="Calibri"/>
                <a:ea typeface="Calibri"/>
                <a:cs typeface="Calibri"/>
                <a:sym typeface="Calibri"/>
              </a:rPr>
              <a:t>Cultural change at managerial level</a:t>
            </a:r>
            <a:endParaRPr sz="3200">
              <a:solidFill>
                <a:schemeClr val="dk1"/>
              </a:solidFill>
              <a:latin typeface="Calibri"/>
              <a:ea typeface="Calibri"/>
              <a:cs typeface="Calibri"/>
              <a:sym typeface="Calibri"/>
            </a:endParaRPr>
          </a:p>
          <a:p>
            <a:pPr marL="0" lvl="0" indent="0" algn="l" rtl="0">
              <a:lnSpc>
                <a:spcPct val="115000"/>
              </a:lnSpc>
              <a:spcBef>
                <a:spcPts val="700"/>
              </a:spcBef>
              <a:spcAft>
                <a:spcPts val="0"/>
              </a:spcAft>
              <a:buClr>
                <a:schemeClr val="dk1"/>
              </a:buClr>
              <a:buSzPts val="1100"/>
              <a:buFont typeface="Arial"/>
              <a:buNone/>
            </a:pPr>
            <a:r>
              <a:rPr lang="en" sz="2800">
                <a:solidFill>
                  <a:schemeClr val="dk1"/>
                </a:solidFill>
              </a:rPr>
              <a:t>–</a:t>
            </a:r>
            <a:r>
              <a:rPr lang="en" sz="2800">
                <a:solidFill>
                  <a:schemeClr val="dk1"/>
                </a:solidFill>
                <a:latin typeface="Calibri"/>
                <a:ea typeface="Calibri"/>
                <a:cs typeface="Calibri"/>
                <a:sym typeface="Calibri"/>
              </a:rPr>
              <a:t>More open minds for open science</a:t>
            </a:r>
            <a:endParaRPr sz="2800">
              <a:solidFill>
                <a:schemeClr val="dk1"/>
              </a:solidFill>
              <a:latin typeface="Calibri"/>
              <a:ea typeface="Calibri"/>
              <a:cs typeface="Calibri"/>
              <a:sym typeface="Calibri"/>
            </a:endParaRPr>
          </a:p>
          <a:p>
            <a:pPr marL="0" lvl="0" indent="0" algn="l" rtl="0">
              <a:lnSpc>
                <a:spcPct val="115000"/>
              </a:lnSpc>
              <a:spcBef>
                <a:spcPts val="800"/>
              </a:spcBef>
              <a:spcAft>
                <a:spcPts val="0"/>
              </a:spcAft>
              <a:buClr>
                <a:schemeClr val="dk1"/>
              </a:buClr>
              <a:buSzPts val="1100"/>
              <a:buFont typeface="Arial"/>
              <a:buNone/>
            </a:pPr>
            <a:r>
              <a:rPr lang="en" sz="3200">
                <a:solidFill>
                  <a:schemeClr val="dk1"/>
                </a:solidFill>
              </a:rPr>
              <a:t>•</a:t>
            </a:r>
            <a:r>
              <a:rPr lang="en" sz="3200">
                <a:solidFill>
                  <a:schemeClr val="dk1"/>
                </a:solidFill>
                <a:latin typeface="Calibri"/>
                <a:ea typeface="Calibri"/>
                <a:cs typeface="Calibri"/>
                <a:sym typeface="Calibri"/>
              </a:rPr>
              <a:t>Get into international networks (such as LERU?)</a:t>
            </a:r>
            <a:endParaRPr sz="3200">
              <a:solidFill>
                <a:schemeClr val="dk1"/>
              </a:solidFill>
              <a:latin typeface="Calibri"/>
              <a:ea typeface="Calibri"/>
              <a:cs typeface="Calibri"/>
              <a:sym typeface="Calibri"/>
            </a:endParaRPr>
          </a:p>
          <a:p>
            <a:pPr marL="0" lvl="0" indent="0" algn="l" rtl="0">
              <a:lnSpc>
                <a:spcPct val="115000"/>
              </a:lnSpc>
              <a:spcBef>
                <a:spcPts val="800"/>
              </a:spcBef>
              <a:spcAft>
                <a:spcPts val="0"/>
              </a:spcAft>
              <a:buClr>
                <a:schemeClr val="dk1"/>
              </a:buClr>
              <a:buSzPts val="1100"/>
              <a:buFont typeface="Arial"/>
              <a:buNone/>
            </a:pPr>
            <a:r>
              <a:rPr lang="en" sz="3200">
                <a:solidFill>
                  <a:schemeClr val="dk1"/>
                </a:solidFill>
              </a:rPr>
              <a:t>•</a:t>
            </a:r>
            <a:r>
              <a:rPr lang="en" sz="3200">
                <a:solidFill>
                  <a:schemeClr val="dk1"/>
                </a:solidFill>
                <a:latin typeface="Calibri"/>
                <a:ea typeface="Calibri"/>
                <a:cs typeface="Calibri"/>
                <a:sym typeface="Calibri"/>
              </a:rPr>
              <a:t>Data from Eastern Europe are needed (are valuable) for the rest of Europe</a:t>
            </a:r>
            <a:endParaRPr sz="3200">
              <a:solidFill>
                <a:schemeClr val="dk1"/>
              </a:solidFill>
              <a:latin typeface="Calibri"/>
              <a:ea typeface="Calibri"/>
              <a:cs typeface="Calibri"/>
              <a:sym typeface="Calibri"/>
            </a:endParaRPr>
          </a:p>
          <a:p>
            <a:pPr marL="0" lvl="0" indent="0" algn="l" rtl="0">
              <a:lnSpc>
                <a:spcPct val="115000"/>
              </a:lnSpc>
              <a:spcBef>
                <a:spcPts val="700"/>
              </a:spcBef>
              <a:spcAft>
                <a:spcPts val="0"/>
              </a:spcAft>
              <a:buClr>
                <a:schemeClr val="dk1"/>
              </a:buClr>
              <a:buSzPts val="1100"/>
              <a:buFont typeface="Arial"/>
              <a:buNone/>
            </a:pPr>
            <a:r>
              <a:rPr lang="en" sz="2800">
                <a:solidFill>
                  <a:schemeClr val="dk1"/>
                </a:solidFill>
              </a:rPr>
              <a:t>–</a:t>
            </a:r>
            <a:r>
              <a:rPr lang="en" sz="2800">
                <a:solidFill>
                  <a:schemeClr val="dk1"/>
                </a:solidFill>
                <a:latin typeface="Calibri"/>
                <a:ea typeface="Calibri"/>
                <a:cs typeface="Calibri"/>
                <a:sym typeface="Calibri"/>
              </a:rPr>
              <a:t>We must find a way</a:t>
            </a: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4db11b33cb_1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4db11b33cb_1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4aeca9ebe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4aeca9ebe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Stress success of di4r, new people, thanks to collaboration </a:t>
            </a:r>
            <a:endParaRPr/>
          </a:p>
          <a:p>
            <a:pPr marL="0" lvl="0" indent="0" algn="l" rtl="0">
              <a:spcBef>
                <a:spcPts val="0"/>
              </a:spcBef>
              <a:spcAft>
                <a:spcPts val="0"/>
              </a:spcAft>
              <a:buNone/>
            </a:pPr>
            <a:r>
              <a:rPr lang="en"/>
              <a:t>Specific task about RDA. what are the joint topics we can prove we are contributing to? Identify both groups. Plans for the RDA wgs. Then we can be collaborative. Need our individual approaches.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4db11b33cb_11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4db11b33cb_11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Stress success of di4r, new people, thanks to collaboration </a:t>
            </a:r>
            <a:endParaRPr/>
          </a:p>
          <a:p>
            <a:pPr marL="0" lvl="0" indent="0" algn="l" rtl="0">
              <a:spcBef>
                <a:spcPts val="0"/>
              </a:spcBef>
              <a:spcAft>
                <a:spcPts val="0"/>
              </a:spcAft>
              <a:buNone/>
            </a:pPr>
            <a:r>
              <a:rPr lang="en"/>
              <a:t>Specific task about RDA. what are the joint topics we can prove we are contributing to? Identify both groups. Plans for the RDA wgs. Then we can be collaborative. Need our individual approaches.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4db11b33cb_1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4db11b33cb_1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4cac7afed1_6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4cac7afed1_6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5531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cac7afed1_6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4cac7afed1_6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2463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3badbe00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3badbe00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4aeca9ebe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4aeca9ebe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4aeca9ebe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4aeca9eb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5f656793b34b62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5f656793b34b62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4aeca9ebe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4aeca9ebe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Released a set of </a:t>
            </a:r>
            <a:endParaRPr/>
          </a:p>
          <a:p>
            <a:pPr marL="0" lvl="0" indent="0" algn="l" rtl="0">
              <a:spcBef>
                <a:spcPts val="0"/>
              </a:spcBef>
              <a:spcAft>
                <a:spcPts val="0"/>
              </a:spcAft>
              <a:buNone/>
            </a:pPr>
            <a:r>
              <a:rPr lang="en"/>
              <a:t>Add the editorial board workflows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4db11b33cb_1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4db11b33cb_1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4db11b33cb_1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4db11b33cb_1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4aeca9ebe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4aeca9ebe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Monthly calls, f2f, impact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 May OpenAIRE and EOSC-hub launched a Community of Practice (CoP) for training coordinators and managers - an informal network to share training experiences - with representatives of ANDC (Australia), CESSDA, DARIAH, ELIXIR, EOSC-hub, EOSCpilot, FREYA, GEANT, RDA Europe, Parthenos, PRACE and national training initiatives in Belgium, Croatia, Denmark and Luxembourg. The monthly calls and a face-to-face session at DI4R (presentations are available at </a:t>
            </a:r>
            <a:r>
              <a:rPr lang="en" u="sng">
                <a:solidFill>
                  <a:schemeClr val="hlink"/>
                </a:solidFill>
                <a:hlinkClick r:id="rId3"/>
              </a:rPr>
              <a:t>https://indico.egi.eu/indico/event/3973/session/41/contribution/35</a:t>
            </a:r>
            <a:r>
              <a:rPr lang="en">
                <a:solidFill>
                  <a:schemeClr val="dk1"/>
                </a:solidFill>
              </a:rPr>
              <a:t>) provided a good platform to discuss how to make training materials FAIR, open badges for training activities, how to measure impact of training, build training skills and competencies more effectively and other topics. CoP Slack channel: </a:t>
            </a:r>
            <a:r>
              <a:rPr lang="en" u="sng">
                <a:solidFill>
                  <a:schemeClr val="hlink"/>
                </a:solidFill>
                <a:hlinkClick r:id="rId4"/>
              </a:rPr>
              <a:t>http://coptrainingeu.slack.com</a:t>
            </a:r>
            <a:r>
              <a:rPr lang="en">
                <a:solidFill>
                  <a:schemeClr val="dk1"/>
                </a:solidFill>
              </a:rPr>
              <a:t>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Interaction w research communities </a:t>
            </a:r>
            <a:endParaRPr/>
          </a:p>
          <a:p>
            <a:pPr marL="0" lvl="0" indent="0" algn="l" rtl="0">
              <a:spcBef>
                <a:spcPts val="0"/>
              </a:spcBef>
              <a:spcAft>
                <a:spcPts val="0"/>
              </a:spcAft>
              <a:buNone/>
            </a:pPr>
            <a:r>
              <a:rPr lang="en"/>
              <a:t>In the milestone report we tackle research comms. </a:t>
            </a:r>
            <a:endParaRPr/>
          </a:p>
          <a:p>
            <a:pPr marL="0" lvl="0" indent="0" algn="l" rtl="0">
              <a:spcBef>
                <a:spcPts val="0"/>
              </a:spcBef>
              <a:spcAft>
                <a:spcPts val="0"/>
              </a:spcAft>
              <a:buNone/>
            </a:pPr>
            <a:r>
              <a:rPr lang="en"/>
              <a:t>We need more support material on how to use the services. Gergely: esp those bidding, puzzled what it means to integrate w EOSC - joint view on this. When writing proposals. Project need to interface w einfra 12 rules. They are refering back to us.  Dontthink if go to eosc portal there is no entry to openaire </a:t>
            </a:r>
            <a:endParaRPr/>
          </a:p>
          <a:p>
            <a:pPr marL="0" lvl="0" indent="0" algn="l" rtl="0">
              <a:spcBef>
                <a:spcPts val="0"/>
              </a:spcBef>
              <a:spcAft>
                <a:spcPts val="0"/>
              </a:spcAft>
              <a:buNone/>
            </a:pPr>
            <a:r>
              <a:rPr lang="en"/>
              <a:t>A4 support we give together - AAI, Training, Repository registration</a:t>
            </a:r>
            <a:endParaRPr/>
          </a:p>
          <a:p>
            <a:pPr marL="0" lvl="0" indent="0" algn="l" rtl="0">
              <a:spcBef>
                <a:spcPts val="0"/>
              </a:spcBef>
              <a:spcAft>
                <a:spcPts val="0"/>
              </a:spcAft>
              <a:buNone/>
            </a:pPr>
            <a:r>
              <a:rPr lang="en"/>
              <a:t>Maintenance of trainig materials. Own databases. Put this in the challenges. We concluded that baed on our joint programme keep a db of comp training materials. Define shared support mechanims. Put next steps. The RIs arent interested. We need marketing material. </a:t>
            </a:r>
            <a:endParaRPr/>
          </a:p>
          <a:p>
            <a:pPr marL="0" lvl="0" indent="0" algn="l" rtl="0">
              <a:spcBef>
                <a:spcPts val="0"/>
              </a:spcBef>
              <a:spcAft>
                <a:spcPts val="0"/>
              </a:spcAft>
              <a:buNone/>
            </a:pPr>
            <a:r>
              <a:rPr lang="en"/>
              <a:t>We ned a joint message about hte snail diagramm</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4db11b33cb_1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4db11b33cb_1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Interaction w research communities </a:t>
            </a:r>
            <a:endParaRPr/>
          </a:p>
          <a:p>
            <a:pPr marL="0" lvl="0" indent="0" algn="l" rtl="0">
              <a:spcBef>
                <a:spcPts val="0"/>
              </a:spcBef>
              <a:spcAft>
                <a:spcPts val="0"/>
              </a:spcAft>
              <a:buNone/>
            </a:pPr>
            <a:r>
              <a:rPr lang="en"/>
              <a:t>In the milestone report we tackle research comms. </a:t>
            </a:r>
            <a:endParaRPr/>
          </a:p>
          <a:p>
            <a:pPr marL="0" lvl="0" indent="0" algn="l" rtl="0">
              <a:spcBef>
                <a:spcPts val="0"/>
              </a:spcBef>
              <a:spcAft>
                <a:spcPts val="0"/>
              </a:spcAft>
              <a:buNone/>
            </a:pPr>
            <a:r>
              <a:rPr lang="en"/>
              <a:t>We need more support material on how to use the services. Gergely: esp those bidding, puzzled what it means to integrate w EOSC - joint view on this. When writing proposals. Project need to interface w einfra 12 rules. They are refering back to us.  Dontthink if go to eosc portal there is no entry to openaire </a:t>
            </a:r>
            <a:endParaRPr/>
          </a:p>
          <a:p>
            <a:pPr marL="0" lvl="0" indent="0" algn="l" rtl="0">
              <a:spcBef>
                <a:spcPts val="0"/>
              </a:spcBef>
              <a:spcAft>
                <a:spcPts val="0"/>
              </a:spcAft>
              <a:buNone/>
            </a:pPr>
            <a:r>
              <a:rPr lang="en"/>
              <a:t>A4 support we give together - AAI, Training, Repository registration</a:t>
            </a:r>
            <a:endParaRPr/>
          </a:p>
          <a:p>
            <a:pPr marL="0" lvl="0" indent="0" algn="l" rtl="0">
              <a:spcBef>
                <a:spcPts val="0"/>
              </a:spcBef>
              <a:spcAft>
                <a:spcPts val="0"/>
              </a:spcAft>
              <a:buNone/>
            </a:pPr>
            <a:r>
              <a:rPr lang="en"/>
              <a:t>Maintenance of trainig materials. Own databases. Put this in the challenges. We concluded that baed on our joint programme keep a db of comp training materials. Define shared support mechanims. Put next steps. The RIs arent interested. We need marketing material. </a:t>
            </a:r>
            <a:endParaRPr/>
          </a:p>
          <a:p>
            <a:pPr marL="0" lvl="0" indent="0" algn="l" rtl="0">
              <a:spcBef>
                <a:spcPts val="0"/>
              </a:spcBef>
              <a:spcAft>
                <a:spcPts val="0"/>
              </a:spcAft>
              <a:buNone/>
            </a:pPr>
            <a:r>
              <a:rPr lang="en"/>
              <a:t>We ned a joint message about hte snail diagramm</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9" name="Google Shape;49;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0" name="Google Shape;50;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7"/>
        <p:cNvGrpSpPr/>
        <p:nvPr/>
      </p:nvGrpSpPr>
      <p:grpSpPr>
        <a:xfrm>
          <a:off x="0" y="0"/>
          <a:ext cx="0" cy="0"/>
          <a:chOff x="0" y="0"/>
          <a:chExt cx="0" cy="0"/>
        </a:xfrm>
      </p:grpSpPr>
      <p:sp>
        <p:nvSpPr>
          <p:cNvPr id="58" name="Google Shape;58;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9" name="Google Shape;59;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0" name="Google Shape;60;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3" name="Google Shape;63;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7" name="Google Shape;67;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 name="Google Shape;70;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1" name="Google Shape;71;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2" name="Google Shape;72;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5" name="Google Shape;7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8" name="Google Shape;78;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9" name="Google Shape;79;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3"/>
        <p:cNvGrpSpPr/>
        <p:nvPr/>
      </p:nvGrpSpPr>
      <p:grpSpPr>
        <a:xfrm>
          <a:off x="0" y="0"/>
          <a:ext cx="0" cy="0"/>
          <a:chOff x="0" y="0"/>
          <a:chExt cx="0" cy="0"/>
        </a:xfrm>
      </p:grpSpPr>
      <p:sp>
        <p:nvSpPr>
          <p:cNvPr id="84" name="Google Shape;84;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6" name="Google Shape;86;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7" name="Google Shape;87;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8" name="Google Shape;8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9"/>
        <p:cNvGrpSpPr/>
        <p:nvPr/>
      </p:nvGrpSpPr>
      <p:grpSpPr>
        <a:xfrm>
          <a:off x="0" y="0"/>
          <a:ext cx="0" cy="0"/>
          <a:chOff x="0" y="0"/>
          <a:chExt cx="0" cy="0"/>
        </a:xfrm>
      </p:grpSpPr>
      <p:sp>
        <p:nvSpPr>
          <p:cNvPr id="90" name="Google Shape;90;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91" name="Google Shape;91;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2"/>
        <p:cNvGrpSpPr/>
        <p:nvPr/>
      </p:nvGrpSpPr>
      <p:grpSpPr>
        <a:xfrm>
          <a:off x="0" y="0"/>
          <a:ext cx="0" cy="0"/>
          <a:chOff x="0" y="0"/>
          <a:chExt cx="0" cy="0"/>
        </a:xfrm>
      </p:grpSpPr>
      <p:sp>
        <p:nvSpPr>
          <p:cNvPr id="93" name="Google Shape;93;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4" name="Google Shape;94;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5" name="Google Shape;95;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34644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1" name="Google Shape;41;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 name="Google Shape;42;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3" name="Google Shape;43;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6" name="Google Shape;46;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13">
            <a:alphaModFix/>
          </a:blip>
          <a:stretch>
            <a:fillRect/>
          </a:stretch>
        </p:blipFill>
        <p:spPr>
          <a:xfrm>
            <a:off x="5494528" y="133925"/>
            <a:ext cx="1911582" cy="572700"/>
          </a:xfrm>
          <a:prstGeom prst="rect">
            <a:avLst/>
          </a:prstGeom>
          <a:noFill/>
          <a:ln>
            <a:noFill/>
          </a:ln>
        </p:spPr>
      </p:pic>
      <p:pic>
        <p:nvPicPr>
          <p:cNvPr id="10" name="Google Shape;10;p1"/>
          <p:cNvPicPr preferRelativeResize="0"/>
          <p:nvPr/>
        </p:nvPicPr>
        <p:blipFill>
          <a:blip r:embed="rId14">
            <a:alphaModFix/>
          </a:blip>
          <a:stretch>
            <a:fillRect/>
          </a:stretch>
        </p:blipFill>
        <p:spPr>
          <a:xfrm>
            <a:off x="7406089" y="133922"/>
            <a:ext cx="1631108" cy="572700"/>
          </a:xfrm>
          <a:prstGeom prst="rect">
            <a:avLst/>
          </a:prstGeom>
          <a:noFill/>
          <a:ln>
            <a:noFill/>
          </a:ln>
        </p:spPr>
      </p:pic>
      <p:sp>
        <p:nvSpPr>
          <p:cNvPr id="11" name="Google Shape;11;p1"/>
          <p:cNvSpPr txBox="1"/>
          <p:nvPr/>
        </p:nvSpPr>
        <p:spPr>
          <a:xfrm>
            <a:off x="118750" y="4809500"/>
            <a:ext cx="3182700" cy="23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Luxemburg, 24 Jan 2019</a:t>
            </a: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5" name="Google Shape;55;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6" name="Google Shape;56;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6" r:id="rId7"/>
    <p:sldLayoutId id="2147483667" r:id="rId8"/>
    <p:sldLayoutId id="2147483668" r:id="rId9"/>
    <p:sldLayoutId id="2147483672" r:id="rId10"/>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openaire.eu/item/how-to-manage-your-data-to-make-them-open-and-fair" TargetMode="External"/><Relationship Id="rId7" Type="http://schemas.openxmlformats.org/officeDocument/2006/relationships/hyperlink" Target="https://www.openaire.eu/item/openaire-eosc-hub-webinar-data-privacy-and-sensitive-data-services"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hyperlink" Target="https://indico.egi.eu/indico/event/4215" TargetMode="External"/><Relationship Id="rId5" Type="http://schemas.openxmlformats.org/officeDocument/2006/relationships/hyperlink" Target="https://www.deic.dk/da/datamanagement/aktiviteter/Train-the-Trainers" TargetMode="External"/><Relationship Id="rId4" Type="http://schemas.openxmlformats.org/officeDocument/2006/relationships/hyperlink" Target="https://zenodo.org/record/125483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indico.egi.eu/indico/event/3920/" TargetMode="External"/><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www.openaire.eu/item/how-to-manage-your-data-to-make-them-open-and-fair"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22.jp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hyperlink" Target="https://goo.gl/NUZ5xF"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5"/>
          <p:cNvSpPr txBox="1">
            <a:spLocks noGrp="1"/>
          </p:cNvSpPr>
          <p:nvPr>
            <p:ph type="ctrTitle"/>
          </p:nvPr>
        </p:nvSpPr>
        <p:spPr>
          <a:xfrm>
            <a:off x="311708" y="13541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Communications, Engagement, Support and Training</a:t>
            </a:r>
            <a:endParaRPr/>
          </a:p>
        </p:txBody>
      </p:sp>
      <p:sp>
        <p:nvSpPr>
          <p:cNvPr id="103" name="Google Shape;103;p25"/>
          <p:cNvSpPr txBox="1">
            <a:spLocks noGrp="1"/>
          </p:cNvSpPr>
          <p:nvPr>
            <p:ph type="subTitle" idx="1"/>
          </p:nvPr>
        </p:nvSpPr>
        <p:spPr>
          <a:xfrm>
            <a:off x="311700" y="35199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u="sng"/>
              <a:t>Najla Rettberg</a:t>
            </a:r>
            <a:r>
              <a:rPr lang="en" sz="2400"/>
              <a:t>, Pedro Principe, Sara Coelho, Sara Garavelli,Gergely Sipos,</a:t>
            </a:r>
            <a:endParaRPr sz="2400"/>
          </a:p>
          <a:p>
            <a:pPr marL="0" lvl="0" indent="0" algn="ctr" rtl="0">
              <a:spcBef>
                <a:spcPts val="0"/>
              </a:spcBef>
              <a:spcAft>
                <a:spcPts val="0"/>
              </a:spcAft>
              <a:buNone/>
            </a:pPr>
            <a:r>
              <a:rPr lang="en" sz="2400"/>
              <a:t> </a:t>
            </a:r>
            <a:endParaRPr sz="24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6"/>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Joint training events (for researchers/communities)</a:t>
            </a:r>
            <a:endParaRPr/>
          </a:p>
        </p:txBody>
      </p:sp>
      <p:graphicFrame>
        <p:nvGraphicFramePr>
          <p:cNvPr id="184" name="Google Shape;184;p36"/>
          <p:cNvGraphicFramePr/>
          <p:nvPr/>
        </p:nvGraphicFramePr>
        <p:xfrm>
          <a:off x="182300" y="905475"/>
          <a:ext cx="8779400" cy="4272354"/>
        </p:xfrm>
        <a:graphic>
          <a:graphicData uri="http://schemas.openxmlformats.org/drawingml/2006/table">
            <a:tbl>
              <a:tblPr>
                <a:noFill/>
                <a:tableStyleId>{25BB550C-84AB-476C-ACED-CD19D5FC3FF1}</a:tableStyleId>
              </a:tblPr>
              <a:tblGrid>
                <a:gridCol w="3269000">
                  <a:extLst>
                    <a:ext uri="{9D8B030D-6E8A-4147-A177-3AD203B41FA5}">
                      <a16:colId xmlns:a16="http://schemas.microsoft.com/office/drawing/2014/main" val="20000"/>
                    </a:ext>
                  </a:extLst>
                </a:gridCol>
                <a:gridCol w="687750">
                  <a:extLst>
                    <a:ext uri="{9D8B030D-6E8A-4147-A177-3AD203B41FA5}">
                      <a16:colId xmlns:a16="http://schemas.microsoft.com/office/drawing/2014/main" val="20001"/>
                    </a:ext>
                  </a:extLst>
                </a:gridCol>
                <a:gridCol w="4333050">
                  <a:extLst>
                    <a:ext uri="{9D8B030D-6E8A-4147-A177-3AD203B41FA5}">
                      <a16:colId xmlns:a16="http://schemas.microsoft.com/office/drawing/2014/main" val="20002"/>
                    </a:ext>
                  </a:extLst>
                </a:gridCol>
                <a:gridCol w="489600">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en" b="1"/>
                        <a:t>Title</a:t>
                      </a:r>
                      <a:endParaRPr b="1"/>
                    </a:p>
                  </a:txBody>
                  <a:tcPr marL="91425" marR="91425" marT="91425" marB="91425"/>
                </a:tc>
                <a:tc>
                  <a:txBody>
                    <a:bodyPr/>
                    <a:lstStyle/>
                    <a:p>
                      <a:pPr marL="0" lvl="0" indent="0" algn="l" rtl="0">
                        <a:spcBef>
                          <a:spcPts val="0"/>
                        </a:spcBef>
                        <a:spcAft>
                          <a:spcPts val="0"/>
                        </a:spcAft>
                        <a:buNone/>
                      </a:pPr>
                      <a:r>
                        <a:rPr lang="en" b="1"/>
                        <a:t>When</a:t>
                      </a:r>
                      <a:endParaRPr b="1"/>
                    </a:p>
                  </a:txBody>
                  <a:tcPr marL="91425" marR="91425" marT="91425" marB="91425"/>
                </a:tc>
                <a:tc>
                  <a:txBody>
                    <a:bodyPr/>
                    <a:lstStyle/>
                    <a:p>
                      <a:pPr marL="0" lvl="0" indent="0" algn="l" rtl="0">
                        <a:spcBef>
                          <a:spcPts val="0"/>
                        </a:spcBef>
                        <a:spcAft>
                          <a:spcPts val="0"/>
                        </a:spcAft>
                        <a:buNone/>
                      </a:pPr>
                      <a:r>
                        <a:rPr lang="en" b="1"/>
                        <a:t>Target audience</a:t>
                      </a:r>
                      <a:endParaRPr b="1"/>
                    </a:p>
                  </a:txBody>
                  <a:tcPr marL="91425" marR="91425" marT="91425" marB="91425"/>
                </a:tc>
                <a:tc>
                  <a:txBody>
                    <a:bodyPr/>
                    <a:lstStyle/>
                    <a:p>
                      <a:pPr marL="0" lvl="0" indent="0" algn="l" rtl="0">
                        <a:spcBef>
                          <a:spcPts val="0"/>
                        </a:spcBef>
                        <a:spcAft>
                          <a:spcPts val="0"/>
                        </a:spcAft>
                        <a:buNone/>
                      </a:pPr>
                      <a:r>
                        <a:rPr lang="en" b="1"/>
                        <a:t># </a:t>
                      </a:r>
                      <a:endParaRPr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lnSpc>
                          <a:spcPct val="115000"/>
                        </a:lnSpc>
                        <a:spcBef>
                          <a:spcPts val="0"/>
                        </a:spcBef>
                        <a:spcAft>
                          <a:spcPts val="0"/>
                        </a:spcAft>
                        <a:buNone/>
                      </a:pPr>
                      <a:r>
                        <a:rPr lang="en" sz="1300" u="sng">
                          <a:solidFill>
                            <a:schemeClr val="hlink"/>
                          </a:solidFill>
                          <a:latin typeface="Calibri"/>
                          <a:ea typeface="Calibri"/>
                          <a:cs typeface="Calibri"/>
                          <a:sym typeface="Calibri"/>
                          <a:hlinkClick r:id="rId3"/>
                        </a:rPr>
                        <a:t>Webinar on how to manage your data to make them Open and FAIR</a:t>
                      </a:r>
                      <a:endParaRPr sz="1300" u="sng">
                        <a:solidFill>
                          <a:schemeClr val="hlink"/>
                        </a:solidFill>
                        <a:latin typeface="Calibri"/>
                        <a:ea typeface="Calibri"/>
                        <a:cs typeface="Calibri"/>
                        <a:sym typeface="Calibri"/>
                        <a:hlinkClick r:id="rId3"/>
                      </a:endParaRPr>
                    </a:p>
                  </a:txBody>
                  <a:tcPr marL="91425" marR="91425" marT="91425" marB="91425"/>
                </a:tc>
                <a:tc>
                  <a:txBody>
                    <a:bodyPr/>
                    <a:lstStyle/>
                    <a:p>
                      <a:pPr marL="0" lvl="0" indent="0" algn="l" rtl="0">
                        <a:lnSpc>
                          <a:spcPct val="115000"/>
                        </a:lnSpc>
                        <a:spcBef>
                          <a:spcPts val="0"/>
                        </a:spcBef>
                        <a:spcAft>
                          <a:spcPts val="0"/>
                        </a:spcAft>
                        <a:buNone/>
                      </a:pPr>
                      <a:r>
                        <a:rPr lang="en" sz="1300">
                          <a:latin typeface="Calibri"/>
                          <a:ea typeface="Calibri"/>
                          <a:cs typeface="Calibri"/>
                          <a:sym typeface="Calibri"/>
                        </a:rPr>
                        <a:t>May 2018</a:t>
                      </a:r>
                      <a:r>
                        <a:rPr lang="en" sz="1300" b="1">
                          <a:latin typeface="Calibri"/>
                          <a:ea typeface="Calibri"/>
                          <a:cs typeface="Calibri"/>
                          <a:sym typeface="Calibri"/>
                        </a:rPr>
                        <a:t> </a:t>
                      </a:r>
                      <a:endParaRPr sz="1300" b="1">
                        <a:latin typeface="Calibri"/>
                        <a:ea typeface="Calibri"/>
                        <a:cs typeface="Calibri"/>
                        <a:sym typeface="Calibri"/>
                      </a:endParaRPr>
                    </a:p>
                  </a:txBody>
                  <a:tcPr marL="91425" marR="91425" marT="91425" marB="91425"/>
                </a:tc>
                <a:tc>
                  <a:txBody>
                    <a:bodyPr/>
                    <a:lstStyle/>
                    <a:p>
                      <a:pPr marL="0" lvl="0" indent="0" algn="just" rtl="0">
                        <a:lnSpc>
                          <a:spcPct val="115000"/>
                        </a:lnSpc>
                        <a:spcBef>
                          <a:spcPts val="0"/>
                        </a:spcBef>
                        <a:spcAft>
                          <a:spcPts val="0"/>
                        </a:spcAft>
                        <a:buNone/>
                      </a:pPr>
                      <a:r>
                        <a:rPr lang="en" sz="1300">
                          <a:latin typeface="Calibri"/>
                          <a:ea typeface="Calibri"/>
                          <a:cs typeface="Calibri"/>
                          <a:sym typeface="Calibri"/>
                        </a:rPr>
                        <a:t>Researchers, research support staff, data librarians</a:t>
                      </a:r>
                      <a:endParaRPr sz="1300">
                        <a:latin typeface="Calibri"/>
                        <a:ea typeface="Calibri"/>
                        <a:cs typeface="Calibri"/>
                        <a:sym typeface="Calibri"/>
                      </a:endParaRPr>
                    </a:p>
                  </a:txBody>
                  <a:tcPr marL="91425" marR="91425" marT="91425" marB="91425"/>
                </a:tc>
                <a:tc>
                  <a:txBody>
                    <a:bodyPr/>
                    <a:lstStyle/>
                    <a:p>
                      <a:pPr marL="0" lvl="0" indent="0" algn="l" rtl="0">
                        <a:lnSpc>
                          <a:spcPct val="115000"/>
                        </a:lnSpc>
                        <a:spcBef>
                          <a:spcPts val="0"/>
                        </a:spcBef>
                        <a:spcAft>
                          <a:spcPts val="0"/>
                        </a:spcAft>
                        <a:buNone/>
                      </a:pPr>
                      <a:r>
                        <a:rPr lang="en" sz="1300">
                          <a:latin typeface="Calibri"/>
                          <a:ea typeface="Calibri"/>
                          <a:cs typeface="Calibri"/>
                          <a:sym typeface="Calibri"/>
                        </a:rPr>
                        <a:t>230</a:t>
                      </a:r>
                      <a:endParaRPr sz="13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lnSpc>
                          <a:spcPct val="115000"/>
                        </a:lnSpc>
                        <a:spcBef>
                          <a:spcPts val="0"/>
                        </a:spcBef>
                        <a:spcAft>
                          <a:spcPts val="0"/>
                        </a:spcAft>
                        <a:buNone/>
                      </a:pPr>
                      <a:r>
                        <a:rPr lang="en" sz="1300" u="sng">
                          <a:solidFill>
                            <a:schemeClr val="hlink"/>
                          </a:solidFill>
                          <a:latin typeface="Calibri"/>
                          <a:ea typeface="Calibri"/>
                          <a:cs typeface="Calibri"/>
                          <a:sym typeface="Calibri"/>
                          <a:hlinkClick r:id="rId4"/>
                        </a:rPr>
                        <a:t>Workshop: Towards cultural change in data management- data stewardship in practice</a:t>
                      </a:r>
                      <a:endParaRPr sz="1300" u="sng">
                        <a:solidFill>
                          <a:schemeClr val="hlink"/>
                        </a:solidFill>
                        <a:latin typeface="Calibri"/>
                        <a:ea typeface="Calibri"/>
                        <a:cs typeface="Calibri"/>
                        <a:sym typeface="Calibri"/>
                        <a:hlinkClick r:id="rId4"/>
                      </a:endParaRPr>
                    </a:p>
                  </a:txBody>
                  <a:tcPr marL="91425" marR="91425" marT="91425" marB="91425"/>
                </a:tc>
                <a:tc>
                  <a:txBody>
                    <a:bodyPr/>
                    <a:lstStyle/>
                    <a:p>
                      <a:pPr marL="0" lvl="0" indent="0" algn="l" rtl="0">
                        <a:lnSpc>
                          <a:spcPct val="115000"/>
                        </a:lnSpc>
                        <a:spcBef>
                          <a:spcPts val="0"/>
                        </a:spcBef>
                        <a:spcAft>
                          <a:spcPts val="0"/>
                        </a:spcAft>
                        <a:buNone/>
                      </a:pPr>
                      <a:r>
                        <a:rPr lang="en" sz="1300">
                          <a:latin typeface="Calibri"/>
                          <a:ea typeface="Calibri"/>
                          <a:cs typeface="Calibri"/>
                          <a:sym typeface="Calibri"/>
                        </a:rPr>
                        <a:t>May 2018</a:t>
                      </a:r>
                      <a:endParaRPr sz="1300">
                        <a:latin typeface="Calibri"/>
                        <a:ea typeface="Calibri"/>
                        <a:cs typeface="Calibri"/>
                        <a:sym typeface="Calibri"/>
                      </a:endParaRPr>
                    </a:p>
                  </a:txBody>
                  <a:tcPr marL="91425" marR="91425" marT="91425" marB="91425"/>
                </a:tc>
                <a:tc>
                  <a:txBody>
                    <a:bodyPr/>
                    <a:lstStyle/>
                    <a:p>
                      <a:pPr marL="0" lvl="0" indent="0" algn="just" rtl="0">
                        <a:lnSpc>
                          <a:spcPct val="115000"/>
                        </a:lnSpc>
                        <a:spcBef>
                          <a:spcPts val="0"/>
                        </a:spcBef>
                        <a:spcAft>
                          <a:spcPts val="0"/>
                        </a:spcAft>
                        <a:buNone/>
                      </a:pPr>
                      <a:r>
                        <a:rPr lang="en" sz="1300">
                          <a:latin typeface="Calibri"/>
                          <a:ea typeface="Calibri"/>
                          <a:cs typeface="Calibri"/>
                          <a:sym typeface="Calibri"/>
                        </a:rPr>
                        <a:t>researchers, research support staff, funders/policy makers</a:t>
                      </a:r>
                      <a:endParaRPr sz="1300">
                        <a:latin typeface="Calibri"/>
                        <a:ea typeface="Calibri"/>
                        <a:cs typeface="Calibri"/>
                        <a:sym typeface="Calibri"/>
                      </a:endParaRPr>
                    </a:p>
                  </a:txBody>
                  <a:tcPr marL="91425" marR="91425" marT="91425" marB="91425"/>
                </a:tc>
                <a:tc>
                  <a:txBody>
                    <a:bodyPr/>
                    <a:lstStyle/>
                    <a:p>
                      <a:pPr marL="0" lvl="0" indent="0" algn="l" rtl="0">
                        <a:lnSpc>
                          <a:spcPct val="115000"/>
                        </a:lnSpc>
                        <a:spcBef>
                          <a:spcPts val="0"/>
                        </a:spcBef>
                        <a:spcAft>
                          <a:spcPts val="0"/>
                        </a:spcAft>
                        <a:buNone/>
                      </a:pPr>
                      <a:r>
                        <a:rPr lang="en" sz="1300">
                          <a:latin typeface="Calibri"/>
                          <a:ea typeface="Calibri"/>
                          <a:cs typeface="Calibri"/>
                          <a:sym typeface="Calibri"/>
                        </a:rPr>
                        <a:t>20</a:t>
                      </a:r>
                      <a:endParaRPr sz="13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lnSpc>
                          <a:spcPct val="115000"/>
                        </a:lnSpc>
                        <a:spcBef>
                          <a:spcPts val="0"/>
                        </a:spcBef>
                        <a:spcAft>
                          <a:spcPts val="0"/>
                        </a:spcAft>
                        <a:buNone/>
                      </a:pPr>
                      <a:r>
                        <a:rPr lang="en" sz="1300" u="sng">
                          <a:solidFill>
                            <a:schemeClr val="hlink"/>
                          </a:solidFill>
                          <a:latin typeface="Calibri"/>
                          <a:ea typeface="Calibri"/>
                          <a:cs typeface="Calibri"/>
                          <a:sym typeface="Calibri"/>
                          <a:hlinkClick r:id="rId5"/>
                        </a:rPr>
                        <a:t>Training of “EUDAT Tools” (workshop part of “Train-the-Trainer: Exploring tools for FAIR data”)</a:t>
                      </a:r>
                      <a:endParaRPr sz="1300" u="sng">
                        <a:solidFill>
                          <a:schemeClr val="hlink"/>
                        </a:solidFill>
                        <a:latin typeface="Calibri"/>
                        <a:ea typeface="Calibri"/>
                        <a:cs typeface="Calibri"/>
                        <a:sym typeface="Calibri"/>
                        <a:hlinkClick r:id="rId5"/>
                      </a:endParaRPr>
                    </a:p>
                  </a:txBody>
                  <a:tcPr marL="91425" marR="91425" marT="91425" marB="91425"/>
                </a:tc>
                <a:tc>
                  <a:txBody>
                    <a:bodyPr/>
                    <a:lstStyle/>
                    <a:p>
                      <a:pPr marL="0" lvl="0" indent="0" algn="l" rtl="0">
                        <a:lnSpc>
                          <a:spcPct val="115000"/>
                        </a:lnSpc>
                        <a:spcBef>
                          <a:spcPts val="0"/>
                        </a:spcBef>
                        <a:spcAft>
                          <a:spcPts val="0"/>
                        </a:spcAft>
                        <a:buNone/>
                      </a:pPr>
                      <a:r>
                        <a:rPr lang="en" sz="1300">
                          <a:latin typeface="Calibri"/>
                          <a:ea typeface="Calibri"/>
                          <a:cs typeface="Calibri"/>
                          <a:sym typeface="Calibri"/>
                        </a:rPr>
                        <a:t>Aug. 2018</a:t>
                      </a:r>
                      <a:endParaRPr sz="1300">
                        <a:latin typeface="Calibri"/>
                        <a:ea typeface="Calibri"/>
                        <a:cs typeface="Calibri"/>
                        <a:sym typeface="Calibri"/>
                      </a:endParaRPr>
                    </a:p>
                  </a:txBody>
                  <a:tcPr marL="91425" marR="91425" marT="91425" marB="91425"/>
                </a:tc>
                <a:tc>
                  <a:txBody>
                    <a:bodyPr/>
                    <a:lstStyle/>
                    <a:p>
                      <a:pPr marL="0" lvl="0" indent="0" algn="just" rtl="0">
                        <a:lnSpc>
                          <a:spcPct val="115000"/>
                        </a:lnSpc>
                        <a:spcBef>
                          <a:spcPts val="0"/>
                        </a:spcBef>
                        <a:spcAft>
                          <a:spcPts val="0"/>
                        </a:spcAft>
                        <a:buNone/>
                      </a:pPr>
                      <a:r>
                        <a:rPr lang="en" sz="1300">
                          <a:latin typeface="Calibri"/>
                          <a:ea typeface="Calibri"/>
                          <a:cs typeface="Calibri"/>
                          <a:sym typeface="Calibri"/>
                        </a:rPr>
                        <a:t>Researchers, librarians and research support staff interested in learning about international and national tools and services available for making research data FAIR.</a:t>
                      </a:r>
                      <a:endParaRPr sz="1300">
                        <a:latin typeface="Calibri"/>
                        <a:ea typeface="Calibri"/>
                        <a:cs typeface="Calibri"/>
                        <a:sym typeface="Calibri"/>
                      </a:endParaRPr>
                    </a:p>
                  </a:txBody>
                  <a:tcPr marL="91425" marR="91425" marT="91425" marB="91425"/>
                </a:tc>
                <a:tc>
                  <a:txBody>
                    <a:bodyPr/>
                    <a:lstStyle/>
                    <a:p>
                      <a:pPr marL="0" lvl="0" indent="0" algn="l" rtl="0">
                        <a:lnSpc>
                          <a:spcPct val="115000"/>
                        </a:lnSpc>
                        <a:spcBef>
                          <a:spcPts val="0"/>
                        </a:spcBef>
                        <a:spcAft>
                          <a:spcPts val="0"/>
                        </a:spcAft>
                        <a:buNone/>
                      </a:pPr>
                      <a:r>
                        <a:rPr lang="en" sz="1300">
                          <a:latin typeface="Calibri"/>
                          <a:ea typeface="Calibri"/>
                          <a:cs typeface="Calibri"/>
                          <a:sym typeface="Calibri"/>
                        </a:rPr>
                        <a:t>30</a:t>
                      </a:r>
                      <a:endParaRPr sz="1300">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lnSpc>
                          <a:spcPct val="115000"/>
                        </a:lnSpc>
                        <a:spcBef>
                          <a:spcPts val="0"/>
                        </a:spcBef>
                        <a:spcAft>
                          <a:spcPts val="0"/>
                        </a:spcAft>
                        <a:buNone/>
                      </a:pPr>
                      <a:r>
                        <a:rPr lang="en" sz="1300" u="sng">
                          <a:solidFill>
                            <a:schemeClr val="hlink"/>
                          </a:solidFill>
                          <a:latin typeface="Calibri"/>
                          <a:ea typeface="Calibri"/>
                          <a:cs typeface="Calibri"/>
                          <a:sym typeface="Calibri"/>
                          <a:hlinkClick r:id="rId6"/>
                        </a:rPr>
                        <a:t>Workshop: Planning early, following through: Data Management Planning in the EOSC</a:t>
                      </a:r>
                      <a:endParaRPr sz="1300" u="sng">
                        <a:solidFill>
                          <a:schemeClr val="hlink"/>
                        </a:solidFill>
                        <a:latin typeface="Calibri"/>
                        <a:ea typeface="Calibri"/>
                        <a:cs typeface="Calibri"/>
                        <a:sym typeface="Calibri"/>
                        <a:hlinkClick r:id="rId6"/>
                      </a:endParaRPr>
                    </a:p>
                  </a:txBody>
                  <a:tcPr marL="91425" marR="91425" marT="91425" marB="91425"/>
                </a:tc>
                <a:tc>
                  <a:txBody>
                    <a:bodyPr/>
                    <a:lstStyle/>
                    <a:p>
                      <a:pPr marL="0" lvl="0" indent="0" algn="l" rtl="0">
                        <a:lnSpc>
                          <a:spcPct val="115000"/>
                        </a:lnSpc>
                        <a:spcBef>
                          <a:spcPts val="0"/>
                        </a:spcBef>
                        <a:spcAft>
                          <a:spcPts val="0"/>
                        </a:spcAft>
                        <a:buNone/>
                      </a:pPr>
                      <a:r>
                        <a:rPr lang="en" sz="1300">
                          <a:latin typeface="Calibri"/>
                          <a:ea typeface="Calibri"/>
                          <a:cs typeface="Calibri"/>
                          <a:sym typeface="Calibri"/>
                        </a:rPr>
                        <a:t>Oct. 2018</a:t>
                      </a:r>
                      <a:endParaRPr sz="1300">
                        <a:latin typeface="Calibri"/>
                        <a:ea typeface="Calibri"/>
                        <a:cs typeface="Calibri"/>
                        <a:sym typeface="Calibri"/>
                      </a:endParaRPr>
                    </a:p>
                  </a:txBody>
                  <a:tcPr marL="91425" marR="91425" marT="91425" marB="91425"/>
                </a:tc>
                <a:tc>
                  <a:txBody>
                    <a:bodyPr/>
                    <a:lstStyle/>
                    <a:p>
                      <a:pPr marL="0" lvl="0" indent="0" algn="just" rtl="0">
                        <a:lnSpc>
                          <a:spcPct val="115000"/>
                        </a:lnSpc>
                        <a:spcBef>
                          <a:spcPts val="0"/>
                        </a:spcBef>
                        <a:spcAft>
                          <a:spcPts val="0"/>
                        </a:spcAft>
                        <a:buNone/>
                      </a:pPr>
                      <a:r>
                        <a:rPr lang="en" sz="1300">
                          <a:latin typeface="Calibri"/>
                          <a:ea typeface="Calibri"/>
                          <a:cs typeface="Calibri"/>
                          <a:sym typeface="Calibri"/>
                        </a:rPr>
                        <a:t>Supporters of research projects and research infrastructures, and other stakeholders that are managing research data</a:t>
                      </a:r>
                      <a:endParaRPr sz="1300">
                        <a:latin typeface="Calibri"/>
                        <a:ea typeface="Calibri"/>
                        <a:cs typeface="Calibri"/>
                        <a:sym typeface="Calibri"/>
                      </a:endParaRPr>
                    </a:p>
                  </a:txBody>
                  <a:tcPr marL="91425" marR="91425" marT="91425" marB="91425"/>
                </a:tc>
                <a:tc>
                  <a:txBody>
                    <a:bodyPr/>
                    <a:lstStyle/>
                    <a:p>
                      <a:pPr marL="0" lvl="0" indent="0" algn="l" rtl="0">
                        <a:lnSpc>
                          <a:spcPct val="115000"/>
                        </a:lnSpc>
                        <a:spcBef>
                          <a:spcPts val="0"/>
                        </a:spcBef>
                        <a:spcAft>
                          <a:spcPts val="0"/>
                        </a:spcAft>
                        <a:buNone/>
                      </a:pPr>
                      <a:r>
                        <a:rPr lang="en" sz="1300">
                          <a:latin typeface="Calibri"/>
                          <a:ea typeface="Calibri"/>
                          <a:cs typeface="Calibri"/>
                          <a:sym typeface="Calibri"/>
                        </a:rPr>
                        <a:t>18</a:t>
                      </a:r>
                      <a:endParaRPr sz="1300">
                        <a:latin typeface="Calibri"/>
                        <a:ea typeface="Calibri"/>
                        <a:cs typeface="Calibri"/>
                        <a:sym typeface="Calibri"/>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lnSpc>
                          <a:spcPct val="115000"/>
                        </a:lnSpc>
                        <a:spcBef>
                          <a:spcPts val="0"/>
                        </a:spcBef>
                        <a:spcAft>
                          <a:spcPts val="0"/>
                        </a:spcAft>
                        <a:buNone/>
                      </a:pPr>
                      <a:r>
                        <a:rPr lang="en" sz="1300" u="sng">
                          <a:solidFill>
                            <a:schemeClr val="hlink"/>
                          </a:solidFill>
                          <a:latin typeface="Calibri"/>
                          <a:ea typeface="Calibri"/>
                          <a:cs typeface="Calibri"/>
                          <a:sym typeface="Calibri"/>
                          <a:hlinkClick r:id="rId7"/>
                        </a:rPr>
                        <a:t>Webinar on Data Privacy and Sensitive Data Services</a:t>
                      </a:r>
                      <a:endParaRPr sz="1300" u="sng">
                        <a:solidFill>
                          <a:schemeClr val="hlink"/>
                        </a:solidFill>
                        <a:latin typeface="Calibri"/>
                        <a:ea typeface="Calibri"/>
                        <a:cs typeface="Calibri"/>
                        <a:sym typeface="Calibri"/>
                        <a:hlinkClick r:id="rId7"/>
                      </a:endParaRPr>
                    </a:p>
                  </a:txBody>
                  <a:tcPr marL="91425" marR="91425" marT="91425" marB="91425"/>
                </a:tc>
                <a:tc>
                  <a:txBody>
                    <a:bodyPr/>
                    <a:lstStyle/>
                    <a:p>
                      <a:pPr marL="0" lvl="0" indent="0" algn="l" rtl="0">
                        <a:lnSpc>
                          <a:spcPct val="115000"/>
                        </a:lnSpc>
                        <a:spcBef>
                          <a:spcPts val="0"/>
                        </a:spcBef>
                        <a:spcAft>
                          <a:spcPts val="0"/>
                        </a:spcAft>
                        <a:buNone/>
                      </a:pPr>
                      <a:r>
                        <a:rPr lang="en" sz="1300">
                          <a:latin typeface="Calibri"/>
                          <a:ea typeface="Calibri"/>
                          <a:cs typeface="Calibri"/>
                          <a:sym typeface="Calibri"/>
                        </a:rPr>
                        <a:t>Dec. 2018</a:t>
                      </a:r>
                      <a:endParaRPr sz="1300">
                        <a:latin typeface="Calibri"/>
                        <a:ea typeface="Calibri"/>
                        <a:cs typeface="Calibri"/>
                        <a:sym typeface="Calibri"/>
                      </a:endParaRPr>
                    </a:p>
                  </a:txBody>
                  <a:tcPr marL="91425" marR="91425" marT="91425" marB="91425"/>
                </a:tc>
                <a:tc>
                  <a:txBody>
                    <a:bodyPr/>
                    <a:lstStyle/>
                    <a:p>
                      <a:pPr marL="0" lvl="0" indent="0" algn="just" rtl="0">
                        <a:lnSpc>
                          <a:spcPct val="115000"/>
                        </a:lnSpc>
                        <a:spcBef>
                          <a:spcPts val="0"/>
                        </a:spcBef>
                        <a:spcAft>
                          <a:spcPts val="0"/>
                        </a:spcAft>
                        <a:buNone/>
                      </a:pPr>
                      <a:r>
                        <a:rPr lang="en" sz="1300">
                          <a:latin typeface="Calibri"/>
                          <a:ea typeface="Calibri"/>
                          <a:cs typeface="Calibri"/>
                          <a:sym typeface="Calibri"/>
                        </a:rPr>
                        <a:t>Academic and research community revolve around processing of data, particularly with respect to workflows/processes, tools and good practices for sensitive data sharing</a:t>
                      </a:r>
                      <a:endParaRPr sz="1300">
                        <a:latin typeface="Calibri"/>
                        <a:ea typeface="Calibri"/>
                        <a:cs typeface="Calibri"/>
                        <a:sym typeface="Calibri"/>
                      </a:endParaRPr>
                    </a:p>
                  </a:txBody>
                  <a:tcPr marL="91425" marR="91425" marT="91425" marB="91425"/>
                </a:tc>
                <a:tc>
                  <a:txBody>
                    <a:bodyPr/>
                    <a:lstStyle/>
                    <a:p>
                      <a:pPr marL="0" lvl="0" indent="0" algn="l" rtl="0">
                        <a:lnSpc>
                          <a:spcPct val="115000"/>
                        </a:lnSpc>
                        <a:spcBef>
                          <a:spcPts val="0"/>
                        </a:spcBef>
                        <a:spcAft>
                          <a:spcPts val="0"/>
                        </a:spcAft>
                        <a:buNone/>
                      </a:pPr>
                      <a:r>
                        <a:rPr lang="en" sz="1300">
                          <a:latin typeface="Calibri"/>
                          <a:ea typeface="Calibri"/>
                          <a:cs typeface="Calibri"/>
                          <a:sym typeface="Calibri"/>
                        </a:rPr>
                        <a:t>45</a:t>
                      </a:r>
                      <a:endParaRPr sz="1300">
                        <a:latin typeface="Calibri"/>
                        <a:ea typeface="Calibri"/>
                        <a:cs typeface="Calibri"/>
                        <a:sym typeface="Calibri"/>
                      </a:endParaRPr>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Joint training event (for NOADs and NILs)</a:t>
            </a:r>
            <a:endParaRPr/>
          </a:p>
        </p:txBody>
      </p:sp>
      <p:graphicFrame>
        <p:nvGraphicFramePr>
          <p:cNvPr id="190" name="Google Shape;190;p37"/>
          <p:cNvGraphicFramePr/>
          <p:nvPr/>
        </p:nvGraphicFramePr>
        <p:xfrm>
          <a:off x="334700" y="1057875"/>
          <a:ext cx="8520600" cy="1673262"/>
        </p:xfrm>
        <a:graphic>
          <a:graphicData uri="http://schemas.openxmlformats.org/drawingml/2006/table">
            <a:tbl>
              <a:tblPr>
                <a:noFill/>
                <a:tableStyleId>{25BB550C-84AB-476C-ACED-CD19D5FC3FF1}</a:tableStyleId>
              </a:tblPr>
              <a:tblGrid>
                <a:gridCol w="3500000">
                  <a:extLst>
                    <a:ext uri="{9D8B030D-6E8A-4147-A177-3AD203B41FA5}">
                      <a16:colId xmlns:a16="http://schemas.microsoft.com/office/drawing/2014/main" val="20000"/>
                    </a:ext>
                  </a:extLst>
                </a:gridCol>
                <a:gridCol w="978375">
                  <a:extLst>
                    <a:ext uri="{9D8B030D-6E8A-4147-A177-3AD203B41FA5}">
                      <a16:colId xmlns:a16="http://schemas.microsoft.com/office/drawing/2014/main" val="20001"/>
                    </a:ext>
                  </a:extLst>
                </a:gridCol>
                <a:gridCol w="3194175">
                  <a:extLst>
                    <a:ext uri="{9D8B030D-6E8A-4147-A177-3AD203B41FA5}">
                      <a16:colId xmlns:a16="http://schemas.microsoft.com/office/drawing/2014/main" val="20002"/>
                    </a:ext>
                  </a:extLst>
                </a:gridCol>
                <a:gridCol w="848050">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en" b="1"/>
                        <a:t>Title</a:t>
                      </a:r>
                      <a:endParaRPr b="1"/>
                    </a:p>
                  </a:txBody>
                  <a:tcPr marL="91425" marR="91425" marT="91425" marB="91425"/>
                </a:tc>
                <a:tc>
                  <a:txBody>
                    <a:bodyPr/>
                    <a:lstStyle/>
                    <a:p>
                      <a:pPr marL="0" lvl="0" indent="0" algn="l" rtl="0">
                        <a:spcBef>
                          <a:spcPts val="0"/>
                        </a:spcBef>
                        <a:spcAft>
                          <a:spcPts val="0"/>
                        </a:spcAft>
                        <a:buNone/>
                      </a:pPr>
                      <a:r>
                        <a:rPr lang="en" b="1"/>
                        <a:t>When</a:t>
                      </a:r>
                      <a:endParaRPr b="1"/>
                    </a:p>
                  </a:txBody>
                  <a:tcPr marL="91425" marR="91425" marT="91425" marB="91425"/>
                </a:tc>
                <a:tc>
                  <a:txBody>
                    <a:bodyPr/>
                    <a:lstStyle/>
                    <a:p>
                      <a:pPr marL="0" lvl="0" indent="0" algn="l" rtl="0">
                        <a:spcBef>
                          <a:spcPts val="0"/>
                        </a:spcBef>
                        <a:spcAft>
                          <a:spcPts val="0"/>
                        </a:spcAft>
                        <a:buNone/>
                      </a:pPr>
                      <a:r>
                        <a:rPr lang="en" b="1"/>
                        <a:t>Target audience</a:t>
                      </a:r>
                      <a:endParaRPr b="1"/>
                    </a:p>
                  </a:txBody>
                  <a:tcPr marL="91425" marR="91425" marT="91425" marB="91425"/>
                </a:tc>
                <a:tc>
                  <a:txBody>
                    <a:bodyPr/>
                    <a:lstStyle/>
                    <a:p>
                      <a:pPr marL="0" lvl="0" indent="0" algn="l" rtl="0">
                        <a:spcBef>
                          <a:spcPts val="0"/>
                        </a:spcBef>
                        <a:spcAft>
                          <a:spcPts val="0"/>
                        </a:spcAft>
                        <a:buNone/>
                      </a:pPr>
                      <a:r>
                        <a:rPr lang="en" b="1"/>
                        <a:t># </a:t>
                      </a:r>
                      <a:endParaRPr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lnSpc>
                          <a:spcPct val="115000"/>
                        </a:lnSpc>
                        <a:spcBef>
                          <a:spcPts val="0"/>
                        </a:spcBef>
                        <a:spcAft>
                          <a:spcPts val="0"/>
                        </a:spcAft>
                        <a:buNone/>
                      </a:pPr>
                      <a:r>
                        <a:rPr lang="en" sz="1300" u="sng">
                          <a:latin typeface="Calibri"/>
                          <a:ea typeface="Calibri"/>
                          <a:cs typeface="Calibri"/>
                          <a:sym typeface="Calibri"/>
                          <a:hlinkClick r:id="rId3"/>
                        </a:rPr>
                        <a:t>EOSC-hub - OpenAIRE-Advance Webinar for national entities (NGIs and NOADs)</a:t>
                      </a:r>
                      <a:endParaRPr sz="1300">
                        <a:uFill>
                          <a:noFill/>
                        </a:uFill>
                        <a:latin typeface="Calibri"/>
                        <a:ea typeface="Calibri"/>
                        <a:cs typeface="Calibri"/>
                        <a:sym typeface="Calibri"/>
                        <a:hlinkClick r:id="rId4"/>
                      </a:endParaRPr>
                    </a:p>
                  </a:txBody>
                  <a:tcPr marL="91425" marR="91425" marT="91425" marB="91425"/>
                </a:tc>
                <a:tc>
                  <a:txBody>
                    <a:bodyPr/>
                    <a:lstStyle/>
                    <a:p>
                      <a:pPr marL="0" lvl="0" indent="0" algn="l" rtl="0">
                        <a:lnSpc>
                          <a:spcPct val="115000"/>
                        </a:lnSpc>
                        <a:spcBef>
                          <a:spcPts val="0"/>
                        </a:spcBef>
                        <a:spcAft>
                          <a:spcPts val="0"/>
                        </a:spcAft>
                        <a:buNone/>
                      </a:pPr>
                      <a:r>
                        <a:rPr lang="en" sz="1300">
                          <a:latin typeface="Calibri"/>
                          <a:ea typeface="Calibri"/>
                          <a:cs typeface="Calibri"/>
                          <a:sym typeface="Calibri"/>
                        </a:rPr>
                        <a:t>April 2018</a:t>
                      </a:r>
                      <a:endParaRPr sz="1300">
                        <a:latin typeface="Calibri"/>
                        <a:ea typeface="Calibri"/>
                        <a:cs typeface="Calibri"/>
                        <a:sym typeface="Calibri"/>
                      </a:endParaRPr>
                    </a:p>
                  </a:txBody>
                  <a:tcPr marL="91425" marR="91425" marT="91425" marB="91425"/>
                </a:tc>
                <a:tc>
                  <a:txBody>
                    <a:bodyPr/>
                    <a:lstStyle/>
                    <a:p>
                      <a:pPr marL="0" lvl="0" indent="0" algn="just" rtl="0">
                        <a:lnSpc>
                          <a:spcPct val="115000"/>
                        </a:lnSpc>
                        <a:spcBef>
                          <a:spcPts val="0"/>
                        </a:spcBef>
                        <a:spcAft>
                          <a:spcPts val="0"/>
                        </a:spcAft>
                        <a:buNone/>
                      </a:pPr>
                      <a:r>
                        <a:rPr lang="en" sz="1300">
                          <a:latin typeface="Calibri"/>
                          <a:ea typeface="Calibri"/>
                          <a:cs typeface="Calibri"/>
                          <a:sym typeface="Calibri"/>
                        </a:rPr>
                        <a:t>EOSC-hub and OpenAIRE-Advance national networks</a:t>
                      </a:r>
                      <a:endParaRPr sz="1300">
                        <a:latin typeface="Calibri"/>
                        <a:ea typeface="Calibri"/>
                        <a:cs typeface="Calibri"/>
                        <a:sym typeface="Calibri"/>
                      </a:endParaRPr>
                    </a:p>
                  </a:txBody>
                  <a:tcPr marL="91425" marR="91425" marT="91425" marB="91425"/>
                </a:tc>
                <a:tc>
                  <a:txBody>
                    <a:bodyPr/>
                    <a:lstStyle/>
                    <a:p>
                      <a:pPr marL="0" lvl="0" indent="0" algn="l" rtl="0">
                        <a:lnSpc>
                          <a:spcPct val="115000"/>
                        </a:lnSpc>
                        <a:spcBef>
                          <a:spcPts val="0"/>
                        </a:spcBef>
                        <a:spcAft>
                          <a:spcPts val="0"/>
                        </a:spcAft>
                        <a:buNone/>
                      </a:pPr>
                      <a:r>
                        <a:rPr lang="en" sz="1300">
                          <a:latin typeface="Calibri"/>
                          <a:ea typeface="Calibri"/>
                          <a:cs typeface="Calibri"/>
                          <a:sym typeface="Calibri"/>
                        </a:rPr>
                        <a:t>50</a:t>
                      </a:r>
                      <a:endParaRPr sz="13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lnSpc>
                          <a:spcPct val="115000"/>
                        </a:lnSpc>
                        <a:spcBef>
                          <a:spcPts val="0"/>
                        </a:spcBef>
                        <a:spcAft>
                          <a:spcPts val="0"/>
                        </a:spcAft>
                        <a:buNone/>
                      </a:pPr>
                      <a:r>
                        <a:rPr lang="en" sz="1300" u="sng">
                          <a:latin typeface="Calibri"/>
                          <a:ea typeface="Calibri"/>
                          <a:cs typeface="Calibri"/>
                          <a:sym typeface="Calibri"/>
                        </a:rPr>
                        <a:t>Building better collaborative national networks to support Open Science (F2F DI4R session)</a:t>
                      </a:r>
                      <a:endParaRPr sz="1300" u="sng">
                        <a:latin typeface="Calibri"/>
                        <a:ea typeface="Calibri"/>
                        <a:cs typeface="Calibri"/>
                        <a:sym typeface="Calibri"/>
                      </a:endParaRPr>
                    </a:p>
                  </a:txBody>
                  <a:tcPr marL="91425" marR="91425" marT="91425" marB="91425"/>
                </a:tc>
                <a:tc>
                  <a:txBody>
                    <a:bodyPr/>
                    <a:lstStyle/>
                    <a:p>
                      <a:pPr marL="0" lvl="0" indent="0" algn="l" rtl="0">
                        <a:lnSpc>
                          <a:spcPct val="115000"/>
                        </a:lnSpc>
                        <a:spcBef>
                          <a:spcPts val="0"/>
                        </a:spcBef>
                        <a:spcAft>
                          <a:spcPts val="0"/>
                        </a:spcAft>
                        <a:buNone/>
                      </a:pPr>
                      <a:r>
                        <a:rPr lang="en" sz="1300">
                          <a:latin typeface="Calibri"/>
                          <a:ea typeface="Calibri"/>
                          <a:cs typeface="Calibri"/>
                          <a:sym typeface="Calibri"/>
                        </a:rPr>
                        <a:t>Oct. 2018</a:t>
                      </a:r>
                      <a:endParaRPr sz="1300">
                        <a:latin typeface="Calibri"/>
                        <a:ea typeface="Calibri"/>
                        <a:cs typeface="Calibri"/>
                        <a:sym typeface="Calibri"/>
                      </a:endParaRPr>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en" sz="1300">
                          <a:solidFill>
                            <a:schemeClr val="dk1"/>
                          </a:solidFill>
                          <a:latin typeface="Calibri"/>
                          <a:ea typeface="Calibri"/>
                          <a:cs typeface="Calibri"/>
                          <a:sym typeface="Calibri"/>
                        </a:rPr>
                        <a:t>EOSC-hub and OpenAIRE-Advance national networks, plus other RIs representatives.</a:t>
                      </a:r>
                      <a:endParaRPr sz="1300">
                        <a:latin typeface="Calibri"/>
                        <a:ea typeface="Calibri"/>
                        <a:cs typeface="Calibri"/>
                        <a:sym typeface="Calibri"/>
                      </a:endParaRPr>
                    </a:p>
                  </a:txBody>
                  <a:tcPr marL="91425" marR="91425" marT="91425" marB="91425"/>
                </a:tc>
                <a:tc>
                  <a:txBody>
                    <a:bodyPr/>
                    <a:lstStyle/>
                    <a:p>
                      <a:pPr marL="0" lvl="0" indent="0" algn="l" rtl="0">
                        <a:lnSpc>
                          <a:spcPct val="115000"/>
                        </a:lnSpc>
                        <a:spcBef>
                          <a:spcPts val="0"/>
                        </a:spcBef>
                        <a:spcAft>
                          <a:spcPts val="0"/>
                        </a:spcAft>
                        <a:buNone/>
                      </a:pPr>
                      <a:r>
                        <a:rPr lang="en" sz="1300">
                          <a:latin typeface="Calibri"/>
                          <a:ea typeface="Calibri"/>
                          <a:cs typeface="Calibri"/>
                          <a:sym typeface="Calibri"/>
                        </a:rPr>
                        <a:t>70</a:t>
                      </a:r>
                      <a:endParaRPr sz="13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bl>
          </a:graphicData>
        </a:graphic>
      </p:graphicFrame>
      <p:pic>
        <p:nvPicPr>
          <p:cNvPr id="191" name="Google Shape;191;p37"/>
          <p:cNvPicPr preferRelativeResize="0"/>
          <p:nvPr/>
        </p:nvPicPr>
        <p:blipFill rotWithShape="1">
          <a:blip r:embed="rId5">
            <a:alphaModFix/>
          </a:blip>
          <a:srcRect b="19627"/>
          <a:stretch/>
        </p:blipFill>
        <p:spPr>
          <a:xfrm>
            <a:off x="231900" y="3511925"/>
            <a:ext cx="2579851" cy="1472550"/>
          </a:xfrm>
          <a:prstGeom prst="rect">
            <a:avLst/>
          </a:prstGeom>
          <a:noFill/>
          <a:ln>
            <a:noFill/>
          </a:ln>
        </p:spPr>
      </p:pic>
      <p:pic>
        <p:nvPicPr>
          <p:cNvPr id="192" name="Google Shape;192;p37"/>
          <p:cNvPicPr preferRelativeResize="0"/>
          <p:nvPr/>
        </p:nvPicPr>
        <p:blipFill>
          <a:blip r:embed="rId6">
            <a:alphaModFix/>
          </a:blip>
          <a:stretch>
            <a:fillRect/>
          </a:stretch>
        </p:blipFill>
        <p:spPr>
          <a:xfrm>
            <a:off x="6399775" y="3611338"/>
            <a:ext cx="2073425" cy="1472550"/>
          </a:xfrm>
          <a:prstGeom prst="rect">
            <a:avLst/>
          </a:prstGeom>
          <a:noFill/>
          <a:ln>
            <a:noFill/>
          </a:ln>
        </p:spPr>
      </p:pic>
      <p:pic>
        <p:nvPicPr>
          <p:cNvPr id="193" name="Google Shape;193;p37"/>
          <p:cNvPicPr preferRelativeResize="0"/>
          <p:nvPr/>
        </p:nvPicPr>
        <p:blipFill>
          <a:blip r:embed="rId7">
            <a:alphaModFix/>
          </a:blip>
          <a:stretch>
            <a:fillRect/>
          </a:stretch>
        </p:blipFill>
        <p:spPr>
          <a:xfrm>
            <a:off x="3531112" y="3553175"/>
            <a:ext cx="2237263" cy="1588875"/>
          </a:xfrm>
          <a:prstGeom prst="rect">
            <a:avLst/>
          </a:prstGeom>
          <a:noFill/>
          <a:ln>
            <a:noFill/>
          </a:ln>
        </p:spPr>
      </p:pic>
      <p:graphicFrame>
        <p:nvGraphicFramePr>
          <p:cNvPr id="194" name="Google Shape;194;p37"/>
          <p:cNvGraphicFramePr/>
          <p:nvPr/>
        </p:nvGraphicFramePr>
        <p:xfrm>
          <a:off x="700300" y="2840788"/>
          <a:ext cx="8155000" cy="579090"/>
        </p:xfrm>
        <a:graphic>
          <a:graphicData uri="http://schemas.openxmlformats.org/drawingml/2006/table">
            <a:tbl>
              <a:tblPr>
                <a:noFill/>
                <a:tableStyleId>{25BB550C-84AB-476C-ACED-CD19D5FC3FF1}</a:tableStyleId>
              </a:tblPr>
              <a:tblGrid>
                <a:gridCol w="3134400">
                  <a:extLst>
                    <a:ext uri="{9D8B030D-6E8A-4147-A177-3AD203B41FA5}">
                      <a16:colId xmlns:a16="http://schemas.microsoft.com/office/drawing/2014/main" val="20000"/>
                    </a:ext>
                  </a:extLst>
                </a:gridCol>
                <a:gridCol w="978375">
                  <a:extLst>
                    <a:ext uri="{9D8B030D-6E8A-4147-A177-3AD203B41FA5}">
                      <a16:colId xmlns:a16="http://schemas.microsoft.com/office/drawing/2014/main" val="20001"/>
                    </a:ext>
                  </a:extLst>
                </a:gridCol>
                <a:gridCol w="3194175">
                  <a:extLst>
                    <a:ext uri="{9D8B030D-6E8A-4147-A177-3AD203B41FA5}">
                      <a16:colId xmlns:a16="http://schemas.microsoft.com/office/drawing/2014/main" val="20002"/>
                    </a:ext>
                  </a:extLst>
                </a:gridCol>
                <a:gridCol w="848050">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en" sz="1300"/>
                        <a:t>Webinar on FAIR data and trusted repositories</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300">
                          <a:solidFill>
                            <a:schemeClr val="dk1"/>
                          </a:solidFill>
                        </a:rPr>
                        <a:t>Oct. 2018</a:t>
                      </a:r>
                      <a:endParaRPr sz="130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300">
                          <a:solidFill>
                            <a:schemeClr val="dk1"/>
                          </a:solidFill>
                        </a:rPr>
                        <a:t>Repository managers, Research support staff, data librarians</a:t>
                      </a:r>
                      <a:endParaRPr sz="1300"/>
                    </a:p>
                  </a:txBody>
                  <a:tcPr marL="91425" marR="91425" marT="91425" marB="91425"/>
                </a:tc>
                <a:tc>
                  <a:txBody>
                    <a:bodyPr/>
                    <a:lstStyle/>
                    <a:p>
                      <a:pPr marL="0" lvl="0" indent="0" algn="l" rtl="0">
                        <a:spcBef>
                          <a:spcPts val="0"/>
                        </a:spcBef>
                        <a:spcAft>
                          <a:spcPts val="0"/>
                        </a:spcAft>
                        <a:buNone/>
                      </a:pPr>
                      <a:r>
                        <a:rPr lang="en" sz="1300"/>
                        <a:t>30</a:t>
                      </a:r>
                      <a:endParaRPr sz="1300"/>
                    </a:p>
                  </a:txBody>
                  <a:tcPr marL="91425" marR="91425" marT="91425" marB="91425"/>
                </a:tc>
                <a:extLst>
                  <a:ext uri="{0D108BD9-81ED-4DB2-BD59-A6C34878D82A}">
                    <a16:rowId xmlns:a16="http://schemas.microsoft.com/office/drawing/2014/main" val="10000"/>
                  </a:ext>
                </a:extLst>
              </a:tr>
            </a:tbl>
          </a:graphicData>
        </a:graphic>
      </p:graphicFrame>
      <p:sp>
        <p:nvSpPr>
          <p:cNvPr id="195" name="Google Shape;195;p37"/>
          <p:cNvSpPr txBox="1"/>
          <p:nvPr/>
        </p:nvSpPr>
        <p:spPr>
          <a:xfrm>
            <a:off x="311700" y="2875950"/>
            <a:ext cx="327000" cy="38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t>+</a:t>
            </a:r>
            <a:endParaRPr sz="1800" b="1"/>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Engaging National Frameworks: 1st Year </a:t>
            </a:r>
            <a:endParaRPr/>
          </a:p>
        </p:txBody>
      </p:sp>
      <p:sp>
        <p:nvSpPr>
          <p:cNvPr id="201" name="Google Shape;201;p3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sz="1200" b="1"/>
              <a:t>Hungary:</a:t>
            </a:r>
            <a:r>
              <a:rPr lang="en" sz="1200"/>
              <a:t> Had national f2f meetings among national EGI, OpenAIRE, RDA nodes. </a:t>
            </a:r>
            <a:endParaRPr sz="1200"/>
          </a:p>
          <a:p>
            <a:pPr marL="457200" lvl="0" indent="-304800" algn="l" rtl="0">
              <a:spcBef>
                <a:spcPts val="0"/>
              </a:spcBef>
              <a:spcAft>
                <a:spcPts val="0"/>
              </a:spcAft>
              <a:buSzPts val="1200"/>
              <a:buChar char="●"/>
            </a:pPr>
            <a:r>
              <a:rPr lang="en" sz="1200" b="1"/>
              <a:t>Italy:</a:t>
            </a:r>
            <a:r>
              <a:rPr lang="en" sz="1200"/>
              <a:t> OpenAIRE and RDA Italian Node successfully carried on a series of webinars on Open Science.</a:t>
            </a:r>
            <a:endParaRPr sz="1200"/>
          </a:p>
          <a:p>
            <a:pPr marL="457200" lvl="0" indent="-304800" algn="l" rtl="0">
              <a:spcBef>
                <a:spcPts val="0"/>
              </a:spcBef>
              <a:spcAft>
                <a:spcPts val="0"/>
              </a:spcAft>
              <a:buSzPts val="1200"/>
              <a:buChar char="●"/>
            </a:pPr>
            <a:r>
              <a:rPr lang="en" sz="1200" b="1"/>
              <a:t>Romania:</a:t>
            </a:r>
            <a:r>
              <a:rPr lang="en" sz="1200"/>
              <a:t> 22 October. EOSC hub Representative </a:t>
            </a:r>
            <a:endParaRPr sz="1200"/>
          </a:p>
          <a:p>
            <a:pPr marL="457200" lvl="0" indent="-304800" algn="l" rtl="0">
              <a:spcBef>
                <a:spcPts val="0"/>
              </a:spcBef>
              <a:spcAft>
                <a:spcPts val="0"/>
              </a:spcAft>
              <a:buSzPts val="1200"/>
              <a:buChar char="●"/>
            </a:pPr>
            <a:r>
              <a:rPr lang="en" sz="1200" b="1"/>
              <a:t>Finland: </a:t>
            </a:r>
            <a:r>
              <a:rPr lang="en" sz="1200"/>
              <a:t>National Workshop</a:t>
            </a:r>
            <a:endParaRPr sz="1200"/>
          </a:p>
          <a:p>
            <a:pPr marL="457200" lvl="0" indent="-304800" algn="l" rtl="0">
              <a:spcBef>
                <a:spcPts val="0"/>
              </a:spcBef>
              <a:spcAft>
                <a:spcPts val="0"/>
              </a:spcAft>
              <a:buSzPts val="1200"/>
              <a:buChar char="●"/>
            </a:pPr>
            <a:r>
              <a:rPr lang="en" sz="1200" b="1"/>
              <a:t>Croatia:</a:t>
            </a:r>
            <a:r>
              <a:rPr lang="en" sz="1200"/>
              <a:t> Roadshow in 4 major cities</a:t>
            </a:r>
            <a:endParaRPr sz="1200"/>
          </a:p>
          <a:p>
            <a:pPr marL="457200" lvl="0" indent="-304800" algn="l" rtl="0">
              <a:spcBef>
                <a:spcPts val="0"/>
              </a:spcBef>
              <a:spcAft>
                <a:spcPts val="0"/>
              </a:spcAft>
              <a:buSzPts val="1200"/>
              <a:buChar char="●"/>
            </a:pPr>
            <a:r>
              <a:rPr lang="en" sz="1200" b="1"/>
              <a:t>Switzerland </a:t>
            </a:r>
            <a:endParaRPr sz="1200" b="1"/>
          </a:p>
          <a:p>
            <a:pPr marL="0" lvl="0" indent="0" algn="l" rtl="0">
              <a:spcBef>
                <a:spcPts val="1600"/>
              </a:spcBef>
              <a:spcAft>
                <a:spcPts val="0"/>
              </a:spcAft>
              <a:buClr>
                <a:schemeClr val="dk1"/>
              </a:buClr>
              <a:buSzPts val="1100"/>
              <a:buFont typeface="Arial"/>
              <a:buNone/>
            </a:pPr>
            <a:endParaRPr sz="1200"/>
          </a:p>
          <a:p>
            <a:pPr marL="0" lvl="0" indent="0" algn="l" rtl="0">
              <a:spcBef>
                <a:spcPts val="1600"/>
              </a:spcBef>
              <a:spcAft>
                <a:spcPts val="1600"/>
              </a:spcAft>
              <a:buNone/>
            </a:pPr>
            <a:endParaRPr sz="1200"/>
          </a:p>
        </p:txBody>
      </p:sp>
      <p:sp>
        <p:nvSpPr>
          <p:cNvPr id="202" name="Google Shape;202;p38"/>
          <p:cNvSpPr txBox="1">
            <a:spLocks noGrp="1"/>
          </p:cNvSpPr>
          <p:nvPr>
            <p:ph type="body" idx="2"/>
          </p:nvPr>
        </p:nvSpPr>
        <p:spPr>
          <a:xfrm>
            <a:off x="4832400" y="1152475"/>
            <a:ext cx="3999900" cy="2745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03" name="Google Shape;203;p38"/>
          <p:cNvPicPr preferRelativeResize="0"/>
          <p:nvPr/>
        </p:nvPicPr>
        <p:blipFill>
          <a:blip r:embed="rId3">
            <a:alphaModFix/>
          </a:blip>
          <a:stretch>
            <a:fillRect/>
          </a:stretch>
        </p:blipFill>
        <p:spPr>
          <a:xfrm>
            <a:off x="4832400" y="1170125"/>
            <a:ext cx="4071501" cy="2713276"/>
          </a:xfrm>
          <a:prstGeom prst="rect">
            <a:avLst/>
          </a:prstGeom>
          <a:noFill/>
          <a:ln>
            <a:noFill/>
          </a:ln>
        </p:spPr>
      </p:pic>
      <p:sp>
        <p:nvSpPr>
          <p:cNvPr id="204" name="Google Shape;204;p38"/>
          <p:cNvSpPr txBox="1"/>
          <p:nvPr/>
        </p:nvSpPr>
        <p:spPr>
          <a:xfrm>
            <a:off x="576750" y="3524450"/>
            <a:ext cx="3469800" cy="65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200" i="1" dirty="0">
                <a:solidFill>
                  <a:schemeClr val="dk2"/>
                </a:solidFill>
              </a:rPr>
              <a:t>“I already have a good working relationship with the OpenAIRE NOAD: I expect that during 2019 we will continue to liaise/collaborate about topics related to open science”</a:t>
            </a:r>
            <a:r>
              <a:rPr lang="en" sz="1200" dirty="0">
                <a:solidFill>
                  <a:schemeClr val="dk2"/>
                </a:solidFill>
              </a:rPr>
              <a:t>  </a:t>
            </a:r>
            <a:r>
              <a:rPr lang="en" sz="1200" b="1" dirty="0">
                <a:solidFill>
                  <a:schemeClr val="dk2"/>
                </a:solidFill>
              </a:rPr>
              <a:t>Switzerland </a:t>
            </a:r>
            <a:r>
              <a:rPr lang="en" sz="1200" b="1" dirty="0" smtClean="0">
                <a:solidFill>
                  <a:schemeClr val="dk2"/>
                </a:solidFill>
              </a:rPr>
              <a:t>NGI</a:t>
            </a:r>
            <a:endParaRPr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Workhop at DI4R</a:t>
            </a:r>
            <a:endParaRPr/>
          </a:p>
        </p:txBody>
      </p:sp>
      <p:sp>
        <p:nvSpPr>
          <p:cNvPr id="210" name="Google Shape;210;p3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OpenAIRE</a:t>
            </a:r>
            <a:endParaRPr/>
          </a:p>
          <a:p>
            <a:pPr marL="457200" lvl="0" indent="-317500" algn="l" rtl="0">
              <a:spcBef>
                <a:spcPts val="0"/>
              </a:spcBef>
              <a:spcAft>
                <a:spcPts val="0"/>
              </a:spcAft>
              <a:buSzPts val="1400"/>
              <a:buChar char="●"/>
            </a:pPr>
            <a:r>
              <a:rPr lang="en"/>
              <a:t>EOSC hub</a:t>
            </a:r>
            <a:endParaRPr/>
          </a:p>
          <a:p>
            <a:pPr marL="457200" lvl="0" indent="-317500" algn="l" rtl="0">
              <a:spcBef>
                <a:spcPts val="0"/>
              </a:spcBef>
              <a:spcAft>
                <a:spcPts val="0"/>
              </a:spcAft>
              <a:buSzPts val="1400"/>
              <a:buChar char="●"/>
            </a:pPr>
            <a:r>
              <a:rPr lang="en"/>
              <a:t>GEANT</a:t>
            </a:r>
            <a:endParaRPr/>
          </a:p>
          <a:p>
            <a:pPr marL="457200" lvl="0" indent="-317500" algn="l" rtl="0">
              <a:spcBef>
                <a:spcPts val="0"/>
              </a:spcBef>
              <a:spcAft>
                <a:spcPts val="0"/>
              </a:spcAft>
              <a:buSzPts val="1400"/>
              <a:buChar char="●"/>
            </a:pPr>
            <a:r>
              <a:rPr lang="en"/>
              <a:t>RDA Europe</a:t>
            </a:r>
            <a:endParaRPr/>
          </a:p>
          <a:p>
            <a:pPr marL="457200" lvl="0" indent="-317500" algn="l" rtl="0">
              <a:spcBef>
                <a:spcPts val="0"/>
              </a:spcBef>
              <a:spcAft>
                <a:spcPts val="0"/>
              </a:spcAft>
              <a:buSzPts val="1400"/>
              <a:buChar char="●"/>
            </a:pPr>
            <a:r>
              <a:rPr lang="en"/>
              <a:t>PRACE</a:t>
            </a:r>
            <a:endParaRPr/>
          </a:p>
          <a:p>
            <a:pPr marL="0" lvl="0" indent="0" algn="l" rtl="0">
              <a:spcBef>
                <a:spcPts val="1600"/>
              </a:spcBef>
              <a:spcAft>
                <a:spcPts val="0"/>
              </a:spcAft>
              <a:buNone/>
            </a:pPr>
            <a:r>
              <a:rPr lang="en"/>
              <a:t>Take aways: </a:t>
            </a:r>
            <a:endParaRPr/>
          </a:p>
          <a:p>
            <a:pPr marL="457200" lvl="0" indent="-317500" algn="l" rtl="0">
              <a:spcBef>
                <a:spcPts val="1600"/>
              </a:spcBef>
              <a:spcAft>
                <a:spcPts val="0"/>
              </a:spcAft>
              <a:buSzPts val="1400"/>
              <a:buAutoNum type="arabicPeriod"/>
            </a:pPr>
            <a:r>
              <a:rPr lang="en"/>
              <a:t>Commonalities between RIs</a:t>
            </a:r>
            <a:endParaRPr/>
          </a:p>
          <a:p>
            <a:pPr marL="457200" lvl="0" indent="-317500" algn="l" rtl="0">
              <a:spcBef>
                <a:spcPts val="0"/>
              </a:spcBef>
              <a:spcAft>
                <a:spcPts val="0"/>
              </a:spcAft>
              <a:buSzPts val="1400"/>
              <a:buAutoNum type="arabicPeriod"/>
            </a:pPr>
            <a:r>
              <a:rPr lang="en"/>
              <a:t>Sharing success stories/Skills </a:t>
            </a:r>
            <a:endParaRPr/>
          </a:p>
          <a:p>
            <a:pPr marL="457200" lvl="0" indent="-317500" algn="l" rtl="0">
              <a:spcBef>
                <a:spcPts val="0"/>
              </a:spcBef>
              <a:spcAft>
                <a:spcPts val="0"/>
              </a:spcAft>
              <a:buSzPts val="1400"/>
              <a:buAutoNum type="arabicPeriod"/>
            </a:pPr>
            <a:r>
              <a:rPr lang="en"/>
              <a:t>Cultural Change</a:t>
            </a:r>
            <a:endParaRPr/>
          </a:p>
          <a:p>
            <a:pPr marL="0" lvl="0" indent="0" algn="l" rtl="0">
              <a:spcBef>
                <a:spcPts val="1600"/>
              </a:spcBef>
              <a:spcAft>
                <a:spcPts val="0"/>
              </a:spcAft>
              <a:buNone/>
            </a:pPr>
            <a:r>
              <a:rPr lang="en"/>
              <a:t>“More Open Minds makes it easier to make Open Science take root”</a:t>
            </a:r>
            <a:endParaRPr/>
          </a:p>
          <a:p>
            <a:pPr marL="0" lvl="0" indent="0" algn="l" rtl="0">
              <a:spcBef>
                <a:spcPts val="1600"/>
              </a:spcBef>
              <a:spcAft>
                <a:spcPts val="1600"/>
              </a:spcAft>
              <a:buNone/>
            </a:pPr>
            <a:r>
              <a:rPr lang="en"/>
              <a:t>“More of the same please….”</a:t>
            </a:r>
            <a:endParaRPr/>
          </a:p>
        </p:txBody>
      </p:sp>
      <p:sp>
        <p:nvSpPr>
          <p:cNvPr id="211" name="Google Shape;211;p3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12" name="Google Shape;212;p39"/>
          <p:cNvPicPr preferRelativeResize="0"/>
          <p:nvPr/>
        </p:nvPicPr>
        <p:blipFill>
          <a:blip r:embed="rId3">
            <a:alphaModFix/>
          </a:blip>
          <a:stretch>
            <a:fillRect/>
          </a:stretch>
        </p:blipFill>
        <p:spPr>
          <a:xfrm>
            <a:off x="6066550" y="3045625"/>
            <a:ext cx="3077450" cy="2308076"/>
          </a:xfrm>
          <a:prstGeom prst="rect">
            <a:avLst/>
          </a:prstGeom>
          <a:noFill/>
          <a:ln>
            <a:noFill/>
          </a:ln>
        </p:spPr>
      </p:pic>
      <p:pic>
        <p:nvPicPr>
          <p:cNvPr id="213" name="Google Shape;213;p39"/>
          <p:cNvPicPr preferRelativeResize="0"/>
          <p:nvPr/>
        </p:nvPicPr>
        <p:blipFill>
          <a:blip r:embed="rId4">
            <a:alphaModFix/>
          </a:blip>
          <a:stretch>
            <a:fillRect/>
          </a:stretch>
        </p:blipFill>
        <p:spPr>
          <a:xfrm>
            <a:off x="6066557" y="1152475"/>
            <a:ext cx="3077442" cy="2308075"/>
          </a:xfrm>
          <a:prstGeom prst="rect">
            <a:avLst/>
          </a:prstGeom>
          <a:noFill/>
          <a:ln>
            <a:noFill/>
          </a:ln>
        </p:spPr>
      </p:pic>
      <p:pic>
        <p:nvPicPr>
          <p:cNvPr id="214" name="Google Shape;214;p39"/>
          <p:cNvPicPr preferRelativeResize="0"/>
          <p:nvPr/>
        </p:nvPicPr>
        <p:blipFill>
          <a:blip r:embed="rId5">
            <a:alphaModFix/>
          </a:blip>
          <a:stretch>
            <a:fillRect/>
          </a:stretch>
        </p:blipFill>
        <p:spPr>
          <a:xfrm>
            <a:off x="6066550" y="-86550"/>
            <a:ext cx="3077451" cy="2308102"/>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40"/>
          <p:cNvSpPr txBox="1">
            <a:spLocks noGrp="1"/>
          </p:cNvSpPr>
          <p:nvPr>
            <p:ph type="title"/>
          </p:nvPr>
        </p:nvSpPr>
        <p:spPr>
          <a:xfrm>
            <a:off x="311700" y="555600"/>
            <a:ext cx="3567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Events</a:t>
            </a:r>
            <a:endParaRPr/>
          </a:p>
        </p:txBody>
      </p:sp>
      <p:sp>
        <p:nvSpPr>
          <p:cNvPr id="220" name="Google Shape;220;p4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sz="1800" b="1"/>
              <a:t>Joint Events</a:t>
            </a:r>
            <a:endParaRPr sz="1800" b="1"/>
          </a:p>
          <a:p>
            <a:pPr marL="457200" lvl="0" indent="-342900" algn="l" rtl="0">
              <a:spcBef>
                <a:spcPts val="0"/>
              </a:spcBef>
              <a:spcAft>
                <a:spcPts val="0"/>
              </a:spcAft>
              <a:buSzPts val="1800"/>
              <a:buAutoNum type="arabicPeriod"/>
            </a:pPr>
            <a:r>
              <a:rPr lang="en" sz="1800" b="1"/>
              <a:t>Management</a:t>
            </a:r>
            <a:endParaRPr sz="1800" b="1"/>
          </a:p>
          <a:p>
            <a:pPr marL="457200" lvl="0" indent="-342900" algn="l" rtl="0">
              <a:spcBef>
                <a:spcPts val="0"/>
              </a:spcBef>
              <a:spcAft>
                <a:spcPts val="0"/>
              </a:spcAft>
              <a:buSzPts val="1800"/>
              <a:buAutoNum type="arabicPeriod"/>
            </a:pPr>
            <a:r>
              <a:rPr lang="en" sz="1800" b="1"/>
              <a:t>Feedback </a:t>
            </a:r>
            <a:endParaRPr sz="1800" b="1"/>
          </a:p>
        </p:txBody>
      </p:sp>
      <p:pic>
        <p:nvPicPr>
          <p:cNvPr id="221" name="Google Shape;221;p40"/>
          <p:cNvPicPr preferRelativeResize="0"/>
          <p:nvPr/>
        </p:nvPicPr>
        <p:blipFill rotWithShape="1">
          <a:blip r:embed="rId3">
            <a:alphaModFix/>
          </a:blip>
          <a:srcRect l="26598" t="9024" r="29705"/>
          <a:stretch/>
        </p:blipFill>
        <p:spPr>
          <a:xfrm>
            <a:off x="3510500" y="-57688"/>
            <a:ext cx="4708349" cy="5258876"/>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a:t>JA 2.3 Events</a:t>
            </a:r>
            <a:endParaRPr/>
          </a:p>
        </p:txBody>
      </p:sp>
      <p:sp>
        <p:nvSpPr>
          <p:cNvPr id="227" name="Google Shape;227;p41"/>
          <p:cNvSpPr txBox="1">
            <a:spLocks noGrp="1"/>
          </p:cNvSpPr>
          <p:nvPr>
            <p:ph type="body" idx="1"/>
          </p:nvPr>
        </p:nvSpPr>
        <p:spPr>
          <a:xfrm>
            <a:off x="311700" y="1152475"/>
            <a:ext cx="44688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 sz="2800" dirty="0" smtClean="0">
                <a:solidFill>
                  <a:schemeClr val="dk1"/>
                </a:solidFill>
                <a:latin typeface="+mj-lt"/>
              </a:rPr>
              <a:t>•</a:t>
            </a:r>
            <a:r>
              <a:rPr lang="en" sz="2800" b="1" dirty="0" smtClean="0">
                <a:solidFill>
                  <a:schemeClr val="dk1"/>
                </a:solidFill>
                <a:latin typeface="+mj-lt"/>
                <a:ea typeface="Calibri"/>
                <a:cs typeface="Calibri"/>
                <a:sym typeface="Calibri"/>
              </a:rPr>
              <a:t>Aim: </a:t>
            </a:r>
            <a:r>
              <a:rPr lang="en" sz="2800" dirty="0" smtClean="0">
                <a:solidFill>
                  <a:schemeClr val="dk1"/>
                </a:solidFill>
                <a:latin typeface="+mj-lt"/>
                <a:ea typeface="Calibri"/>
                <a:cs typeface="Calibri"/>
                <a:sym typeface="Calibri"/>
              </a:rPr>
              <a:t>Coordinating joint events</a:t>
            </a:r>
            <a:endParaRPr sz="2800" dirty="0" smtClean="0">
              <a:solidFill>
                <a:schemeClr val="dk1"/>
              </a:solidFill>
              <a:latin typeface="+mj-lt"/>
              <a:ea typeface="Calibri"/>
              <a:cs typeface="Calibri"/>
              <a:sym typeface="Calibri"/>
            </a:endParaRPr>
          </a:p>
          <a:p>
            <a:pPr marL="0" lvl="0" indent="0">
              <a:lnSpc>
                <a:spcPct val="90000"/>
              </a:lnSpc>
              <a:spcBef>
                <a:spcPts val="1000"/>
              </a:spcBef>
              <a:buClr>
                <a:schemeClr val="dk1"/>
              </a:buClr>
              <a:buSzPts val="1100"/>
              <a:buNone/>
            </a:pPr>
            <a:r>
              <a:rPr lang="en" sz="2800" dirty="0" smtClean="0">
                <a:solidFill>
                  <a:schemeClr val="dk1"/>
                </a:solidFill>
                <a:latin typeface="+mj-lt"/>
              </a:rPr>
              <a:t>•</a:t>
            </a:r>
            <a:r>
              <a:rPr lang="en" sz="2800" b="1" dirty="0" smtClean="0">
                <a:solidFill>
                  <a:schemeClr val="dk1"/>
                </a:solidFill>
                <a:latin typeface="+mj-lt"/>
                <a:ea typeface="Calibri"/>
                <a:cs typeface="Calibri"/>
                <a:sym typeface="Calibri"/>
              </a:rPr>
              <a:t>Highlights:</a:t>
            </a:r>
            <a:r>
              <a:rPr lang="en" sz="2800" dirty="0" smtClean="0">
                <a:solidFill>
                  <a:schemeClr val="dk1"/>
                </a:solidFill>
                <a:latin typeface="+mj-lt"/>
                <a:ea typeface="Calibri"/>
                <a:cs typeface="Calibri"/>
                <a:sym typeface="Calibri"/>
              </a:rPr>
              <a:t> </a:t>
            </a:r>
          </a:p>
          <a:p>
            <a:pPr marL="0" lvl="0" indent="0">
              <a:lnSpc>
                <a:spcPct val="90000"/>
              </a:lnSpc>
              <a:spcBef>
                <a:spcPts val="1000"/>
              </a:spcBef>
              <a:buClr>
                <a:schemeClr val="dk1"/>
              </a:buClr>
              <a:buSzPts val="1100"/>
              <a:buNone/>
            </a:pPr>
            <a:r>
              <a:rPr lang="en" sz="2800" dirty="0" smtClean="0">
                <a:solidFill>
                  <a:schemeClr val="dk1"/>
                </a:solidFill>
                <a:latin typeface="+mj-lt"/>
                <a:ea typeface="Calibri"/>
                <a:cs typeface="Calibri"/>
                <a:sym typeface="Calibri"/>
              </a:rPr>
              <a:t>	DI4R2018</a:t>
            </a:r>
          </a:p>
          <a:p>
            <a:pPr marL="0" lvl="0" indent="0">
              <a:lnSpc>
                <a:spcPct val="90000"/>
              </a:lnSpc>
              <a:spcBef>
                <a:spcPts val="1000"/>
              </a:spcBef>
              <a:buClr>
                <a:schemeClr val="dk1"/>
              </a:buClr>
              <a:buSzPts val="1100"/>
              <a:buNone/>
            </a:pPr>
            <a:r>
              <a:rPr lang="en" sz="2800" dirty="0" smtClean="0">
                <a:solidFill>
                  <a:schemeClr val="dk1"/>
                </a:solidFill>
                <a:latin typeface="+mj-lt"/>
                <a:ea typeface="Calibri"/>
                <a:cs typeface="Calibri"/>
                <a:sym typeface="Calibri"/>
              </a:rPr>
              <a:t> 	RDA </a:t>
            </a:r>
            <a:r>
              <a:rPr lang="en" sz="2800" dirty="0" smtClean="0">
                <a:solidFill>
                  <a:schemeClr val="dk1"/>
                </a:solidFill>
                <a:latin typeface="+mj-lt"/>
                <a:ea typeface="Calibri"/>
                <a:cs typeface="Calibri"/>
                <a:sym typeface="Calibri"/>
              </a:rPr>
              <a:t>Presence - P11 	Berlin BoF session 	</a:t>
            </a:r>
            <a:r>
              <a:rPr lang="en" sz="2800" dirty="0" smtClean="0">
                <a:solidFill>
                  <a:srgbClr val="222222"/>
                </a:solidFill>
                <a:highlight>
                  <a:srgbClr val="FFFFFF"/>
                </a:highlight>
                <a:latin typeface="+mj-lt"/>
                <a:ea typeface="Calibri"/>
                <a:cs typeface="Calibri"/>
                <a:sym typeface="Calibri"/>
              </a:rPr>
              <a:t>ICT2018.</a:t>
            </a:r>
            <a:endParaRPr sz="2800" dirty="0" smtClean="0">
              <a:solidFill>
                <a:srgbClr val="222222"/>
              </a:solidFill>
              <a:highlight>
                <a:srgbClr val="FFFFFF"/>
              </a:highlight>
              <a:latin typeface="+mj-lt"/>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endParaRPr sz="2800" dirty="0">
              <a:solidFill>
                <a:schemeClr val="dk1"/>
              </a:solidFill>
              <a:latin typeface="Calibri"/>
              <a:ea typeface="Calibri"/>
              <a:cs typeface="Calibri"/>
              <a:sym typeface="Calibri"/>
            </a:endParaRPr>
          </a:p>
          <a:p>
            <a:pPr marL="0" lvl="0" indent="0" algn="l" rtl="0">
              <a:spcBef>
                <a:spcPts val="0"/>
              </a:spcBef>
              <a:spcAft>
                <a:spcPts val="1600"/>
              </a:spcAft>
              <a:buNone/>
            </a:pPr>
            <a:endParaRPr dirty="0"/>
          </a:p>
        </p:txBody>
      </p:sp>
      <p:pic>
        <p:nvPicPr>
          <p:cNvPr id="228" name="Google Shape;228;p41"/>
          <p:cNvPicPr preferRelativeResize="0"/>
          <p:nvPr/>
        </p:nvPicPr>
        <p:blipFill>
          <a:blip r:embed="rId3">
            <a:alphaModFix/>
          </a:blip>
          <a:stretch>
            <a:fillRect/>
          </a:stretch>
        </p:blipFill>
        <p:spPr>
          <a:xfrm>
            <a:off x="4444475" y="1335325"/>
            <a:ext cx="4468800" cy="2174822"/>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a:t>JA 2.3 Events</a:t>
            </a:r>
            <a:endParaRPr/>
          </a:p>
        </p:txBody>
      </p:sp>
      <p:sp>
        <p:nvSpPr>
          <p:cNvPr id="234" name="Google Shape;234;p42"/>
          <p:cNvSpPr txBox="1">
            <a:spLocks noGrp="1"/>
          </p:cNvSpPr>
          <p:nvPr>
            <p:ph type="body" idx="1"/>
          </p:nvPr>
        </p:nvSpPr>
        <p:spPr>
          <a:xfrm>
            <a:off x="558541" y="1217789"/>
            <a:ext cx="4281078"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 sz="2800" dirty="0">
                <a:solidFill>
                  <a:schemeClr val="dk1"/>
                </a:solidFill>
                <a:latin typeface="+mj-lt"/>
              </a:rPr>
              <a:t>•</a:t>
            </a:r>
            <a:r>
              <a:rPr lang="en" sz="2800" b="1" dirty="0">
                <a:solidFill>
                  <a:schemeClr val="dk1"/>
                </a:solidFill>
                <a:latin typeface="+mj-lt"/>
                <a:ea typeface="Calibri"/>
                <a:cs typeface="Calibri"/>
                <a:sym typeface="Calibri"/>
              </a:rPr>
              <a:t>Milestones reached: </a:t>
            </a:r>
            <a:endParaRPr lang="en" sz="2800" b="1" dirty="0" smtClean="0">
              <a:solidFill>
                <a:schemeClr val="dk1"/>
              </a:solidFill>
              <a:latin typeface="+mj-lt"/>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r>
              <a:rPr lang="en" sz="2800" dirty="0" smtClean="0">
                <a:solidFill>
                  <a:schemeClr val="dk1"/>
                </a:solidFill>
                <a:latin typeface="+mj-lt"/>
                <a:ea typeface="Calibri"/>
                <a:cs typeface="Calibri"/>
                <a:sym typeface="Calibri"/>
              </a:rPr>
              <a:t>JAM2.8 </a:t>
            </a:r>
            <a:r>
              <a:rPr lang="en" sz="2800" dirty="0">
                <a:solidFill>
                  <a:schemeClr val="dk1"/>
                </a:solidFill>
                <a:latin typeface="+mj-lt"/>
                <a:ea typeface="Calibri"/>
                <a:cs typeface="Calibri"/>
                <a:sym typeface="Calibri"/>
              </a:rPr>
              <a:t>A common template and workflow for event organisation and JAM2.9 Joint event programme </a:t>
            </a:r>
            <a:endParaRPr sz="2800" dirty="0">
              <a:solidFill>
                <a:schemeClr val="dk1"/>
              </a:solidFill>
              <a:latin typeface="+mj-lt"/>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endParaRPr sz="2800" dirty="0">
              <a:solidFill>
                <a:schemeClr val="dk1"/>
              </a:solidFill>
              <a:latin typeface="Calibri"/>
              <a:ea typeface="Calibri"/>
              <a:cs typeface="Calibri"/>
              <a:sym typeface="Calibri"/>
            </a:endParaRPr>
          </a:p>
          <a:p>
            <a:pPr marL="0" lvl="0" indent="0" algn="l" rtl="0">
              <a:spcBef>
                <a:spcPts val="0"/>
              </a:spcBef>
              <a:spcAft>
                <a:spcPts val="1600"/>
              </a:spcAft>
              <a:buNone/>
            </a:pPr>
            <a:endParaRPr dirty="0"/>
          </a:p>
        </p:txBody>
      </p:sp>
      <p:pic>
        <p:nvPicPr>
          <p:cNvPr id="235" name="Google Shape;235;p42"/>
          <p:cNvPicPr preferRelativeResize="0"/>
          <p:nvPr/>
        </p:nvPicPr>
        <p:blipFill>
          <a:blip r:embed="rId3">
            <a:alphaModFix/>
          </a:blip>
          <a:stretch>
            <a:fillRect/>
          </a:stretch>
        </p:blipFill>
        <p:spPr>
          <a:xfrm>
            <a:off x="5144825" y="778950"/>
            <a:ext cx="3687474" cy="2765606"/>
          </a:xfrm>
          <a:prstGeom prst="rect">
            <a:avLst/>
          </a:prstGeom>
          <a:noFill/>
          <a:ln>
            <a:noFill/>
          </a:ln>
        </p:spPr>
      </p:pic>
      <p:pic>
        <p:nvPicPr>
          <p:cNvPr id="236" name="Google Shape;236;p42"/>
          <p:cNvPicPr preferRelativeResize="0"/>
          <p:nvPr/>
        </p:nvPicPr>
        <p:blipFill>
          <a:blip r:embed="rId4">
            <a:alphaModFix/>
          </a:blip>
          <a:stretch>
            <a:fillRect/>
          </a:stretch>
        </p:blipFill>
        <p:spPr>
          <a:xfrm>
            <a:off x="5670214" y="0"/>
            <a:ext cx="2330786" cy="1152475"/>
          </a:xfrm>
          <a:prstGeom prst="rect">
            <a:avLst/>
          </a:prstGeom>
          <a:noFill/>
          <a:ln>
            <a:noFill/>
          </a:ln>
        </p:spPr>
      </p:pic>
      <p:pic>
        <p:nvPicPr>
          <p:cNvPr id="237" name="Google Shape;237;p42"/>
          <p:cNvPicPr preferRelativeResize="0"/>
          <p:nvPr/>
        </p:nvPicPr>
        <p:blipFill>
          <a:blip r:embed="rId5">
            <a:alphaModFix/>
          </a:blip>
          <a:stretch>
            <a:fillRect/>
          </a:stretch>
        </p:blipFill>
        <p:spPr>
          <a:xfrm>
            <a:off x="5868500" y="2856450"/>
            <a:ext cx="3049401" cy="2287051"/>
          </a:xfrm>
          <a:prstGeom prst="rect">
            <a:avLst/>
          </a:prstGeom>
          <a:noFill/>
          <a:ln>
            <a:noFill/>
          </a:ln>
        </p:spPr>
      </p:pic>
      <p:pic>
        <p:nvPicPr>
          <p:cNvPr id="7" name="Google Shape;156;p32"/>
          <p:cNvPicPr preferRelativeResize="0"/>
          <p:nvPr/>
        </p:nvPicPr>
        <p:blipFill>
          <a:blip r:embed="rId6">
            <a:alphaModFix/>
          </a:blip>
          <a:stretch>
            <a:fillRect/>
          </a:stretch>
        </p:blipFill>
        <p:spPr>
          <a:xfrm>
            <a:off x="218341" y="1940965"/>
            <a:ext cx="340200" cy="340175"/>
          </a:xfrm>
          <a:prstGeom prst="rect">
            <a:avLst/>
          </a:prstGeom>
          <a:noFill/>
          <a:ln>
            <a:noFill/>
          </a:ln>
        </p:spPr>
      </p:pic>
      <p:pic>
        <p:nvPicPr>
          <p:cNvPr id="8" name="Google Shape;156;p32"/>
          <p:cNvPicPr preferRelativeResize="0"/>
          <p:nvPr/>
        </p:nvPicPr>
        <p:blipFill>
          <a:blip r:embed="rId6">
            <a:alphaModFix/>
          </a:blip>
          <a:stretch>
            <a:fillRect/>
          </a:stretch>
        </p:blipFill>
        <p:spPr>
          <a:xfrm>
            <a:off x="253335" y="3034292"/>
            <a:ext cx="340200" cy="340175"/>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 name="Google Shape;243;p4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244" name="Google Shape;244;p4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45" name="Google Shape;245;p43"/>
          <p:cNvPicPr preferRelativeResize="0"/>
          <p:nvPr/>
        </p:nvPicPr>
        <p:blipFill rotWithShape="1">
          <a:blip r:embed="rId3">
            <a:alphaModFix/>
          </a:blip>
          <a:srcRect l="1180" t="9853" r="4381"/>
          <a:stretch/>
        </p:blipFill>
        <p:spPr>
          <a:xfrm>
            <a:off x="107525" y="602500"/>
            <a:ext cx="8635723" cy="4421950"/>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graphicFrame>
        <p:nvGraphicFramePr>
          <p:cNvPr id="146" name="Google Shape;146;p31"/>
          <p:cNvGraphicFramePr/>
          <p:nvPr/>
        </p:nvGraphicFramePr>
        <p:xfrm>
          <a:off x="1405550" y="415260"/>
          <a:ext cx="6284975" cy="3341175"/>
        </p:xfrm>
        <a:graphic>
          <a:graphicData uri="http://schemas.openxmlformats.org/drawingml/2006/table">
            <a:tbl>
              <a:tblPr>
                <a:noFill/>
                <a:tableStyleId>{25BB550C-84AB-476C-ACED-CD19D5FC3FF1}</a:tableStyleId>
              </a:tblPr>
              <a:tblGrid>
                <a:gridCol w="844300">
                  <a:extLst>
                    <a:ext uri="{9D8B030D-6E8A-4147-A177-3AD203B41FA5}">
                      <a16:colId xmlns:a16="http://schemas.microsoft.com/office/drawing/2014/main" val="20000"/>
                    </a:ext>
                  </a:extLst>
                </a:gridCol>
                <a:gridCol w="3228450">
                  <a:extLst>
                    <a:ext uri="{9D8B030D-6E8A-4147-A177-3AD203B41FA5}">
                      <a16:colId xmlns:a16="http://schemas.microsoft.com/office/drawing/2014/main" val="20001"/>
                    </a:ext>
                  </a:extLst>
                </a:gridCol>
                <a:gridCol w="714800">
                  <a:extLst>
                    <a:ext uri="{9D8B030D-6E8A-4147-A177-3AD203B41FA5}">
                      <a16:colId xmlns:a16="http://schemas.microsoft.com/office/drawing/2014/main" val="20002"/>
                    </a:ext>
                  </a:extLst>
                </a:gridCol>
                <a:gridCol w="1497425">
                  <a:extLst>
                    <a:ext uri="{9D8B030D-6E8A-4147-A177-3AD203B41FA5}">
                      <a16:colId xmlns:a16="http://schemas.microsoft.com/office/drawing/2014/main" val="20003"/>
                    </a:ext>
                  </a:extLst>
                </a:gridCol>
              </a:tblGrid>
              <a:tr h="441050">
                <a:tc>
                  <a:txBody>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JAM2.1</a:t>
                      </a:r>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r>
                        <a:rPr lang="en"/>
                        <a:t>Communications Plan</a:t>
                      </a:r>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r>
                        <a:rPr lang="en"/>
                        <a:t>PM6</a:t>
                      </a:r>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0"/>
                  </a:ext>
                </a:extLst>
              </a:tr>
              <a:tr h="405925">
                <a:tc>
                  <a:txBody>
                    <a:bodyPr/>
                    <a:lstStyle/>
                    <a:p>
                      <a:pPr marL="0" lvl="0" indent="0" algn="l" rtl="0">
                        <a:spcBef>
                          <a:spcPts val="0"/>
                        </a:spcBef>
                        <a:spcAft>
                          <a:spcPts val="0"/>
                        </a:spcAft>
                        <a:buClr>
                          <a:schemeClr val="dk1"/>
                        </a:buClr>
                        <a:buSzPts val="1100"/>
                        <a:buFont typeface="Arial"/>
                        <a:buNone/>
                      </a:pPr>
                      <a:r>
                        <a:rPr lang="en">
                          <a:solidFill>
                            <a:schemeClr val="dk2"/>
                          </a:solidFill>
                        </a:rPr>
                        <a:t>JAM2.2</a:t>
                      </a:r>
                      <a:endParaRPr>
                        <a:solidFill>
                          <a:schemeClr val="dk1"/>
                        </a:solidFill>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2"/>
                          </a:solidFill>
                        </a:rPr>
                        <a:t>Establishment of joint channel</a:t>
                      </a:r>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r>
                        <a:rPr lang="en"/>
                        <a:t>PM8</a:t>
                      </a:r>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1"/>
                  </a:ext>
                </a:extLst>
              </a:tr>
              <a:tr h="831400">
                <a:tc>
                  <a:txBody>
                    <a:bodyPr/>
                    <a:lstStyle/>
                    <a:p>
                      <a:pPr marL="0" lvl="0" indent="0" algn="l" rtl="0">
                        <a:spcBef>
                          <a:spcPts val="0"/>
                        </a:spcBef>
                        <a:spcAft>
                          <a:spcPts val="0"/>
                        </a:spcAft>
                        <a:buClr>
                          <a:schemeClr val="dk1"/>
                        </a:buClr>
                        <a:buSzPts val="1100"/>
                        <a:buFont typeface="Arial"/>
                        <a:buNone/>
                      </a:pPr>
                      <a:r>
                        <a:rPr lang="en">
                          <a:solidFill>
                            <a:schemeClr val="dk2"/>
                          </a:solidFill>
                        </a:rPr>
                        <a:t>JAM2.3</a:t>
                      </a:r>
                      <a:endParaRPr>
                        <a:solidFill>
                          <a:schemeClr val="dk2"/>
                        </a:solidFill>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a:solidFill>
                            <a:schemeClr val="dk2"/>
                          </a:solidFill>
                        </a:rPr>
                        <a:t>First report on communications activities &amp; update of Communications Plan</a:t>
                      </a:r>
                      <a:endParaRPr>
                        <a:solidFill>
                          <a:schemeClr val="dk2"/>
                        </a:solidFill>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r>
                        <a:rPr lang="en"/>
                        <a:t>PM17</a:t>
                      </a:r>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2"/>
                  </a:ext>
                </a:extLst>
              </a:tr>
              <a:tr h="831400">
                <a:tc>
                  <a:txBody>
                    <a:bodyPr/>
                    <a:lstStyle/>
                    <a:p>
                      <a:pPr marL="0" lvl="0" indent="0" algn="l" rtl="0">
                        <a:spcBef>
                          <a:spcPts val="0"/>
                        </a:spcBef>
                        <a:spcAft>
                          <a:spcPts val="0"/>
                        </a:spcAft>
                        <a:buClr>
                          <a:schemeClr val="dk1"/>
                        </a:buClr>
                        <a:buSzPts val="1100"/>
                        <a:buFont typeface="Arial"/>
                        <a:buNone/>
                      </a:pPr>
                      <a:r>
                        <a:rPr lang="en">
                          <a:solidFill>
                            <a:schemeClr val="dk2"/>
                          </a:solidFill>
                        </a:rPr>
                        <a:t>JAM2.4</a:t>
                      </a:r>
                      <a:endParaRPr>
                        <a:solidFill>
                          <a:schemeClr val="dk2"/>
                        </a:solidFill>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a:solidFill>
                            <a:schemeClr val="dk2"/>
                          </a:solidFill>
                        </a:rPr>
                        <a:t>Second report on communications activities &amp; update of Communications Plan</a:t>
                      </a:r>
                      <a:endParaRPr>
                        <a:solidFill>
                          <a:schemeClr val="dk2"/>
                        </a:solidFill>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r>
                        <a:rPr lang="en"/>
                        <a:t>PM29</a:t>
                      </a:r>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3"/>
                  </a:ext>
                </a:extLst>
              </a:tr>
              <a:tr h="831400">
                <a:tc>
                  <a:txBody>
                    <a:bodyPr/>
                    <a:lstStyle/>
                    <a:p>
                      <a:pPr marL="0" lvl="0" indent="0" algn="l" rtl="0">
                        <a:spcBef>
                          <a:spcPts val="0"/>
                        </a:spcBef>
                        <a:spcAft>
                          <a:spcPts val="0"/>
                        </a:spcAft>
                        <a:buClr>
                          <a:schemeClr val="dk1"/>
                        </a:buClr>
                        <a:buSzPts val="1100"/>
                        <a:buFont typeface="Arial"/>
                        <a:buNone/>
                      </a:pPr>
                      <a:r>
                        <a:rPr lang="en">
                          <a:solidFill>
                            <a:schemeClr val="dk2"/>
                          </a:solidFill>
                        </a:rPr>
                        <a:t>JAM2.5</a:t>
                      </a:r>
                      <a:endParaRPr>
                        <a:solidFill>
                          <a:schemeClr val="dk2"/>
                        </a:solidFill>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2"/>
                          </a:solidFill>
                        </a:rPr>
                        <a:t>Joint training schedule, including 3 joint training events delivered in PY1</a:t>
                      </a:r>
                      <a:endParaRPr>
                        <a:solidFill>
                          <a:schemeClr val="dk2"/>
                        </a:solidFill>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r>
                        <a:rPr lang="en"/>
                        <a:t>PM8</a:t>
                      </a:r>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147" name="Google Shape;147;p31"/>
          <p:cNvPicPr preferRelativeResize="0"/>
          <p:nvPr/>
        </p:nvPicPr>
        <p:blipFill>
          <a:blip r:embed="rId3">
            <a:alphaModFix/>
          </a:blip>
          <a:stretch>
            <a:fillRect/>
          </a:stretch>
        </p:blipFill>
        <p:spPr>
          <a:xfrm>
            <a:off x="6696099" y="415249"/>
            <a:ext cx="340200" cy="340175"/>
          </a:xfrm>
          <a:prstGeom prst="rect">
            <a:avLst/>
          </a:prstGeom>
          <a:noFill/>
          <a:ln>
            <a:noFill/>
          </a:ln>
        </p:spPr>
      </p:pic>
      <p:pic>
        <p:nvPicPr>
          <p:cNvPr id="148" name="Google Shape;148;p31"/>
          <p:cNvPicPr preferRelativeResize="0"/>
          <p:nvPr/>
        </p:nvPicPr>
        <p:blipFill>
          <a:blip r:embed="rId3">
            <a:alphaModFix/>
          </a:blip>
          <a:stretch>
            <a:fillRect/>
          </a:stretch>
        </p:blipFill>
        <p:spPr>
          <a:xfrm>
            <a:off x="6696099" y="856299"/>
            <a:ext cx="340200" cy="340175"/>
          </a:xfrm>
          <a:prstGeom prst="rect">
            <a:avLst/>
          </a:prstGeom>
          <a:noFill/>
          <a:ln>
            <a:noFill/>
          </a:ln>
        </p:spPr>
      </p:pic>
      <p:pic>
        <p:nvPicPr>
          <p:cNvPr id="149" name="Google Shape;149;p31"/>
          <p:cNvPicPr preferRelativeResize="0"/>
          <p:nvPr/>
        </p:nvPicPr>
        <p:blipFill>
          <a:blip r:embed="rId3">
            <a:alphaModFix/>
          </a:blip>
          <a:stretch>
            <a:fillRect/>
          </a:stretch>
        </p:blipFill>
        <p:spPr>
          <a:xfrm>
            <a:off x="6696099" y="2996899"/>
            <a:ext cx="340200" cy="340175"/>
          </a:xfrm>
          <a:prstGeom prst="rect">
            <a:avLst/>
          </a:prstGeom>
          <a:noFill/>
          <a:ln>
            <a:noFill/>
          </a:ln>
        </p:spPr>
      </p:pic>
    </p:spTree>
    <p:extLst>
      <p:ext uri="{BB962C8B-B14F-4D97-AF65-F5344CB8AC3E}">
        <p14:creationId xmlns:p14="http://schemas.microsoft.com/office/powerpoint/2010/main" val="37675848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aphicFrame>
        <p:nvGraphicFramePr>
          <p:cNvPr id="154" name="Google Shape;154;p32"/>
          <p:cNvGraphicFramePr/>
          <p:nvPr/>
        </p:nvGraphicFramePr>
        <p:xfrm>
          <a:off x="1405550" y="415260"/>
          <a:ext cx="6284975" cy="3341175"/>
        </p:xfrm>
        <a:graphic>
          <a:graphicData uri="http://schemas.openxmlformats.org/drawingml/2006/table">
            <a:tbl>
              <a:tblPr>
                <a:noFill/>
                <a:tableStyleId>{25BB550C-84AB-476C-ACED-CD19D5FC3FF1}</a:tableStyleId>
              </a:tblPr>
              <a:tblGrid>
                <a:gridCol w="844300">
                  <a:extLst>
                    <a:ext uri="{9D8B030D-6E8A-4147-A177-3AD203B41FA5}">
                      <a16:colId xmlns:a16="http://schemas.microsoft.com/office/drawing/2014/main" val="20000"/>
                    </a:ext>
                  </a:extLst>
                </a:gridCol>
                <a:gridCol w="3228450">
                  <a:extLst>
                    <a:ext uri="{9D8B030D-6E8A-4147-A177-3AD203B41FA5}">
                      <a16:colId xmlns:a16="http://schemas.microsoft.com/office/drawing/2014/main" val="20001"/>
                    </a:ext>
                  </a:extLst>
                </a:gridCol>
                <a:gridCol w="714800">
                  <a:extLst>
                    <a:ext uri="{9D8B030D-6E8A-4147-A177-3AD203B41FA5}">
                      <a16:colId xmlns:a16="http://schemas.microsoft.com/office/drawing/2014/main" val="20002"/>
                    </a:ext>
                  </a:extLst>
                </a:gridCol>
                <a:gridCol w="1497425">
                  <a:extLst>
                    <a:ext uri="{9D8B030D-6E8A-4147-A177-3AD203B41FA5}">
                      <a16:colId xmlns:a16="http://schemas.microsoft.com/office/drawing/2014/main" val="20003"/>
                    </a:ext>
                  </a:extLst>
                </a:gridCol>
              </a:tblGrid>
              <a:tr h="441050">
                <a:tc>
                  <a:txBody>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JAM2.6</a:t>
                      </a:r>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2"/>
                          </a:solidFill>
                        </a:rPr>
                        <a:t>First summary report of joint events</a:t>
                      </a:r>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r>
                        <a:rPr lang="en"/>
                        <a:t>PM17</a:t>
                      </a:r>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0"/>
                  </a:ext>
                </a:extLst>
              </a:tr>
              <a:tr h="405925">
                <a:tc>
                  <a:txBody>
                    <a:bodyPr/>
                    <a:lstStyle/>
                    <a:p>
                      <a:pPr marL="0" lvl="0" indent="0" algn="l" rtl="0">
                        <a:spcBef>
                          <a:spcPts val="0"/>
                        </a:spcBef>
                        <a:spcAft>
                          <a:spcPts val="0"/>
                        </a:spcAft>
                        <a:buNone/>
                      </a:pPr>
                      <a:r>
                        <a:rPr lang="en">
                          <a:solidFill>
                            <a:schemeClr val="dk2"/>
                          </a:solidFill>
                        </a:rPr>
                        <a:t>JAM2.7</a:t>
                      </a:r>
                      <a:endParaRPr>
                        <a:solidFill>
                          <a:schemeClr val="dk1"/>
                        </a:solidFill>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2"/>
                          </a:solidFill>
                        </a:rPr>
                        <a:t>Second summary report of joint events</a:t>
                      </a:r>
                      <a:endParaRPr>
                        <a:solidFill>
                          <a:schemeClr val="dk2"/>
                        </a:solidFill>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r>
                        <a:rPr lang="en"/>
                        <a:t>PM35</a:t>
                      </a:r>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1"/>
                  </a:ext>
                </a:extLst>
              </a:tr>
              <a:tr h="831400">
                <a:tc>
                  <a:txBody>
                    <a:bodyPr/>
                    <a:lstStyle/>
                    <a:p>
                      <a:pPr marL="0" lvl="0" indent="0" algn="l" rtl="0">
                        <a:spcBef>
                          <a:spcPts val="0"/>
                        </a:spcBef>
                        <a:spcAft>
                          <a:spcPts val="0"/>
                        </a:spcAft>
                        <a:buNone/>
                      </a:pPr>
                      <a:r>
                        <a:rPr lang="en">
                          <a:solidFill>
                            <a:schemeClr val="dk2"/>
                          </a:solidFill>
                        </a:rPr>
                        <a:t>JAM2.8</a:t>
                      </a:r>
                      <a:endParaRPr>
                        <a:solidFill>
                          <a:schemeClr val="dk2"/>
                        </a:solidFill>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2"/>
                          </a:solidFill>
                        </a:rPr>
                        <a:t>A common template and workflow for event organisation</a:t>
                      </a:r>
                      <a:endParaRPr>
                        <a:solidFill>
                          <a:schemeClr val="dk2"/>
                        </a:solidFill>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r>
                        <a:rPr lang="en"/>
                        <a:t>PM6</a:t>
                      </a:r>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2"/>
                  </a:ext>
                </a:extLst>
              </a:tr>
              <a:tr h="831400">
                <a:tc>
                  <a:txBody>
                    <a:bodyPr/>
                    <a:lstStyle/>
                    <a:p>
                      <a:pPr marL="0" lvl="0" indent="0" algn="l" rtl="0">
                        <a:spcBef>
                          <a:spcPts val="0"/>
                        </a:spcBef>
                        <a:spcAft>
                          <a:spcPts val="0"/>
                        </a:spcAft>
                        <a:buNone/>
                      </a:pPr>
                      <a:r>
                        <a:rPr lang="en">
                          <a:solidFill>
                            <a:schemeClr val="dk2"/>
                          </a:solidFill>
                        </a:rPr>
                        <a:t>JAM2.9</a:t>
                      </a:r>
                      <a:endParaRPr>
                        <a:solidFill>
                          <a:schemeClr val="dk2"/>
                        </a:solidFill>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2"/>
                          </a:solidFill>
                        </a:rPr>
                        <a:t>Joint event programme – first issue (PM1 – PM18)</a:t>
                      </a:r>
                      <a:endParaRPr>
                        <a:solidFill>
                          <a:schemeClr val="dk2"/>
                        </a:solidFill>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r>
                        <a:rPr lang="en"/>
                        <a:t>PM9</a:t>
                      </a:r>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3"/>
                  </a:ext>
                </a:extLst>
              </a:tr>
              <a:tr h="831400">
                <a:tc>
                  <a:txBody>
                    <a:bodyPr/>
                    <a:lstStyle/>
                    <a:p>
                      <a:pPr marL="0" lvl="0" indent="0" algn="l" rtl="0">
                        <a:spcBef>
                          <a:spcPts val="0"/>
                        </a:spcBef>
                        <a:spcAft>
                          <a:spcPts val="0"/>
                        </a:spcAft>
                        <a:buNone/>
                      </a:pPr>
                      <a:r>
                        <a:rPr lang="en">
                          <a:solidFill>
                            <a:schemeClr val="dk2"/>
                          </a:solidFill>
                        </a:rPr>
                        <a:t>JAM2.10</a:t>
                      </a:r>
                      <a:endParaRPr>
                        <a:solidFill>
                          <a:schemeClr val="dk2"/>
                        </a:solidFill>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2"/>
                          </a:solidFill>
                        </a:rPr>
                        <a:t>Joint event programme – second issue (PM19 – PM36)</a:t>
                      </a:r>
                      <a:endParaRPr>
                        <a:solidFill>
                          <a:schemeClr val="dk2"/>
                        </a:solidFill>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r>
                        <a:rPr lang="en"/>
                        <a:t>PM17</a:t>
                      </a:r>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155" name="Google Shape;155;p32"/>
          <p:cNvPicPr preferRelativeResize="0"/>
          <p:nvPr/>
        </p:nvPicPr>
        <p:blipFill>
          <a:blip r:embed="rId3">
            <a:alphaModFix/>
          </a:blip>
          <a:stretch>
            <a:fillRect/>
          </a:stretch>
        </p:blipFill>
        <p:spPr>
          <a:xfrm>
            <a:off x="6696099" y="1262224"/>
            <a:ext cx="340200" cy="340175"/>
          </a:xfrm>
          <a:prstGeom prst="rect">
            <a:avLst/>
          </a:prstGeom>
          <a:noFill/>
          <a:ln>
            <a:noFill/>
          </a:ln>
        </p:spPr>
      </p:pic>
      <p:pic>
        <p:nvPicPr>
          <p:cNvPr id="156" name="Google Shape;156;p32"/>
          <p:cNvPicPr preferRelativeResize="0"/>
          <p:nvPr/>
        </p:nvPicPr>
        <p:blipFill>
          <a:blip r:embed="rId3">
            <a:alphaModFix/>
          </a:blip>
          <a:stretch>
            <a:fillRect/>
          </a:stretch>
        </p:blipFill>
        <p:spPr>
          <a:xfrm>
            <a:off x="6696099" y="2093624"/>
            <a:ext cx="340200" cy="340175"/>
          </a:xfrm>
          <a:prstGeom prst="rect">
            <a:avLst/>
          </a:prstGeom>
          <a:noFill/>
          <a:ln>
            <a:noFill/>
          </a:ln>
        </p:spPr>
      </p:pic>
    </p:spTree>
    <p:extLst>
      <p:ext uri="{BB962C8B-B14F-4D97-AF65-F5344CB8AC3E}">
        <p14:creationId xmlns:p14="http://schemas.microsoft.com/office/powerpoint/2010/main" val="10600790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Outline</a:t>
            </a:r>
            <a:endParaRPr/>
          </a:p>
        </p:txBody>
      </p:sp>
      <p:sp>
        <p:nvSpPr>
          <p:cNvPr id="109" name="Google Shape;109;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Three areas of activity</a:t>
            </a:r>
            <a:endParaRPr dirty="0"/>
          </a:p>
          <a:p>
            <a:pPr marL="914400" lvl="1" indent="-317500" algn="l" rtl="0">
              <a:spcBef>
                <a:spcPts val="0"/>
              </a:spcBef>
              <a:spcAft>
                <a:spcPts val="0"/>
              </a:spcAft>
              <a:buSzPts val="1400"/>
              <a:buChar char="○"/>
            </a:pPr>
            <a:r>
              <a:rPr lang="en" dirty="0"/>
              <a:t>Milestones</a:t>
            </a:r>
            <a:endParaRPr dirty="0"/>
          </a:p>
          <a:p>
            <a:pPr marL="914400" lvl="1" indent="-317500" algn="l" rtl="0">
              <a:spcBef>
                <a:spcPts val="0"/>
              </a:spcBef>
              <a:spcAft>
                <a:spcPts val="0"/>
              </a:spcAft>
              <a:buSzPts val="1400"/>
              <a:buChar char="○"/>
            </a:pPr>
            <a:r>
              <a:rPr lang="en" dirty="0"/>
              <a:t>Highlights </a:t>
            </a:r>
            <a:endParaRPr dirty="0"/>
          </a:p>
          <a:p>
            <a:pPr marL="457200" lvl="0" indent="-342900" algn="l" rtl="0">
              <a:spcBef>
                <a:spcPts val="0"/>
              </a:spcBef>
              <a:spcAft>
                <a:spcPts val="0"/>
              </a:spcAft>
              <a:buSzPts val="1800"/>
              <a:buChar char="●"/>
            </a:pPr>
            <a:r>
              <a:rPr lang="en" dirty="0"/>
              <a:t>Any </a:t>
            </a:r>
            <a:r>
              <a:rPr lang="en" dirty="0" smtClean="0"/>
              <a:t>Issues to Raise</a:t>
            </a:r>
            <a:endParaRPr dirty="0"/>
          </a:p>
          <a:p>
            <a:pPr marL="457200" lvl="0" indent="-342900" algn="l" rtl="0">
              <a:spcBef>
                <a:spcPts val="0"/>
              </a:spcBef>
              <a:spcAft>
                <a:spcPts val="0"/>
              </a:spcAft>
              <a:buSzPts val="1800"/>
              <a:buChar char="●"/>
            </a:pPr>
            <a:r>
              <a:rPr lang="en" dirty="0"/>
              <a:t>Future plans and Directions</a:t>
            </a:r>
            <a:endParaRP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Next Steps</a:t>
            </a:r>
            <a:endParaRPr sz="3600"/>
          </a:p>
        </p:txBody>
      </p:sp>
      <p:sp>
        <p:nvSpPr>
          <p:cNvPr id="251" name="Google Shape;251;p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Communications: Set up schedule for 2019</a:t>
            </a:r>
            <a:endParaRPr dirty="0"/>
          </a:p>
          <a:p>
            <a:pPr marL="457200" lvl="0" indent="-342900" algn="l" rtl="0">
              <a:spcBef>
                <a:spcPts val="0"/>
              </a:spcBef>
              <a:spcAft>
                <a:spcPts val="0"/>
              </a:spcAft>
              <a:buSzPts val="1800"/>
              <a:buChar char="●"/>
            </a:pPr>
            <a:r>
              <a:rPr lang="en" dirty="0"/>
              <a:t>Training: Training Material to add to EOSC portal</a:t>
            </a:r>
            <a:endParaRPr dirty="0"/>
          </a:p>
          <a:p>
            <a:pPr marL="457200" lvl="0" indent="-342900" algn="l" rtl="0">
              <a:spcBef>
                <a:spcPts val="0"/>
              </a:spcBef>
              <a:spcAft>
                <a:spcPts val="0"/>
              </a:spcAft>
              <a:buSzPts val="1800"/>
              <a:buChar char="●"/>
            </a:pPr>
            <a:r>
              <a:rPr lang="en" dirty="0"/>
              <a:t>Training: Add Research Communities to training </a:t>
            </a:r>
            <a:endParaRPr dirty="0"/>
          </a:p>
          <a:p>
            <a:pPr marL="457200" lvl="0" indent="-342900" algn="l" rtl="0">
              <a:spcBef>
                <a:spcPts val="0"/>
              </a:spcBef>
              <a:spcAft>
                <a:spcPts val="0"/>
              </a:spcAft>
              <a:buSzPts val="1800"/>
              <a:buChar char="●"/>
            </a:pPr>
            <a:r>
              <a:rPr lang="en" dirty="0"/>
              <a:t>DI4R 2019, end of Nov 2019</a:t>
            </a:r>
            <a:endParaRPr dirty="0"/>
          </a:p>
          <a:p>
            <a:pPr marL="457200" lvl="0" indent="-342900" algn="l" rtl="0">
              <a:spcBef>
                <a:spcPts val="0"/>
              </a:spcBef>
              <a:spcAft>
                <a:spcPts val="0"/>
              </a:spcAft>
              <a:buSzPts val="1800"/>
              <a:buChar char="●"/>
            </a:pPr>
            <a:r>
              <a:rPr lang="en" dirty="0"/>
              <a:t>Joint EOSC-hub/OpenAIRE/RDA Workshop at EOSC-hub week</a:t>
            </a:r>
            <a:endParaRPr dirty="0"/>
          </a:p>
          <a:p>
            <a:pPr marL="914400" lvl="1" indent="-317500" algn="l" rtl="0">
              <a:spcBef>
                <a:spcPts val="0"/>
              </a:spcBef>
              <a:spcAft>
                <a:spcPts val="0"/>
              </a:spcAft>
              <a:buSzPts val="1400"/>
              <a:buChar char="○"/>
            </a:pPr>
            <a:r>
              <a:rPr lang="en" dirty="0"/>
              <a:t>FAIR Services + session on national initiatives collaboration </a:t>
            </a:r>
            <a:endParaRPr dirty="0">
              <a:highlight>
                <a:srgbClr val="FFFF00"/>
              </a:highlight>
            </a:endParaRPr>
          </a:p>
          <a:p>
            <a:pPr marL="457200" lvl="0" indent="-342900" algn="l" rtl="0">
              <a:spcBef>
                <a:spcPts val="0"/>
              </a:spcBef>
              <a:spcAft>
                <a:spcPts val="0"/>
              </a:spcAft>
              <a:buSzPts val="1800"/>
              <a:buChar char="●"/>
            </a:pPr>
            <a:r>
              <a:rPr lang="en" dirty="0"/>
              <a:t>Webinars for SMEs (basic guidance on OS)</a:t>
            </a:r>
            <a:endParaRPr dirty="0"/>
          </a:p>
          <a:p>
            <a:pPr marL="457200" lvl="0" indent="-342900" algn="l" rtl="0">
              <a:spcBef>
                <a:spcPts val="0"/>
              </a:spcBef>
              <a:spcAft>
                <a:spcPts val="0"/>
              </a:spcAft>
              <a:buSzPts val="1800"/>
              <a:buChar char="●"/>
            </a:pPr>
            <a:r>
              <a:rPr lang="en" dirty="0"/>
              <a:t>Policy / MS area of the portal: strategy coming </a:t>
            </a:r>
            <a:endParaRPr dirty="0"/>
          </a:p>
          <a:p>
            <a:pPr marL="457200" lvl="0" indent="-342900" algn="l" rtl="0">
              <a:spcBef>
                <a:spcPts val="0"/>
              </a:spcBef>
              <a:spcAft>
                <a:spcPts val="0"/>
              </a:spcAft>
              <a:buSzPts val="1800"/>
              <a:buChar char="●"/>
            </a:pPr>
            <a:r>
              <a:rPr lang="en" dirty="0"/>
              <a:t>Examples - neuroinformatics community using both sets of services</a:t>
            </a:r>
            <a:endParaRP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Highlights</a:t>
            </a:r>
            <a:endParaRPr/>
          </a:p>
        </p:txBody>
      </p:sp>
      <p:sp>
        <p:nvSpPr>
          <p:cNvPr id="115" name="Google Shape;115;p27"/>
          <p:cNvSpPr txBox="1">
            <a:spLocks noGrp="1"/>
          </p:cNvSpPr>
          <p:nvPr>
            <p:ph type="body" idx="1"/>
          </p:nvPr>
        </p:nvSpPr>
        <p:spPr>
          <a:xfrm>
            <a:off x="311700" y="1017725"/>
            <a:ext cx="8520600" cy="3938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Communications:</a:t>
            </a:r>
            <a:endParaRPr dirty="0"/>
          </a:p>
          <a:p>
            <a:pPr marL="914400" lvl="1" indent="-317500" algn="l" rtl="0">
              <a:spcBef>
                <a:spcPts val="0"/>
              </a:spcBef>
              <a:spcAft>
                <a:spcPts val="0"/>
              </a:spcAft>
              <a:buSzPts val="1400"/>
              <a:buChar char="○"/>
            </a:pPr>
            <a:r>
              <a:rPr lang="en" dirty="0"/>
              <a:t>Joint communications plan</a:t>
            </a:r>
            <a:r>
              <a:rPr lang="en" dirty="0" smtClean="0"/>
              <a:t>, EOSC portal launch, </a:t>
            </a:r>
            <a:r>
              <a:rPr lang="en" dirty="0"/>
              <a:t>Joint use cases, EOSC launch demonstrators, EOSC portal editorial board </a:t>
            </a:r>
            <a:endParaRPr dirty="0"/>
          </a:p>
          <a:p>
            <a:pPr marL="457200" lvl="0" indent="-342900" algn="l" rtl="0">
              <a:spcBef>
                <a:spcPts val="0"/>
              </a:spcBef>
              <a:spcAft>
                <a:spcPts val="0"/>
              </a:spcAft>
              <a:buSzPts val="1800"/>
              <a:buChar char="●"/>
            </a:pPr>
            <a:r>
              <a:rPr lang="en" dirty="0" smtClean="0"/>
              <a:t>Events:</a:t>
            </a:r>
            <a:endParaRPr dirty="0"/>
          </a:p>
          <a:p>
            <a:pPr marL="914400" lvl="1" indent="-317500" algn="l" rtl="0">
              <a:spcBef>
                <a:spcPts val="0"/>
              </a:spcBef>
              <a:spcAft>
                <a:spcPts val="0"/>
              </a:spcAft>
              <a:buSzPts val="1400"/>
              <a:buChar char="○"/>
            </a:pPr>
            <a:r>
              <a:rPr lang="en" dirty="0"/>
              <a:t>DI4R2018 / ICT2018</a:t>
            </a:r>
            <a:endParaRPr dirty="0"/>
          </a:p>
          <a:p>
            <a:pPr marL="914400" lvl="1" indent="-317500" algn="l" rtl="0">
              <a:spcBef>
                <a:spcPts val="0"/>
              </a:spcBef>
              <a:spcAft>
                <a:spcPts val="0"/>
              </a:spcAft>
              <a:buSzPts val="1400"/>
              <a:buChar char="○"/>
            </a:pPr>
            <a:r>
              <a:rPr lang="en" dirty="0"/>
              <a:t>Series of events on national initiatives</a:t>
            </a:r>
            <a:endParaRPr sz="1800" dirty="0"/>
          </a:p>
          <a:p>
            <a:pPr marL="457200" lvl="0" indent="-342900" algn="l" rtl="0">
              <a:spcBef>
                <a:spcPts val="0"/>
              </a:spcBef>
              <a:spcAft>
                <a:spcPts val="0"/>
              </a:spcAft>
              <a:buSzPts val="1800"/>
              <a:buChar char="●"/>
            </a:pPr>
            <a:r>
              <a:rPr lang="en" dirty="0"/>
              <a:t>Training:</a:t>
            </a:r>
            <a:endParaRPr dirty="0"/>
          </a:p>
          <a:p>
            <a:pPr marL="914400" lvl="1" indent="-317500" algn="l" rtl="0">
              <a:spcBef>
                <a:spcPts val="0"/>
              </a:spcBef>
              <a:spcAft>
                <a:spcPts val="0"/>
              </a:spcAft>
              <a:buSzPts val="1400"/>
              <a:buChar char="○"/>
            </a:pPr>
            <a:r>
              <a:rPr lang="en" dirty="0"/>
              <a:t>Joint training schedule</a:t>
            </a:r>
            <a:endParaRPr dirty="0"/>
          </a:p>
          <a:p>
            <a:pPr marL="914400" lvl="1" indent="-317500" algn="l" rtl="0">
              <a:spcBef>
                <a:spcPts val="0"/>
              </a:spcBef>
              <a:spcAft>
                <a:spcPts val="0"/>
              </a:spcAft>
              <a:buSzPts val="1400"/>
              <a:buChar char="○"/>
            </a:pPr>
            <a:r>
              <a:rPr lang="en" dirty="0"/>
              <a:t>Held 4 well-attended webinars (365), plus four f2f sessions (138) </a:t>
            </a:r>
            <a:endParaRPr dirty="0"/>
          </a:p>
          <a:p>
            <a:pPr marL="914400" lvl="1" indent="-317500" algn="l" rtl="0">
              <a:spcBef>
                <a:spcPts val="0"/>
              </a:spcBef>
              <a:spcAft>
                <a:spcPts val="0"/>
              </a:spcAft>
              <a:buSzPts val="1400"/>
              <a:buChar char="○"/>
            </a:pPr>
            <a:r>
              <a:rPr lang="en" dirty="0"/>
              <a:t>OpenAIRE &amp; EOSC-hub launched a Community of Practice for training coordinators and managers</a:t>
            </a:r>
            <a:endParaRPr dirty="0"/>
          </a:p>
          <a:p>
            <a:pPr marL="914400" lvl="0" indent="0" algn="l" rtl="0">
              <a:spcBef>
                <a:spcPts val="1600"/>
              </a:spcBef>
              <a:spcAft>
                <a:spcPts val="0"/>
              </a:spcAft>
              <a:buNone/>
            </a:pPr>
            <a:endParaRPr dirty="0"/>
          </a:p>
          <a:p>
            <a:pPr marL="0" lvl="0" indent="0" algn="l" rtl="0">
              <a:spcBef>
                <a:spcPts val="1600"/>
              </a:spcBef>
              <a:spcAft>
                <a:spcPts val="1600"/>
              </a:spcAft>
              <a:buNone/>
            </a:pPr>
            <a:r>
              <a:rPr lang="en" dirty="0"/>
              <a:t>	</a:t>
            </a:r>
            <a:endParaRP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Communications</a:t>
            </a:r>
            <a:endParaRPr/>
          </a:p>
        </p:txBody>
      </p:sp>
      <p:sp>
        <p:nvSpPr>
          <p:cNvPr id="121" name="Google Shape;121;p28"/>
          <p:cNvSpPr txBox="1">
            <a:spLocks noGrp="1"/>
          </p:cNvSpPr>
          <p:nvPr>
            <p:ph type="body" idx="1"/>
          </p:nvPr>
        </p:nvSpPr>
        <p:spPr>
          <a:xfrm>
            <a:off x="311700" y="1389600"/>
            <a:ext cx="3003000" cy="317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sz="1800" b="1" dirty="0"/>
              <a:t>Harmonise Strategies / approaches</a:t>
            </a:r>
            <a:endParaRPr sz="1800" b="1" dirty="0"/>
          </a:p>
          <a:p>
            <a:pPr marL="457200" lvl="0" indent="-342900" algn="l" rtl="0">
              <a:spcBef>
                <a:spcPts val="0"/>
              </a:spcBef>
              <a:spcAft>
                <a:spcPts val="0"/>
              </a:spcAft>
              <a:buSzPts val="1800"/>
              <a:buAutoNum type="arabicPeriod"/>
            </a:pPr>
            <a:r>
              <a:rPr lang="en" sz="1800" b="1" dirty="0"/>
              <a:t>Promote Usage</a:t>
            </a:r>
            <a:endParaRPr sz="1800" b="1" dirty="0"/>
          </a:p>
          <a:p>
            <a:pPr marL="457200" lvl="0" indent="-342900" algn="l" rtl="0">
              <a:spcBef>
                <a:spcPts val="0"/>
              </a:spcBef>
              <a:spcAft>
                <a:spcPts val="0"/>
              </a:spcAft>
              <a:buSzPts val="1800"/>
              <a:buAutoNum type="arabicPeriod"/>
            </a:pPr>
            <a:r>
              <a:rPr lang="en" sz="1800" b="1" dirty="0"/>
              <a:t>Communications Activities</a:t>
            </a:r>
            <a:endParaRPr sz="1800" b="1" dirty="0"/>
          </a:p>
          <a:p>
            <a:pPr marL="457200" lvl="0" indent="-342900" algn="l" rtl="0">
              <a:spcBef>
                <a:spcPts val="0"/>
              </a:spcBef>
              <a:spcAft>
                <a:spcPts val="0"/>
              </a:spcAft>
              <a:buSzPts val="1800"/>
              <a:buAutoNum type="arabicPeriod"/>
            </a:pPr>
            <a:r>
              <a:rPr lang="en" sz="1800" b="1" dirty="0" smtClean="0"/>
              <a:t>"Common Channel” </a:t>
            </a:r>
            <a:endParaRPr sz="1800" b="1" dirty="0"/>
          </a:p>
        </p:txBody>
      </p:sp>
      <p:sp>
        <p:nvSpPr>
          <p:cNvPr id="122" name="Google Shape;122;p28"/>
          <p:cNvSpPr/>
          <p:nvPr/>
        </p:nvSpPr>
        <p:spPr>
          <a:xfrm>
            <a:off x="5061350" y="4034875"/>
            <a:ext cx="2164500" cy="10158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0000"/>
                </a:solidFill>
              </a:rPr>
              <a:t>  </a:t>
            </a:r>
            <a:endParaRPr>
              <a:solidFill>
                <a:srgbClr val="FF0000"/>
              </a:solidFill>
            </a:endParaRPr>
          </a:p>
        </p:txBody>
      </p:sp>
      <p:pic>
        <p:nvPicPr>
          <p:cNvPr id="123" name="Google Shape;123;p28"/>
          <p:cNvPicPr preferRelativeResize="0"/>
          <p:nvPr/>
        </p:nvPicPr>
        <p:blipFill rotWithShape="1">
          <a:blip r:embed="rId3">
            <a:alphaModFix/>
          </a:blip>
          <a:srcRect l="28212" t="14708" r="28924" b="8160"/>
          <a:stretch/>
        </p:blipFill>
        <p:spPr>
          <a:xfrm>
            <a:off x="3479379" y="0"/>
            <a:ext cx="5328432" cy="5143501"/>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a:t>JA 2.1 Communications</a:t>
            </a:r>
            <a:endParaRPr/>
          </a:p>
        </p:txBody>
      </p:sp>
      <p:sp>
        <p:nvSpPr>
          <p:cNvPr id="129" name="Google Shape;129;p29"/>
          <p:cNvSpPr txBox="1">
            <a:spLocks noGrp="1"/>
          </p:cNvSpPr>
          <p:nvPr>
            <p:ph type="body" idx="1"/>
          </p:nvPr>
        </p:nvSpPr>
        <p:spPr>
          <a:xfrm>
            <a:off x="432050" y="1152475"/>
            <a:ext cx="45711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 sz="1800" dirty="0">
                <a:solidFill>
                  <a:schemeClr val="dk1"/>
                </a:solidFill>
                <a:latin typeface="+mj-lt"/>
              </a:rPr>
              <a:t>•</a:t>
            </a:r>
            <a:r>
              <a:rPr lang="en" sz="1800" dirty="0">
                <a:solidFill>
                  <a:schemeClr val="dk1"/>
                </a:solidFill>
                <a:latin typeface="+mj-lt"/>
                <a:ea typeface="Calibri"/>
                <a:cs typeface="Calibri"/>
                <a:sym typeface="Calibri"/>
              </a:rPr>
              <a:t>Aim: Promote value of the Collaboration </a:t>
            </a:r>
            <a:endParaRPr sz="1800" dirty="0">
              <a:solidFill>
                <a:schemeClr val="dk1"/>
              </a:solidFill>
              <a:latin typeface="+mj-lt"/>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r>
              <a:rPr lang="en" sz="1800" dirty="0">
                <a:solidFill>
                  <a:schemeClr val="dk1"/>
                </a:solidFill>
                <a:latin typeface="+mj-lt"/>
              </a:rPr>
              <a:t>•</a:t>
            </a:r>
            <a:r>
              <a:rPr lang="en" sz="1800" dirty="0">
                <a:solidFill>
                  <a:schemeClr val="dk1"/>
                </a:solidFill>
                <a:latin typeface="+mj-lt"/>
                <a:ea typeface="Calibri"/>
                <a:cs typeface="Calibri"/>
                <a:sym typeface="Calibri"/>
              </a:rPr>
              <a:t>Highlights: EOSC portal</a:t>
            </a:r>
            <a:endParaRPr sz="1800" dirty="0">
              <a:solidFill>
                <a:schemeClr val="dk1"/>
              </a:solidFill>
              <a:latin typeface="+mj-lt"/>
              <a:ea typeface="Calibri"/>
              <a:cs typeface="Calibri"/>
              <a:sym typeface="Calibri"/>
            </a:endParaRPr>
          </a:p>
          <a:p>
            <a:pPr marL="0" lvl="0" indent="0" algn="l" rtl="0">
              <a:lnSpc>
                <a:spcPct val="90000"/>
              </a:lnSpc>
              <a:spcBef>
                <a:spcPts val="1000"/>
              </a:spcBef>
              <a:spcAft>
                <a:spcPts val="0"/>
              </a:spcAft>
              <a:buNone/>
            </a:pPr>
            <a:r>
              <a:rPr lang="en" sz="1800" dirty="0">
                <a:solidFill>
                  <a:schemeClr val="dk1"/>
                </a:solidFill>
                <a:latin typeface="+mj-lt"/>
              </a:rPr>
              <a:t>•</a:t>
            </a:r>
            <a:r>
              <a:rPr lang="en" sz="1800" dirty="0">
                <a:solidFill>
                  <a:schemeClr val="dk1"/>
                </a:solidFill>
                <a:latin typeface="+mj-lt"/>
                <a:ea typeface="Calibri"/>
                <a:cs typeface="Calibri"/>
                <a:sym typeface="Calibri"/>
              </a:rPr>
              <a:t>Milestones reached: </a:t>
            </a:r>
            <a:endParaRPr sz="1800" dirty="0">
              <a:solidFill>
                <a:schemeClr val="dk1"/>
              </a:solidFill>
              <a:latin typeface="+mj-lt"/>
              <a:ea typeface="Calibri"/>
              <a:cs typeface="Calibri"/>
              <a:sym typeface="Calibri"/>
            </a:endParaRPr>
          </a:p>
          <a:p>
            <a:pPr marL="0" lvl="0" indent="457200" algn="l" rtl="0">
              <a:lnSpc>
                <a:spcPct val="90000"/>
              </a:lnSpc>
              <a:spcBef>
                <a:spcPts val="1000"/>
              </a:spcBef>
              <a:spcAft>
                <a:spcPts val="0"/>
              </a:spcAft>
              <a:buNone/>
            </a:pPr>
            <a:r>
              <a:rPr lang="en" sz="1800" dirty="0" smtClean="0">
                <a:solidFill>
                  <a:schemeClr val="dk1"/>
                </a:solidFill>
                <a:latin typeface="+mj-lt"/>
                <a:ea typeface="Calibri"/>
                <a:cs typeface="Calibri"/>
                <a:sym typeface="Calibri"/>
              </a:rPr>
              <a:t>MS </a:t>
            </a:r>
            <a:r>
              <a:rPr lang="en" sz="1800" dirty="0">
                <a:solidFill>
                  <a:schemeClr val="dk1"/>
                </a:solidFill>
                <a:latin typeface="+mj-lt"/>
                <a:ea typeface="Calibri"/>
                <a:cs typeface="Calibri"/>
                <a:sym typeface="Calibri"/>
              </a:rPr>
              <a:t>Communications Plan, </a:t>
            </a:r>
            <a:endParaRPr sz="1800" dirty="0">
              <a:solidFill>
                <a:schemeClr val="dk1"/>
              </a:solidFill>
              <a:latin typeface="+mj-lt"/>
              <a:ea typeface="Calibri"/>
              <a:cs typeface="Calibri"/>
              <a:sym typeface="Calibri"/>
            </a:endParaRPr>
          </a:p>
          <a:p>
            <a:pPr marL="457200" lvl="0" indent="0" algn="l" rtl="0">
              <a:lnSpc>
                <a:spcPct val="90000"/>
              </a:lnSpc>
              <a:spcBef>
                <a:spcPts val="1000"/>
              </a:spcBef>
              <a:spcAft>
                <a:spcPts val="0"/>
              </a:spcAft>
              <a:buNone/>
            </a:pPr>
            <a:r>
              <a:rPr lang="en" sz="1800" dirty="0">
                <a:solidFill>
                  <a:schemeClr val="dk1"/>
                </a:solidFill>
                <a:latin typeface="+mj-lt"/>
                <a:ea typeface="Calibri"/>
                <a:cs typeface="Calibri"/>
                <a:sym typeface="Calibri"/>
              </a:rPr>
              <a:t>Teamwork towards the EOSC launch, 2 meta-use cases &amp; joint monthly articles showcasing services interoperability, Set up of EOSC portal editorial board and its workflows</a:t>
            </a:r>
            <a:endParaRPr sz="1800" dirty="0">
              <a:solidFill>
                <a:schemeClr val="dk1"/>
              </a:solidFill>
              <a:latin typeface="+mj-lt"/>
              <a:ea typeface="Calibri"/>
              <a:cs typeface="Calibri"/>
              <a:sym typeface="Calibri"/>
            </a:endParaRPr>
          </a:p>
          <a:p>
            <a:pPr marL="0" lvl="0" indent="0" algn="l" rtl="0">
              <a:lnSpc>
                <a:spcPct val="90000"/>
              </a:lnSpc>
              <a:spcBef>
                <a:spcPts val="1000"/>
              </a:spcBef>
              <a:spcAft>
                <a:spcPts val="0"/>
              </a:spcAft>
              <a:buNone/>
            </a:pPr>
            <a:r>
              <a:rPr lang="en" sz="1800" dirty="0">
                <a:solidFill>
                  <a:schemeClr val="dk1"/>
                </a:solidFill>
                <a:latin typeface="+mj-lt"/>
              </a:rPr>
              <a:t>•</a:t>
            </a:r>
            <a:r>
              <a:rPr lang="en" sz="1800" dirty="0">
                <a:solidFill>
                  <a:schemeClr val="dk1"/>
                </a:solidFill>
                <a:latin typeface="+mj-lt"/>
                <a:ea typeface="Calibri"/>
                <a:cs typeface="Calibri"/>
                <a:sym typeface="Calibri"/>
              </a:rPr>
              <a:t>Issues/Next Steps:  Liaise w Technical Roadmaps </a:t>
            </a:r>
            <a:endParaRPr sz="1100" dirty="0">
              <a:solidFill>
                <a:srgbClr val="000000"/>
              </a:solidFill>
              <a:latin typeface="+mj-lt"/>
            </a:endParaRPr>
          </a:p>
          <a:p>
            <a:pPr marL="0" lvl="0" indent="0" algn="l" rtl="0">
              <a:lnSpc>
                <a:spcPct val="90000"/>
              </a:lnSpc>
              <a:spcBef>
                <a:spcPts val="1000"/>
              </a:spcBef>
              <a:spcAft>
                <a:spcPts val="0"/>
              </a:spcAft>
              <a:buNone/>
            </a:pPr>
            <a:endParaRPr sz="1100" dirty="0">
              <a:solidFill>
                <a:srgbClr val="000000"/>
              </a:solidFill>
            </a:endParaRPr>
          </a:p>
          <a:p>
            <a:pPr marL="0" lvl="0" indent="0" algn="l" rtl="0">
              <a:lnSpc>
                <a:spcPct val="90000"/>
              </a:lnSpc>
              <a:spcBef>
                <a:spcPts val="1000"/>
              </a:spcBef>
              <a:spcAft>
                <a:spcPts val="0"/>
              </a:spcAft>
              <a:buNone/>
            </a:pPr>
            <a:endParaRPr sz="1800" dirty="0">
              <a:solidFill>
                <a:schemeClr val="dk1"/>
              </a:solidFill>
              <a:latin typeface="Calibri"/>
              <a:ea typeface="Calibri"/>
              <a:cs typeface="Calibri"/>
              <a:sym typeface="Calibri"/>
            </a:endParaRPr>
          </a:p>
          <a:p>
            <a:pPr marL="0" lvl="0" indent="0" algn="l" rtl="0">
              <a:spcBef>
                <a:spcPts val="0"/>
              </a:spcBef>
              <a:spcAft>
                <a:spcPts val="1600"/>
              </a:spcAft>
              <a:buNone/>
            </a:pPr>
            <a:endParaRPr sz="2400" dirty="0"/>
          </a:p>
        </p:txBody>
      </p:sp>
      <p:sp>
        <p:nvSpPr>
          <p:cNvPr id="130" name="Google Shape;130;p2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31" name="Google Shape;131;p29"/>
          <p:cNvPicPr preferRelativeResize="0"/>
          <p:nvPr/>
        </p:nvPicPr>
        <p:blipFill>
          <a:blip r:embed="rId3">
            <a:alphaModFix/>
          </a:blip>
          <a:stretch>
            <a:fillRect/>
          </a:stretch>
        </p:blipFill>
        <p:spPr>
          <a:xfrm>
            <a:off x="5003149" y="1572050"/>
            <a:ext cx="3829149" cy="2552749"/>
          </a:xfrm>
          <a:prstGeom prst="rect">
            <a:avLst/>
          </a:prstGeom>
          <a:noFill/>
          <a:ln>
            <a:noFill/>
          </a:ln>
        </p:spPr>
      </p:pic>
      <p:pic>
        <p:nvPicPr>
          <p:cNvPr id="9" name="Google Shape;156;p32"/>
          <p:cNvPicPr preferRelativeResize="0"/>
          <p:nvPr/>
        </p:nvPicPr>
        <p:blipFill>
          <a:blip r:embed="rId4">
            <a:alphaModFix/>
          </a:blip>
          <a:stretch>
            <a:fillRect/>
          </a:stretch>
        </p:blipFill>
        <p:spPr>
          <a:xfrm>
            <a:off x="607634" y="2363788"/>
            <a:ext cx="340200" cy="340175"/>
          </a:xfrm>
          <a:prstGeom prst="rect">
            <a:avLst/>
          </a:prstGeom>
          <a:noFill/>
          <a:ln>
            <a:noFill/>
          </a:ln>
        </p:spPr>
      </p:pic>
      <p:pic>
        <p:nvPicPr>
          <p:cNvPr id="10" name="Google Shape;156;p32"/>
          <p:cNvPicPr preferRelativeResize="0"/>
          <p:nvPr/>
        </p:nvPicPr>
        <p:blipFill>
          <a:blip r:embed="rId4">
            <a:alphaModFix/>
          </a:blip>
          <a:stretch>
            <a:fillRect/>
          </a:stretch>
        </p:blipFill>
        <p:spPr>
          <a:xfrm>
            <a:off x="600707" y="2838713"/>
            <a:ext cx="340200" cy="340175"/>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3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39" name="Google Shape;139;p3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40" name="Google Shape;140;p30"/>
          <p:cNvPicPr preferRelativeResize="0"/>
          <p:nvPr/>
        </p:nvPicPr>
        <p:blipFill rotWithShape="1">
          <a:blip r:embed="rId3">
            <a:alphaModFix/>
          </a:blip>
          <a:srcRect l="26374" t="22138" r="22560" b="-1065"/>
          <a:stretch/>
        </p:blipFill>
        <p:spPr>
          <a:xfrm>
            <a:off x="223150" y="78100"/>
            <a:ext cx="5522074" cy="4578819"/>
          </a:xfrm>
          <a:prstGeom prst="rect">
            <a:avLst/>
          </a:prstGeom>
          <a:noFill/>
          <a:ln>
            <a:noFill/>
          </a:ln>
        </p:spPr>
      </p:pic>
      <p:pic>
        <p:nvPicPr>
          <p:cNvPr id="141" name="Google Shape;141;p30"/>
          <p:cNvPicPr preferRelativeResize="0"/>
          <p:nvPr/>
        </p:nvPicPr>
        <p:blipFill rotWithShape="1">
          <a:blip r:embed="rId4">
            <a:alphaModFix/>
          </a:blip>
          <a:srcRect l="9273" t="35180" r="9951" b="679"/>
          <a:stretch/>
        </p:blipFill>
        <p:spPr>
          <a:xfrm>
            <a:off x="1757900" y="1799600"/>
            <a:ext cx="7386101" cy="3146349"/>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3"/>
          <p:cNvSpPr txBox="1">
            <a:spLocks noGrp="1"/>
          </p:cNvSpPr>
          <p:nvPr>
            <p:ph type="title"/>
          </p:nvPr>
        </p:nvSpPr>
        <p:spPr>
          <a:xfrm>
            <a:off x="311700" y="555600"/>
            <a:ext cx="3567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Support and Training</a:t>
            </a:r>
            <a:endParaRPr/>
          </a:p>
        </p:txBody>
      </p:sp>
      <p:sp>
        <p:nvSpPr>
          <p:cNvPr id="162" name="Google Shape;162;p33"/>
          <p:cNvSpPr txBox="1">
            <a:spLocks noGrp="1"/>
          </p:cNvSpPr>
          <p:nvPr>
            <p:ph type="body" idx="1"/>
          </p:nvPr>
        </p:nvSpPr>
        <p:spPr>
          <a:xfrm>
            <a:off x="311700" y="982050"/>
            <a:ext cx="36774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b="1" dirty="0"/>
          </a:p>
          <a:p>
            <a:pPr marL="457200" lvl="0" indent="-342900" algn="l" rtl="0">
              <a:spcBef>
                <a:spcPts val="1600"/>
              </a:spcBef>
              <a:spcAft>
                <a:spcPts val="0"/>
              </a:spcAft>
              <a:buSzPts val="1800"/>
              <a:buAutoNum type="arabicPeriod"/>
            </a:pPr>
            <a:r>
              <a:rPr lang="en" sz="1800" b="1" dirty="0"/>
              <a:t>Joint training activities</a:t>
            </a:r>
            <a:endParaRPr sz="1800" b="1" dirty="0"/>
          </a:p>
          <a:p>
            <a:pPr marL="457200" lvl="0" indent="-342900" algn="l" rtl="0">
              <a:spcBef>
                <a:spcPts val="0"/>
              </a:spcBef>
              <a:spcAft>
                <a:spcPts val="0"/>
              </a:spcAft>
              <a:buSzPts val="1800"/>
              <a:buAutoNum type="arabicPeriod"/>
            </a:pPr>
            <a:r>
              <a:rPr lang="en" sz="1800" b="1" dirty="0"/>
              <a:t>Body of training materials</a:t>
            </a:r>
            <a:endParaRPr sz="1800" b="1" dirty="0"/>
          </a:p>
          <a:p>
            <a:pPr marL="457200" lvl="0" indent="-342900" algn="l" rtl="0">
              <a:spcBef>
                <a:spcPts val="0"/>
              </a:spcBef>
              <a:spcAft>
                <a:spcPts val="0"/>
              </a:spcAft>
              <a:buSzPts val="1800"/>
              <a:buAutoNum type="arabicPeriod"/>
            </a:pPr>
            <a:r>
              <a:rPr lang="en" sz="1800" b="1" dirty="0"/>
              <a:t>Empower national nodes so they can support </a:t>
            </a:r>
            <a:endParaRPr sz="1800" b="1" dirty="0"/>
          </a:p>
        </p:txBody>
      </p:sp>
      <p:pic>
        <p:nvPicPr>
          <p:cNvPr id="163" name="Google Shape;163;p33"/>
          <p:cNvPicPr preferRelativeResize="0"/>
          <p:nvPr/>
        </p:nvPicPr>
        <p:blipFill rotWithShape="1">
          <a:blip r:embed="rId3">
            <a:alphaModFix/>
          </a:blip>
          <a:srcRect l="25627" t="8483" r="29701"/>
          <a:stretch/>
        </p:blipFill>
        <p:spPr>
          <a:xfrm>
            <a:off x="4525800" y="71500"/>
            <a:ext cx="4351349" cy="4781924"/>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a:t>JA 2.2 Support and Training</a:t>
            </a:r>
            <a:endParaRPr/>
          </a:p>
        </p:txBody>
      </p:sp>
      <p:sp>
        <p:nvSpPr>
          <p:cNvPr id="169" name="Google Shape;169;p34"/>
          <p:cNvSpPr txBox="1">
            <a:spLocks noGrp="1"/>
          </p:cNvSpPr>
          <p:nvPr>
            <p:ph type="body" idx="1"/>
          </p:nvPr>
        </p:nvSpPr>
        <p:spPr>
          <a:xfrm>
            <a:off x="311700" y="1152475"/>
            <a:ext cx="4988100" cy="3416400"/>
          </a:xfrm>
          <a:prstGeom prst="rect">
            <a:avLst/>
          </a:prstGeom>
        </p:spPr>
        <p:txBody>
          <a:bodyPr spcFirstLastPara="1" wrap="square" lIns="91425" tIns="91425" rIns="91425" bIns="91425" anchor="t" anchorCtr="0">
            <a:noAutofit/>
          </a:bodyPr>
          <a:lstStyle/>
          <a:p>
            <a:pPr marL="457200" lvl="0" indent="-342900" algn="l" rtl="0">
              <a:lnSpc>
                <a:spcPct val="90000"/>
              </a:lnSpc>
              <a:spcBef>
                <a:spcPts val="1000"/>
              </a:spcBef>
              <a:spcAft>
                <a:spcPts val="0"/>
              </a:spcAft>
              <a:buClr>
                <a:schemeClr val="dk1"/>
              </a:buClr>
              <a:buSzPts val="1800"/>
              <a:buFont typeface="Calibri"/>
              <a:buChar char="●"/>
            </a:pPr>
            <a:r>
              <a:rPr lang="en" b="1" dirty="0">
                <a:solidFill>
                  <a:schemeClr val="dk1"/>
                </a:solidFill>
                <a:latin typeface="+mj-lt"/>
                <a:ea typeface="Calibri"/>
                <a:cs typeface="Calibri"/>
                <a:sym typeface="Calibri"/>
              </a:rPr>
              <a:t>Aim: </a:t>
            </a:r>
            <a:r>
              <a:rPr lang="en" dirty="0">
                <a:solidFill>
                  <a:schemeClr val="dk1"/>
                </a:solidFill>
                <a:latin typeface="+mj-lt"/>
                <a:ea typeface="Calibri"/>
                <a:cs typeface="Calibri"/>
                <a:sym typeface="Calibri"/>
              </a:rPr>
              <a:t>Empower National nodes/ Uptake of Services</a:t>
            </a:r>
            <a:endParaRPr dirty="0">
              <a:solidFill>
                <a:schemeClr val="dk1"/>
              </a:solidFill>
              <a:latin typeface="+mj-lt"/>
              <a:ea typeface="Calibri"/>
              <a:cs typeface="Calibri"/>
              <a:sym typeface="Calibri"/>
            </a:endParaRPr>
          </a:p>
          <a:p>
            <a:pPr marL="457200" lvl="0" indent="-342900" algn="l" rtl="0">
              <a:lnSpc>
                <a:spcPct val="90000"/>
              </a:lnSpc>
              <a:spcBef>
                <a:spcPts val="0"/>
              </a:spcBef>
              <a:spcAft>
                <a:spcPts val="0"/>
              </a:spcAft>
              <a:buClr>
                <a:schemeClr val="dk1"/>
              </a:buClr>
              <a:buSzPts val="1800"/>
              <a:buFont typeface="Calibri"/>
              <a:buChar char="●"/>
            </a:pPr>
            <a:r>
              <a:rPr lang="en" b="1" dirty="0">
                <a:solidFill>
                  <a:schemeClr val="dk1"/>
                </a:solidFill>
                <a:latin typeface="+mj-lt"/>
                <a:ea typeface="Calibri"/>
                <a:cs typeface="Calibri"/>
                <a:sym typeface="Calibri"/>
              </a:rPr>
              <a:t>Highlights:</a:t>
            </a:r>
            <a:r>
              <a:rPr lang="en" dirty="0">
                <a:solidFill>
                  <a:schemeClr val="dk1"/>
                </a:solidFill>
                <a:latin typeface="+mj-lt"/>
                <a:ea typeface="Calibri"/>
                <a:cs typeface="Calibri"/>
                <a:sym typeface="Calibri"/>
              </a:rPr>
              <a:t> </a:t>
            </a:r>
            <a:endParaRPr dirty="0">
              <a:solidFill>
                <a:schemeClr val="dk1"/>
              </a:solidFill>
              <a:latin typeface="+mj-lt"/>
              <a:ea typeface="Calibri"/>
              <a:cs typeface="Calibri"/>
              <a:sym typeface="Calibri"/>
            </a:endParaRPr>
          </a:p>
          <a:p>
            <a:pPr marL="914400" lvl="1" indent="-317500" algn="l" rtl="0">
              <a:lnSpc>
                <a:spcPct val="90000"/>
              </a:lnSpc>
              <a:spcBef>
                <a:spcPts val="0"/>
              </a:spcBef>
              <a:spcAft>
                <a:spcPts val="0"/>
              </a:spcAft>
              <a:buClr>
                <a:schemeClr val="dk1"/>
              </a:buClr>
              <a:buSzPts val="1400"/>
              <a:buFont typeface="Calibri"/>
              <a:buChar char="○"/>
            </a:pPr>
            <a:r>
              <a:rPr lang="en" dirty="0">
                <a:solidFill>
                  <a:schemeClr val="dk1"/>
                </a:solidFill>
                <a:latin typeface="+mj-lt"/>
                <a:ea typeface="Calibri"/>
                <a:cs typeface="Calibri"/>
                <a:sym typeface="Calibri"/>
              </a:rPr>
              <a:t>Good attendance to Training: c.500 </a:t>
            </a:r>
            <a:endParaRPr dirty="0">
              <a:solidFill>
                <a:schemeClr val="dk1"/>
              </a:solidFill>
              <a:latin typeface="+mj-lt"/>
              <a:ea typeface="Calibri"/>
              <a:cs typeface="Calibri"/>
              <a:sym typeface="Calibri"/>
            </a:endParaRPr>
          </a:p>
          <a:p>
            <a:pPr marL="914400" lvl="1" indent="-317500" algn="l" rtl="0">
              <a:lnSpc>
                <a:spcPct val="90000"/>
              </a:lnSpc>
              <a:spcBef>
                <a:spcPts val="0"/>
              </a:spcBef>
              <a:spcAft>
                <a:spcPts val="0"/>
              </a:spcAft>
              <a:buClr>
                <a:schemeClr val="dk1"/>
              </a:buClr>
              <a:buSzPts val="1400"/>
              <a:buChar char="○"/>
            </a:pPr>
            <a:r>
              <a:rPr lang="en" b="1" dirty="0">
                <a:solidFill>
                  <a:schemeClr val="dk1"/>
                </a:solidFill>
                <a:latin typeface="+mj-lt"/>
                <a:ea typeface="Calibri"/>
                <a:cs typeface="Calibri"/>
                <a:sym typeface="Calibri"/>
              </a:rPr>
              <a:t>Community of Practice</a:t>
            </a:r>
            <a:r>
              <a:rPr lang="en" dirty="0">
                <a:solidFill>
                  <a:schemeClr val="dk1"/>
                </a:solidFill>
                <a:latin typeface="+mj-lt"/>
                <a:ea typeface="Calibri"/>
                <a:cs typeface="Calibri"/>
                <a:sym typeface="Calibri"/>
              </a:rPr>
              <a:t> for training coordinators and managers: </a:t>
            </a:r>
            <a:r>
              <a:rPr lang="en" dirty="0">
                <a:solidFill>
                  <a:schemeClr val="dk1"/>
                </a:solidFill>
                <a:highlight>
                  <a:srgbClr val="FFFFFF"/>
                </a:highlight>
                <a:latin typeface="+mj-lt"/>
                <a:ea typeface="Roboto"/>
                <a:cs typeface="Roboto"/>
                <a:sym typeface="Roboto"/>
              </a:rPr>
              <a:t>CESSDA, DARIAH, ELIXIR, OpenAIRE, , EOSCpilot, FREYA, GEANT, RDA Europe, Parthenos, PRACE and </a:t>
            </a:r>
            <a:r>
              <a:rPr lang="en" dirty="0">
                <a:solidFill>
                  <a:schemeClr val="dk1"/>
                </a:solidFill>
                <a:highlight>
                  <a:schemeClr val="lt1"/>
                </a:highlight>
                <a:latin typeface="+mj-lt"/>
                <a:ea typeface="Roboto"/>
                <a:cs typeface="Roboto"/>
                <a:sym typeface="Roboto"/>
              </a:rPr>
              <a:t>ANDC </a:t>
            </a:r>
            <a:r>
              <a:rPr lang="en" dirty="0">
                <a:solidFill>
                  <a:schemeClr val="dk1"/>
                </a:solidFill>
                <a:highlight>
                  <a:srgbClr val="FFFFFF"/>
                </a:highlight>
                <a:latin typeface="+mj-lt"/>
                <a:ea typeface="Roboto"/>
                <a:cs typeface="Roboto"/>
                <a:sym typeface="Roboto"/>
              </a:rPr>
              <a:t>.</a:t>
            </a:r>
            <a:endParaRPr dirty="0">
              <a:solidFill>
                <a:schemeClr val="dk1"/>
              </a:solidFill>
              <a:latin typeface="+mj-lt"/>
              <a:ea typeface="Calibri"/>
              <a:cs typeface="Calibri"/>
              <a:sym typeface="Calibri"/>
            </a:endParaRPr>
          </a:p>
          <a:p>
            <a:pPr marL="457200" lvl="0" indent="-342900" algn="l" rtl="0">
              <a:lnSpc>
                <a:spcPct val="90000"/>
              </a:lnSpc>
              <a:spcBef>
                <a:spcPts val="0"/>
              </a:spcBef>
              <a:spcAft>
                <a:spcPts val="0"/>
              </a:spcAft>
              <a:buClr>
                <a:schemeClr val="dk1"/>
              </a:buClr>
              <a:buSzPts val="1800"/>
              <a:buFont typeface="Calibri"/>
              <a:buChar char="●"/>
            </a:pPr>
            <a:r>
              <a:rPr lang="en" b="1" dirty="0">
                <a:solidFill>
                  <a:schemeClr val="dk1"/>
                </a:solidFill>
                <a:latin typeface="+mj-lt"/>
                <a:ea typeface="Calibri"/>
                <a:cs typeface="Calibri"/>
                <a:sym typeface="Calibri"/>
              </a:rPr>
              <a:t>Milestones reached:</a:t>
            </a:r>
            <a:r>
              <a:rPr lang="en" dirty="0">
                <a:solidFill>
                  <a:schemeClr val="dk1"/>
                </a:solidFill>
                <a:latin typeface="+mj-lt"/>
                <a:ea typeface="Calibri"/>
                <a:cs typeface="Calibri"/>
                <a:sym typeface="Calibri"/>
              </a:rPr>
              <a:t> Joint training schedule, including 8 joint training events delivered (JAM2.5) </a:t>
            </a:r>
            <a:r>
              <a:rPr lang="en" sz="1000" u="sng" dirty="0">
                <a:solidFill>
                  <a:schemeClr val="hlink"/>
                </a:solidFill>
                <a:latin typeface="+mj-lt"/>
                <a:ea typeface="Roboto"/>
                <a:cs typeface="Roboto"/>
                <a:sym typeface="Roboto"/>
                <a:hlinkClick r:id="rId3"/>
              </a:rPr>
              <a:t>https://goo.gl/NUZ5xF</a:t>
            </a:r>
            <a:r>
              <a:rPr lang="en" sz="1000" dirty="0">
                <a:solidFill>
                  <a:srgbClr val="444444"/>
                </a:solidFill>
                <a:latin typeface="+mj-lt"/>
                <a:ea typeface="Roboto"/>
                <a:cs typeface="Roboto"/>
                <a:sym typeface="Roboto"/>
              </a:rPr>
              <a:t> </a:t>
            </a:r>
            <a:endParaRPr dirty="0">
              <a:solidFill>
                <a:schemeClr val="dk1"/>
              </a:solidFill>
              <a:latin typeface="+mj-lt"/>
              <a:ea typeface="Calibri"/>
              <a:cs typeface="Calibri"/>
              <a:sym typeface="Calibri"/>
            </a:endParaRPr>
          </a:p>
          <a:p>
            <a:pPr marL="457200" lvl="0" indent="0" algn="l" rtl="0">
              <a:lnSpc>
                <a:spcPct val="90000"/>
              </a:lnSpc>
              <a:spcBef>
                <a:spcPts val="1000"/>
              </a:spcBef>
              <a:spcAft>
                <a:spcPts val="0"/>
              </a:spcAft>
              <a:buNone/>
            </a:pPr>
            <a:endParaRPr dirty="0">
              <a:solidFill>
                <a:schemeClr val="dk1"/>
              </a:solidFill>
              <a:latin typeface="Calibri"/>
              <a:ea typeface="Calibri"/>
              <a:cs typeface="Calibri"/>
              <a:sym typeface="Calibri"/>
            </a:endParaRPr>
          </a:p>
          <a:p>
            <a:pPr marL="0" lvl="0" indent="0" algn="l" rtl="0">
              <a:spcBef>
                <a:spcPts val="0"/>
              </a:spcBef>
              <a:spcAft>
                <a:spcPts val="1600"/>
              </a:spcAft>
              <a:buNone/>
            </a:pPr>
            <a:endParaRPr dirty="0"/>
          </a:p>
        </p:txBody>
      </p:sp>
      <p:pic>
        <p:nvPicPr>
          <p:cNvPr id="170" name="Google Shape;170;p34"/>
          <p:cNvPicPr preferRelativeResize="0"/>
          <p:nvPr/>
        </p:nvPicPr>
        <p:blipFill>
          <a:blip r:embed="rId4">
            <a:alphaModFix/>
          </a:blip>
          <a:stretch>
            <a:fillRect/>
          </a:stretch>
        </p:blipFill>
        <p:spPr>
          <a:xfrm>
            <a:off x="5299800" y="1424000"/>
            <a:ext cx="3454425" cy="2585443"/>
          </a:xfrm>
          <a:prstGeom prst="rect">
            <a:avLst/>
          </a:prstGeom>
          <a:noFill/>
          <a:ln>
            <a:noFill/>
          </a:ln>
        </p:spPr>
      </p:pic>
      <p:pic>
        <p:nvPicPr>
          <p:cNvPr id="6" name="Google Shape;156;p32"/>
          <p:cNvPicPr preferRelativeResize="0"/>
          <p:nvPr/>
        </p:nvPicPr>
        <p:blipFill>
          <a:blip r:embed="rId5">
            <a:alphaModFix/>
          </a:blip>
          <a:stretch>
            <a:fillRect/>
          </a:stretch>
        </p:blipFill>
        <p:spPr>
          <a:xfrm>
            <a:off x="510900" y="3010163"/>
            <a:ext cx="340200" cy="340175"/>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a:t>JA 2.2 Support and Training</a:t>
            </a:r>
            <a:endParaRPr/>
          </a:p>
        </p:txBody>
      </p:sp>
      <p:sp>
        <p:nvSpPr>
          <p:cNvPr id="176" name="Google Shape;176;p35"/>
          <p:cNvSpPr txBox="1">
            <a:spLocks noGrp="1"/>
          </p:cNvSpPr>
          <p:nvPr>
            <p:ph type="body" idx="1"/>
          </p:nvPr>
        </p:nvSpPr>
        <p:spPr>
          <a:xfrm>
            <a:off x="311700" y="816025"/>
            <a:ext cx="4567800" cy="3753000"/>
          </a:xfrm>
          <a:prstGeom prst="rect">
            <a:avLst/>
          </a:prstGeom>
        </p:spPr>
        <p:txBody>
          <a:bodyPr spcFirstLastPara="1" wrap="square" lIns="91425" tIns="91425" rIns="91425" bIns="91425" anchor="t" anchorCtr="0">
            <a:noAutofit/>
          </a:bodyPr>
          <a:lstStyle/>
          <a:p>
            <a:pPr marL="457200" lvl="0" indent="0" algn="l" rtl="0">
              <a:lnSpc>
                <a:spcPct val="90000"/>
              </a:lnSpc>
              <a:spcBef>
                <a:spcPts val="1000"/>
              </a:spcBef>
              <a:spcAft>
                <a:spcPts val="0"/>
              </a:spcAft>
              <a:buNone/>
            </a:pPr>
            <a:endParaRPr dirty="0">
              <a:solidFill>
                <a:schemeClr val="dk1"/>
              </a:solidFill>
              <a:latin typeface="Calibri"/>
              <a:ea typeface="Calibri"/>
              <a:cs typeface="Calibri"/>
              <a:sym typeface="Calibri"/>
            </a:endParaRPr>
          </a:p>
          <a:p>
            <a:pPr marL="457200" lvl="0" indent="-342900" algn="l" rtl="0">
              <a:lnSpc>
                <a:spcPct val="90000"/>
              </a:lnSpc>
              <a:spcBef>
                <a:spcPts val="1000"/>
              </a:spcBef>
              <a:spcAft>
                <a:spcPts val="0"/>
              </a:spcAft>
              <a:buClr>
                <a:schemeClr val="dk1"/>
              </a:buClr>
              <a:buSzPts val="1800"/>
              <a:buFont typeface="Calibri"/>
              <a:buChar char="●"/>
            </a:pPr>
            <a:r>
              <a:rPr lang="en" b="1" dirty="0">
                <a:solidFill>
                  <a:schemeClr val="dk1"/>
                </a:solidFill>
                <a:latin typeface="+mj-lt"/>
                <a:ea typeface="Calibri"/>
                <a:cs typeface="Calibri"/>
                <a:sym typeface="Calibri"/>
              </a:rPr>
              <a:t>Issues:</a:t>
            </a:r>
            <a:r>
              <a:rPr lang="en" dirty="0">
                <a:solidFill>
                  <a:schemeClr val="dk1"/>
                </a:solidFill>
                <a:latin typeface="+mj-lt"/>
                <a:ea typeface="Calibri"/>
                <a:cs typeface="Calibri"/>
                <a:sym typeface="Calibri"/>
              </a:rPr>
              <a:t> Need for a comprehensive display of joint training materials. </a:t>
            </a:r>
            <a:endParaRPr dirty="0">
              <a:solidFill>
                <a:schemeClr val="dk1"/>
              </a:solidFill>
              <a:latin typeface="+mj-lt"/>
              <a:ea typeface="Calibri"/>
              <a:cs typeface="Calibri"/>
              <a:sym typeface="Calibri"/>
            </a:endParaRPr>
          </a:p>
          <a:p>
            <a:pPr marL="457200" lvl="0" indent="-342900" algn="l" rtl="0">
              <a:lnSpc>
                <a:spcPct val="90000"/>
              </a:lnSpc>
              <a:spcBef>
                <a:spcPts val="0"/>
              </a:spcBef>
              <a:spcAft>
                <a:spcPts val="0"/>
              </a:spcAft>
              <a:buClr>
                <a:schemeClr val="dk1"/>
              </a:buClr>
              <a:buSzPts val="1800"/>
              <a:buFont typeface="Calibri"/>
              <a:buChar char="●"/>
            </a:pPr>
            <a:r>
              <a:rPr lang="en" b="1" dirty="0">
                <a:solidFill>
                  <a:schemeClr val="dk1"/>
                </a:solidFill>
                <a:latin typeface="+mj-lt"/>
                <a:ea typeface="Calibri"/>
                <a:cs typeface="Calibri"/>
                <a:sym typeface="Calibri"/>
              </a:rPr>
              <a:t>Next steps:</a:t>
            </a:r>
            <a:r>
              <a:rPr lang="en" dirty="0">
                <a:solidFill>
                  <a:schemeClr val="dk1"/>
                </a:solidFill>
                <a:latin typeface="+mj-lt"/>
                <a:ea typeface="Calibri"/>
                <a:cs typeface="Calibri"/>
                <a:sym typeface="Calibri"/>
              </a:rPr>
              <a:t> New Training plan in M14</a:t>
            </a:r>
            <a:endParaRPr dirty="0">
              <a:solidFill>
                <a:schemeClr val="dk1"/>
              </a:solidFill>
              <a:latin typeface="+mj-lt"/>
              <a:ea typeface="Calibri"/>
              <a:cs typeface="Calibri"/>
              <a:sym typeface="Calibri"/>
            </a:endParaRPr>
          </a:p>
          <a:p>
            <a:pPr marL="457200" lvl="0" indent="-342900" algn="l" rtl="0">
              <a:lnSpc>
                <a:spcPct val="90000"/>
              </a:lnSpc>
              <a:spcBef>
                <a:spcPts val="0"/>
              </a:spcBef>
              <a:spcAft>
                <a:spcPts val="0"/>
              </a:spcAft>
              <a:buClr>
                <a:schemeClr val="dk1"/>
              </a:buClr>
              <a:buSzPts val="1800"/>
              <a:buFont typeface="Calibri"/>
              <a:buChar char="●"/>
            </a:pPr>
            <a:r>
              <a:rPr lang="en" b="1" dirty="0">
                <a:solidFill>
                  <a:schemeClr val="dk1"/>
                </a:solidFill>
                <a:latin typeface="+mj-lt"/>
                <a:ea typeface="Calibri"/>
                <a:cs typeface="Calibri"/>
                <a:sym typeface="Calibri"/>
              </a:rPr>
              <a:t>Coming up! </a:t>
            </a:r>
            <a:r>
              <a:rPr lang="en" dirty="0">
                <a:solidFill>
                  <a:schemeClr val="dk1"/>
                </a:solidFill>
                <a:latin typeface="+mj-lt"/>
                <a:ea typeface="Calibri"/>
                <a:cs typeface="Calibri"/>
                <a:sym typeface="Calibri"/>
              </a:rPr>
              <a:t>FAIR Data - Licensing - Data Reuse. Federated Services via Thematic Areas</a:t>
            </a:r>
            <a:endParaRPr dirty="0">
              <a:solidFill>
                <a:schemeClr val="dk1"/>
              </a:solidFill>
              <a:latin typeface="+mj-lt"/>
              <a:ea typeface="Calibri"/>
              <a:cs typeface="Calibri"/>
              <a:sym typeface="Calibri"/>
            </a:endParaRPr>
          </a:p>
          <a:p>
            <a:pPr marL="0" lvl="0" indent="0" algn="l" rtl="0">
              <a:spcBef>
                <a:spcPts val="0"/>
              </a:spcBef>
              <a:spcAft>
                <a:spcPts val="1600"/>
              </a:spcAft>
              <a:buNone/>
            </a:pPr>
            <a:endParaRPr dirty="0"/>
          </a:p>
        </p:txBody>
      </p:sp>
      <p:pic>
        <p:nvPicPr>
          <p:cNvPr id="178" name="Google Shape;178;p35"/>
          <p:cNvPicPr preferRelativeResize="0"/>
          <p:nvPr/>
        </p:nvPicPr>
        <p:blipFill>
          <a:blip r:embed="rId3">
            <a:alphaModFix/>
          </a:blip>
          <a:stretch>
            <a:fillRect/>
          </a:stretch>
        </p:blipFill>
        <p:spPr>
          <a:xfrm>
            <a:off x="5389418" y="1083238"/>
            <a:ext cx="3075557" cy="3485787"/>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1594</Words>
  <Application>Microsoft Office PowerPoint</Application>
  <PresentationFormat>On-screen Show (16:9)</PresentationFormat>
  <Paragraphs>197</Paragraphs>
  <Slides>20</Slides>
  <Notes>20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20</vt:i4>
      </vt:variant>
    </vt:vector>
  </HeadingPairs>
  <TitlesOfParts>
    <vt:vector size="25" baseType="lpstr">
      <vt:lpstr>Roboto</vt:lpstr>
      <vt:lpstr>Arial</vt:lpstr>
      <vt:lpstr>Calibri</vt:lpstr>
      <vt:lpstr>Simple Light</vt:lpstr>
      <vt:lpstr>Simple Light</vt:lpstr>
      <vt:lpstr>Communications, Engagement, Support and Training</vt:lpstr>
      <vt:lpstr>Outline</vt:lpstr>
      <vt:lpstr>Highlights</vt:lpstr>
      <vt:lpstr>Communications</vt:lpstr>
      <vt:lpstr>JA 2.1 Communications</vt:lpstr>
      <vt:lpstr>PowerPoint Presentation</vt:lpstr>
      <vt:lpstr>Support and Training</vt:lpstr>
      <vt:lpstr>JA 2.2 Support and Training</vt:lpstr>
      <vt:lpstr>JA 2.2 Support and Training</vt:lpstr>
      <vt:lpstr>Joint training events (for researchers/communities)</vt:lpstr>
      <vt:lpstr>Joint training event (for NOADs and NILs)</vt:lpstr>
      <vt:lpstr>Engaging National Frameworks: 1st Year </vt:lpstr>
      <vt:lpstr>Workhop at DI4R</vt:lpstr>
      <vt:lpstr>Events</vt:lpstr>
      <vt:lpstr>JA 2.3 Events</vt:lpstr>
      <vt:lpstr>JA 2.3 Events</vt:lpstr>
      <vt:lpstr>PowerPoint Presentation</vt:lpstr>
      <vt:lpstr>PowerPoint Presentation</vt:lpstr>
      <vt:lpstr>PowerPoint Presentation</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Communications, Engagement, Support and Training</dc:title>
  <dc:creator>Najla Rettberg</dc:creator>
  <cp:lastModifiedBy>Najila Rettberg</cp:lastModifiedBy>
  <cp:revision>6</cp:revision>
  <dcterms:modified xsi:type="dcterms:W3CDTF">2019-01-24T13:48:13Z</dcterms:modified>
</cp:coreProperties>
</file>