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41"/>
  </p:notesMasterIdLst>
  <p:sldIdLst>
    <p:sldId id="256" r:id="rId4"/>
    <p:sldId id="258" r:id="rId5"/>
    <p:sldId id="293" r:id="rId6"/>
    <p:sldId id="260" r:id="rId7"/>
    <p:sldId id="261" r:id="rId8"/>
    <p:sldId id="262" r:id="rId9"/>
    <p:sldId id="295" r:id="rId10"/>
    <p:sldId id="29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89" r:id="rId39"/>
    <p:sldId id="292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o Manghi" initials="" lastIdx="5" clrIdx="0"/>
  <p:cmAuthor id="1" name="Giacinto Donvito" initials="" lastIdx="2" clrIdx="1"/>
  <p:cmAuthor id="2" name="maria francesca iozzi" initials="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80A"/>
    <a:srgbClr val="F00000"/>
    <a:srgbClr val="003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2BFD67-DFB4-4019-9549-1695ECF44551}">
  <a:tblStyle styleId="{322BFD67-DFB4-4019-9549-1695ECF445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/>
    <p:restoredTop sz="97185"/>
  </p:normalViewPr>
  <p:slideViewPr>
    <p:cSldViewPr snapToGrid="0" snapToObjects="1">
      <p:cViewPr varScale="1">
        <p:scale>
          <a:sx n="226" d="100"/>
          <a:sy n="226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c88b61578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4c88b61578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c88b6157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4c88b6157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c88b61578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g4c88b61578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c88b61578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4c88b61578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c88b61578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c88b61578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c88b61578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4c88b61578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c88b61578_0_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4c88b6157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c88b61578_0_4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g4c88b61578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c88b61578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c88b61578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c8bd9ffe9_2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c8bd9ffe9_2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c88b6157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4c88b61578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88b61578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4c88b6157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c88b61578_0_4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4c88b61578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88b61578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g4c88b61578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c88b61578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c88b61578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c88b61578_0_5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8" name="Google Shape;408;g4c88b61578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c88b61578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4c88b61578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c88b61578_0_5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g4c88b61578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c88b61578_0_5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9" name="Google Shape;449;g4c88b61578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c88b61578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4c88b61578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OpenAIRE AAI infrastructure will be integrated with the EOSC-hub federated AAI infrastructure </a:t>
            </a:r>
            <a:r>
              <a:rPr lang="en"/>
              <a:t>to allow end-users to transparently access services and resources across OpenAIRE and EOSC-hub using their institutional credentials from the national identity federations in eduGAIN or other parties as allowed by the communities, such as social media or other community-managed identity providers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so far: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AAI harmonisation activities: (green: already aligned, amber: in progress, red: not started yet)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AARC Blueprint Architecture: </a:t>
            </a:r>
            <a:r>
              <a:rPr lang="en">
                <a:solidFill>
                  <a:schemeClr val="dk1"/>
                </a:solidFill>
              </a:rPr>
              <a:t>Both the EOSC-hub and the OpenAIRE AAI build on the AARC BPA, a </a:t>
            </a:r>
            <a:r>
              <a:rPr lang="en"/>
              <a:t>proxy-based architecture that builds on top of eduGAIN and adds the functionality required to support multi-protocol access to web- and non-web-based services based on community membership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Alignment of user attributes: To allow the flow of user information across AAIs the following user attribute types need to be aligned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User identifier: Use </a:t>
            </a:r>
            <a:r>
              <a:rPr lang="en">
                <a:solidFill>
                  <a:schemeClr val="dk1"/>
                </a:solidFill>
              </a:rPr>
              <a:t>eduPersonUniqueId format for expressing </a:t>
            </a:r>
            <a:r>
              <a:rPr lang="en"/>
              <a:t>a user’s unique, persistent and non-targeted identifier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Group membership and role information: Use of URN scheme proposed by AARC (AARC-G002)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Affiliation information: Use of voPerson schema/upcoming recommendations from AARC (AARC-G025)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Assurance information </a:t>
            </a:r>
            <a:r>
              <a:rPr lang="en">
                <a:solidFill>
                  <a:schemeClr val="dk1"/>
                </a:solidFill>
              </a:rPr>
              <a:t>(trust in user attribute assertions)</a:t>
            </a:r>
            <a:r>
              <a:rPr lang="en"/>
              <a:t>: Use of REFEDS Assurance Framework and AARC guidelines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Compliance with policy frameworks: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Release of unique shared user identifiers and mandatory set of attributes, including name &amp; email information (and optionally affiliation): Adoption of </a:t>
            </a:r>
            <a:r>
              <a:rPr lang="en"/>
              <a:t>REFEDS Research and Scholarship entity category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Best practices in operational security, incident response, and traceability: Adoption of </a:t>
            </a:r>
            <a:r>
              <a:rPr lang="en"/>
              <a:t>REFEDS Sirtfi: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Privacy requirements for processing personal information: </a:t>
            </a:r>
            <a:r>
              <a:rPr lang="en"/>
              <a:t>GÉANT Data Protection Code of Conduct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Rules and conditions that govern access to and use of service and resources: </a:t>
            </a:r>
            <a:r>
              <a:rPr lang="en"/>
              <a:t>WISE Baseline Acceptable Use Policy (AUP):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Framework for assurance (trust in user attribute assertions) and its expression using common identity protocols: </a:t>
            </a:r>
            <a:r>
              <a:rPr lang="en"/>
              <a:t>REFEDS Assurance Framework and AARC guideline documents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c8bd9ffe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c8bd9ffe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c88b61578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4c88b61578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88b61578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4c88b6157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26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c88b61578_0_5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4c88b6157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4c88b61578_0_5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g4c88b61578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c88b61578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c88b61578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c88b61578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4c88b61578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c88b61578_0_5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8" name="Google Shape;538;g4c88b61578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c88b61578_0_5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0" name="Google Shape;550;g4c88b61578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c8bd9ffe9_3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4c8bd9ffe9_3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c88b61578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c88b61578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c88b61578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4c88b61578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c88b61578_0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4c88b61578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c88b61578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g4c88b61578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c88b61578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c88b61578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84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c88b61578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c88b61578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82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c88b61578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4c88b61578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2"/>
          </p:nvPr>
        </p:nvSpPr>
        <p:spPr>
          <a:xfrm>
            <a:off x="4832401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94528" y="133925"/>
            <a:ext cx="191158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06089" y="133922"/>
            <a:ext cx="163110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118750" y="4809500"/>
            <a:ext cx="3182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Luxemburg, 24 Jan 2019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94528" y="133925"/>
            <a:ext cx="191158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06089" y="133922"/>
            <a:ext cx="163110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18750" y="4809500"/>
            <a:ext cx="3182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Luxemburg, 24 Jan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ds.org/category/research-and-scholarshi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feds.org/assurance" TargetMode="External"/><Relationship Id="rId5" Type="http://schemas.openxmlformats.org/officeDocument/2006/relationships/hyperlink" Target="https://geant3plus.archive.geant.net/uri/dataprotection-code-of-conduct/V1/Pages/default.aspx" TargetMode="External"/><Relationship Id="rId4" Type="http://schemas.openxmlformats.org/officeDocument/2006/relationships/hyperlink" Target="https://refeds.org/sirtf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JA1 Service Integration</a:t>
            </a:r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i="1" dirty="0" err="1"/>
              <a:t>Giacinto</a:t>
            </a:r>
            <a:r>
              <a:rPr lang="en" i="1" dirty="0"/>
              <a:t> </a:t>
            </a:r>
            <a:r>
              <a:rPr lang="en" i="1" dirty="0" err="1"/>
              <a:t>Donvito</a:t>
            </a:r>
            <a:r>
              <a:rPr lang="en" i="1" dirty="0"/>
              <a:t>, Paolo </a:t>
            </a:r>
            <a:r>
              <a:rPr lang="en" i="1" dirty="0" err="1"/>
              <a:t>Manghi</a:t>
            </a:r>
            <a:endParaRPr lang="en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i="1" dirty="0"/>
              <a:t>(today presenting the work of other 10 people from </a:t>
            </a:r>
            <a:r>
              <a:rPr lang="en" i="1" dirty="0" err="1"/>
              <a:t>OpenAIRE</a:t>
            </a:r>
            <a:r>
              <a:rPr lang="en" i="1" dirty="0"/>
              <a:t> and EOSC-Hub)</a:t>
            </a:r>
            <a:endParaRPr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body" idx="1"/>
          </p:nvPr>
        </p:nvSpPr>
        <p:spPr>
          <a:xfrm>
            <a:off x="291534" y="218754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90000"/>
              </a:lnSpc>
              <a:buSzPts val="1100"/>
            </a:pPr>
            <a:r>
              <a:rPr lang="en" sz="1800" dirty="0">
                <a:solidFill>
                  <a:schemeClr val="tx1"/>
                </a:solidFill>
              </a:rPr>
              <a:t>Specifications for metadata exchange</a:t>
            </a:r>
            <a:endParaRPr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SzPts val="1100"/>
            </a:pPr>
            <a:r>
              <a:rPr lang="en" sz="1800" dirty="0">
                <a:solidFill>
                  <a:schemeClr val="tx1"/>
                </a:solidFill>
              </a:rPr>
              <a:t>Specifications for community identification and relationships</a:t>
            </a:r>
          </a:p>
          <a:p>
            <a:pPr marL="285750" indent="-285750">
              <a:lnSpc>
                <a:spcPct val="90000"/>
              </a:lnSpc>
              <a:buSzPts val="1100"/>
            </a:pPr>
            <a:r>
              <a:rPr lang="en" sz="1800" dirty="0" err="1">
                <a:solidFill>
                  <a:schemeClr val="dk1"/>
                </a:solidFill>
              </a:rPr>
              <a:t>OpenAIRE</a:t>
            </a:r>
            <a:r>
              <a:rPr lang="en" sz="1800" dirty="0">
                <a:solidFill>
                  <a:schemeClr val="dk1"/>
                </a:solidFill>
              </a:rPr>
              <a:t> guidelines dissemination and support</a:t>
            </a:r>
            <a:endParaRPr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SzPts val="1100"/>
            </a:pP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60" name="Google Shape;260;p43"/>
          <p:cNvSpPr txBox="1">
            <a:spLocks noGrp="1"/>
          </p:cNvSpPr>
          <p:nvPr>
            <p:ph type="body" idx="2"/>
          </p:nvPr>
        </p:nvSpPr>
        <p:spPr>
          <a:xfrm>
            <a:off x="4782157" y="2161541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1800" dirty="0">
                <a:solidFill>
                  <a:schemeClr val="tx1"/>
                </a:solidFill>
              </a:rPr>
              <a:t>Researchers and data stewards</a:t>
            </a:r>
            <a:endParaRPr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1800" dirty="0">
                <a:solidFill>
                  <a:schemeClr val="tx1"/>
                </a:solidFill>
              </a:rPr>
              <a:t>Research communities</a:t>
            </a:r>
            <a:endParaRPr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1800" dirty="0">
                <a:solidFill>
                  <a:schemeClr val="tx1"/>
                </a:solidFill>
              </a:rPr>
              <a:t>Content and service providers</a:t>
            </a:r>
            <a:endParaRPr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SzPts val="1200"/>
            </a:pP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61" name="Google Shape;261;p43"/>
          <p:cNvSpPr/>
          <p:nvPr/>
        </p:nvSpPr>
        <p:spPr>
          <a:xfrm>
            <a:off x="133930" y="164926"/>
            <a:ext cx="3112376" cy="8193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support guidelines for scientific product content providers in EOSC</a:t>
            </a:r>
            <a:endParaRPr sz="16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3185231" y="357651"/>
            <a:ext cx="910200" cy="3936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JA1.2.A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73F80-A830-534E-8AF2-2DB09AC24AAA}"/>
              </a:ext>
            </a:extLst>
          </p:cNvPr>
          <p:cNvGrpSpPr/>
          <p:nvPr/>
        </p:nvGrpSpPr>
        <p:grpSpPr>
          <a:xfrm>
            <a:off x="-177702" y="1450052"/>
            <a:ext cx="9499404" cy="533411"/>
            <a:chOff x="-146304" y="938773"/>
            <a:chExt cx="9499404" cy="53341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2B8C207-FEAF-EE45-A01C-DF215043AEC4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4" name="Google Shape;199;p38">
              <a:extLst>
                <a:ext uri="{FF2B5EF4-FFF2-40B4-BE49-F238E27FC236}">
                  <a16:creationId xmlns:a16="http://schemas.microsoft.com/office/drawing/2014/main" id="{8BCCFA7A-D83E-4443-A711-3F751864D9B1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E31517-95A1-4E47-90AA-8AE38524015A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6" name="Google Shape;202;p38">
              <a:extLst>
                <a:ext uri="{FF2B5EF4-FFF2-40B4-BE49-F238E27FC236}">
                  <a16:creationId xmlns:a16="http://schemas.microsoft.com/office/drawing/2014/main" id="{67A06FA8-E471-2841-BA71-DC81FA129CF4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2000"/>
              </a:pPr>
              <a:r>
                <a:rPr lang="en" sz="2400" b="1" dirty="0">
                  <a:solidFill>
                    <a:schemeClr val="bg1"/>
                  </a:solidFill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15199" y="1952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Roadmap</a:t>
            </a:r>
            <a:endParaRPr sz="1100"/>
          </a:p>
        </p:txBody>
      </p:sp>
      <p:sp>
        <p:nvSpPr>
          <p:cNvPr id="274" name="Google Shape;274;p4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11</a:t>
            </a:fld>
            <a:endParaRPr sz="1100"/>
          </a:p>
        </p:txBody>
      </p:sp>
      <p:grpSp>
        <p:nvGrpSpPr>
          <p:cNvPr id="275" name="Google Shape;275;p44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276" name="Google Shape;276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" name="Google Shape;27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  <p:pic>
        <p:nvPicPr>
          <p:cNvPr id="281" name="Google Shape;281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700" y="438525"/>
            <a:ext cx="3820400" cy="3897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131919"/>
            <a:ext cx="8839199" cy="1673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8" name="Google Shape;288;p45"/>
          <p:cNvSpPr/>
          <p:nvPr/>
        </p:nvSpPr>
        <p:spPr>
          <a:xfrm>
            <a:off x="152399" y="2477185"/>
            <a:ext cx="8712600" cy="33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/>
          <p:cNvSpPr/>
          <p:nvPr/>
        </p:nvSpPr>
        <p:spPr>
          <a:xfrm>
            <a:off x="152399" y="2801422"/>
            <a:ext cx="8712600" cy="33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33;p40">
            <a:extLst>
              <a:ext uri="{FF2B5EF4-FFF2-40B4-BE49-F238E27FC236}">
                <a16:creationId xmlns:a16="http://schemas.microsoft.com/office/drawing/2014/main" id="{E2A84D74-BF9F-BA49-95C0-430CB8EB34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0EA01B-0A53-3948-9E11-41B310AD818B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AE4E160-1CCD-2842-A352-0648183C2404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Google Shape;199;p38">
              <a:extLst>
                <a:ext uri="{FF2B5EF4-FFF2-40B4-BE49-F238E27FC236}">
                  <a16:creationId xmlns:a16="http://schemas.microsoft.com/office/drawing/2014/main" id="{0E5B03A4-153F-DF4B-AFA0-8ACACC1E8BAE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6D64AD0F-4040-3445-AB03-4CE747A4763A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body" idx="4294967295"/>
          </p:nvPr>
        </p:nvSpPr>
        <p:spPr>
          <a:xfrm>
            <a:off x="0" y="1765300"/>
            <a:ext cx="4507992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tx1"/>
                </a:solidFill>
              </a:rPr>
              <a:t>Deliverable JAM1.5 (M6)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Feedback on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Data archives (B2SHARE, B2FIND)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Feedback on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Research Software Repositories (EGI </a:t>
            </a:r>
            <a:r>
              <a:rPr lang="en" dirty="0" err="1">
                <a:solidFill>
                  <a:schemeClr val="tx1"/>
                </a:solidFill>
              </a:rPr>
              <a:t>AppDB</a:t>
            </a:r>
            <a:r>
              <a:rPr lang="en" dirty="0">
                <a:solidFill>
                  <a:schemeClr val="tx1"/>
                </a:solidFill>
              </a:rPr>
              <a:t> - software repository)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Feedback on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Other products Repositories (EGI </a:t>
            </a:r>
            <a:r>
              <a:rPr lang="en" dirty="0" err="1">
                <a:solidFill>
                  <a:schemeClr val="tx1"/>
                </a:solidFill>
              </a:rPr>
              <a:t>AppDB</a:t>
            </a:r>
            <a:r>
              <a:rPr lang="en" dirty="0">
                <a:solidFill>
                  <a:schemeClr val="tx1"/>
                </a:solidFill>
              </a:rPr>
              <a:t> - virtual appliance repository)</a:t>
            </a:r>
            <a:endParaRPr u="sng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tx1"/>
                </a:solidFill>
              </a:rPr>
              <a:t>Deliverable JAM1.6 (M18)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Virtual Appliances guidelines, not needed for the moment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4294967295"/>
          </p:nvPr>
        </p:nvSpPr>
        <p:spPr>
          <a:xfrm>
            <a:off x="4722270" y="1765300"/>
            <a:ext cx="4421730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tx1"/>
                </a:solidFill>
              </a:rPr>
              <a:t>Implementation and feedback on: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Data archives: EGI Data Hub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Other products Repositories: EOSC-Hub </a:t>
            </a:r>
            <a:r>
              <a:rPr lang="en" dirty="0" err="1">
                <a:solidFill>
                  <a:schemeClr val="tx1"/>
                </a:solidFill>
              </a:rPr>
              <a:t>MarketPlace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Google Shape;241;p41">
            <a:extLst>
              <a:ext uri="{FF2B5EF4-FFF2-40B4-BE49-F238E27FC236}">
                <a16:creationId xmlns:a16="http://schemas.microsoft.com/office/drawing/2014/main" id="{4DA270C1-2D1E-984B-B261-EED5FA2B93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39E464-6225-6A48-83AC-9CF8B0024549}"/>
              </a:ext>
            </a:extLst>
          </p:cNvPr>
          <p:cNvGrpSpPr/>
          <p:nvPr/>
        </p:nvGrpSpPr>
        <p:grpSpPr>
          <a:xfrm>
            <a:off x="-214278" y="1231889"/>
            <a:ext cx="9499404" cy="533411"/>
            <a:chOff x="-146304" y="938773"/>
            <a:chExt cx="9499404" cy="53341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B58026E-1268-6946-A6D6-703F269A401F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6" name="Google Shape;199;p38">
              <a:extLst>
                <a:ext uri="{FF2B5EF4-FFF2-40B4-BE49-F238E27FC236}">
                  <a16:creationId xmlns:a16="http://schemas.microsoft.com/office/drawing/2014/main" id="{6438B55F-0D23-024A-AE79-F7E36952C39D}"/>
                </a:ext>
              </a:extLst>
            </p:cNvPr>
            <p:cNvSpPr txBox="1"/>
            <p:nvPr/>
          </p:nvSpPr>
          <p:spPr>
            <a:xfrm>
              <a:off x="41228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Results so far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9C193A5-8952-694F-A300-539EA0A79F36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8" name="Google Shape;202;p38">
              <a:extLst>
                <a:ext uri="{FF2B5EF4-FFF2-40B4-BE49-F238E27FC236}">
                  <a16:creationId xmlns:a16="http://schemas.microsoft.com/office/drawing/2014/main" id="{B4EFE18F-99DE-D943-9523-4C673193556A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body" idx="4294967295"/>
          </p:nvPr>
        </p:nvSpPr>
        <p:spPr>
          <a:xfrm>
            <a:off x="296830" y="2223268"/>
            <a:ext cx="4038356" cy="23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800"/>
            </a:pPr>
            <a:r>
              <a:rPr lang="en" dirty="0">
                <a:solidFill>
                  <a:schemeClr val="dk1"/>
                </a:solidFill>
              </a:rPr>
              <a:t>Adapting EOSC services to </a:t>
            </a:r>
            <a:r>
              <a:rPr lang="en" dirty="0" err="1">
                <a:solidFill>
                  <a:schemeClr val="dk1"/>
                </a:solidFill>
              </a:rPr>
              <a:t>OpenAIRE</a:t>
            </a:r>
            <a:r>
              <a:rPr lang="en" dirty="0">
                <a:solidFill>
                  <a:schemeClr val="dk1"/>
                </a:solidFill>
              </a:rPr>
              <a:t> guidelines</a:t>
            </a:r>
            <a:endParaRPr dirty="0">
              <a:solidFill>
                <a:schemeClr val="dk1"/>
              </a:solidFill>
            </a:endParaRPr>
          </a:p>
          <a:p>
            <a:pPr marL="285750" indent="-285750">
              <a:lnSpc>
                <a:spcPct val="100000"/>
              </a:lnSpc>
              <a:buSzPts val="1100"/>
            </a:pPr>
            <a:endParaRPr lang="en" dirty="0">
              <a:solidFill>
                <a:schemeClr val="dk1"/>
              </a:solidFill>
            </a:endParaRPr>
          </a:p>
          <a:p>
            <a:pPr marL="285750" indent="-285750">
              <a:lnSpc>
                <a:spcPct val="100000"/>
              </a:lnSpc>
              <a:buSzPts val="1100"/>
            </a:pPr>
            <a:endParaRPr dirty="0">
              <a:solidFill>
                <a:schemeClr val="dk1"/>
              </a:solidFill>
            </a:endParaRPr>
          </a:p>
        </p:txBody>
      </p:sp>
      <p:cxnSp>
        <p:nvCxnSpPr>
          <p:cNvPr id="309" name="Google Shape;309;p47"/>
          <p:cNvCxnSpPr/>
          <p:nvPr/>
        </p:nvCxnSpPr>
        <p:spPr>
          <a:xfrm>
            <a:off x="4542905" y="-335296"/>
            <a:ext cx="0" cy="3492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0" name="Google Shape;310;p47"/>
          <p:cNvSpPr txBox="1"/>
          <p:nvPr/>
        </p:nvSpPr>
        <p:spPr>
          <a:xfrm>
            <a:off x="5232376" y="2222630"/>
            <a:ext cx="31182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" sz="1800" dirty="0"/>
              <a:t>Aligning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scholarly communication practices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Content providers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Funders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Researchers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SMEs</a:t>
            </a:r>
            <a:endParaRPr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295743" y="169575"/>
            <a:ext cx="324570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Facilitating publishing and exchanging information on scientific products in EOSC</a:t>
            </a:r>
            <a:endParaRPr dirty="0"/>
          </a:p>
        </p:txBody>
      </p:sp>
      <p:sp>
        <p:nvSpPr>
          <p:cNvPr id="313" name="Google Shape;313;p47"/>
          <p:cNvSpPr/>
          <p:nvPr/>
        </p:nvSpPr>
        <p:spPr>
          <a:xfrm>
            <a:off x="3339186" y="435225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JA1.2.B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9706BD-AF1B-834D-B08F-3D298F988EA0}"/>
              </a:ext>
            </a:extLst>
          </p:cNvPr>
          <p:cNvGrpSpPr/>
          <p:nvPr/>
        </p:nvGrpSpPr>
        <p:grpSpPr>
          <a:xfrm>
            <a:off x="-177702" y="1578068"/>
            <a:ext cx="9499404" cy="533411"/>
            <a:chOff x="-146304" y="938773"/>
            <a:chExt cx="9499404" cy="53341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06EB868-82DC-5046-8AB1-8FC36224F04D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7" name="Google Shape;199;p38">
              <a:extLst>
                <a:ext uri="{FF2B5EF4-FFF2-40B4-BE49-F238E27FC236}">
                  <a16:creationId xmlns:a16="http://schemas.microsoft.com/office/drawing/2014/main" id="{540449EA-3263-894B-8235-5203AB98CE48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045DA58-7E54-2C49-9871-6E8F3E73C86D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9" name="Google Shape;202;p38">
              <a:extLst>
                <a:ext uri="{FF2B5EF4-FFF2-40B4-BE49-F238E27FC236}">
                  <a16:creationId xmlns:a16="http://schemas.microsoft.com/office/drawing/2014/main" id="{391F2687-1F08-0C4D-A09B-45DE3B8207A3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2000"/>
              </a:pPr>
              <a:r>
                <a:rPr lang="en" sz="2400" b="1" dirty="0">
                  <a:solidFill>
                    <a:schemeClr val="bg1"/>
                  </a:solidFill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311700" y="37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Roadmap</a:t>
            </a:r>
            <a:endParaRPr sz="1100"/>
          </a:p>
        </p:txBody>
      </p:sp>
      <p:sp>
        <p:nvSpPr>
          <p:cNvPr id="319" name="Google Shape;319;p4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15</a:t>
            </a:fld>
            <a:endParaRPr sz="1100"/>
          </a:p>
        </p:txBody>
      </p:sp>
      <p:grpSp>
        <p:nvGrpSpPr>
          <p:cNvPr id="320" name="Google Shape;320;p48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321" name="Google Shape;321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4" name="Google Shape;32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8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  <p:pic>
        <p:nvPicPr>
          <p:cNvPr id="326" name="Google Shape;326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100" y="184275"/>
            <a:ext cx="3249900" cy="3893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16</a:t>
            </a:fld>
            <a:endParaRPr sz="1100"/>
          </a:p>
        </p:txBody>
      </p:sp>
      <p:pic>
        <p:nvPicPr>
          <p:cNvPr id="337" name="Google Shape;33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1" y="2172388"/>
            <a:ext cx="8981265" cy="17434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8" name="Google Shape;338;p49"/>
          <p:cNvSpPr/>
          <p:nvPr/>
        </p:nvSpPr>
        <p:spPr>
          <a:xfrm>
            <a:off x="81225" y="2810825"/>
            <a:ext cx="8939700" cy="25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9"/>
          <p:cNvSpPr/>
          <p:nvPr/>
        </p:nvSpPr>
        <p:spPr>
          <a:xfrm>
            <a:off x="81300" y="3581350"/>
            <a:ext cx="8939700" cy="33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9"/>
          <p:cNvSpPr/>
          <p:nvPr/>
        </p:nvSpPr>
        <p:spPr>
          <a:xfrm>
            <a:off x="81225" y="2476425"/>
            <a:ext cx="8939700" cy="25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233;p40">
            <a:extLst>
              <a:ext uri="{FF2B5EF4-FFF2-40B4-BE49-F238E27FC236}">
                <a16:creationId xmlns:a16="http://schemas.microsoft.com/office/drawing/2014/main" id="{69D8BBBD-B775-D944-A6DF-FAC501DE973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981EDA5-B793-AC46-81B4-1AFC8CDAD629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E4AB127-2FF5-7143-8C21-F1AA3BFD0489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9" name="Google Shape;199;p38">
              <a:extLst>
                <a:ext uri="{FF2B5EF4-FFF2-40B4-BE49-F238E27FC236}">
                  <a16:creationId xmlns:a16="http://schemas.microsoft.com/office/drawing/2014/main" id="{677CCCC9-8DBC-5744-86E6-CCB7C75D2C72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2;p38">
              <a:extLst>
                <a:ext uri="{FF2B5EF4-FFF2-40B4-BE49-F238E27FC236}">
                  <a16:creationId xmlns:a16="http://schemas.microsoft.com/office/drawing/2014/main" id="{72AD205C-A1D1-A44F-BF4B-78E6383B13DA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 txBox="1">
            <a:spLocks noGrp="1"/>
          </p:cNvSpPr>
          <p:nvPr>
            <p:ph type="body" idx="4294967295"/>
          </p:nvPr>
        </p:nvSpPr>
        <p:spPr>
          <a:xfrm>
            <a:off x="4462272" y="1377493"/>
            <a:ext cx="4383088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tx1"/>
                </a:solidFill>
              </a:rPr>
              <a:t>Implementation of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Data archives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B2SHARE, B2FIND (ongoing)</a:t>
            </a:r>
            <a:endParaRPr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tx1"/>
                </a:solidFill>
              </a:rPr>
              <a:t>Implementation of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Research Software Repositories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EGI </a:t>
            </a:r>
            <a:r>
              <a:rPr lang="en" dirty="0" err="1">
                <a:solidFill>
                  <a:schemeClr val="tx1"/>
                </a:solidFill>
              </a:rPr>
              <a:t>AppDB</a:t>
            </a:r>
            <a:r>
              <a:rPr lang="en" dirty="0">
                <a:solidFill>
                  <a:schemeClr val="tx1"/>
                </a:solidFill>
              </a:rPr>
              <a:t> - software repository</a:t>
            </a:r>
            <a:endParaRPr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tx1"/>
                </a:solidFill>
              </a:rPr>
              <a:t>Implementation of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guidelines for Other products Repositories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dirty="0">
                <a:solidFill>
                  <a:schemeClr val="tx1"/>
                </a:solidFill>
              </a:rPr>
              <a:t>EGI </a:t>
            </a:r>
            <a:r>
              <a:rPr lang="en" dirty="0" err="1">
                <a:solidFill>
                  <a:schemeClr val="tx1"/>
                </a:solidFill>
              </a:rPr>
              <a:t>AppDB</a:t>
            </a:r>
            <a:r>
              <a:rPr lang="en" dirty="0">
                <a:solidFill>
                  <a:schemeClr val="tx1"/>
                </a:solidFill>
              </a:rPr>
              <a:t> - virtual appliance repository</a:t>
            </a:r>
            <a:endParaRPr u="sng" dirty="0">
              <a:solidFill>
                <a:schemeClr val="tx1"/>
              </a:solidFill>
            </a:endParaRPr>
          </a:p>
        </p:txBody>
      </p:sp>
      <p:pic>
        <p:nvPicPr>
          <p:cNvPr id="349" name="Google Shape;3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12" y="1739534"/>
            <a:ext cx="4154175" cy="305425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oogle Shape;241;p41">
            <a:extLst>
              <a:ext uri="{FF2B5EF4-FFF2-40B4-BE49-F238E27FC236}">
                <a16:creationId xmlns:a16="http://schemas.microsoft.com/office/drawing/2014/main" id="{A9E5E854-711E-EB4C-B9D1-33E3DB970F4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0EEBA8-CEEA-F343-9620-88F2F5895D26}"/>
              </a:ext>
            </a:extLst>
          </p:cNvPr>
          <p:cNvGrpSpPr/>
          <p:nvPr/>
        </p:nvGrpSpPr>
        <p:grpSpPr>
          <a:xfrm>
            <a:off x="-314862" y="1027329"/>
            <a:ext cx="8959759" cy="533411"/>
            <a:chOff x="-146304" y="938773"/>
            <a:chExt cx="8959759" cy="5334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7A78DE9-9EAA-0F42-A231-18D586642C3A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Google Shape;199;p38">
              <a:extLst>
                <a:ext uri="{FF2B5EF4-FFF2-40B4-BE49-F238E27FC236}">
                  <a16:creationId xmlns:a16="http://schemas.microsoft.com/office/drawing/2014/main" id="{0AE506D2-D5C4-D244-91C2-B6DD4351A645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Results so far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B979237D-D556-F74D-9B84-42C45F94B8EC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>
            <a:spLocks noGrp="1"/>
          </p:cNvSpPr>
          <p:nvPr>
            <p:ph type="body" idx="4294967295"/>
          </p:nvPr>
        </p:nvSpPr>
        <p:spPr>
          <a:xfrm>
            <a:off x="316548" y="2140077"/>
            <a:ext cx="7529004" cy="3606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2000" dirty="0">
                <a:solidFill>
                  <a:schemeClr val="tx1"/>
                </a:solidFill>
              </a:rPr>
              <a:t>Implementation of </a:t>
            </a:r>
            <a:r>
              <a:rPr lang="en" sz="2000" dirty="0" err="1">
                <a:solidFill>
                  <a:schemeClr val="tx1"/>
                </a:solidFill>
              </a:rPr>
              <a:t>OpenAIRE</a:t>
            </a:r>
            <a:r>
              <a:rPr lang="en" sz="2000" dirty="0">
                <a:solidFill>
                  <a:schemeClr val="tx1"/>
                </a:solidFill>
              </a:rPr>
              <a:t> Guidelines for Data archives</a:t>
            </a:r>
            <a:endParaRPr sz="2000"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EGI Data Hub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2000" dirty="0">
                <a:solidFill>
                  <a:schemeClr val="tx1"/>
                </a:solidFill>
              </a:rPr>
              <a:t>Implementation of </a:t>
            </a:r>
            <a:r>
              <a:rPr lang="en" sz="2000" dirty="0" err="1">
                <a:solidFill>
                  <a:schemeClr val="tx1"/>
                </a:solidFill>
              </a:rPr>
              <a:t>OpenAIRE</a:t>
            </a:r>
            <a:r>
              <a:rPr lang="en" sz="2000" dirty="0">
                <a:solidFill>
                  <a:schemeClr val="tx1"/>
                </a:solidFill>
              </a:rPr>
              <a:t> guidelines for Other products repositories – experimenting with services as entities</a:t>
            </a:r>
            <a:endParaRPr sz="2000"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EOSC-Hub </a:t>
            </a:r>
            <a:r>
              <a:rPr lang="en" sz="1600" dirty="0" err="1">
                <a:solidFill>
                  <a:schemeClr val="tx1"/>
                </a:solidFill>
              </a:rPr>
              <a:t>MarketPlace</a:t>
            </a:r>
            <a:r>
              <a:rPr lang="en" sz="1600" dirty="0">
                <a:solidFill>
                  <a:schemeClr val="tx1"/>
                </a:solidFill>
              </a:rPr>
              <a:t>/</a:t>
            </a:r>
            <a:r>
              <a:rPr lang="en" sz="1600" dirty="0" err="1">
                <a:solidFill>
                  <a:schemeClr val="tx1"/>
                </a:solidFill>
              </a:rPr>
              <a:t>eInfraCentral</a:t>
            </a:r>
            <a:r>
              <a:rPr lang="en" sz="1600" dirty="0">
                <a:solidFill>
                  <a:schemeClr val="tx1"/>
                </a:solidFill>
              </a:rPr>
              <a:t> Catalogue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B157E1-FC47-FD4C-9C42-3E162BFB6393}"/>
              </a:ext>
            </a:extLst>
          </p:cNvPr>
          <p:cNvGrpSpPr/>
          <p:nvPr/>
        </p:nvGrpSpPr>
        <p:grpSpPr>
          <a:xfrm>
            <a:off x="-296574" y="1307741"/>
            <a:ext cx="8959759" cy="533411"/>
            <a:chOff x="-146304" y="938773"/>
            <a:chExt cx="8959759" cy="5334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A4E355B-9545-8641-BEFF-D6FB90FCF8F3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Google Shape;199;p38">
              <a:extLst>
                <a:ext uri="{FF2B5EF4-FFF2-40B4-BE49-F238E27FC236}">
                  <a16:creationId xmlns:a16="http://schemas.microsoft.com/office/drawing/2014/main" id="{6EF8666C-FC98-CB4B-81D9-BCABF99CEA25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B76459B6-8D39-B040-92DA-694FE04910F4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41;p41">
            <a:extLst>
              <a:ext uri="{FF2B5EF4-FFF2-40B4-BE49-F238E27FC236}">
                <a16:creationId xmlns:a16="http://schemas.microsoft.com/office/drawing/2014/main" id="{511BC394-1F99-6D45-838E-FA0D392C86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>
            <a:spLocks noGrp="1"/>
          </p:cNvSpPr>
          <p:nvPr>
            <p:ph type="body" idx="1"/>
          </p:nvPr>
        </p:nvSpPr>
        <p:spPr>
          <a:xfrm>
            <a:off x="298905" y="2039443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SzPts val="1100"/>
            </a:pPr>
            <a:r>
              <a:rPr lang="en" sz="2000" dirty="0">
                <a:solidFill>
                  <a:schemeClr val="dk1"/>
                </a:solidFill>
              </a:rPr>
              <a:t>Services upgraded to provide usage stats</a:t>
            </a:r>
            <a:endParaRPr sz="2000" dirty="0"/>
          </a:p>
        </p:txBody>
      </p:sp>
      <p:sp>
        <p:nvSpPr>
          <p:cNvPr id="364" name="Google Shape;364;p52"/>
          <p:cNvSpPr txBox="1">
            <a:spLocks noGrp="1"/>
          </p:cNvSpPr>
          <p:nvPr>
            <p:ph type="body" idx="2"/>
          </p:nvPr>
        </p:nvSpPr>
        <p:spPr>
          <a:xfrm>
            <a:off x="4819605" y="2039443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>
                <a:solidFill>
                  <a:schemeClr val="dk1"/>
                </a:solidFill>
              </a:rPr>
              <a:t>Researchers and data stewards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>
                <a:solidFill>
                  <a:schemeClr val="dk1"/>
                </a:solidFill>
              </a:rPr>
              <a:t>Research communities and </a:t>
            </a:r>
            <a:r>
              <a:rPr lang="en-US" sz="2000" dirty="0">
                <a:solidFill>
                  <a:schemeClr val="dk1"/>
                </a:solidFill>
              </a:rPr>
              <a:t>funders</a:t>
            </a:r>
            <a:endParaRPr lang="en-US" sz="2000" dirty="0"/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>
                <a:solidFill>
                  <a:schemeClr val="dk1"/>
                </a:solidFill>
              </a:rPr>
              <a:t>Content and service providers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370" name="Google Shape;37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05" y="3333965"/>
            <a:ext cx="2198283" cy="137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9789" y="3178004"/>
            <a:ext cx="1258400" cy="1015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/>
          <p:nvPr/>
        </p:nvSpPr>
        <p:spPr>
          <a:xfrm>
            <a:off x="750385" y="111459"/>
            <a:ext cx="2224200" cy="685800"/>
          </a:xfrm>
          <a:prstGeom prst="roundRect">
            <a:avLst>
              <a:gd name="adj" fmla="val 16667"/>
            </a:avLst>
          </a:prstGeom>
          <a:solidFill>
            <a:srgbClr val="3B75D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Towards Open Science-oriented Scientific Impact</a:t>
            </a:r>
            <a:endParaRPr/>
          </a:p>
        </p:txBody>
      </p:sp>
      <p:sp>
        <p:nvSpPr>
          <p:cNvPr id="373" name="Google Shape;373;p52"/>
          <p:cNvSpPr/>
          <p:nvPr/>
        </p:nvSpPr>
        <p:spPr>
          <a:xfrm>
            <a:off x="298905" y="335289"/>
            <a:ext cx="546900" cy="2874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JA1.3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D1BAA-DD7D-7649-A2A9-C3896B675722}"/>
              </a:ext>
            </a:extLst>
          </p:cNvPr>
          <p:cNvGrpSpPr/>
          <p:nvPr/>
        </p:nvGrpSpPr>
        <p:grpSpPr>
          <a:xfrm>
            <a:off x="-177702" y="1450052"/>
            <a:ext cx="9499404" cy="533411"/>
            <a:chOff x="-146304" y="938773"/>
            <a:chExt cx="9499404" cy="53341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7C41A14-A8E2-5746-9F43-46D323CDC3A2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7" name="Google Shape;199;p38">
              <a:extLst>
                <a:ext uri="{FF2B5EF4-FFF2-40B4-BE49-F238E27FC236}">
                  <a16:creationId xmlns:a16="http://schemas.microsoft.com/office/drawing/2014/main" id="{4DAFEAE8-5CCA-5140-9E67-4458D6AD0A07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08BAC13-E5C2-6449-A7C2-B83336D6D253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9" name="Google Shape;202;p38">
              <a:extLst>
                <a:ext uri="{FF2B5EF4-FFF2-40B4-BE49-F238E27FC236}">
                  <a16:creationId xmlns:a16="http://schemas.microsoft.com/office/drawing/2014/main" id="{3471E27C-1E4A-5440-8F64-41368FEA77B2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2000"/>
              </a:pPr>
              <a:r>
                <a:rPr lang="en" sz="2400" b="1" dirty="0">
                  <a:solidFill>
                    <a:schemeClr val="bg1"/>
                  </a:solidFill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>
            <a:off x="1566491" y="1029582"/>
            <a:ext cx="6152819" cy="1053275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chemeClr val="lt1"/>
                </a:solidFill>
              </a:rPr>
              <a:t>Scholarly communication services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(sharing, evaluating, monitoring science)</a:t>
            </a:r>
            <a:endParaRPr sz="18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1566491" y="2184872"/>
            <a:ext cx="6152819" cy="103047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R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esearch infrastructure services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(performing science)</a:t>
            </a:r>
            <a:endParaRPr sz="18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1566491" y="3343454"/>
            <a:ext cx="6152819" cy="1024406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E-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infrastructure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(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enabling </a:t>
            </a:r>
            <a:r>
              <a:rPr lang="en" sz="1800" b="1" dirty="0">
                <a:solidFill>
                  <a:schemeClr val="lt1"/>
                </a:solidFill>
              </a:rPr>
              <a:t>digital 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services for science)</a:t>
            </a:r>
            <a:endParaRPr sz="18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D68596-1736-914B-860E-EB75585855F6}"/>
              </a:ext>
            </a:extLst>
          </p:cNvPr>
          <p:cNvSpPr/>
          <p:nvPr/>
        </p:nvSpPr>
        <p:spPr>
          <a:xfrm rot="5400000">
            <a:off x="5982512" y="2425319"/>
            <a:ext cx="3587794" cy="5592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EOSC </a:t>
            </a:r>
            <a:r>
              <a:rPr lang="it-IT" sz="1600" b="1" dirty="0" err="1">
                <a:solidFill>
                  <a:schemeClr val="tx1"/>
                </a:solidFill>
              </a:rPr>
              <a:t>as</a:t>
            </a:r>
            <a:r>
              <a:rPr lang="it-IT" sz="1600" b="1" dirty="0">
                <a:solidFill>
                  <a:schemeClr val="tx1"/>
                </a:solidFill>
              </a:rPr>
              <a:t> Access facilitator</a:t>
            </a:r>
          </a:p>
        </p:txBody>
      </p:sp>
      <p:sp>
        <p:nvSpPr>
          <p:cNvPr id="35" name="Google Shape;226;p40">
            <a:extLst>
              <a:ext uri="{FF2B5EF4-FFF2-40B4-BE49-F238E27FC236}">
                <a16:creationId xmlns:a16="http://schemas.microsoft.com/office/drawing/2014/main" id="{7155FC01-8256-6940-BF53-BADFBB1598FA}"/>
              </a:ext>
            </a:extLst>
          </p:cNvPr>
          <p:cNvSpPr txBox="1">
            <a:spLocks/>
          </p:cNvSpPr>
          <p:nvPr/>
        </p:nvSpPr>
        <p:spPr>
          <a:xfrm>
            <a:off x="415199" y="1952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  <a:buSzPts val="1100"/>
            </a:pPr>
            <a:r>
              <a:rPr lang="it-IT" sz="4400" dirty="0" err="1"/>
              <a:t>View</a:t>
            </a:r>
            <a:r>
              <a:rPr lang="it-IT" sz="4400" dirty="0"/>
              <a:t> from the </a:t>
            </a:r>
            <a:r>
              <a:rPr lang="it-IT" sz="4400" dirty="0" err="1"/>
              <a:t>moon</a:t>
            </a:r>
            <a:endParaRPr lang="it-IT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8B0EFD-3EA9-F349-82BE-FBF6A35F6F02}"/>
              </a:ext>
            </a:extLst>
          </p:cNvPr>
          <p:cNvGrpSpPr/>
          <p:nvPr/>
        </p:nvGrpSpPr>
        <p:grpSpPr>
          <a:xfrm>
            <a:off x="576072" y="1538474"/>
            <a:ext cx="2688336" cy="949672"/>
            <a:chOff x="576072" y="879128"/>
            <a:chExt cx="2688336" cy="94967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3B7D3C9-66BF-AF4D-AA62-F393F953D205}"/>
                </a:ext>
              </a:extLst>
            </p:cNvPr>
            <p:cNvSpPr/>
            <p:nvPr/>
          </p:nvSpPr>
          <p:spPr>
            <a:xfrm>
              <a:off x="576072" y="879128"/>
              <a:ext cx="2688336" cy="949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Google Shape;368;p52">
              <a:extLst>
                <a:ext uri="{FF2B5EF4-FFF2-40B4-BE49-F238E27FC236}">
                  <a16:creationId xmlns:a16="http://schemas.microsoft.com/office/drawing/2014/main" id="{720ED84F-9E6B-4745-9BDC-0F65A5BE47A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7512" y="911054"/>
              <a:ext cx="2505456" cy="855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060DB6-F26B-A34C-BBA0-4F8E2A04F8BF}"/>
              </a:ext>
            </a:extLst>
          </p:cNvPr>
          <p:cNvGrpSpPr/>
          <p:nvPr/>
        </p:nvGrpSpPr>
        <p:grpSpPr>
          <a:xfrm>
            <a:off x="576072" y="2715749"/>
            <a:ext cx="2688336" cy="949672"/>
            <a:chOff x="574946" y="1911625"/>
            <a:chExt cx="2688336" cy="94967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C9C0AEA-B46B-5B4E-AE41-B580343FE2A8}"/>
                </a:ext>
              </a:extLst>
            </p:cNvPr>
            <p:cNvSpPr/>
            <p:nvPr/>
          </p:nvSpPr>
          <p:spPr>
            <a:xfrm>
              <a:off x="574946" y="1911625"/>
              <a:ext cx="2688336" cy="949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2" name="Google Shape;367;p52">
              <a:extLst>
                <a:ext uri="{FF2B5EF4-FFF2-40B4-BE49-F238E27FC236}">
                  <a16:creationId xmlns:a16="http://schemas.microsoft.com/office/drawing/2014/main" id="{D400CB49-78FB-4944-8BE7-FE477A81E46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3679" y="2027714"/>
              <a:ext cx="2590870" cy="6948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20</a:t>
            </a:fld>
            <a:endParaRPr sz="1100"/>
          </a:p>
        </p:txBody>
      </p:sp>
      <p:grpSp>
        <p:nvGrpSpPr>
          <p:cNvPr id="379" name="Google Shape;379;p53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380" name="Google Shape;380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3" name="Google Shape;38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3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  <p:pic>
        <p:nvPicPr>
          <p:cNvPr id="385" name="Google Shape;385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050" y="158425"/>
            <a:ext cx="4071024" cy="37913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DD3348-BF3C-524E-B4B7-2731A17E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90" name="Google Shape;390;p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21</a:t>
            </a:fld>
            <a:endParaRPr sz="1100"/>
          </a:p>
        </p:txBody>
      </p:sp>
      <p:pic>
        <p:nvPicPr>
          <p:cNvPr id="396" name="Google Shape;39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" y="2379617"/>
            <a:ext cx="9144000" cy="11533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oogle Shape;233;p40">
            <a:extLst>
              <a:ext uri="{FF2B5EF4-FFF2-40B4-BE49-F238E27FC236}">
                <a16:creationId xmlns:a16="http://schemas.microsoft.com/office/drawing/2014/main" id="{361EA63C-E8AF-7E48-9698-6C7B91E53D5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3DE90C-B1C8-674D-8321-7AF231848EF8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7D02662-4550-6F49-8CB2-BDB10802287A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" name="Google Shape;199;p38">
              <a:extLst>
                <a:ext uri="{FF2B5EF4-FFF2-40B4-BE49-F238E27FC236}">
                  <a16:creationId xmlns:a16="http://schemas.microsoft.com/office/drawing/2014/main" id="{71B70F34-D817-704D-A3E1-AC34135DC53D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2;p38">
              <a:extLst>
                <a:ext uri="{FF2B5EF4-FFF2-40B4-BE49-F238E27FC236}">
                  <a16:creationId xmlns:a16="http://schemas.microsoft.com/office/drawing/2014/main" id="{98EC7B3D-EE45-6E47-B600-0CC982F5B78F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>
            <a:spLocks noGrp="1"/>
          </p:cNvSpPr>
          <p:nvPr>
            <p:ph type="body" idx="4294967295"/>
          </p:nvPr>
        </p:nvSpPr>
        <p:spPr>
          <a:xfrm>
            <a:off x="-128016" y="1863027"/>
            <a:ext cx="4351338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Identifying and </a:t>
            </a:r>
            <a:r>
              <a:rPr lang="en" sz="1600" dirty="0" err="1">
                <a:solidFill>
                  <a:schemeClr val="tx1"/>
                </a:solidFill>
              </a:rPr>
              <a:t>analysing</a:t>
            </a:r>
            <a:r>
              <a:rPr lang="en" sz="1600" dirty="0">
                <a:solidFill>
                  <a:schemeClr val="tx1"/>
                </a:solidFill>
              </a:rPr>
              <a:t> scientific products / services which are relevant for usage statistics 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Feedback on </a:t>
            </a:r>
            <a:r>
              <a:rPr lang="en" sz="1600" dirty="0" err="1">
                <a:solidFill>
                  <a:schemeClr val="tx1"/>
                </a:solidFill>
              </a:rPr>
              <a:t>OpenAIRE’s</a:t>
            </a:r>
            <a:r>
              <a:rPr lang="en" sz="1600" dirty="0">
                <a:solidFill>
                  <a:schemeClr val="tx1"/>
                </a:solidFill>
              </a:rPr>
              <a:t> usage statistics specification and guidelines, including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200" dirty="0">
                <a:solidFill>
                  <a:schemeClr val="tx1"/>
                </a:solidFill>
              </a:rPr>
              <a:t>Feedback on Standards for exchange usage events (SUSHI-API)</a:t>
            </a:r>
            <a:endParaRPr sz="1200"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200" dirty="0">
                <a:solidFill>
                  <a:schemeClr val="tx1"/>
                </a:solidFill>
              </a:rPr>
              <a:t>Feedback on usage event tracking</a:t>
            </a:r>
            <a:endParaRPr sz="1200"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200" dirty="0">
                <a:solidFill>
                  <a:schemeClr val="tx1"/>
                </a:solidFill>
              </a:rPr>
              <a:t>Feedback on COUNTER Code of Practice for scientific products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404" name="Google Shape;404;p55"/>
          <p:cNvSpPr txBox="1">
            <a:spLocks noGrp="1"/>
          </p:cNvSpPr>
          <p:nvPr>
            <p:ph type="body" idx="4294967295"/>
          </p:nvPr>
        </p:nvSpPr>
        <p:spPr>
          <a:xfrm>
            <a:off x="4773168" y="1863027"/>
            <a:ext cx="4242816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Explore how to collect usage events from EOSC-Hub services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Description of EOSC-Hub services and their attributes where usage statistics service would apply. 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Description of the objectives of recording / sharing usage stats on the resources in EOSC-Hub infrastructures / services.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Requirements specification for implementing the task</a:t>
            </a:r>
            <a:r>
              <a:rPr lang="en" sz="1050" dirty="0">
                <a:solidFill>
                  <a:schemeClr val="tx1"/>
                </a:solidFill>
              </a:rPr>
              <a:t> 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9" name="Google Shape;241;p41">
            <a:extLst>
              <a:ext uri="{FF2B5EF4-FFF2-40B4-BE49-F238E27FC236}">
                <a16:creationId xmlns:a16="http://schemas.microsoft.com/office/drawing/2014/main" id="{516C87C7-DFC3-7648-8BBE-6F1823A23B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AD668D-6E4D-9347-B589-131F1EAA1C1A}"/>
              </a:ext>
            </a:extLst>
          </p:cNvPr>
          <p:cNvGrpSpPr/>
          <p:nvPr/>
        </p:nvGrpSpPr>
        <p:grpSpPr>
          <a:xfrm>
            <a:off x="-214278" y="1231889"/>
            <a:ext cx="9499404" cy="533411"/>
            <a:chOff x="-146304" y="938773"/>
            <a:chExt cx="9499404" cy="5334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433621C-106D-8943-AD3E-FD0026DCCE4C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Google Shape;199;p38">
              <a:extLst>
                <a:ext uri="{FF2B5EF4-FFF2-40B4-BE49-F238E27FC236}">
                  <a16:creationId xmlns:a16="http://schemas.microsoft.com/office/drawing/2014/main" id="{3CEB3A27-9D1E-7641-877D-08CADC9485A6}"/>
                </a:ext>
              </a:extLst>
            </p:cNvPr>
            <p:cNvSpPr txBox="1"/>
            <p:nvPr/>
          </p:nvSpPr>
          <p:spPr>
            <a:xfrm>
              <a:off x="41228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Results so far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DF4A276-4B6E-B644-83BE-FBD2139F96EF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4" name="Google Shape;202;p38">
              <a:extLst>
                <a:ext uri="{FF2B5EF4-FFF2-40B4-BE49-F238E27FC236}">
                  <a16:creationId xmlns:a16="http://schemas.microsoft.com/office/drawing/2014/main" id="{B4407C4E-3D61-F046-8DB1-568ECFC8F373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/>
          <p:nvPr/>
        </p:nvSpPr>
        <p:spPr>
          <a:xfrm>
            <a:off x="852641" y="2418145"/>
            <a:ext cx="2965500" cy="914400"/>
          </a:xfrm>
          <a:prstGeom prst="roundRect">
            <a:avLst>
              <a:gd name="adj" fmla="val 16667"/>
            </a:avLst>
          </a:prstGeom>
          <a:solidFill>
            <a:srgbClr val="3B75D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Enabling Services Integration in support of EOSC</a:t>
            </a:r>
            <a:endParaRPr/>
          </a:p>
        </p:txBody>
      </p:sp>
      <p:sp>
        <p:nvSpPr>
          <p:cNvPr id="415" name="Google Shape;415;p56"/>
          <p:cNvSpPr/>
          <p:nvPr/>
        </p:nvSpPr>
        <p:spPr>
          <a:xfrm>
            <a:off x="263035" y="2683815"/>
            <a:ext cx="729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</a:t>
            </a:r>
            <a:endParaRPr/>
          </a:p>
        </p:txBody>
      </p:sp>
      <p:sp>
        <p:nvSpPr>
          <p:cNvPr id="416" name="Google Shape;416;p56"/>
          <p:cNvSpPr/>
          <p:nvPr/>
        </p:nvSpPr>
        <p:spPr>
          <a:xfrm>
            <a:off x="4756698" y="1028442"/>
            <a:ext cx="324570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AAI Integration</a:t>
            </a:r>
            <a:endParaRPr/>
          </a:p>
        </p:txBody>
      </p:sp>
      <p:sp>
        <p:nvSpPr>
          <p:cNvPr id="417" name="Google Shape;417;p56"/>
          <p:cNvSpPr/>
          <p:nvPr/>
        </p:nvSpPr>
        <p:spPr>
          <a:xfrm>
            <a:off x="7807073" y="1233019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JA1.4.A</a:t>
            </a:r>
            <a:endParaRPr/>
          </a:p>
        </p:txBody>
      </p:sp>
      <p:sp>
        <p:nvSpPr>
          <p:cNvPr id="418" name="Google Shape;418;p56"/>
          <p:cNvSpPr/>
          <p:nvPr/>
        </p:nvSpPr>
        <p:spPr>
          <a:xfrm>
            <a:off x="4773049" y="2417375"/>
            <a:ext cx="324570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Annotation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6"/>
          <p:cNvSpPr/>
          <p:nvPr/>
        </p:nvSpPr>
        <p:spPr>
          <a:xfrm>
            <a:off x="7807074" y="2640782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JA1.4.B</a:t>
            </a:r>
            <a:endParaRPr/>
          </a:p>
        </p:txBody>
      </p:sp>
      <p:cxnSp>
        <p:nvCxnSpPr>
          <p:cNvPr id="420" name="Google Shape;420;p56"/>
          <p:cNvCxnSpPr>
            <a:stCxn id="414" idx="3"/>
            <a:endCxn id="416" idx="1"/>
          </p:cNvCxnSpPr>
          <p:nvPr/>
        </p:nvCxnSpPr>
        <p:spPr>
          <a:xfrm rot="10800000" flipH="1">
            <a:off x="3818141" y="1485745"/>
            <a:ext cx="938700" cy="1389600"/>
          </a:xfrm>
          <a:prstGeom prst="straightConnector1">
            <a:avLst/>
          </a:prstGeom>
          <a:noFill/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1" name="Google Shape;421;p56"/>
          <p:cNvCxnSpPr>
            <a:stCxn id="414" idx="3"/>
            <a:endCxn id="418" idx="1"/>
          </p:cNvCxnSpPr>
          <p:nvPr/>
        </p:nvCxnSpPr>
        <p:spPr>
          <a:xfrm rot="10800000" flipH="1">
            <a:off x="3818141" y="2874445"/>
            <a:ext cx="954900" cy="900"/>
          </a:xfrm>
          <a:prstGeom prst="straightConnector1">
            <a:avLst/>
          </a:prstGeom>
          <a:noFill/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2" name="Google Shape;422;p56"/>
          <p:cNvSpPr/>
          <p:nvPr/>
        </p:nvSpPr>
        <p:spPr>
          <a:xfrm>
            <a:off x="4773049" y="3792174"/>
            <a:ext cx="324570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Anonymization of sensitive data</a:t>
            </a:r>
            <a:endParaRPr/>
          </a:p>
        </p:txBody>
      </p:sp>
      <p:sp>
        <p:nvSpPr>
          <p:cNvPr id="423" name="Google Shape;423;p56"/>
          <p:cNvSpPr/>
          <p:nvPr/>
        </p:nvSpPr>
        <p:spPr>
          <a:xfrm>
            <a:off x="7807074" y="4015581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JA1.4.C</a:t>
            </a:r>
            <a:endParaRPr/>
          </a:p>
        </p:txBody>
      </p:sp>
      <p:cxnSp>
        <p:nvCxnSpPr>
          <p:cNvPr id="424" name="Google Shape;424;p56"/>
          <p:cNvCxnSpPr>
            <a:stCxn id="414" idx="3"/>
            <a:endCxn id="422" idx="1"/>
          </p:cNvCxnSpPr>
          <p:nvPr/>
        </p:nvCxnSpPr>
        <p:spPr>
          <a:xfrm>
            <a:off x="3818141" y="2875345"/>
            <a:ext cx="954900" cy="1374000"/>
          </a:xfrm>
          <a:prstGeom prst="straightConnector1">
            <a:avLst/>
          </a:prstGeom>
          <a:noFill/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AA85A1-62DE-A34A-B51B-B63B2553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7"/>
          <p:cNvSpPr/>
          <p:nvPr/>
        </p:nvSpPr>
        <p:spPr>
          <a:xfrm>
            <a:off x="146304" y="105277"/>
            <a:ext cx="2215176" cy="8548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AAI Integration</a:t>
            </a:r>
            <a:endParaRPr sz="1600"/>
          </a:p>
        </p:txBody>
      </p:sp>
      <p:sp>
        <p:nvSpPr>
          <p:cNvPr id="430" name="Google Shape;430;p57"/>
          <p:cNvSpPr/>
          <p:nvPr/>
        </p:nvSpPr>
        <p:spPr>
          <a:xfrm>
            <a:off x="2146703" y="366146"/>
            <a:ext cx="943969" cy="35623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JA1.4.A</a:t>
            </a:r>
            <a:endParaRPr/>
          </a:p>
        </p:txBody>
      </p:sp>
      <p:sp>
        <p:nvSpPr>
          <p:cNvPr id="431" name="Google Shape;431;p57"/>
          <p:cNvSpPr txBox="1">
            <a:spLocks noGrp="1"/>
          </p:cNvSpPr>
          <p:nvPr>
            <p:ph type="body" idx="4294967295"/>
          </p:nvPr>
        </p:nvSpPr>
        <p:spPr>
          <a:xfrm>
            <a:off x="361230" y="2226260"/>
            <a:ext cx="4000500" cy="3048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000" dirty="0">
                <a:solidFill>
                  <a:schemeClr val="tx1"/>
                </a:solidFill>
              </a:rPr>
              <a:t>Allowing users to access EOSC-hub and </a:t>
            </a:r>
            <a:r>
              <a:rPr lang="en" sz="2000" dirty="0" err="1">
                <a:solidFill>
                  <a:schemeClr val="tx1"/>
                </a:solidFill>
              </a:rPr>
              <a:t>OpenAIRE</a:t>
            </a:r>
            <a:r>
              <a:rPr lang="en" sz="2000" dirty="0">
                <a:solidFill>
                  <a:schemeClr val="tx1"/>
                </a:solidFill>
              </a:rPr>
              <a:t> services with the same credentials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tx1"/>
                </a:solidFill>
              </a:rPr>
              <a:t>Attributes </a:t>
            </a:r>
            <a:r>
              <a:rPr lang="en" sz="2000" dirty="0" err="1">
                <a:solidFill>
                  <a:schemeClr val="tx1"/>
                </a:solidFill>
              </a:rPr>
              <a:t>harmoni</a:t>
            </a:r>
            <a:r>
              <a:rPr lang="it-IT" sz="2000" dirty="0" err="1">
                <a:solidFill>
                  <a:schemeClr val="tx1"/>
                </a:solidFill>
              </a:rPr>
              <a:t>z</a:t>
            </a:r>
            <a:r>
              <a:rPr lang="en" sz="2000" dirty="0" err="1">
                <a:solidFill>
                  <a:schemeClr val="tx1"/>
                </a:solidFill>
              </a:rPr>
              <a:t>ation</a:t>
            </a:r>
            <a:endParaRPr lang="en" sz="20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tx1"/>
                </a:solidFill>
              </a:rPr>
              <a:t>Policy </a:t>
            </a:r>
            <a:r>
              <a:rPr lang="en" sz="2000" dirty="0" err="1">
                <a:solidFill>
                  <a:schemeClr val="tx1"/>
                </a:solidFill>
              </a:rPr>
              <a:t>harmoni</a:t>
            </a:r>
            <a:r>
              <a:rPr lang="it-IT" sz="2000" dirty="0" err="1">
                <a:solidFill>
                  <a:schemeClr val="tx1"/>
                </a:solidFill>
              </a:rPr>
              <a:t>z</a:t>
            </a:r>
            <a:r>
              <a:rPr lang="en" sz="2000" dirty="0" err="1">
                <a:solidFill>
                  <a:schemeClr val="tx1"/>
                </a:solidFill>
              </a:rPr>
              <a:t>ation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432" name="Google Shape;432;p57"/>
          <p:cNvSpPr txBox="1">
            <a:spLocks noGrp="1"/>
          </p:cNvSpPr>
          <p:nvPr>
            <p:ph type="body" idx="4294967295"/>
          </p:nvPr>
        </p:nvSpPr>
        <p:spPr>
          <a:xfrm>
            <a:off x="5067095" y="2193952"/>
            <a:ext cx="4368800" cy="3530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tx1"/>
                </a:solidFill>
              </a:rPr>
              <a:t>EOSC end-users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tx1"/>
                </a:solidFill>
              </a:rPr>
              <a:t>Service consumers</a:t>
            </a:r>
            <a:endParaRPr sz="20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BCF54-D056-2143-BBBB-49CF76A74517}"/>
              </a:ext>
            </a:extLst>
          </p:cNvPr>
          <p:cNvGrpSpPr/>
          <p:nvPr/>
        </p:nvGrpSpPr>
        <p:grpSpPr>
          <a:xfrm>
            <a:off x="-177702" y="1450052"/>
            <a:ext cx="9499404" cy="533411"/>
            <a:chOff x="-146304" y="938773"/>
            <a:chExt cx="9499404" cy="53341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EAE6FEC-6573-A042-AD32-054271FEEE36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1" name="Google Shape;199;p38">
              <a:extLst>
                <a:ext uri="{FF2B5EF4-FFF2-40B4-BE49-F238E27FC236}">
                  <a16:creationId xmlns:a16="http://schemas.microsoft.com/office/drawing/2014/main" id="{46503387-612C-244D-BFC7-09AB8DD804AA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F7BB1F-562E-F34C-9539-A76CEFB5BFE8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B4A666F1-D49E-0340-9B29-5750AA8E9ED1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2000"/>
              </a:pPr>
              <a:r>
                <a:rPr lang="en" sz="2400" b="1" dirty="0">
                  <a:solidFill>
                    <a:schemeClr val="bg1"/>
                  </a:solidFill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25</a:t>
            </a:fld>
            <a:endParaRPr sz="1100"/>
          </a:p>
        </p:txBody>
      </p:sp>
      <p:grpSp>
        <p:nvGrpSpPr>
          <p:cNvPr id="440" name="Google Shape;440;p58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441" name="Google Shape;441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4" name="Google Shape;444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8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  <p:pic>
        <p:nvPicPr>
          <p:cNvPr id="446" name="Google Shape;446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575" y="234825"/>
            <a:ext cx="3678450" cy="3658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4E1C8-4080-B240-9012-378EF8B1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51" name="Google Shape;451;p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26</a:t>
            </a:fld>
            <a:endParaRPr sz="1100"/>
          </a:p>
        </p:txBody>
      </p:sp>
      <p:pic>
        <p:nvPicPr>
          <p:cNvPr id="457" name="Google Shape;45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60503"/>
            <a:ext cx="9144000" cy="15678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8" name="Google Shape;458;p59"/>
          <p:cNvSpPr/>
          <p:nvPr/>
        </p:nvSpPr>
        <p:spPr>
          <a:xfrm>
            <a:off x="33475" y="2682275"/>
            <a:ext cx="9034500" cy="33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33;p40">
            <a:extLst>
              <a:ext uri="{FF2B5EF4-FFF2-40B4-BE49-F238E27FC236}">
                <a16:creationId xmlns:a16="http://schemas.microsoft.com/office/drawing/2014/main" id="{892857CD-6A73-444A-A232-168A18D8D0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4A8D7-293A-584A-855A-586226B0BFB8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E1A056-B94E-8D47-A150-AC19B181D481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7" name="Google Shape;199;p38">
              <a:extLst>
                <a:ext uri="{FF2B5EF4-FFF2-40B4-BE49-F238E27FC236}">
                  <a16:creationId xmlns:a16="http://schemas.microsoft.com/office/drawing/2014/main" id="{B60BC00F-7832-6A48-A0FB-54957C4110AA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2;p38">
              <a:extLst>
                <a:ext uri="{FF2B5EF4-FFF2-40B4-BE49-F238E27FC236}">
                  <a16:creationId xmlns:a16="http://schemas.microsoft.com/office/drawing/2014/main" id="{65270111-1E45-9640-BA13-B79A48943457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"/>
          <p:cNvSpPr txBox="1">
            <a:spLocks noGrp="1"/>
          </p:cNvSpPr>
          <p:nvPr>
            <p:ph type="title"/>
          </p:nvPr>
        </p:nvSpPr>
        <p:spPr>
          <a:xfrm>
            <a:off x="950976" y="133657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JAM 1.17 Report</a:t>
            </a:r>
            <a:endParaRPr dirty="0"/>
          </a:p>
        </p:txBody>
      </p:sp>
      <p:sp>
        <p:nvSpPr>
          <p:cNvPr id="465" name="Google Shape;465;p60"/>
          <p:cNvSpPr txBox="1">
            <a:spLocks noGrp="1"/>
          </p:cNvSpPr>
          <p:nvPr>
            <p:ph type="body" idx="4294967295"/>
          </p:nvPr>
        </p:nvSpPr>
        <p:spPr>
          <a:xfrm>
            <a:off x="2934222" y="823372"/>
            <a:ext cx="6080252" cy="154238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</a:rPr>
              <a:t>Objective of AAI integration between </a:t>
            </a:r>
            <a:r>
              <a:rPr lang="en" sz="1400" b="1" dirty="0" err="1">
                <a:solidFill>
                  <a:schemeClr val="tx1"/>
                </a:solidFill>
              </a:rPr>
              <a:t>OpenAIRE</a:t>
            </a:r>
            <a:r>
              <a:rPr lang="en" sz="1400" b="1" dirty="0">
                <a:solidFill>
                  <a:schemeClr val="tx1"/>
                </a:solidFill>
              </a:rPr>
              <a:t> and EOSC-hub</a:t>
            </a:r>
            <a:endParaRPr sz="1400" b="1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Allow end-users to transparently access EOSC-hub and </a:t>
            </a:r>
            <a:r>
              <a:rPr lang="en" sz="1400" dirty="0" err="1">
                <a:solidFill>
                  <a:schemeClr val="tx1"/>
                </a:solidFill>
              </a:rPr>
              <a:t>OpenAIRE</a:t>
            </a:r>
            <a:r>
              <a:rPr lang="en" sz="1400" dirty="0">
                <a:solidFill>
                  <a:schemeClr val="tx1"/>
                </a:solidFill>
              </a:rPr>
              <a:t> services using their institutional credentials from the national identity federations in </a:t>
            </a:r>
            <a:r>
              <a:rPr lang="en" sz="1400" dirty="0" err="1">
                <a:solidFill>
                  <a:schemeClr val="tx1"/>
                </a:solidFill>
              </a:rPr>
              <a:t>eduGAIN</a:t>
            </a:r>
            <a:r>
              <a:rPr lang="en" sz="1400" dirty="0">
                <a:solidFill>
                  <a:schemeClr val="tx1"/>
                </a:solidFill>
              </a:rPr>
              <a:t> or other parties (social media, </a:t>
            </a:r>
            <a:r>
              <a:rPr lang="en" sz="1400" dirty="0" err="1">
                <a:solidFill>
                  <a:schemeClr val="tx1"/>
                </a:solidFill>
              </a:rPr>
              <a:t>etc</a:t>
            </a:r>
            <a:r>
              <a:rPr lang="en" sz="1400" dirty="0">
                <a:solidFill>
                  <a:schemeClr val="tx1"/>
                </a:solidFill>
              </a:rPr>
              <a:t>)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AAI </a:t>
            </a:r>
            <a:r>
              <a:rPr lang="en" sz="1400" dirty="0" err="1">
                <a:solidFill>
                  <a:schemeClr val="tx1"/>
                </a:solidFill>
              </a:rPr>
              <a:t>harmonisation</a:t>
            </a:r>
            <a:r>
              <a:rPr lang="en" sz="1400" dirty="0">
                <a:solidFill>
                  <a:schemeClr val="tx1"/>
                </a:solidFill>
              </a:rPr>
              <a:t> activities: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/>
                </a:solidFill>
              </a:rPr>
              <a:t> 		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</p:txBody>
      </p:sp>
      <p:graphicFrame>
        <p:nvGraphicFramePr>
          <p:cNvPr id="466" name="Google Shape;466;p60"/>
          <p:cNvGraphicFramePr/>
          <p:nvPr>
            <p:extLst>
              <p:ext uri="{D42A27DB-BD31-4B8C-83A1-F6EECF244321}">
                <p14:modId xmlns:p14="http://schemas.microsoft.com/office/powerpoint/2010/main" val="2334454597"/>
              </p:ext>
            </p:extLst>
          </p:nvPr>
        </p:nvGraphicFramePr>
        <p:xfrm>
          <a:off x="731883" y="2235475"/>
          <a:ext cx="7925975" cy="2499825"/>
        </p:xfrm>
        <a:graphic>
          <a:graphicData uri="http://schemas.openxmlformats.org/drawingml/2006/table">
            <a:tbl>
              <a:tblPr>
                <a:noFill/>
                <a:tableStyleId>{322BFD67-DFB4-4019-9549-1695ECF44551}</a:tableStyleId>
              </a:tblPr>
              <a:tblGrid>
                <a:gridCol w="1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2"/>
                          </a:solidFill>
                        </a:rPr>
                        <a:t>Architecture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AARC Blueprint Architecture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92D050"/>
                          </a:solidFill>
                        </a:rPr>
                        <a:t>✓</a:t>
                      </a:r>
                      <a:endParaRPr sz="1000" b="1">
                        <a:solidFill>
                          <a:srgbClr val="92D050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25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User attributes</a:t>
                      </a:r>
                      <a:endParaRPr sz="1000" b="1"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User identifier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92D050"/>
                          </a:solidFill>
                        </a:rPr>
                        <a:t>✓</a:t>
                      </a:r>
                      <a:endParaRPr sz="1000"/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Group membership and role information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FDA739"/>
                          </a:solidFill>
                        </a:rPr>
                        <a:t>✓</a:t>
                      </a:r>
                      <a:endParaRPr sz="1000">
                        <a:solidFill>
                          <a:srgbClr val="FDA739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Affiliation information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FDA739"/>
                          </a:solidFill>
                        </a:rPr>
                        <a:t>✓</a:t>
                      </a:r>
                      <a:endParaRPr sz="10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Assurance information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C00000"/>
                          </a:solidFill>
                        </a:rPr>
                        <a:t>✗</a:t>
                      </a:r>
                      <a:endParaRPr sz="10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25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2"/>
                          </a:solidFill>
                        </a:rPr>
                        <a:t>Policy</a:t>
                      </a:r>
                      <a:endParaRPr sz="1000" b="1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2"/>
                          </a:solidFill>
                        </a:rPr>
                        <a:t>Release of unique shared user identifier and common attributes -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3"/>
                        </a:rPr>
                        <a:t>REFEDS Research &amp; Scholarship entity category</a:t>
                      </a:r>
                      <a:endParaRPr sz="100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92D050"/>
                          </a:solidFill>
                        </a:rPr>
                        <a:t>✓</a:t>
                      </a:r>
                      <a:endParaRPr sz="1000"/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0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2"/>
                          </a:solidFill>
                        </a:rPr>
                        <a:t>Operational security, incident response, and traceability -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4"/>
                        </a:rPr>
                        <a:t>REFEDS Sirtfi</a:t>
                      </a:r>
                      <a:endParaRPr sz="100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FDA739"/>
                          </a:solidFill>
                        </a:rPr>
                        <a:t>✓</a:t>
                      </a:r>
                      <a:endParaRPr sz="1000" b="1">
                        <a:solidFill>
                          <a:srgbClr val="92D050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Privacy requirements for processing personal information -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GÉANT Data Protection Code of Conduct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FDA739"/>
                          </a:solidFill>
                        </a:rPr>
                        <a:t>✓</a:t>
                      </a:r>
                      <a:endParaRPr sz="1000" b="1">
                        <a:solidFill>
                          <a:srgbClr val="FDA739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</a:rPr>
                        <a:t>Rules and conditions that govern access to and use of service and resources - WISE Baseline Acceptable Use Policy (AUP)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FDA739"/>
                          </a:solidFill>
                        </a:rPr>
                        <a:t>✓</a:t>
                      </a:r>
                      <a:endParaRPr sz="1000" b="1">
                        <a:solidFill>
                          <a:srgbClr val="FDA739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2"/>
                          </a:solidFill>
                        </a:rPr>
                        <a:t>Assurance and its expression -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hlinkClick r:id="rId6"/>
                        </a:rPr>
                        <a:t>REFEDS Assurance Framework</a:t>
                      </a:r>
                      <a:endParaRPr sz="1000"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rgbClr val="C00000"/>
                          </a:solidFill>
                        </a:rPr>
                        <a:t>✗</a:t>
                      </a:r>
                      <a:endParaRPr sz="1000" b="1" dirty="0">
                        <a:solidFill>
                          <a:srgbClr val="FDA739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Google Shape;241;p41">
            <a:extLst>
              <a:ext uri="{FF2B5EF4-FFF2-40B4-BE49-F238E27FC236}">
                <a16:creationId xmlns:a16="http://schemas.microsoft.com/office/drawing/2014/main" id="{C749D294-C708-2C4A-9BC3-4175C86F247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C184B2-5C1B-6040-8B26-4FCA5F18B60E}"/>
              </a:ext>
            </a:extLst>
          </p:cNvPr>
          <p:cNvGrpSpPr/>
          <p:nvPr/>
        </p:nvGrpSpPr>
        <p:grpSpPr>
          <a:xfrm>
            <a:off x="-314862" y="1027329"/>
            <a:ext cx="3424008" cy="533411"/>
            <a:chOff x="-146304" y="938773"/>
            <a:chExt cx="3424008" cy="53341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6CBD4C3-F3F1-A647-897E-2A28EFA9E5C5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9" name="Google Shape;199;p38">
              <a:extLst>
                <a:ext uri="{FF2B5EF4-FFF2-40B4-BE49-F238E27FC236}">
                  <a16:creationId xmlns:a16="http://schemas.microsoft.com/office/drawing/2014/main" id="{CAB31EB3-E3B7-1D4C-8C5E-3D9E5161686F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Results so far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1"/>
          <p:cNvSpPr txBox="1">
            <a:spLocks noGrp="1"/>
          </p:cNvSpPr>
          <p:nvPr>
            <p:ph type="title"/>
          </p:nvPr>
        </p:nvSpPr>
        <p:spPr>
          <a:xfrm>
            <a:off x="1500420" y="115287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 1.17 Report</a:t>
            </a:r>
            <a:endParaRPr/>
          </a:p>
        </p:txBody>
      </p:sp>
      <p:sp>
        <p:nvSpPr>
          <p:cNvPr id="473" name="Google Shape;473;p61"/>
          <p:cNvSpPr txBox="1">
            <a:spLocks noGrp="1"/>
          </p:cNvSpPr>
          <p:nvPr>
            <p:ph type="body" idx="4294967295"/>
          </p:nvPr>
        </p:nvSpPr>
        <p:spPr>
          <a:xfrm>
            <a:off x="228600" y="1674640"/>
            <a:ext cx="8520113" cy="352107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tx1"/>
                </a:solidFill>
              </a:rPr>
              <a:t>Candidate use cases for piloting AAI integration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B2NOTE service accessed via </a:t>
            </a:r>
            <a:r>
              <a:rPr lang="en" sz="1400" dirty="0" err="1">
                <a:solidFill>
                  <a:schemeClr val="tx1"/>
                </a:solidFill>
              </a:rPr>
              <a:t>OpenAIRE</a:t>
            </a:r>
            <a:r>
              <a:rPr lang="en" sz="1400" dirty="0">
                <a:solidFill>
                  <a:schemeClr val="tx1"/>
                </a:solidFill>
              </a:rPr>
              <a:t> RCD:</a:t>
            </a:r>
            <a:endParaRPr sz="1400" dirty="0">
              <a:solidFill>
                <a:schemeClr val="tx1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100" dirty="0">
                <a:solidFill>
                  <a:schemeClr val="tx1"/>
                </a:solidFill>
              </a:rPr>
              <a:t>members of a community in </a:t>
            </a:r>
            <a:r>
              <a:rPr lang="en" sz="1100" dirty="0" err="1">
                <a:solidFill>
                  <a:schemeClr val="tx1"/>
                </a:solidFill>
              </a:rPr>
              <a:t>OpenAIRE</a:t>
            </a:r>
            <a:r>
              <a:rPr lang="en" sz="1100" dirty="0">
                <a:solidFill>
                  <a:schemeClr val="tx1"/>
                </a:solidFill>
              </a:rPr>
              <a:t> are able to use B2NOTE to create annotations on objects present in RCD</a:t>
            </a:r>
            <a:endParaRPr sz="11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 err="1">
                <a:solidFill>
                  <a:schemeClr val="tx1"/>
                </a:solidFill>
              </a:rPr>
              <a:t>Zenodo</a:t>
            </a:r>
            <a:r>
              <a:rPr lang="en" sz="1400" dirty="0">
                <a:solidFill>
                  <a:schemeClr val="tx1"/>
                </a:solidFill>
              </a:rPr>
              <a:t> service accessed via EOSC-hub AAI managed by communities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EOSC-hub compute/storage resources accessed via </a:t>
            </a:r>
            <a:r>
              <a:rPr lang="en" sz="1400" dirty="0" err="1">
                <a:solidFill>
                  <a:schemeClr val="tx1"/>
                </a:solidFill>
              </a:rPr>
              <a:t>OpenAIRE</a:t>
            </a:r>
            <a:r>
              <a:rPr lang="en" sz="1400" dirty="0">
                <a:solidFill>
                  <a:schemeClr val="tx1"/>
                </a:solidFill>
              </a:rPr>
              <a:t> RCD (e.g. </a:t>
            </a:r>
            <a:r>
              <a:rPr lang="en" sz="1400" dirty="0" err="1">
                <a:solidFill>
                  <a:schemeClr val="tx1"/>
                </a:solidFill>
              </a:rPr>
              <a:t>Neuroinformatics</a:t>
            </a:r>
            <a:r>
              <a:rPr lang="en" sz="1400" dirty="0">
                <a:solidFill>
                  <a:schemeClr val="tx1"/>
                </a:solidFill>
              </a:rPr>
              <a:t> community)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chemeClr val="tx1"/>
                </a:solidFill>
              </a:rPr>
              <a:t>Actions</a:t>
            </a:r>
            <a:endParaRPr sz="1400" b="1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 err="1">
                <a:solidFill>
                  <a:schemeClr val="tx1"/>
                </a:solidFill>
              </a:rPr>
              <a:t>Finalise</a:t>
            </a:r>
            <a:r>
              <a:rPr lang="en" sz="1400" dirty="0">
                <a:solidFill>
                  <a:schemeClr val="tx1"/>
                </a:solidFill>
              </a:rPr>
              <a:t> analysis of exemplar integration use cases that involve services requiring cross-infrastructure usage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Conduct pilot in the first few months of 2019 to validate the feasibility and the benefits of the AAI integration for the identified use cases 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Roll out the AAI integration in production (planned for the second quarter of 2020)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/>
              </a:solidFill>
            </a:endParaRPr>
          </a:p>
        </p:txBody>
      </p:sp>
      <p:pic>
        <p:nvPicPr>
          <p:cNvPr id="5" name="Google Shape;241;p41">
            <a:extLst>
              <a:ext uri="{FF2B5EF4-FFF2-40B4-BE49-F238E27FC236}">
                <a16:creationId xmlns:a16="http://schemas.microsoft.com/office/drawing/2014/main" id="{165FB53C-3F4B-8347-B82A-13EC8B9732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5CEA13-123E-4D48-A024-F8AF2A58EA5A}"/>
              </a:ext>
            </a:extLst>
          </p:cNvPr>
          <p:cNvGrpSpPr/>
          <p:nvPr/>
        </p:nvGrpSpPr>
        <p:grpSpPr>
          <a:xfrm>
            <a:off x="-314862" y="1027329"/>
            <a:ext cx="3670896" cy="533411"/>
            <a:chOff x="-146304" y="938773"/>
            <a:chExt cx="3670896" cy="53341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085E4EA-BADE-7443-A32C-B37ECB97E793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" name="Google Shape;199;p38">
              <a:extLst>
                <a:ext uri="{FF2B5EF4-FFF2-40B4-BE49-F238E27FC236}">
                  <a16:creationId xmlns:a16="http://schemas.microsoft.com/office/drawing/2014/main" id="{F3FBD886-32C1-B244-B9D1-23738A4A3270}"/>
                </a:ext>
              </a:extLst>
            </p:cNvPr>
            <p:cNvSpPr txBox="1"/>
            <p:nvPr/>
          </p:nvSpPr>
          <p:spPr>
            <a:xfrm>
              <a:off x="933492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/>
          <p:nvPr/>
        </p:nvSpPr>
        <p:spPr>
          <a:xfrm>
            <a:off x="311701" y="129257"/>
            <a:ext cx="1912340" cy="7942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Annotation</a:t>
            </a:r>
            <a:endParaRPr sz="18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2"/>
          <p:cNvSpPr/>
          <p:nvPr/>
        </p:nvSpPr>
        <p:spPr>
          <a:xfrm>
            <a:off x="2045841" y="327726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JA1.4.B</a:t>
            </a:r>
            <a:endParaRPr/>
          </a:p>
        </p:txBody>
      </p:sp>
      <p:sp>
        <p:nvSpPr>
          <p:cNvPr id="481" name="Google Shape;481;p62"/>
          <p:cNvSpPr txBox="1">
            <a:spLocks noGrp="1"/>
          </p:cNvSpPr>
          <p:nvPr>
            <p:ph type="body" idx="4294967295"/>
          </p:nvPr>
        </p:nvSpPr>
        <p:spPr>
          <a:xfrm>
            <a:off x="45591" y="2153040"/>
            <a:ext cx="4000500" cy="3416300"/>
          </a:xfrm>
          <a:prstGeom prst="rect">
            <a:avLst/>
          </a:prstGeom>
          <a:noFill/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/>
            <a:r>
              <a:rPr lang="en" dirty="0">
                <a:solidFill>
                  <a:schemeClr val="tx1"/>
                </a:solidFill>
              </a:rPr>
              <a:t>EOSC-Hub and </a:t>
            </a:r>
            <a:r>
              <a:rPr lang="en" dirty="0" err="1">
                <a:solidFill>
                  <a:schemeClr val="tx1"/>
                </a:solidFill>
              </a:rPr>
              <a:t>OpenAIRE</a:t>
            </a:r>
            <a:r>
              <a:rPr lang="en" dirty="0">
                <a:solidFill>
                  <a:schemeClr val="tx1"/>
                </a:solidFill>
              </a:rPr>
              <a:t> Service integration: </a:t>
            </a:r>
            <a:r>
              <a:rPr lang="en-US" dirty="0">
                <a:solidFill>
                  <a:schemeClr val="tx1"/>
                </a:solidFill>
              </a:rPr>
              <a:t>users </a:t>
            </a:r>
            <a:r>
              <a:rPr lang="en" dirty="0">
                <a:solidFill>
                  <a:schemeClr val="tx1"/>
                </a:solidFill>
              </a:rPr>
              <a:t>can extend data record descriptions with structured annotations (i.e. semantic tag, keyword, comments,...) to describe, curate, retrieve and aggregate data records. </a:t>
            </a:r>
            <a:endParaRPr dirty="0">
              <a:solidFill>
                <a:schemeClr val="tx1"/>
              </a:solidFill>
            </a:endParaRPr>
          </a:p>
          <a:p>
            <a:pPr marL="285750" indent="-285750"/>
            <a:endParaRPr dirty="0">
              <a:solidFill>
                <a:schemeClr val="tx1"/>
              </a:solidFill>
            </a:endParaRPr>
          </a:p>
        </p:txBody>
      </p:sp>
      <p:sp>
        <p:nvSpPr>
          <p:cNvPr id="482" name="Google Shape;482;p62"/>
          <p:cNvSpPr txBox="1">
            <a:spLocks noGrp="1"/>
          </p:cNvSpPr>
          <p:nvPr>
            <p:ph type="body" idx="4294967295"/>
          </p:nvPr>
        </p:nvSpPr>
        <p:spPr>
          <a:xfrm>
            <a:off x="5189091" y="2153040"/>
            <a:ext cx="4000500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/>
            <a:r>
              <a:rPr lang="en" dirty="0">
                <a:solidFill>
                  <a:schemeClr val="tx1"/>
                </a:solidFill>
              </a:rPr>
              <a:t>Researchers and Funders</a:t>
            </a:r>
            <a:endParaRPr dirty="0">
              <a:solidFill>
                <a:schemeClr val="tx1"/>
              </a:solidFill>
            </a:endParaRPr>
          </a:p>
          <a:p>
            <a:pPr marL="285750" indent="-285750"/>
            <a:r>
              <a:rPr lang="en" dirty="0">
                <a:solidFill>
                  <a:schemeClr val="tx1"/>
                </a:solidFill>
              </a:rPr>
              <a:t>Data stewards, Data curators, Content providers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08DFD-E1C4-584F-9623-0B1968A454B4}"/>
              </a:ext>
            </a:extLst>
          </p:cNvPr>
          <p:cNvGrpSpPr/>
          <p:nvPr/>
        </p:nvGrpSpPr>
        <p:grpSpPr>
          <a:xfrm>
            <a:off x="-177702" y="1450052"/>
            <a:ext cx="9499404" cy="533411"/>
            <a:chOff x="-146304" y="938773"/>
            <a:chExt cx="9499404" cy="53341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4929EB9-286F-FC4D-9AC2-C84309911C72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1" name="Google Shape;199;p38">
              <a:extLst>
                <a:ext uri="{FF2B5EF4-FFF2-40B4-BE49-F238E27FC236}">
                  <a16:creationId xmlns:a16="http://schemas.microsoft.com/office/drawing/2014/main" id="{B3BE1B28-7008-3045-9EF6-C8F8387E6EFB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1B5401B-FF62-114A-867C-597B9A460F84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D59B123C-3548-BA45-BFEE-D8EFFFFD69EA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2000"/>
              </a:pPr>
              <a:r>
                <a:rPr lang="en" sz="2400" b="1" dirty="0">
                  <a:solidFill>
                    <a:schemeClr val="bg1"/>
                  </a:solidFill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>
            <a:off x="1566491" y="1029582"/>
            <a:ext cx="6152819" cy="1053275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chemeClr val="lt1"/>
                </a:solidFill>
              </a:rPr>
              <a:t>Scholarly communication services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(sharing, evaluating, monitoring science)</a:t>
            </a:r>
            <a:endParaRPr sz="18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1566491" y="2184872"/>
            <a:ext cx="6152819" cy="103047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R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esearch infrastructure services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(performing science)</a:t>
            </a:r>
            <a:endParaRPr sz="18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1566491" y="3343454"/>
            <a:ext cx="6152819" cy="1024406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E-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infrastructure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(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enabling </a:t>
            </a:r>
            <a:r>
              <a:rPr lang="en" sz="1800" b="1" dirty="0">
                <a:solidFill>
                  <a:schemeClr val="lt1"/>
                </a:solidFill>
              </a:rPr>
              <a:t>digital </a:t>
            </a:r>
            <a:r>
              <a:rPr lang="en" sz="1800" b="1" i="0" u="none" strike="noStrike" cap="none" dirty="0">
                <a:solidFill>
                  <a:schemeClr val="lt1"/>
                </a:solidFill>
              </a:rPr>
              <a:t>services for science)</a:t>
            </a:r>
            <a:endParaRPr sz="1800" b="1" i="0" u="none" strike="noStrike" cap="none" dirty="0">
              <a:solidFill>
                <a:schemeClr val="l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FF5740-CB7F-2544-B9BA-2B301DD42879}"/>
              </a:ext>
            </a:extLst>
          </p:cNvPr>
          <p:cNvGrpSpPr/>
          <p:nvPr/>
        </p:nvGrpSpPr>
        <p:grpSpPr>
          <a:xfrm>
            <a:off x="316648" y="2872442"/>
            <a:ext cx="2675673" cy="685800"/>
            <a:chOff x="134421" y="2492306"/>
            <a:chExt cx="2675673" cy="685800"/>
          </a:xfrm>
        </p:grpSpPr>
        <p:sp>
          <p:nvSpPr>
            <p:cNvPr id="159" name="Google Shape;159;p36"/>
            <p:cNvSpPr/>
            <p:nvPr/>
          </p:nvSpPr>
          <p:spPr>
            <a:xfrm>
              <a:off x="585894" y="2492306"/>
              <a:ext cx="2224200" cy="685800"/>
            </a:xfrm>
            <a:prstGeom prst="roundRect">
              <a:avLst>
                <a:gd name="adj" fmla="val 16667"/>
              </a:avLst>
            </a:prstGeom>
            <a:solidFill>
              <a:srgbClr val="3B75D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Machine-consumable Data Management Plans</a:t>
              </a: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6"/>
            <p:cNvSpPr/>
            <p:nvPr/>
          </p:nvSpPr>
          <p:spPr>
            <a:xfrm>
              <a:off x="134421" y="2691559"/>
              <a:ext cx="546900" cy="2874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JA1.1</a:t>
              </a: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E8702-E7B3-E042-9D07-E665CBB035FC}"/>
              </a:ext>
            </a:extLst>
          </p:cNvPr>
          <p:cNvGrpSpPr/>
          <p:nvPr/>
        </p:nvGrpSpPr>
        <p:grpSpPr>
          <a:xfrm>
            <a:off x="358813" y="1713860"/>
            <a:ext cx="2675647" cy="685800"/>
            <a:chOff x="1246547" y="574978"/>
            <a:chExt cx="2675647" cy="685800"/>
          </a:xfrm>
        </p:grpSpPr>
        <p:sp>
          <p:nvSpPr>
            <p:cNvPr id="163" name="Google Shape;163;p36"/>
            <p:cNvSpPr/>
            <p:nvPr/>
          </p:nvSpPr>
          <p:spPr>
            <a:xfrm>
              <a:off x="1697994" y="574978"/>
              <a:ext cx="2224200" cy="685800"/>
            </a:xfrm>
            <a:prstGeom prst="roundRect">
              <a:avLst>
                <a:gd name="adj" fmla="val 16667"/>
              </a:avLst>
            </a:prstGeom>
            <a:solidFill>
              <a:srgbClr val="3B75D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Interoperability across EOSC services for Open Science</a:t>
              </a:r>
              <a:endParaRPr dirty="0"/>
            </a:p>
          </p:txBody>
        </p:sp>
        <p:sp>
          <p:nvSpPr>
            <p:cNvPr id="164" name="Google Shape;164;p36"/>
            <p:cNvSpPr/>
            <p:nvPr/>
          </p:nvSpPr>
          <p:spPr>
            <a:xfrm>
              <a:off x="1246547" y="774156"/>
              <a:ext cx="546900" cy="2874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JA1.2</a:t>
              </a:r>
              <a:endParaRPr dirty="0"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D68596-1736-914B-860E-EB75585855F6}"/>
              </a:ext>
            </a:extLst>
          </p:cNvPr>
          <p:cNvSpPr/>
          <p:nvPr/>
        </p:nvSpPr>
        <p:spPr>
          <a:xfrm rot="5400000">
            <a:off x="5982512" y="2425319"/>
            <a:ext cx="3587794" cy="5592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EOSC </a:t>
            </a:r>
            <a:r>
              <a:rPr lang="it-IT" sz="1600" b="1" dirty="0" err="1">
                <a:solidFill>
                  <a:schemeClr val="tx1"/>
                </a:solidFill>
              </a:rPr>
              <a:t>as</a:t>
            </a:r>
            <a:r>
              <a:rPr lang="it-IT" sz="1600" b="1" dirty="0">
                <a:solidFill>
                  <a:schemeClr val="tx1"/>
                </a:solidFill>
              </a:rPr>
              <a:t> Access facilitator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F2F415-2467-1F47-A1FB-78C31650A4F3}"/>
              </a:ext>
            </a:extLst>
          </p:cNvPr>
          <p:cNvGrpSpPr/>
          <p:nvPr/>
        </p:nvGrpSpPr>
        <p:grpSpPr>
          <a:xfrm>
            <a:off x="5939683" y="2872442"/>
            <a:ext cx="2675672" cy="685800"/>
            <a:chOff x="6154206" y="3439012"/>
            <a:chExt cx="2675672" cy="685800"/>
          </a:xfrm>
        </p:grpSpPr>
        <p:sp>
          <p:nvSpPr>
            <p:cNvPr id="161" name="Google Shape;161;p36"/>
            <p:cNvSpPr/>
            <p:nvPr/>
          </p:nvSpPr>
          <p:spPr>
            <a:xfrm>
              <a:off x="6605678" y="3439012"/>
              <a:ext cx="2224200" cy="685800"/>
            </a:xfrm>
            <a:prstGeom prst="roundRect">
              <a:avLst>
                <a:gd name="adj" fmla="val 16667"/>
              </a:avLst>
            </a:prstGeom>
            <a:solidFill>
              <a:srgbClr val="3B75D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Enabling Services Integration in support of EOSC</a:t>
              </a:r>
              <a:endParaRPr dirty="0"/>
            </a:p>
          </p:txBody>
        </p:sp>
        <p:sp>
          <p:nvSpPr>
            <p:cNvPr id="162" name="Google Shape;162;p36"/>
            <p:cNvSpPr/>
            <p:nvPr/>
          </p:nvSpPr>
          <p:spPr>
            <a:xfrm>
              <a:off x="6154206" y="3638265"/>
              <a:ext cx="546900" cy="2874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JA1.4</a:t>
              </a: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833233-FCAD-1842-9F0F-C56A7272CC8C}"/>
              </a:ext>
            </a:extLst>
          </p:cNvPr>
          <p:cNvGrpSpPr/>
          <p:nvPr/>
        </p:nvGrpSpPr>
        <p:grpSpPr>
          <a:xfrm>
            <a:off x="5939683" y="1713860"/>
            <a:ext cx="2675672" cy="685800"/>
            <a:chOff x="6258358" y="2228856"/>
            <a:chExt cx="2675672" cy="685800"/>
          </a:xfrm>
        </p:grpSpPr>
        <p:sp>
          <p:nvSpPr>
            <p:cNvPr id="165" name="Google Shape;165;p36"/>
            <p:cNvSpPr/>
            <p:nvPr/>
          </p:nvSpPr>
          <p:spPr>
            <a:xfrm>
              <a:off x="6709830" y="2228856"/>
              <a:ext cx="2224200" cy="685800"/>
            </a:xfrm>
            <a:prstGeom prst="roundRect">
              <a:avLst>
                <a:gd name="adj" fmla="val 16667"/>
              </a:avLst>
            </a:prstGeom>
            <a:solidFill>
              <a:srgbClr val="3B75D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Towards Open Science-oriented Scientific Impact</a:t>
              </a:r>
              <a:endParaRPr dirty="0"/>
            </a:p>
          </p:txBody>
        </p:sp>
        <p:sp>
          <p:nvSpPr>
            <p:cNvPr id="166" name="Google Shape;166;p36"/>
            <p:cNvSpPr/>
            <p:nvPr/>
          </p:nvSpPr>
          <p:spPr>
            <a:xfrm>
              <a:off x="6258358" y="2428109"/>
              <a:ext cx="546900" cy="2874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JA1.3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59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30</a:t>
            </a:fld>
            <a:endParaRPr sz="1100"/>
          </a:p>
        </p:txBody>
      </p:sp>
      <p:grpSp>
        <p:nvGrpSpPr>
          <p:cNvPr id="490" name="Google Shape;490;p63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491" name="Google Shape;491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6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4" name="Google Shape;494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3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  <p:pic>
        <p:nvPicPr>
          <p:cNvPr id="496" name="Google Shape;496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300" y="163074"/>
            <a:ext cx="3915976" cy="3722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31</a:t>
            </a:fld>
            <a:endParaRPr sz="1100"/>
          </a:p>
        </p:txBody>
      </p:sp>
      <p:pic>
        <p:nvPicPr>
          <p:cNvPr id="507" name="Google Shape;50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" y="2350875"/>
            <a:ext cx="9143998" cy="1345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oogle Shape;233;p40">
            <a:extLst>
              <a:ext uri="{FF2B5EF4-FFF2-40B4-BE49-F238E27FC236}">
                <a16:creationId xmlns:a16="http://schemas.microsoft.com/office/drawing/2014/main" id="{269E67FF-6040-7C4C-B912-938F57ACEDC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4AD734-3489-D24C-8B9D-6B3606356F4E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E14F166-42D4-A143-89B6-FE0A836CDC2E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6" name="Google Shape;199;p38">
              <a:extLst>
                <a:ext uri="{FF2B5EF4-FFF2-40B4-BE49-F238E27FC236}">
                  <a16:creationId xmlns:a16="http://schemas.microsoft.com/office/drawing/2014/main" id="{30EAD461-BF6F-8747-834D-C20C1CCBA77B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2;p38">
              <a:extLst>
                <a:ext uri="{FF2B5EF4-FFF2-40B4-BE49-F238E27FC236}">
                  <a16:creationId xmlns:a16="http://schemas.microsoft.com/office/drawing/2014/main" id="{93943CAB-4183-D24A-B63E-91011337BC0B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5"/>
          <p:cNvSpPr txBox="1">
            <a:spLocks noGrp="1"/>
          </p:cNvSpPr>
          <p:nvPr>
            <p:ph type="body" idx="4294967295"/>
          </p:nvPr>
        </p:nvSpPr>
        <p:spPr>
          <a:xfrm>
            <a:off x="128016" y="1682110"/>
            <a:ext cx="6775704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endParaRPr sz="2000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Define the scope and the process of the feasibility study</a:t>
            </a:r>
            <a:endParaRPr sz="2000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Evaluate technical integration</a:t>
            </a:r>
            <a:endParaRPr sz="2000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Evaluate service usability </a:t>
            </a:r>
            <a:endParaRPr sz="2000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Define tests for integration and user testing</a:t>
            </a:r>
            <a:endParaRPr sz="2000" dirty="0">
              <a:solidFill>
                <a:schemeClr val="dk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B1F26F-4056-CB47-9EBD-D0C1F788586F}"/>
              </a:ext>
            </a:extLst>
          </p:cNvPr>
          <p:cNvGrpSpPr/>
          <p:nvPr/>
        </p:nvGrpSpPr>
        <p:grpSpPr>
          <a:xfrm>
            <a:off x="-296574" y="1307741"/>
            <a:ext cx="8959759" cy="533411"/>
            <a:chOff x="-146304" y="938773"/>
            <a:chExt cx="8959759" cy="53341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735A655-77B0-2144-82FF-D0BFBBF51430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" name="Google Shape;199;p38">
              <a:extLst>
                <a:ext uri="{FF2B5EF4-FFF2-40B4-BE49-F238E27FC236}">
                  <a16:creationId xmlns:a16="http://schemas.microsoft.com/office/drawing/2014/main" id="{DFCEDA39-B318-E14A-8730-651584D4ECD2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2;p38">
              <a:extLst>
                <a:ext uri="{FF2B5EF4-FFF2-40B4-BE49-F238E27FC236}">
                  <a16:creationId xmlns:a16="http://schemas.microsoft.com/office/drawing/2014/main" id="{7B08D4A0-1F57-9144-826E-55101631E049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Google Shape;241;p41">
            <a:extLst>
              <a:ext uri="{FF2B5EF4-FFF2-40B4-BE49-F238E27FC236}">
                <a16:creationId xmlns:a16="http://schemas.microsoft.com/office/drawing/2014/main" id="{35EEF706-7400-FD45-87C4-9E771E0782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6"/>
          <p:cNvSpPr txBox="1">
            <a:spLocks noGrp="1"/>
          </p:cNvSpPr>
          <p:nvPr>
            <p:ph type="body" idx="4294967295"/>
          </p:nvPr>
        </p:nvSpPr>
        <p:spPr>
          <a:xfrm>
            <a:off x="5042918" y="2131505"/>
            <a:ext cx="4000500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Researchers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Data stewards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Data curators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Content providers</a:t>
            </a:r>
            <a:endParaRPr sz="2000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Funders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521" name="Google Shape;521;p66"/>
          <p:cNvSpPr txBox="1">
            <a:spLocks noGrp="1"/>
          </p:cNvSpPr>
          <p:nvPr>
            <p:ph type="body" idx="4294967295"/>
          </p:nvPr>
        </p:nvSpPr>
        <p:spPr>
          <a:xfrm>
            <a:off x="100584" y="2131505"/>
            <a:ext cx="4000500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</a:rPr>
              <a:t>Service delivery: researchers </a:t>
            </a:r>
            <a:r>
              <a:rPr lang="en-US" sz="2000" dirty="0">
                <a:solidFill>
                  <a:schemeClr val="dk1"/>
                </a:solidFill>
              </a:rPr>
              <a:t>to</a:t>
            </a:r>
            <a:r>
              <a:rPr lang="en" sz="2000" dirty="0">
                <a:solidFill>
                  <a:schemeClr val="dk1"/>
                </a:solidFill>
              </a:rPr>
              <a:t> anonymize their data and safely share them with third parties. Data anonymization provides formal statistical guaranties like k-anonymity. </a:t>
            </a:r>
            <a:endParaRPr sz="2000" dirty="0"/>
          </a:p>
        </p:txBody>
      </p:sp>
      <p:sp>
        <p:nvSpPr>
          <p:cNvPr id="522" name="Google Shape;522;p66"/>
          <p:cNvSpPr/>
          <p:nvPr/>
        </p:nvSpPr>
        <p:spPr>
          <a:xfrm>
            <a:off x="100584" y="112102"/>
            <a:ext cx="2291350" cy="7931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Anonymization of sensitive data</a:t>
            </a:r>
            <a:endParaRPr/>
          </a:p>
        </p:txBody>
      </p:sp>
      <p:sp>
        <p:nvSpPr>
          <p:cNvPr id="523" name="Google Shape;523;p66"/>
          <p:cNvSpPr/>
          <p:nvPr/>
        </p:nvSpPr>
        <p:spPr>
          <a:xfrm>
            <a:off x="2269459" y="326436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JA1.4.C</a:t>
            </a: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164160-FA84-E14D-B7C2-81CB17E15225}"/>
              </a:ext>
            </a:extLst>
          </p:cNvPr>
          <p:cNvGrpSpPr/>
          <p:nvPr/>
        </p:nvGrpSpPr>
        <p:grpSpPr>
          <a:xfrm>
            <a:off x="-177702" y="1450052"/>
            <a:ext cx="9499404" cy="533411"/>
            <a:chOff x="-146304" y="938773"/>
            <a:chExt cx="9499404" cy="53341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AB3A9F7-A99F-F74E-BC6D-8EF8909B9F33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1" name="Google Shape;199;p38">
              <a:extLst>
                <a:ext uri="{FF2B5EF4-FFF2-40B4-BE49-F238E27FC236}">
                  <a16:creationId xmlns:a16="http://schemas.microsoft.com/office/drawing/2014/main" id="{7B33152F-5E64-FD40-B776-58D9D42CA2E0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671B9F2-D3A5-384A-A616-05D629397D60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B03CA86C-E30C-2847-91A1-05DD6DADA3C1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2000"/>
              </a:pPr>
              <a:r>
                <a:rPr lang="en" sz="2400" b="1" dirty="0">
                  <a:solidFill>
                    <a:schemeClr val="bg1"/>
                  </a:solidFill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34</a:t>
            </a:fld>
            <a:endParaRPr sz="1100"/>
          </a:p>
        </p:txBody>
      </p:sp>
      <p:grpSp>
        <p:nvGrpSpPr>
          <p:cNvPr id="541" name="Google Shape;541;p68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542" name="Google Shape;542;p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6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5" name="Google Shape;545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8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  <p:pic>
        <p:nvPicPr>
          <p:cNvPr id="547" name="Google Shape;547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900" y="246775"/>
            <a:ext cx="3270200" cy="2917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35</a:t>
            </a:fld>
            <a:endParaRPr lang="en"/>
          </a:p>
        </p:txBody>
      </p:sp>
      <p:pic>
        <p:nvPicPr>
          <p:cNvPr id="558" name="Google Shape;55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" y="2629700"/>
            <a:ext cx="9144000" cy="1085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9" name="Google Shape;559;p69"/>
          <p:cNvSpPr/>
          <p:nvPr/>
        </p:nvSpPr>
        <p:spPr>
          <a:xfrm>
            <a:off x="40813" y="3005375"/>
            <a:ext cx="9034500" cy="33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33;p40">
            <a:extLst>
              <a:ext uri="{FF2B5EF4-FFF2-40B4-BE49-F238E27FC236}">
                <a16:creationId xmlns:a16="http://schemas.microsoft.com/office/drawing/2014/main" id="{BBE6A6E2-1D8C-8348-806C-9E23367020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82ABA2F-D56E-3849-B8D1-C315A5B8C436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8D6A25B-0027-0A40-8C35-B81042B93CC0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6" name="Google Shape;199;p38">
              <a:extLst>
                <a:ext uri="{FF2B5EF4-FFF2-40B4-BE49-F238E27FC236}">
                  <a16:creationId xmlns:a16="http://schemas.microsoft.com/office/drawing/2014/main" id="{61FA921F-F04E-924A-9D05-C6251A21C7D6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2;p38">
              <a:extLst>
                <a:ext uri="{FF2B5EF4-FFF2-40B4-BE49-F238E27FC236}">
                  <a16:creationId xmlns:a16="http://schemas.microsoft.com/office/drawing/2014/main" id="{15B01C77-9A35-784B-9784-3E482FBCF01E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7"/>
          <p:cNvSpPr txBox="1">
            <a:spLocks noGrp="1"/>
          </p:cNvSpPr>
          <p:nvPr>
            <p:ph type="body" idx="4294967295"/>
          </p:nvPr>
        </p:nvSpPr>
        <p:spPr>
          <a:xfrm>
            <a:off x="5051632" y="1996857"/>
            <a:ext cx="4000500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AMNESIA is already installed in the TSD ecosystem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The TSD team is testing the usage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Testing against standard dataset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sz="1600" u="sng" dirty="0">
              <a:solidFill>
                <a:schemeClr val="dk1"/>
              </a:solidFill>
            </a:endParaRPr>
          </a:p>
        </p:txBody>
      </p:sp>
      <p:sp>
        <p:nvSpPr>
          <p:cNvPr id="531" name="Google Shape;531;p67"/>
          <p:cNvSpPr txBox="1">
            <a:spLocks noGrp="1"/>
          </p:cNvSpPr>
          <p:nvPr>
            <p:ph type="body" idx="4294967295"/>
          </p:nvPr>
        </p:nvSpPr>
        <p:spPr>
          <a:xfrm>
            <a:off x="87468" y="2008553"/>
            <a:ext cx="5061198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 dirty="0">
                <a:solidFill>
                  <a:schemeClr val="dk1"/>
                </a:solidFill>
              </a:rPr>
              <a:t>EOSC-hub</a:t>
            </a:r>
            <a:r>
              <a:rPr lang="en" sz="1600" dirty="0">
                <a:solidFill>
                  <a:schemeClr val="dk1"/>
                </a:solidFill>
              </a:rPr>
              <a:t>: TSD/SIGMA2 and </a:t>
            </a:r>
            <a:r>
              <a:rPr lang="en" sz="1600" dirty="0" err="1">
                <a:solidFill>
                  <a:schemeClr val="dk1"/>
                </a:solidFill>
              </a:rPr>
              <a:t>ePouta</a:t>
            </a:r>
            <a:r>
              <a:rPr lang="en" sz="1600" dirty="0">
                <a:solidFill>
                  <a:schemeClr val="dk1"/>
                </a:solidFill>
              </a:rPr>
              <a:t>/CSC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 dirty="0" err="1">
                <a:solidFill>
                  <a:schemeClr val="dk1"/>
                </a:solidFill>
              </a:rPr>
              <a:t>OpenAIRE</a:t>
            </a:r>
            <a:r>
              <a:rPr lang="en" sz="1600" dirty="0">
                <a:solidFill>
                  <a:schemeClr val="dk1"/>
                </a:solidFill>
              </a:rPr>
              <a:t>: AMNESIA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Scenario: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600" dirty="0" err="1">
                <a:solidFill>
                  <a:schemeClr val="dk1"/>
                </a:solidFill>
              </a:rPr>
              <a:t>Analyse</a:t>
            </a:r>
            <a:r>
              <a:rPr lang="en" sz="1600" dirty="0">
                <a:solidFill>
                  <a:schemeClr val="dk1"/>
                </a:solidFill>
              </a:rPr>
              <a:t> data in one of the EOSC “Sensitive data services” and use AMNESIA for exporting data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Publishing/discovery of sensitive in B2SHARE and findable via B2FIND after </a:t>
            </a:r>
            <a:r>
              <a:rPr lang="en" sz="1600" dirty="0" err="1">
                <a:solidFill>
                  <a:schemeClr val="dk1"/>
                </a:solidFill>
              </a:rPr>
              <a:t>anonymisation</a:t>
            </a:r>
            <a:endParaRPr sz="16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Amnesia will be evaluated against national and European regulations.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534" name="Google Shape;534;p67"/>
          <p:cNvSpPr txBox="1"/>
          <p:nvPr/>
        </p:nvSpPr>
        <p:spPr>
          <a:xfrm>
            <a:off x="87468" y="1560744"/>
            <a:ext cx="25911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/>
              <a:t>Use case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7"/>
          <p:cNvSpPr txBox="1"/>
          <p:nvPr/>
        </p:nvSpPr>
        <p:spPr>
          <a:xfrm>
            <a:off x="5148666" y="1560744"/>
            <a:ext cx="25911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/>
              <a:t>Status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41;p41">
            <a:extLst>
              <a:ext uri="{FF2B5EF4-FFF2-40B4-BE49-F238E27FC236}">
                <a16:creationId xmlns:a16="http://schemas.microsoft.com/office/drawing/2014/main" id="{2B0ED51F-1384-D644-AF49-026D02AE73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4D67E1-1A49-FD4E-8F02-30CA5CAAEA87}"/>
              </a:ext>
            </a:extLst>
          </p:cNvPr>
          <p:cNvGrpSpPr/>
          <p:nvPr/>
        </p:nvGrpSpPr>
        <p:grpSpPr>
          <a:xfrm>
            <a:off x="-314862" y="1027329"/>
            <a:ext cx="3424008" cy="533411"/>
            <a:chOff x="-146304" y="938773"/>
            <a:chExt cx="3424008" cy="5334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EE84D5-8EE6-8045-B5A6-DE42CD057466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Google Shape;199;p38">
              <a:extLst>
                <a:ext uri="{FF2B5EF4-FFF2-40B4-BE49-F238E27FC236}">
                  <a16:creationId xmlns:a16="http://schemas.microsoft.com/office/drawing/2014/main" id="{9FCB9DB1-2EA7-464E-8137-9489BA42F138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Results so far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0"/>
          <p:cNvSpPr txBox="1">
            <a:spLocks noGrp="1"/>
          </p:cNvSpPr>
          <p:nvPr>
            <p:ph type="body" idx="4294967295"/>
          </p:nvPr>
        </p:nvSpPr>
        <p:spPr>
          <a:xfrm>
            <a:off x="219924" y="2004695"/>
            <a:ext cx="6793523" cy="3416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2000" dirty="0">
                <a:solidFill>
                  <a:schemeClr val="tx1"/>
                </a:solidFill>
              </a:rPr>
              <a:t>Extensive tests of the latest version of Amnesia with EUDAT sensitive data services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2000" dirty="0">
                <a:solidFill>
                  <a:schemeClr val="tx1"/>
                </a:solidFill>
              </a:rPr>
              <a:t>Iterative cycles on testing and updating of the Amnesia software to reach an adequate level of service provision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A03065-9881-9348-946D-B568B6A46304}"/>
              </a:ext>
            </a:extLst>
          </p:cNvPr>
          <p:cNvGrpSpPr/>
          <p:nvPr/>
        </p:nvGrpSpPr>
        <p:grpSpPr>
          <a:xfrm>
            <a:off x="-296574" y="1307741"/>
            <a:ext cx="8959759" cy="533411"/>
            <a:chOff x="-146304" y="938773"/>
            <a:chExt cx="8959759" cy="53341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9BD258C-2B24-3744-9242-E40363BFE471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" name="Google Shape;199;p38">
              <a:extLst>
                <a:ext uri="{FF2B5EF4-FFF2-40B4-BE49-F238E27FC236}">
                  <a16:creationId xmlns:a16="http://schemas.microsoft.com/office/drawing/2014/main" id="{567C6CAB-355A-4F4B-BFC7-FD491F5D5F89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2;p38">
              <a:extLst>
                <a:ext uri="{FF2B5EF4-FFF2-40B4-BE49-F238E27FC236}">
                  <a16:creationId xmlns:a16="http://schemas.microsoft.com/office/drawing/2014/main" id="{E340EAE0-D708-2F44-A0E0-BCBE9359C515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Google Shape;241;p41">
            <a:extLst>
              <a:ext uri="{FF2B5EF4-FFF2-40B4-BE49-F238E27FC236}">
                <a16:creationId xmlns:a16="http://schemas.microsoft.com/office/drawing/2014/main" id="{3F871150-6B91-CE4D-8887-CA4221D518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body" idx="1"/>
          </p:nvPr>
        </p:nvSpPr>
        <p:spPr>
          <a:xfrm>
            <a:off x="279555" y="2002838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 err="1">
                <a:solidFill>
                  <a:schemeClr val="dk1"/>
                </a:solidFill>
              </a:rPr>
              <a:t>OpenDMP</a:t>
            </a:r>
            <a:r>
              <a:rPr lang="en" sz="2000" dirty="0">
                <a:solidFill>
                  <a:schemeClr val="dk1"/>
                </a:solidFill>
              </a:rPr>
              <a:t> Service uptake and EOSC onboarding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2"/>
          </p:nvPr>
        </p:nvSpPr>
        <p:spPr>
          <a:xfrm>
            <a:off x="4800258" y="1984643"/>
            <a:ext cx="42523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>
                <a:solidFill>
                  <a:schemeClr val="dk1"/>
                </a:solidFill>
              </a:rPr>
              <a:t>Researchers and data stewards</a:t>
            </a:r>
            <a:endParaRPr sz="2000" dirty="0">
              <a:solidFill>
                <a:schemeClr val="dk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>
                <a:solidFill>
                  <a:schemeClr val="dk1"/>
                </a:solidFill>
              </a:rPr>
              <a:t>Service providers</a:t>
            </a:r>
            <a:endParaRPr sz="2000" dirty="0">
              <a:solidFill>
                <a:schemeClr val="dk1"/>
              </a:solidFill>
            </a:endParaRP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200"/>
            </a:pPr>
            <a:r>
              <a:rPr lang="en" sz="2000" dirty="0">
                <a:solidFill>
                  <a:schemeClr val="dk1"/>
                </a:solidFill>
              </a:rPr>
              <a:t>Funder and research communities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352DD6-DE0F-6A43-877F-4FCEAF4AE4B3}"/>
              </a:ext>
            </a:extLst>
          </p:cNvPr>
          <p:cNvGrpSpPr/>
          <p:nvPr/>
        </p:nvGrpSpPr>
        <p:grpSpPr>
          <a:xfrm>
            <a:off x="194894" y="127009"/>
            <a:ext cx="2675672" cy="685800"/>
            <a:chOff x="3258134" y="140753"/>
            <a:chExt cx="2675672" cy="685800"/>
          </a:xfrm>
        </p:grpSpPr>
        <p:sp>
          <p:nvSpPr>
            <p:cNvPr id="208" name="Google Shape;208;p38"/>
            <p:cNvSpPr/>
            <p:nvPr/>
          </p:nvSpPr>
          <p:spPr>
            <a:xfrm>
              <a:off x="3709606" y="140753"/>
              <a:ext cx="2224200" cy="685800"/>
            </a:xfrm>
            <a:prstGeom prst="roundRect">
              <a:avLst>
                <a:gd name="adj" fmla="val 16667"/>
              </a:avLst>
            </a:prstGeom>
            <a:solidFill>
              <a:srgbClr val="3B75D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Machine-consumable Data Management Plans</a:t>
              </a: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3258134" y="340006"/>
              <a:ext cx="546900" cy="2874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JA1.1</a:t>
              </a: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AACD8-9A65-7048-8E93-9DC85D730260}"/>
              </a:ext>
            </a:extLst>
          </p:cNvPr>
          <p:cNvGrpSpPr/>
          <p:nvPr/>
        </p:nvGrpSpPr>
        <p:grpSpPr>
          <a:xfrm>
            <a:off x="-177702" y="1184876"/>
            <a:ext cx="9499404" cy="533411"/>
            <a:chOff x="-146304" y="938773"/>
            <a:chExt cx="9499404" cy="53341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A1C370D-1D07-1E41-8F8E-106A93B31C5E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99" name="Google Shape;199;p38"/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Type of output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DBF909C-A48E-4845-9D51-14F643275E03}"/>
                </a:ext>
              </a:extLst>
            </p:cNvPr>
            <p:cNvSpPr/>
            <p:nvPr/>
          </p:nvSpPr>
          <p:spPr>
            <a:xfrm>
              <a:off x="6216708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02" name="Google Shape;202;p38"/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Beneficiaries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5</a:t>
            </a:fld>
            <a:endParaRPr sz="1100"/>
          </a:p>
        </p:txBody>
      </p:sp>
      <p:grpSp>
        <p:nvGrpSpPr>
          <p:cNvPr id="216" name="Google Shape;216;p39"/>
          <p:cNvGrpSpPr/>
          <p:nvPr/>
        </p:nvGrpSpPr>
        <p:grpSpPr>
          <a:xfrm>
            <a:off x="1221951" y="4567450"/>
            <a:ext cx="6699870" cy="576051"/>
            <a:chOff x="78951" y="4567449"/>
            <a:chExt cx="6699870" cy="576051"/>
          </a:xfrm>
        </p:grpSpPr>
        <p:pic>
          <p:nvPicPr>
            <p:cNvPr id="217" name="Google Shape;217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51" y="4707495"/>
              <a:ext cx="1483843" cy="404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48476" y="4706059"/>
              <a:ext cx="1130345" cy="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48434" y="4567449"/>
              <a:ext cx="530280" cy="576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750" y="205075"/>
            <a:ext cx="3028400" cy="35982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672125" y="8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/>
              <a:t>Roadmap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/>
              <a:t>6</a:t>
            </a:fld>
            <a:endParaRPr sz="1100"/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75" y="2253925"/>
            <a:ext cx="8924548" cy="1814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3" name="Google Shape;2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38452"/>
            <a:ext cx="1033272" cy="84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A7E498-1C17-674E-BA12-3BDD96748623}"/>
              </a:ext>
            </a:extLst>
          </p:cNvPr>
          <p:cNvGrpSpPr/>
          <p:nvPr/>
        </p:nvGrpSpPr>
        <p:grpSpPr>
          <a:xfrm>
            <a:off x="-305718" y="1304076"/>
            <a:ext cx="8959759" cy="533411"/>
            <a:chOff x="-146304" y="938773"/>
            <a:chExt cx="8959759" cy="53341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642B06B-3282-F648-B406-0DDE89012190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Google Shape;199;p38">
              <a:extLst>
                <a:ext uri="{FF2B5EF4-FFF2-40B4-BE49-F238E27FC236}">
                  <a16:creationId xmlns:a16="http://schemas.microsoft.com/office/drawing/2014/main" id="{E0B1A2ED-DEE8-1E41-B34C-6A0C29A1FC2D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Deliverables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2;p38">
              <a:extLst>
                <a:ext uri="{FF2B5EF4-FFF2-40B4-BE49-F238E27FC236}">
                  <a16:creationId xmlns:a16="http://schemas.microsoft.com/office/drawing/2014/main" id="{E1B21273-AD01-BE43-B4C5-08076AD7FABA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311700" y="1560740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Delivery of </a:t>
            </a:r>
            <a:r>
              <a:rPr lang="en" sz="1600" dirty="0" err="1">
                <a:solidFill>
                  <a:schemeClr val="tx1"/>
                </a:solidFill>
              </a:rPr>
              <a:t>OpenDMP</a:t>
            </a:r>
            <a:r>
              <a:rPr lang="en" sz="1600" dirty="0">
                <a:solidFill>
                  <a:schemeClr val="tx1"/>
                </a:solidFill>
              </a:rPr>
              <a:t> system embracing:</a:t>
            </a:r>
            <a:endParaRPr sz="1600" dirty="0">
              <a:solidFill>
                <a:schemeClr val="tx1"/>
              </a:solidFill>
            </a:endParaRPr>
          </a:p>
          <a:p>
            <a: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○"/>
            </a:pPr>
            <a:r>
              <a:rPr lang="en" sz="1400" dirty="0">
                <a:solidFill>
                  <a:schemeClr val="tx1"/>
                </a:solidFill>
              </a:rPr>
              <a:t>Elaborated DMP data model as per design.</a:t>
            </a:r>
            <a:endParaRPr sz="1400" dirty="0">
              <a:solidFill>
                <a:schemeClr val="tx1"/>
              </a:solidFill>
            </a:endParaRPr>
          </a:p>
          <a:p>
            <a: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400" dirty="0">
                <a:solidFill>
                  <a:schemeClr val="tx1"/>
                </a:solidFill>
              </a:rPr>
              <a:t>Interoperable services to handle DMPs.</a:t>
            </a:r>
            <a:endParaRPr sz="1400" dirty="0">
              <a:solidFill>
                <a:schemeClr val="tx1"/>
              </a:solidFill>
            </a:endParaRPr>
          </a:p>
          <a:p>
            <a: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400" dirty="0">
                <a:solidFill>
                  <a:schemeClr val="tx1"/>
                </a:solidFill>
              </a:rPr>
              <a:t>End user and administrative user interfaces. </a:t>
            </a:r>
            <a:endParaRPr sz="1400" dirty="0">
              <a:solidFill>
                <a:schemeClr val="tx1"/>
              </a:solidFill>
            </a:endParaRPr>
          </a:p>
          <a:p>
            <a:pPr marL="9144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1400" dirty="0">
                <a:solidFill>
                  <a:schemeClr val="tx1"/>
                </a:solidFill>
              </a:rPr>
              <a:t>Integrated with several external service and data providers (</a:t>
            </a:r>
            <a:r>
              <a:rPr lang="en" sz="1400" dirty="0" err="1">
                <a:solidFill>
                  <a:schemeClr val="tx1"/>
                </a:solidFill>
              </a:rPr>
              <a:t>OpenAIRE</a:t>
            </a:r>
            <a:r>
              <a:rPr lang="en" sz="1400" dirty="0">
                <a:solidFill>
                  <a:schemeClr val="tx1"/>
                </a:solidFill>
              </a:rPr>
              <a:t>, EUDAT, EGI AAI </a:t>
            </a:r>
            <a:r>
              <a:rPr lang="en" sz="1400" dirty="0" err="1">
                <a:solidFill>
                  <a:schemeClr val="tx1"/>
                </a:solidFill>
              </a:rPr>
              <a:t>etc</a:t>
            </a:r>
            <a:r>
              <a:rPr lang="en" sz="1400" dirty="0">
                <a:solidFill>
                  <a:schemeClr val="tx1"/>
                </a:solidFill>
              </a:rPr>
              <a:t>).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2"/>
          </p:nvPr>
        </p:nvSpPr>
        <p:spPr>
          <a:xfrm>
            <a:off x="4572000" y="1751722"/>
            <a:ext cx="39999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 indent="-298450">
              <a:buSzPts val="1100"/>
            </a:pPr>
            <a:r>
              <a:rPr lang="en" sz="1600" dirty="0">
                <a:solidFill>
                  <a:schemeClr val="tx1"/>
                </a:solidFill>
              </a:rPr>
              <a:t>Deployment on showcasing and development infrastructures:</a:t>
            </a:r>
          </a:p>
          <a:p>
            <a:pPr lvl="1" indent="-285750">
              <a:spcBef>
                <a:spcPts val="0"/>
              </a:spcBef>
              <a:buSzPts val="900"/>
            </a:pPr>
            <a:r>
              <a:rPr lang="en" sz="1400" dirty="0" err="1">
                <a:solidFill>
                  <a:schemeClr val="tx1"/>
                </a:solidFill>
              </a:rPr>
              <a:t>Opendmp.eu</a:t>
            </a:r>
            <a:r>
              <a:rPr lang="en" sz="1400" dirty="0">
                <a:solidFill>
                  <a:schemeClr val="tx1"/>
                </a:solidFill>
              </a:rPr>
              <a:t> </a:t>
            </a:r>
          </a:p>
          <a:p>
            <a:pPr lvl="0" indent="-298450">
              <a:buSzPts val="1100"/>
            </a:pPr>
            <a:r>
              <a:rPr lang="en" sz="1600" dirty="0">
                <a:solidFill>
                  <a:schemeClr val="tx1"/>
                </a:solidFill>
              </a:rPr>
              <a:t>Demonstration and feedback gathering in several occasions:</a:t>
            </a:r>
          </a:p>
          <a:p>
            <a:pPr lvl="1" indent="-285750">
              <a:spcBef>
                <a:spcPts val="0"/>
              </a:spcBef>
              <a:buSzPts val="900"/>
            </a:pPr>
            <a:r>
              <a:rPr lang="en" sz="1400" dirty="0">
                <a:solidFill>
                  <a:schemeClr val="tx1"/>
                </a:solidFill>
              </a:rPr>
              <a:t>DI4R DMP training workshop (PT).</a:t>
            </a:r>
          </a:p>
          <a:p>
            <a:pPr lvl="1" indent="-285750">
              <a:spcBef>
                <a:spcPts val="0"/>
              </a:spcBef>
              <a:buSzPts val="900"/>
            </a:pPr>
            <a:r>
              <a:rPr lang="en" sz="1400" dirty="0">
                <a:solidFill>
                  <a:schemeClr val="tx1"/>
                </a:solidFill>
              </a:rPr>
              <a:t>Open Science Fair (GR).</a:t>
            </a:r>
          </a:p>
          <a:p>
            <a:pPr lvl="1" indent="-285750">
              <a:spcBef>
                <a:spcPts val="0"/>
              </a:spcBef>
              <a:buSzPts val="900"/>
            </a:pPr>
            <a:r>
              <a:rPr lang="en" sz="1400" dirty="0">
                <a:solidFill>
                  <a:schemeClr val="tx1"/>
                </a:solidFill>
              </a:rPr>
              <a:t>Bilateral / institutional meetings in Norway and Greece.</a:t>
            </a:r>
            <a:endParaRPr lang="en" sz="1400" b="1" dirty="0">
              <a:solidFill>
                <a:schemeClr val="tx1"/>
              </a:solidFill>
            </a:endParaRPr>
          </a:p>
        </p:txBody>
      </p:sp>
      <p:pic>
        <p:nvPicPr>
          <p:cNvPr id="6" name="Google Shape;241;p41">
            <a:extLst>
              <a:ext uri="{FF2B5EF4-FFF2-40B4-BE49-F238E27FC236}">
                <a16:creationId xmlns:a16="http://schemas.microsoft.com/office/drawing/2014/main" id="{989CFD53-0680-EB48-BCCF-8B52428FB5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500D7C-85B6-9F45-8EB3-F0B394FED974}"/>
              </a:ext>
            </a:extLst>
          </p:cNvPr>
          <p:cNvGrpSpPr/>
          <p:nvPr/>
        </p:nvGrpSpPr>
        <p:grpSpPr>
          <a:xfrm>
            <a:off x="-314862" y="1027329"/>
            <a:ext cx="8959759" cy="533411"/>
            <a:chOff x="-146304" y="938773"/>
            <a:chExt cx="8959759" cy="53341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80D6151-8BBB-7C49-9770-10C6AB1FC711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9" name="Google Shape;199;p38">
              <a:extLst>
                <a:ext uri="{FF2B5EF4-FFF2-40B4-BE49-F238E27FC236}">
                  <a16:creationId xmlns:a16="http://schemas.microsoft.com/office/drawing/2014/main" id="{E47E17CB-CC19-394E-88D8-4330BA47DC2A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Results so far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2;p38">
              <a:extLst>
                <a:ext uri="{FF2B5EF4-FFF2-40B4-BE49-F238E27FC236}">
                  <a16:creationId xmlns:a16="http://schemas.microsoft.com/office/drawing/2014/main" id="{03991E1F-7FC9-804E-A396-DCADCEAB5E6B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9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311700" y="2043257"/>
            <a:ext cx="4196292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/>
            <a:r>
              <a:rPr lang="en" sz="1600" dirty="0">
                <a:solidFill>
                  <a:schemeClr val="tx1"/>
                </a:solidFill>
              </a:rPr>
              <a:t>Experiment with </a:t>
            </a:r>
            <a:r>
              <a:rPr lang="en" sz="1600" b="1" dirty="0">
                <a:solidFill>
                  <a:schemeClr val="tx1"/>
                </a:solidFill>
              </a:rPr>
              <a:t>additional DMP templates and validate </a:t>
            </a:r>
            <a:r>
              <a:rPr lang="en" sz="1600" dirty="0">
                <a:solidFill>
                  <a:schemeClr val="tx1"/>
                </a:solidFill>
              </a:rPr>
              <a:t>the assumptions.</a:t>
            </a:r>
          </a:p>
          <a:p>
            <a:pPr lvl="0"/>
            <a:r>
              <a:rPr lang="en" sz="1600" dirty="0">
                <a:solidFill>
                  <a:schemeClr val="tx1"/>
                </a:solidFill>
              </a:rPr>
              <a:t>Further work on </a:t>
            </a:r>
            <a:r>
              <a:rPr lang="en" sz="1600" b="1" dirty="0">
                <a:solidFill>
                  <a:schemeClr val="tx1"/>
                </a:solidFill>
              </a:rPr>
              <a:t>DMP actionability </a:t>
            </a:r>
            <a:r>
              <a:rPr lang="en" sz="1600" dirty="0">
                <a:solidFill>
                  <a:schemeClr val="tx1"/>
                </a:solidFill>
              </a:rPr>
              <a:t>in partnership with major task-forces on the field (RDA)</a:t>
            </a:r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2"/>
          </p:nvPr>
        </p:nvSpPr>
        <p:spPr>
          <a:xfrm>
            <a:off x="4636010" y="2043257"/>
            <a:ext cx="4196292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600" b="1" dirty="0">
                <a:solidFill>
                  <a:schemeClr val="tx1"/>
                </a:solidFill>
              </a:rPr>
              <a:t>Expanding its baseline features </a:t>
            </a:r>
            <a:r>
              <a:rPr lang="en" sz="1600" dirty="0" err="1">
                <a:solidFill>
                  <a:schemeClr val="tx1"/>
                </a:solidFill>
              </a:rPr>
              <a:t>w.r.t</a:t>
            </a:r>
            <a:r>
              <a:rPr lang="en" sz="1600" dirty="0">
                <a:solidFill>
                  <a:schemeClr val="tx1"/>
                </a:solidFill>
              </a:rPr>
              <a:t>. security model, interoperability, integration with infrastructures etc.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Further </a:t>
            </a:r>
            <a:r>
              <a:rPr lang="en" sz="1600" b="1" dirty="0">
                <a:solidFill>
                  <a:schemeClr val="tx1"/>
                </a:solidFill>
              </a:rPr>
              <a:t>promote the tool</a:t>
            </a:r>
            <a:r>
              <a:rPr lang="en" sz="1600" dirty="0">
                <a:solidFill>
                  <a:schemeClr val="tx1"/>
                </a:solidFill>
              </a:rPr>
              <a:t> and its use and gather feedback on tools capacities.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600" b="1" dirty="0">
                <a:solidFill>
                  <a:schemeClr val="tx1"/>
                </a:solidFill>
              </a:rPr>
              <a:t>Provisioning of services </a:t>
            </a:r>
            <a:r>
              <a:rPr lang="en" sz="1600" dirty="0">
                <a:solidFill>
                  <a:schemeClr val="tx1"/>
                </a:solidFill>
              </a:rPr>
              <a:t>on top and by </a:t>
            </a:r>
            <a:r>
              <a:rPr lang="en" sz="1600" dirty="0" err="1">
                <a:solidFill>
                  <a:schemeClr val="tx1"/>
                </a:solidFill>
              </a:rPr>
              <a:t>OpenDMP</a:t>
            </a:r>
            <a:r>
              <a:rPr lang="en" sz="1600" dirty="0">
                <a:solidFill>
                  <a:schemeClr val="tx1"/>
                </a:solidFill>
              </a:rPr>
              <a:t> (on-premises / cloud based).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7E85D2-E060-054A-8E7C-E9AA6D43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B12F77-8839-3447-82C4-8763308931DB}"/>
              </a:ext>
            </a:extLst>
          </p:cNvPr>
          <p:cNvGrpSpPr/>
          <p:nvPr/>
        </p:nvGrpSpPr>
        <p:grpSpPr>
          <a:xfrm>
            <a:off x="-296574" y="1307741"/>
            <a:ext cx="8959759" cy="533411"/>
            <a:chOff x="-146304" y="938773"/>
            <a:chExt cx="8959759" cy="53341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8922DD6-C385-F44B-80B9-BAE998972141}"/>
                </a:ext>
              </a:extLst>
            </p:cNvPr>
            <p:cNvSpPr/>
            <p:nvPr/>
          </p:nvSpPr>
          <p:spPr>
            <a:xfrm>
              <a:off x="-146304" y="938773"/>
              <a:ext cx="3136392" cy="533411"/>
            </a:xfrm>
            <a:prstGeom prst="roundRect">
              <a:avLst/>
            </a:prstGeom>
            <a:solidFill>
              <a:srgbClr val="E3080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" name="Google Shape;199;p38">
              <a:extLst>
                <a:ext uri="{FF2B5EF4-FFF2-40B4-BE49-F238E27FC236}">
                  <a16:creationId xmlns:a16="http://schemas.microsoft.com/office/drawing/2014/main" id="{9F0329EE-7D46-884D-90B1-A4AAB30E1196}"/>
                </a:ext>
              </a:extLst>
            </p:cNvPr>
            <p:cNvSpPr txBox="1"/>
            <p:nvPr/>
          </p:nvSpPr>
          <p:spPr>
            <a:xfrm>
              <a:off x="686604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Next actions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2;p38">
              <a:extLst>
                <a:ext uri="{FF2B5EF4-FFF2-40B4-BE49-F238E27FC236}">
                  <a16:creationId xmlns:a16="http://schemas.microsoft.com/office/drawing/2014/main" id="{0EC80334-BE2F-E741-BC25-717F5A4CE7EA}"/>
                </a:ext>
              </a:extLst>
            </p:cNvPr>
            <p:cNvSpPr txBox="1"/>
            <p:nvPr/>
          </p:nvSpPr>
          <p:spPr>
            <a:xfrm>
              <a:off x="6222355" y="938773"/>
              <a:ext cx="2591100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4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Benefits</a:t>
              </a:r>
              <a:endParaRPr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Google Shape;241;p41">
            <a:extLst>
              <a:ext uri="{FF2B5EF4-FFF2-40B4-BE49-F238E27FC236}">
                <a16:creationId xmlns:a16="http://schemas.microsoft.com/office/drawing/2014/main" id="{D63B7411-A9CC-6F47-9F9D-E976268BC5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59" y="19170"/>
            <a:ext cx="877824" cy="741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65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47" name="Google Shape;247;p42"/>
          <p:cNvSpPr/>
          <p:nvPr/>
        </p:nvSpPr>
        <p:spPr>
          <a:xfrm>
            <a:off x="901306" y="2352587"/>
            <a:ext cx="2965500" cy="914400"/>
          </a:xfrm>
          <a:prstGeom prst="roundRect">
            <a:avLst>
              <a:gd name="adj" fmla="val 16667"/>
            </a:avLst>
          </a:prstGeom>
          <a:solidFill>
            <a:srgbClr val="3B75D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across EOSC services for Open Science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2"/>
          <p:cNvSpPr/>
          <p:nvPr/>
        </p:nvSpPr>
        <p:spPr>
          <a:xfrm>
            <a:off x="311700" y="2618257"/>
            <a:ext cx="729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JA1.2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4805363" y="1472280"/>
            <a:ext cx="324570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Define and promote common guidelines</a:t>
            </a:r>
            <a:endParaRPr sz="16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7836286" y="1733149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JA1.2.A</a:t>
            </a:r>
            <a:endParaRPr/>
          </a:p>
        </p:txBody>
      </p:sp>
      <p:sp>
        <p:nvSpPr>
          <p:cNvPr id="251" name="Google Shape;251;p42"/>
          <p:cNvSpPr/>
          <p:nvPr/>
        </p:nvSpPr>
        <p:spPr>
          <a:xfrm>
            <a:off x="4805363" y="3165529"/>
            <a:ext cx="324570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Facilitating publishing and exchanging information on scientific products in EOSC</a:t>
            </a:r>
            <a:endParaRPr/>
          </a:p>
        </p:txBody>
      </p:sp>
      <p:sp>
        <p:nvSpPr>
          <p:cNvPr id="252" name="Google Shape;252;p42"/>
          <p:cNvSpPr/>
          <p:nvPr/>
        </p:nvSpPr>
        <p:spPr>
          <a:xfrm>
            <a:off x="7836287" y="3426398"/>
            <a:ext cx="996000" cy="3831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JA1.2.B</a:t>
            </a:r>
            <a:endParaRPr/>
          </a:p>
        </p:txBody>
      </p:sp>
      <p:cxnSp>
        <p:nvCxnSpPr>
          <p:cNvPr id="253" name="Google Shape;253;p42"/>
          <p:cNvCxnSpPr>
            <a:stCxn id="247" idx="3"/>
            <a:endCxn id="249" idx="1"/>
          </p:cNvCxnSpPr>
          <p:nvPr/>
        </p:nvCxnSpPr>
        <p:spPr>
          <a:xfrm rot="10800000" flipH="1">
            <a:off x="3866806" y="1929587"/>
            <a:ext cx="938700" cy="880200"/>
          </a:xfrm>
          <a:prstGeom prst="straightConnector1">
            <a:avLst/>
          </a:prstGeom>
          <a:noFill/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42"/>
          <p:cNvCxnSpPr>
            <a:stCxn id="247" idx="3"/>
            <a:endCxn id="251" idx="1"/>
          </p:cNvCxnSpPr>
          <p:nvPr/>
        </p:nvCxnSpPr>
        <p:spPr>
          <a:xfrm>
            <a:off x="3866806" y="2809787"/>
            <a:ext cx="938700" cy="813000"/>
          </a:xfrm>
          <a:prstGeom prst="straightConnector1">
            <a:avLst/>
          </a:prstGeom>
          <a:noFill/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1622</Words>
  <Application>Microsoft Macintosh PowerPoint</Application>
  <PresentationFormat>Presentazione su schermo (16:9)</PresentationFormat>
  <Paragraphs>277</Paragraphs>
  <Slides>37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Simple Light</vt:lpstr>
      <vt:lpstr>Simple Light</vt:lpstr>
      <vt:lpstr>Simple Light</vt:lpstr>
      <vt:lpstr>JA1 Service Integration</vt:lpstr>
      <vt:lpstr>Presentazione standard di PowerPoint</vt:lpstr>
      <vt:lpstr>Presentazione standard di PowerPoint</vt:lpstr>
      <vt:lpstr>Presentazione standard di PowerPoint</vt:lpstr>
      <vt:lpstr>Roadmap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Roadmap</vt:lpstr>
      <vt:lpstr>Presentazione standard di PowerPoint</vt:lpstr>
      <vt:lpstr>Presentazione standard di PowerPoint</vt:lpstr>
      <vt:lpstr>Presentazione standard di PowerPoint</vt:lpstr>
      <vt:lpstr>Roadmap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Roadmap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Roadmap</vt:lpstr>
      <vt:lpstr>Presentazione standard di PowerPoint</vt:lpstr>
      <vt:lpstr>JAM 1.17 Report</vt:lpstr>
      <vt:lpstr>JAM 1.17 Report</vt:lpstr>
      <vt:lpstr>Presentazione standard di PowerPoint</vt:lpstr>
      <vt:lpstr>Roadmap</vt:lpstr>
      <vt:lpstr>Presentazione standard di PowerPoint</vt:lpstr>
      <vt:lpstr>Presentazione standard di PowerPoint</vt:lpstr>
      <vt:lpstr>Presentazione standard di PowerPoint</vt:lpstr>
      <vt:lpstr>Roadmap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JA1 Service Integration</dc:title>
  <cp:lastModifiedBy>Giacinto Donvito</cp:lastModifiedBy>
  <cp:revision>34</cp:revision>
  <dcterms:modified xsi:type="dcterms:W3CDTF">2019-01-24T11:47:11Z</dcterms:modified>
</cp:coreProperties>
</file>