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83" r:id="rId2"/>
  </p:sldMasterIdLst>
  <p:notesMasterIdLst>
    <p:notesMasterId r:id="rId10"/>
  </p:notesMasterIdLst>
  <p:sldIdLst>
    <p:sldId id="258" r:id="rId3"/>
    <p:sldId id="269" r:id="rId4"/>
    <p:sldId id="262" r:id="rId5"/>
    <p:sldId id="268" r:id="rId6"/>
    <p:sldId id="270" r:id="rId7"/>
    <p:sldId id="271" r:id="rId8"/>
    <p:sldId id="272" r:id="rId9"/>
  </p:sldIdLst>
  <p:sldSz cx="9144000" cy="6858000" type="screen4x3"/>
  <p:notesSz cx="6775450" cy="9906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E9EDF4"/>
    <a:srgbClr val="D0D8E8"/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95" autoAdjust="0"/>
  </p:normalViewPr>
  <p:slideViewPr>
    <p:cSldViewPr>
      <p:cViewPr>
        <p:scale>
          <a:sx n="80" d="100"/>
          <a:sy n="80" d="100"/>
        </p:scale>
        <p:origin x="-1062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5288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38575" y="0"/>
            <a:ext cx="2935288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6EF5EE5-47A2-4AF0-A2D9-DCE56C11ED64}" type="datetimeFigureOut">
              <a:rPr lang="en-US"/>
              <a:pPr>
                <a:defRPr/>
              </a:pPr>
              <a:t>9/19/2011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7863" y="4705350"/>
            <a:ext cx="5419725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35288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38575" y="9409113"/>
            <a:ext cx="2935288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4C97EB2-2476-46D6-AEF0-01208221B2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6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stacks_bann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4343400"/>
            <a:ext cx="1676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accelerat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4343400"/>
            <a:ext cx="152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HiggsInCMS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343400"/>
            <a:ext cx="14636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01 nyte - globe encounters.tif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1000" y="3773488"/>
            <a:ext cx="1462088" cy="162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0804041_30.tif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56125" y="4343400"/>
            <a:ext cx="14636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" descr="blueinstall.jpg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800" y="4343400"/>
            <a:ext cx="14636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19"/>
          <p:cNvGrpSpPr>
            <a:grpSpLocks/>
          </p:cNvGrpSpPr>
          <p:nvPr userDrawn="1"/>
        </p:nvGrpSpPr>
        <p:grpSpPr bwMode="auto">
          <a:xfrm>
            <a:off x="76200" y="6270625"/>
            <a:ext cx="2057400" cy="547688"/>
            <a:chOff x="76200" y="6270345"/>
            <a:chExt cx="2057400" cy="548640"/>
          </a:xfrm>
        </p:grpSpPr>
        <p:pic>
          <p:nvPicPr>
            <p:cNvPr id="13" name="Picture 13" descr="WLCG-TextOnly_black.jpg"/>
            <p:cNvPicPr>
              <a:picLocks noChangeAspect="1"/>
            </p:cNvPicPr>
            <p:nvPr userDrawn="1"/>
          </p:nvPicPr>
          <p:blipFill>
            <a:blip r:embed="rId8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l="2464" t="16667" r="4985" b="16667"/>
            <a:stretch>
              <a:fillRect/>
            </a:stretch>
          </p:blipFill>
          <p:spPr bwMode="auto">
            <a:xfrm>
              <a:off x="381000" y="6270345"/>
              <a:ext cx="1752600" cy="548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4" descr="WLCG-logo.jpg"/>
            <p:cNvPicPr>
              <a:picLocks noChangeAspect="1"/>
            </p:cNvPicPr>
            <p:nvPr userDrawn="1"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6200" y="6324600"/>
              <a:ext cx="457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" name="Picture 15" descr="CERN_logo_400x400.gif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610600" y="6324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6630" y="1066800"/>
            <a:ext cx="5928970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45285" y="2590800"/>
            <a:ext cx="2895600" cy="609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/>
          </p:nvPr>
        </p:nvSpPr>
        <p:spPr>
          <a:xfrm>
            <a:off x="6705600" y="228600"/>
            <a:ext cx="2438400" cy="457200"/>
          </a:xfrm>
        </p:spPr>
        <p:txBody>
          <a:bodyPr/>
          <a:lstStyle>
            <a:lvl1pPr algn="r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5"/>
          </p:nvPr>
        </p:nvSpPr>
        <p:spPr>
          <a:xfrm>
            <a:off x="1752600" y="3200400"/>
            <a:ext cx="3124200" cy="533400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5pPr>
              <a:buNone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2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19/09/2011</a:t>
            </a:r>
            <a:endParaRPr lang="en-US" dirty="0"/>
          </a:p>
        </p:txBody>
      </p:sp>
      <p:sp>
        <p:nvSpPr>
          <p:cNvPr id="17" name="Slide Number Placeholder 2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C5B5A-7AFF-4DB4-89FB-F15FCF9BEF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8" name="Footer Placeholder 2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Lorenzo Dini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rot="16200000">
            <a:off x="-3124200" y="3124200"/>
            <a:ext cx="6858000" cy="6096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7" descr="WLCG-TextOnly_black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6667" t="4985" r="16667" b="2464"/>
          <a:stretch>
            <a:fillRect/>
          </a:stretch>
        </p:blipFill>
        <p:spPr bwMode="auto">
          <a:xfrm>
            <a:off x="14288" y="4648200"/>
            <a:ext cx="54768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WLCG-logo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6324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01 nyte - globe encounters.tif"/>
          <p:cNvPicPr>
            <a:picLocks noChangeAspect="1"/>
          </p:cNvPicPr>
          <p:nvPr userDrawn="1"/>
        </p:nvPicPr>
        <p:blipFill>
          <a:blip r:embed="rId4" cstate="print">
            <a:lum contrast="-10000"/>
          </a:blip>
          <a:srcRect/>
          <a:stretch>
            <a:fillRect/>
          </a:stretch>
        </p:blipFill>
        <p:spPr bwMode="auto">
          <a:xfrm>
            <a:off x="7938" y="2057400"/>
            <a:ext cx="6016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stacks_banner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 descr="0804041_30.tif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371600"/>
            <a:ext cx="60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2" descr="blueinstall.jpg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7620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 userDrawn="1"/>
        </p:nvSpPr>
        <p:spPr>
          <a:xfrm>
            <a:off x="609600" y="0"/>
            <a:ext cx="8534400" cy="762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8382000" cy="5211763"/>
          </a:xfrm>
        </p:spPr>
        <p:txBody>
          <a:bodyPr/>
          <a:lstStyle>
            <a:lvl1pPr>
              <a:defRPr lang="en-US" sz="3200" kern="1200" dirty="0" smtClean="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2800" kern="1200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924800" cy="762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Candar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3528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Lorenzo Dini</a:t>
            </a:r>
            <a:endParaRPr lang="en-US" dirty="0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7818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1D2D2-58CB-49C3-A9B8-0500B7ADBB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Date Placeholder 22"/>
          <p:cNvSpPr>
            <a:spLocks noGrp="1"/>
          </p:cNvSpPr>
          <p:nvPr>
            <p:ph type="dt" sz="half" idx="12"/>
          </p:nvPr>
        </p:nvSpPr>
        <p:spPr>
          <a:xfrm>
            <a:off x="685800" y="6356350"/>
            <a:ext cx="1905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19/09/2011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rot="16200000">
            <a:off x="-3124200" y="3124200"/>
            <a:ext cx="6858000" cy="6096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7" descr="WLCG-TextOnly_black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6667" t="4985" r="16667" b="2464"/>
          <a:stretch>
            <a:fillRect/>
          </a:stretch>
        </p:blipFill>
        <p:spPr bwMode="auto">
          <a:xfrm>
            <a:off x="14288" y="4648200"/>
            <a:ext cx="54768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WLCG-logo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6324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01 nyte - globe encounters.tif"/>
          <p:cNvPicPr>
            <a:picLocks noChangeAspect="1"/>
          </p:cNvPicPr>
          <p:nvPr userDrawn="1"/>
        </p:nvPicPr>
        <p:blipFill>
          <a:blip r:embed="rId4" cstate="print">
            <a:lum contrast="-10000"/>
          </a:blip>
          <a:srcRect/>
          <a:stretch>
            <a:fillRect/>
          </a:stretch>
        </p:blipFill>
        <p:spPr bwMode="auto">
          <a:xfrm>
            <a:off x="7938" y="2057400"/>
            <a:ext cx="6016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stacks_banner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 descr="0804041_30.tif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371600"/>
            <a:ext cx="60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2" descr="blueinstall.jpg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7620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 userDrawn="1"/>
        </p:nvSpPr>
        <p:spPr>
          <a:xfrm>
            <a:off x="609600" y="0"/>
            <a:ext cx="8534400" cy="762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4038600" cy="5211763"/>
          </a:xfrm>
        </p:spPr>
        <p:txBody>
          <a:bodyPr/>
          <a:lstStyle>
            <a:lvl1pPr>
              <a:defRPr lang="en-US" sz="3200" kern="1200" dirty="0" smtClean="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2800" kern="1200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914400"/>
            <a:ext cx="4038600" cy="5211763"/>
          </a:xfrm>
        </p:spPr>
        <p:txBody>
          <a:bodyPr/>
          <a:lstStyle>
            <a:lvl1pPr>
              <a:defRPr lang="en-US" sz="3200" kern="1200" dirty="0" smtClean="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2800" kern="1200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924800" cy="762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Candar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3528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Lorenzo Dini</a:t>
            </a:r>
            <a:endParaRPr lang="en-US" dirty="0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7818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34E0F-6EB4-4EDC-9E53-1ED35A4C72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Date Placeholder 22"/>
          <p:cNvSpPr>
            <a:spLocks noGrp="1"/>
          </p:cNvSpPr>
          <p:nvPr>
            <p:ph type="dt" sz="half" idx="12"/>
          </p:nvPr>
        </p:nvSpPr>
        <p:spPr>
          <a:xfrm>
            <a:off x="685800" y="6356350"/>
            <a:ext cx="1905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19/09/2011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90600"/>
          </a:xfrm>
          <a:prstGeom prst="rect">
            <a:avLst/>
          </a:prstGeom>
          <a:blipFill dpi="0" rotWithShape="1">
            <a:blip r:embed="rId2" cstate="print">
              <a:alphaModFix amt="2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6"/>
          <p:cNvGrpSpPr>
            <a:grpSpLocks/>
          </p:cNvGrpSpPr>
          <p:nvPr userDrawn="1"/>
        </p:nvGrpSpPr>
        <p:grpSpPr bwMode="auto">
          <a:xfrm>
            <a:off x="76200" y="6270625"/>
            <a:ext cx="2057400" cy="547688"/>
            <a:chOff x="76200" y="6270345"/>
            <a:chExt cx="2057400" cy="548640"/>
          </a:xfrm>
        </p:grpSpPr>
        <p:pic>
          <p:nvPicPr>
            <p:cNvPr id="7" name="Picture 9" descr="WLCG-TextOnly_black.jpg"/>
            <p:cNvPicPr>
              <a:picLocks noChangeAspect="1"/>
            </p:cNvPicPr>
            <p:nvPr userDrawn="1"/>
          </p:nvPicPr>
          <p:blipFill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l="2464" t="16667" r="4985" b="16667"/>
            <a:stretch>
              <a:fillRect/>
            </a:stretch>
          </p:blipFill>
          <p:spPr bwMode="auto">
            <a:xfrm>
              <a:off x="381000" y="6270345"/>
              <a:ext cx="1752600" cy="548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0" descr="WLCG-logo.jpg"/>
            <p:cNvPicPr>
              <a:picLocks noChangeAspect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200" y="6324600"/>
              <a:ext cx="457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Candar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  <a:ln>
            <a:noFill/>
          </a:ln>
        </p:spPr>
        <p:txBody>
          <a:bodyPr/>
          <a:lstStyle>
            <a:lvl1pPr>
              <a:defRPr>
                <a:solidFill>
                  <a:srgbClr val="003399"/>
                </a:solidFill>
              </a:defRPr>
            </a:lvl1pPr>
            <a:lvl2pPr>
              <a:defRPr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Lorenzo Dini</a:t>
            </a:r>
            <a:endParaRPr lang="en-US" dirty="0"/>
          </a:p>
        </p:txBody>
      </p:sp>
      <p:sp>
        <p:nvSpPr>
          <p:cNvPr id="10" name="Slide Number Placeholder 2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0F7FF-E4D6-4316-B303-1872F75ACB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" name="Group 6"/>
          <p:cNvGrpSpPr>
            <a:grpSpLocks/>
          </p:cNvGrpSpPr>
          <p:nvPr userDrawn="1"/>
        </p:nvGrpSpPr>
        <p:grpSpPr bwMode="auto">
          <a:xfrm>
            <a:off x="76200" y="0"/>
            <a:ext cx="2057400" cy="549275"/>
            <a:chOff x="76200" y="6270345"/>
            <a:chExt cx="2057400" cy="548640"/>
          </a:xfrm>
        </p:grpSpPr>
        <p:pic>
          <p:nvPicPr>
            <p:cNvPr id="5" name="Picture 8" descr="WLCG-TextOnly_black.jpg"/>
            <p:cNvPicPr>
              <a:picLocks noChangeAspect="1"/>
            </p:cNvPicPr>
            <p:nvPr userDrawn="1"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l="2464" t="16667" r="4985" b="16667"/>
            <a:stretch>
              <a:fillRect/>
            </a:stretch>
          </p:blipFill>
          <p:spPr bwMode="auto">
            <a:xfrm>
              <a:off x="381000" y="6270345"/>
              <a:ext cx="1752600" cy="548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9" descr="WLCG-logo.jp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00" y="6324600"/>
              <a:ext cx="457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0"/>
            <a:ext cx="6477000" cy="609600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  <a:latin typeface="Candar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Lorenzo Dini</a:t>
            </a:r>
            <a:endParaRPr lang="en-US" dirty="0"/>
          </a:p>
        </p:txBody>
      </p:sp>
      <p:sp>
        <p:nvSpPr>
          <p:cNvPr id="8" name="Slide Number Placeholder 2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6D6D2-2828-4097-A361-04F33857BD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Date Placeholder 22"/>
          <p:cNvSpPr>
            <a:spLocks noGrp="1"/>
          </p:cNvSpPr>
          <p:nvPr>
            <p:ph type="dt" sz="half" idx="12"/>
          </p:nvPr>
        </p:nvSpPr>
        <p:spPr>
          <a:xfrm>
            <a:off x="685800" y="6356350"/>
            <a:ext cx="1905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19/09/2011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3124200" cy="684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1905000" y="6172200"/>
            <a:ext cx="1219200" cy="685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6"/>
          <p:cNvGrpSpPr>
            <a:grpSpLocks/>
          </p:cNvGrpSpPr>
          <p:nvPr userDrawn="1"/>
        </p:nvGrpSpPr>
        <p:grpSpPr bwMode="auto">
          <a:xfrm>
            <a:off x="76200" y="6270625"/>
            <a:ext cx="2057400" cy="547688"/>
            <a:chOff x="76200" y="6270345"/>
            <a:chExt cx="2057400" cy="548640"/>
          </a:xfrm>
        </p:grpSpPr>
        <p:pic>
          <p:nvPicPr>
            <p:cNvPr id="7" name="Picture 9" descr="WLCG-TextOnly_black.jpg"/>
            <p:cNvPicPr>
              <a:picLocks noChangeAspect="1"/>
            </p:cNvPicPr>
            <p:nvPr userDrawn="1"/>
          </p:nvPicPr>
          <p:blipFill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l="2464" t="16667" r="4985" b="16667"/>
            <a:stretch>
              <a:fillRect/>
            </a:stretch>
          </p:blipFill>
          <p:spPr bwMode="auto">
            <a:xfrm>
              <a:off x="381000" y="6270345"/>
              <a:ext cx="1752600" cy="548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0" descr="WLCG-logo.jpg"/>
            <p:cNvPicPr>
              <a:picLocks noChangeAspect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200" y="6324600"/>
              <a:ext cx="457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3048000" y="609600"/>
            <a:ext cx="5334000" cy="685800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3657600" y="1676400"/>
            <a:ext cx="4724400" cy="426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3124200" y="6356350"/>
            <a:ext cx="4343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Lorenzo Dini</a:t>
            </a:r>
            <a:endParaRPr lang="en-US" dirty="0"/>
          </a:p>
        </p:txBody>
      </p:sp>
      <p:sp>
        <p:nvSpPr>
          <p:cNvPr id="10" name="Slide Number Placeholder 24"/>
          <p:cNvSpPr>
            <a:spLocks noGrp="1"/>
          </p:cNvSpPr>
          <p:nvPr>
            <p:ph type="sldNum" sz="quarter" idx="15"/>
          </p:nvPr>
        </p:nvSpPr>
        <p:spPr>
          <a:xfrm>
            <a:off x="7543800" y="6356350"/>
            <a:ext cx="1066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58A42-19AF-40F2-B16E-408A1380D9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3124200" cy="684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1905000" y="6172200"/>
            <a:ext cx="1219200" cy="685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6"/>
          <p:cNvGrpSpPr>
            <a:grpSpLocks/>
          </p:cNvGrpSpPr>
          <p:nvPr userDrawn="1"/>
        </p:nvGrpSpPr>
        <p:grpSpPr bwMode="auto">
          <a:xfrm>
            <a:off x="76200" y="6270625"/>
            <a:ext cx="2057400" cy="547688"/>
            <a:chOff x="76200" y="6270345"/>
            <a:chExt cx="2057400" cy="548640"/>
          </a:xfrm>
        </p:grpSpPr>
        <p:pic>
          <p:nvPicPr>
            <p:cNvPr id="7" name="Picture 9" descr="WLCG-TextOnly_black.jpg"/>
            <p:cNvPicPr>
              <a:picLocks noChangeAspect="1"/>
            </p:cNvPicPr>
            <p:nvPr userDrawn="1"/>
          </p:nvPicPr>
          <p:blipFill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l="2464" t="16667" r="4985" b="16667"/>
            <a:stretch>
              <a:fillRect/>
            </a:stretch>
          </p:blipFill>
          <p:spPr bwMode="auto">
            <a:xfrm>
              <a:off x="381000" y="6270345"/>
              <a:ext cx="1752600" cy="548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0" descr="WLCG-logo.jpg"/>
            <p:cNvPicPr>
              <a:picLocks noChangeAspect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200" y="6324600"/>
              <a:ext cx="457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3048000" y="609600"/>
            <a:ext cx="5334000" cy="685800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3657600" y="1676400"/>
            <a:ext cx="4724400" cy="426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3124200" y="6356350"/>
            <a:ext cx="4343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Lorenzo Dini</a:t>
            </a:r>
            <a:endParaRPr lang="en-US" dirty="0"/>
          </a:p>
        </p:txBody>
      </p:sp>
      <p:sp>
        <p:nvSpPr>
          <p:cNvPr id="10" name="Slide Number Placeholder 24"/>
          <p:cNvSpPr>
            <a:spLocks noGrp="1"/>
          </p:cNvSpPr>
          <p:nvPr>
            <p:ph type="sldNum" sz="quarter" idx="15"/>
          </p:nvPr>
        </p:nvSpPr>
        <p:spPr>
          <a:xfrm>
            <a:off x="7543800" y="6356350"/>
            <a:ext cx="1143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E0EDB-3C33-41BF-9AD2-F1811B1DF5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24802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2133600" y="6172200"/>
            <a:ext cx="1219200" cy="685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6"/>
          <p:cNvGrpSpPr>
            <a:grpSpLocks/>
          </p:cNvGrpSpPr>
          <p:nvPr userDrawn="1"/>
        </p:nvGrpSpPr>
        <p:grpSpPr bwMode="auto">
          <a:xfrm>
            <a:off x="76200" y="6270625"/>
            <a:ext cx="2057400" cy="547688"/>
            <a:chOff x="76200" y="6270345"/>
            <a:chExt cx="2057400" cy="548640"/>
          </a:xfrm>
        </p:grpSpPr>
        <p:pic>
          <p:nvPicPr>
            <p:cNvPr id="7" name="Picture 9" descr="WLCG-TextOnly_black.jpg"/>
            <p:cNvPicPr>
              <a:picLocks noChangeAspect="1"/>
            </p:cNvPicPr>
            <p:nvPr userDrawn="1"/>
          </p:nvPicPr>
          <p:blipFill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l="2464" t="16667" r="4985" b="16667"/>
            <a:stretch>
              <a:fillRect/>
            </a:stretch>
          </p:blipFill>
          <p:spPr bwMode="auto">
            <a:xfrm>
              <a:off x="381000" y="6270345"/>
              <a:ext cx="1752600" cy="548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0" descr="WLCG-logo.jpg"/>
            <p:cNvPicPr>
              <a:picLocks noChangeAspect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200" y="6324600"/>
              <a:ext cx="457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3048000" y="609600"/>
            <a:ext cx="5334000" cy="685800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3657600" y="1676400"/>
            <a:ext cx="4724400" cy="426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3124200" y="6356350"/>
            <a:ext cx="4343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Lorenzo Dini</a:t>
            </a:r>
            <a:endParaRPr lang="en-US" dirty="0"/>
          </a:p>
        </p:txBody>
      </p:sp>
      <p:sp>
        <p:nvSpPr>
          <p:cNvPr id="10" name="Slide Number Placeholder 24"/>
          <p:cNvSpPr>
            <a:spLocks noGrp="1"/>
          </p:cNvSpPr>
          <p:nvPr>
            <p:ph type="sldNum" sz="quarter" idx="15"/>
          </p:nvPr>
        </p:nvSpPr>
        <p:spPr>
          <a:xfrm>
            <a:off x="7543800" y="6356350"/>
            <a:ext cx="1066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15CEA-F6E8-4598-A7D3-0D698F78AE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19/09/2011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Lorenzo Dini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788205-0295-47FD-8A74-2ECC337BDA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19/09/2011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Lorenzo Dini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55330B-AA6A-4E06-8641-9A86B7A9F2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/>
          </p:nvPr>
        </p:nvSpPr>
        <p:spPr>
          <a:xfrm>
            <a:off x="776288" y="1066800"/>
            <a:ext cx="5929312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Top-BDII Deployment Requirements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44663" y="2590800"/>
            <a:ext cx="6789737" cy="6096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Lorenzo Dini – WLCG Information Officer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52600" y="3200400"/>
            <a:ext cx="6019800" cy="533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OMB – EGI TF – September 19,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8382000" cy="5334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Criteria to take into consideration: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Query </a:t>
            </a:r>
            <a:r>
              <a:rPr lang="en-US" dirty="0"/>
              <a:t>load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Network </a:t>
            </a:r>
            <a:r>
              <a:rPr lang="en-US" dirty="0"/>
              <a:t>Latency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Available </a:t>
            </a:r>
            <a:r>
              <a:rPr lang="en-US" dirty="0"/>
              <a:t>support </a:t>
            </a:r>
            <a:r>
              <a:rPr lang="en-US" dirty="0" smtClean="0"/>
              <a:t>effort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1000" dirty="0"/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Deploy </a:t>
            </a:r>
            <a:r>
              <a:rPr lang="en-US" dirty="0"/>
              <a:t>a well managed number of top level BDII instances in the continents: North America, Europe, </a:t>
            </a:r>
            <a:r>
              <a:rPr lang="en-US" dirty="0" smtClean="0"/>
              <a:t>Asia</a:t>
            </a:r>
          </a:p>
          <a:p>
            <a:pPr fontAlgn="auto">
              <a:spcAft>
                <a:spcPts val="0"/>
              </a:spcAft>
              <a:defRPr/>
            </a:pPr>
            <a:endParaRPr lang="en-US" sz="1200" dirty="0"/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The </a:t>
            </a:r>
            <a:r>
              <a:rPr lang="en-US" dirty="0"/>
              <a:t>topology could take into account </a:t>
            </a:r>
            <a:r>
              <a:rPr lang="en-US" dirty="0" err="1"/>
              <a:t>Monarc</a:t>
            </a:r>
            <a:r>
              <a:rPr lang="en-US" dirty="0"/>
              <a:t> hierarchy of T1/T2 per experiment</a:t>
            </a:r>
            <a:endParaRPr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sz="2800" dirty="0"/>
          </a:p>
        </p:txBody>
      </p:sp>
      <p:sp>
        <p:nvSpPr>
          <p:cNvPr id="1536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Lorenzo Dini</a:t>
            </a:r>
            <a:endParaRPr lang="en-US">
              <a:solidFill>
                <a:srgbClr val="3861AA"/>
              </a:solidFill>
            </a:endParaRP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Proposal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19/09/2011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D69A57-8251-4B46-87CC-6CCEFBEAD466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Lorenzo Dini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EF772B-092B-475C-9CCB-48846903AAE0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229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Technical Requirements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19/09/2011</a:t>
            </a:r>
            <a:endParaRPr lang="en-US" dirty="0"/>
          </a:p>
        </p:txBody>
      </p:sp>
      <p:sp>
        <p:nvSpPr>
          <p:cNvPr id="9" name="Content Placeholder 1"/>
          <p:cNvSpPr>
            <a:spLocks noGrp="1"/>
          </p:cNvSpPr>
          <p:nvPr>
            <p:ph sz="half" idx="1"/>
          </p:nvPr>
        </p:nvSpPr>
        <p:spPr>
          <a:xfrm>
            <a:off x="685800" y="960438"/>
            <a:ext cx="8382000" cy="5364162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At least </a:t>
            </a:r>
            <a:r>
              <a:rPr lang="en-US" b="1" dirty="0"/>
              <a:t>3 4-core physical</a:t>
            </a:r>
            <a:r>
              <a:rPr lang="en-US" dirty="0"/>
              <a:t> (avoid virtual) machines with a minimum of </a:t>
            </a:r>
            <a:r>
              <a:rPr lang="en-US" b="1" dirty="0"/>
              <a:t>4GB</a:t>
            </a:r>
            <a:r>
              <a:rPr lang="en-US" dirty="0"/>
              <a:t> physical memory in </a:t>
            </a:r>
            <a:r>
              <a:rPr lang="en-US" b="1" dirty="0"/>
              <a:t>load-balancing</a:t>
            </a:r>
            <a:r>
              <a:rPr lang="en-US" dirty="0"/>
              <a:t> (round robin) </a:t>
            </a:r>
            <a:r>
              <a:rPr lang="en-US" dirty="0" smtClean="0"/>
              <a:t>configuration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11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</a:t>
            </a:r>
            <a:r>
              <a:rPr lang="en-US" dirty="0"/>
              <a:t>machines must be </a:t>
            </a:r>
            <a:r>
              <a:rPr lang="en-US" b="1" dirty="0"/>
              <a:t>strictly monitored </a:t>
            </a:r>
            <a:r>
              <a:rPr lang="en-US" dirty="0"/>
              <a:t>so that the average CPU and Network utilizations do not exceed 40</a:t>
            </a:r>
            <a:r>
              <a:rPr lang="en-US" dirty="0" smtClean="0"/>
              <a:t>%.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11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 </a:t>
            </a:r>
            <a:r>
              <a:rPr lang="en-US" dirty="0"/>
              <a:t>case that the average exceeds the indicated threshold, more machines must be added to the pool.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Lorenzo Dini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E4F54A-BFD4-4A51-AD67-F7D24F1E4535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331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Availability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19/09/2011</a:t>
            </a:r>
            <a:endParaRPr lang="en-US" dirty="0"/>
          </a:p>
        </p:txBody>
      </p:sp>
      <p:sp>
        <p:nvSpPr>
          <p:cNvPr id="10" name="Content Placeholder 1"/>
          <p:cNvSpPr>
            <a:spLocks noGrp="1"/>
          </p:cNvSpPr>
          <p:nvPr>
            <p:ph sz="half" idx="1"/>
          </p:nvPr>
        </p:nvSpPr>
        <p:spPr>
          <a:xfrm>
            <a:off x="685800" y="960438"/>
            <a:ext cx="8382000" cy="5364162"/>
          </a:xfrm>
        </p:spPr>
        <p:txBody>
          <a:bodyPr rtlCol="0">
            <a:normAutofit fontScale="85000" lnSpcReduction="20000"/>
          </a:bodyPr>
          <a:lstStyle/>
          <a:p>
            <a:r>
              <a:rPr lang="en-US" dirty="0"/>
              <a:t>The service must be 99% available</a:t>
            </a:r>
          </a:p>
          <a:p>
            <a:pPr lvl="1"/>
            <a:r>
              <a:rPr lang="en-US" dirty="0" smtClean="0"/>
              <a:t>Average </a:t>
            </a:r>
            <a:r>
              <a:rPr lang="en-US" dirty="0"/>
              <a:t>availability measured on an annual basis</a:t>
            </a:r>
          </a:p>
          <a:p>
            <a:pPr lvl="1"/>
            <a:r>
              <a:rPr lang="en-US" dirty="0" smtClean="0"/>
              <a:t>(</a:t>
            </a:r>
            <a:r>
              <a:rPr lang="en-US" dirty="0"/>
              <a:t>time running)/(total time) </a:t>
            </a:r>
          </a:p>
          <a:p>
            <a:r>
              <a:rPr lang="en-US" dirty="0" smtClean="0"/>
              <a:t>Availability </a:t>
            </a:r>
            <a:r>
              <a:rPr lang="en-US" dirty="0"/>
              <a:t>means:</a:t>
            </a:r>
          </a:p>
          <a:p>
            <a:pPr lvl="1"/>
            <a:r>
              <a:rPr lang="en-US" dirty="0" smtClean="0"/>
              <a:t>All </a:t>
            </a:r>
            <a:r>
              <a:rPr lang="en-US" dirty="0"/>
              <a:t>BDII processes must be running</a:t>
            </a:r>
          </a:p>
          <a:p>
            <a:pPr lvl="1"/>
            <a:r>
              <a:rPr lang="en-US" dirty="0" smtClean="0"/>
              <a:t>DB </a:t>
            </a:r>
            <a:r>
              <a:rPr lang="en-US" dirty="0"/>
              <a:t>query response time less than 10 seconds</a:t>
            </a:r>
          </a:p>
          <a:p>
            <a:pPr lvl="1"/>
            <a:r>
              <a:rPr lang="en-US" dirty="0" smtClean="0"/>
              <a:t>Data </a:t>
            </a:r>
            <a:r>
              <a:rPr lang="en-US" dirty="0"/>
              <a:t>freshness less than 1 hour</a:t>
            </a:r>
          </a:p>
          <a:p>
            <a:r>
              <a:rPr lang="en-US" dirty="0" smtClean="0"/>
              <a:t>Sites </a:t>
            </a:r>
            <a:r>
              <a:rPr lang="en-US" dirty="0"/>
              <a:t>are encouraged to instrument their own monitoring probes to check data freshness or use </a:t>
            </a:r>
            <a:r>
              <a:rPr lang="en-US" dirty="0" err="1" smtClean="0"/>
              <a:t>Nagios</a:t>
            </a:r>
            <a:r>
              <a:rPr lang="en-US" dirty="0" smtClean="0"/>
              <a:t> probes</a:t>
            </a:r>
            <a:endParaRPr lang="en-US" dirty="0"/>
          </a:p>
          <a:p>
            <a:pPr lvl="1"/>
            <a:r>
              <a:rPr lang="en-US" dirty="0" err="1" smtClean="0"/>
              <a:t>ldapsearch</a:t>
            </a:r>
            <a:r>
              <a:rPr lang="en-US" dirty="0" smtClean="0"/>
              <a:t>-LLL </a:t>
            </a:r>
            <a:r>
              <a:rPr lang="en-US" dirty="0"/>
              <a:t>-x -h lcg-bdii-p 2170 </a:t>
            </a:r>
            <a:r>
              <a:rPr lang="en-US" dirty="0" smtClean="0"/>
              <a:t>–b o=</a:t>
            </a:r>
            <a:r>
              <a:rPr lang="en-US" dirty="0" err="1" smtClean="0"/>
              <a:t>infosysmodifyTimestamp</a:t>
            </a:r>
            <a:endParaRPr lang="en-US" dirty="0"/>
          </a:p>
          <a:p>
            <a:r>
              <a:rPr lang="en-US" dirty="0" smtClean="0"/>
              <a:t>It </a:t>
            </a:r>
            <a:r>
              <a:rPr lang="en-US" dirty="0"/>
              <a:t>is recommended to install a watchdog to automatically restart the BDII in case of problems.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Lorenzo Dini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E4F54A-BFD4-4A51-AD67-F7D24F1E4535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331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Monitoring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19/09/2011</a:t>
            </a:r>
            <a:endParaRPr lang="en-US" dirty="0"/>
          </a:p>
        </p:txBody>
      </p:sp>
      <p:sp>
        <p:nvSpPr>
          <p:cNvPr id="10" name="Content Placeholder 1"/>
          <p:cNvSpPr>
            <a:spLocks noGrp="1"/>
          </p:cNvSpPr>
          <p:nvPr>
            <p:ph sz="half" idx="1"/>
          </p:nvPr>
        </p:nvSpPr>
        <p:spPr>
          <a:xfrm>
            <a:off x="685800" y="960438"/>
            <a:ext cx="8382000" cy="5364162"/>
          </a:xfrm>
        </p:spPr>
        <p:txBody>
          <a:bodyPr rtlCol="0">
            <a:normAutofit/>
          </a:bodyPr>
          <a:lstStyle/>
          <a:p>
            <a:r>
              <a:rPr lang="en-US" dirty="0"/>
              <a:t>The service must be strictly monitored</a:t>
            </a:r>
          </a:p>
          <a:p>
            <a:r>
              <a:rPr lang="en-US" dirty="0" smtClean="0"/>
              <a:t>The </a:t>
            </a:r>
            <a:r>
              <a:rPr lang="en-US" dirty="0"/>
              <a:t>metrics to consider are the following:</a:t>
            </a:r>
          </a:p>
          <a:p>
            <a:pPr lvl="1"/>
            <a:r>
              <a:rPr lang="en-US" dirty="0" smtClean="0"/>
              <a:t>CPU </a:t>
            </a:r>
            <a:r>
              <a:rPr lang="en-US" dirty="0"/>
              <a:t>load and Network utilization</a:t>
            </a:r>
          </a:p>
          <a:p>
            <a:pPr lvl="1"/>
            <a:r>
              <a:rPr lang="en-US" dirty="0" smtClean="0"/>
              <a:t>Host </a:t>
            </a:r>
            <a:r>
              <a:rPr lang="en-US" dirty="0"/>
              <a:t>uptime</a:t>
            </a:r>
          </a:p>
          <a:p>
            <a:pPr lvl="1"/>
            <a:r>
              <a:rPr lang="en-US" dirty="0" smtClean="0"/>
              <a:t>Memory </a:t>
            </a:r>
            <a:r>
              <a:rPr lang="en-US" dirty="0"/>
              <a:t>usage (should not exceed 1GB for </a:t>
            </a:r>
            <a:r>
              <a:rPr lang="en-US" dirty="0" smtClean="0"/>
              <a:t>the </a:t>
            </a:r>
            <a:r>
              <a:rPr lang="en-US" dirty="0" err="1" smtClean="0"/>
              <a:t>openldap</a:t>
            </a:r>
            <a:r>
              <a:rPr lang="en-US" dirty="0" smtClean="0"/>
              <a:t> processes</a:t>
            </a:r>
            <a:r>
              <a:rPr lang="en-US" dirty="0"/>
              <a:t>)</a:t>
            </a:r>
          </a:p>
          <a:p>
            <a:pPr lvl="1"/>
            <a:r>
              <a:rPr lang="en-US" dirty="0" smtClean="0"/>
              <a:t>Freshness </a:t>
            </a:r>
            <a:r>
              <a:rPr lang="en-US" dirty="0"/>
              <a:t>of data (should not exceed </a:t>
            </a:r>
            <a:r>
              <a:rPr lang="en-US" dirty="0" smtClean="0"/>
              <a:t>1 hour</a:t>
            </a:r>
            <a:r>
              <a:rPr lang="en-US" dirty="0"/>
              <a:t>)</a:t>
            </a:r>
          </a:p>
          <a:p>
            <a:pPr lvl="1"/>
            <a:r>
              <a:rPr lang="en-US" dirty="0" smtClean="0"/>
              <a:t>Uptime </a:t>
            </a:r>
            <a:r>
              <a:rPr lang="en-US" dirty="0"/>
              <a:t>for BDII processes</a:t>
            </a:r>
          </a:p>
          <a:p>
            <a:pPr lvl="1"/>
            <a:r>
              <a:rPr lang="en-US" dirty="0" smtClean="0"/>
              <a:t>DB </a:t>
            </a:r>
            <a:r>
              <a:rPr lang="en-US" dirty="0"/>
              <a:t>query response time (less than 10 seconds locally for all queries)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Lorenzo Dini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E4F54A-BFD4-4A51-AD67-F7D24F1E4535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331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Support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19/09/2011</a:t>
            </a:r>
            <a:endParaRPr lang="en-US" dirty="0"/>
          </a:p>
        </p:txBody>
      </p:sp>
      <p:sp>
        <p:nvSpPr>
          <p:cNvPr id="10" name="Content Placeholder 1"/>
          <p:cNvSpPr>
            <a:spLocks noGrp="1"/>
          </p:cNvSpPr>
          <p:nvPr>
            <p:ph sz="half" idx="1"/>
          </p:nvPr>
        </p:nvSpPr>
        <p:spPr>
          <a:xfrm>
            <a:off x="685800" y="960438"/>
            <a:ext cx="8382000" cy="5364162"/>
          </a:xfrm>
        </p:spPr>
        <p:txBody>
          <a:bodyPr rtlCol="0">
            <a:normAutofit fontScale="85000" lnSpcReduction="20000"/>
          </a:bodyPr>
          <a:lstStyle/>
          <a:p>
            <a:r>
              <a:rPr lang="en-US" dirty="0"/>
              <a:t>The service must be managed as a critical service for WLCG.</a:t>
            </a:r>
          </a:p>
          <a:p>
            <a:r>
              <a:rPr lang="en-US" dirty="0" smtClean="0"/>
              <a:t>Releases </a:t>
            </a:r>
            <a:r>
              <a:rPr lang="en-US" dirty="0"/>
              <a:t>must be carefully followed. </a:t>
            </a:r>
          </a:p>
          <a:p>
            <a:pPr lvl="1"/>
            <a:r>
              <a:rPr lang="en-US" dirty="0" smtClean="0"/>
              <a:t>Upgrades </a:t>
            </a:r>
            <a:r>
              <a:rPr lang="en-US" dirty="0"/>
              <a:t>are expected to happen within 1 month after the tested candidate release is approved by the information officer and announced at the T1 Service Coordination meeting.</a:t>
            </a:r>
          </a:p>
          <a:p>
            <a:r>
              <a:rPr lang="en-US" dirty="0" smtClean="0"/>
              <a:t>Service </a:t>
            </a:r>
            <a:r>
              <a:rPr lang="en-US" dirty="0"/>
              <a:t>administrators should include rolling back to previous release as part of the upgrade plan.</a:t>
            </a:r>
          </a:p>
          <a:p>
            <a:pPr lvl="1"/>
            <a:r>
              <a:rPr lang="en-US" dirty="0" smtClean="0"/>
              <a:t>EMI </a:t>
            </a:r>
            <a:r>
              <a:rPr lang="en-US" dirty="0"/>
              <a:t>developers commit to always produce backward-compatible releases.</a:t>
            </a:r>
          </a:p>
          <a:p>
            <a:r>
              <a:rPr lang="en-US" dirty="0" smtClean="0"/>
              <a:t>The </a:t>
            </a:r>
            <a:r>
              <a:rPr lang="en-US" dirty="0"/>
              <a:t>service must be monitored to identify and fix failures within hours and to measure the query load in order to provide additional resources when required.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Lorenzo Dini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E4F54A-BFD4-4A51-AD67-F7D24F1E4535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331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Client Failover Strategy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19/09/2011</a:t>
            </a:r>
            <a:endParaRPr lang="en-US" dirty="0"/>
          </a:p>
        </p:txBody>
      </p:sp>
      <p:sp>
        <p:nvSpPr>
          <p:cNvPr id="10" name="Content Placeholder 1"/>
          <p:cNvSpPr>
            <a:spLocks noGrp="1"/>
          </p:cNvSpPr>
          <p:nvPr>
            <p:ph sz="half" idx="1"/>
          </p:nvPr>
        </p:nvSpPr>
        <p:spPr>
          <a:xfrm>
            <a:off x="685800" y="960438"/>
            <a:ext cx="8382000" cy="5364162"/>
          </a:xfrm>
        </p:spPr>
        <p:txBody>
          <a:bodyPr rtlCol="0">
            <a:normAutofit lnSpcReduction="10000"/>
          </a:bodyPr>
          <a:lstStyle/>
          <a:p>
            <a:r>
              <a:rPr lang="en-US" dirty="0"/>
              <a:t>Failover strategies proposed to avoid BDII downtimes</a:t>
            </a:r>
            <a:r>
              <a:rPr lang="en-US" dirty="0" smtClean="0"/>
              <a:t>:</a:t>
            </a:r>
          </a:p>
          <a:p>
            <a:r>
              <a:rPr lang="en-US" dirty="0" smtClean="0"/>
              <a:t>Have LCG_GFAL_INFOSYS pointing to:	</a:t>
            </a:r>
          </a:p>
          <a:p>
            <a:pPr lvl="1"/>
            <a:r>
              <a:rPr lang="en-US" dirty="0" smtClean="0"/>
              <a:t>Local BDII</a:t>
            </a:r>
          </a:p>
          <a:p>
            <a:pPr lvl="1"/>
            <a:r>
              <a:rPr lang="en-US" dirty="0" smtClean="0"/>
              <a:t>Global BDII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endpoints of BDII whould be managed by site managers and experiments (who could overwrite the ENV_VAR)</a:t>
            </a:r>
          </a:p>
          <a:p>
            <a:r>
              <a:rPr lang="en-US" smtClean="0"/>
              <a:t>As </a:t>
            </a:r>
            <a:r>
              <a:rPr lang="en-US" smtClean="0"/>
              <a:t>some clients </a:t>
            </a:r>
            <a:r>
              <a:rPr lang="en-US" dirty="0"/>
              <a:t>do not have the loop logic, use a global DNS strategy to </a:t>
            </a:r>
            <a:r>
              <a:rPr lang="en-US" dirty="0" smtClean="0"/>
              <a:t>redirect locally/globally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3638</TotalTime>
  <Words>418</Words>
  <Application>Microsoft Office PowerPoint</Application>
  <PresentationFormat>On-screen Show (4:3)</PresentationFormat>
  <Paragraphs>70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Custom Design</vt:lpstr>
      <vt:lpstr>Top-BDII Deployment Requirements</vt:lpstr>
      <vt:lpstr>Proposal</vt:lpstr>
      <vt:lpstr>Technical Requirements</vt:lpstr>
      <vt:lpstr>Availability</vt:lpstr>
      <vt:lpstr>Monitoring</vt:lpstr>
      <vt:lpstr>Support</vt:lpstr>
      <vt:lpstr>Client Failover Strategy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Noble</dc:creator>
  <cp:lastModifiedBy>Lorenzo Dini</cp:lastModifiedBy>
  <cp:revision>348</cp:revision>
  <dcterms:created xsi:type="dcterms:W3CDTF">2009-11-20T09:29:17Z</dcterms:created>
  <dcterms:modified xsi:type="dcterms:W3CDTF">2011-09-19T06:17:08Z</dcterms:modified>
</cp:coreProperties>
</file>