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3.png" ContentType="image/png"/>
  <Override PartName="/ppt/media/image24.png" ContentType="image/png"/>
  <Override PartName="/ppt/media/image9.png" ContentType="image/png"/>
  <Override PartName="/ppt/media/image10.png" ContentType="image/png"/>
  <Override PartName="/ppt/media/image25.png" ContentType="image/png"/>
  <Override PartName="/ppt/media/image8.jpeg" ContentType="image/jpeg"/>
  <Override PartName="/ppt/media/image17.png" ContentType="image/png"/>
  <Override PartName="/ppt/media/image1.jpeg" ContentType="image/jpeg"/>
  <Override PartName="/ppt/media/image13.jpeg" ContentType="image/jpeg"/>
  <Override PartName="/ppt/media/image11.png" ContentType="image/png"/>
  <Override PartName="/ppt/media/image3.png" ContentType="image/png"/>
  <Override PartName="/ppt/media/image2.png" ContentType="image/png"/>
  <Override PartName="/ppt/media/image7.png" ContentType="image/png"/>
  <Override PartName="/ppt/media/image22.png" ContentType="image/png"/>
  <Override PartName="/ppt/media/image4.png" ContentType="image/png"/>
  <Override PartName="/ppt/media/image12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8.png" ContentType="image/png"/>
  <Override PartName="/ppt/media/image19.png" ContentType="image/png"/>
  <Override PartName="/ppt/media/image5.png" ContentType="image/png"/>
  <Override PartName="/ppt/media/image20.png" ContentType="image/png"/>
  <Override PartName="/ppt/media/image6.png" ContentType="image/png"/>
  <Override PartName="/ppt/media/image21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9.png"/><Relationship Id="rId3" Type="http://schemas.openxmlformats.org/officeDocument/2006/relationships/image" Target="../media/image20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3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8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9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3.jpe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726560" y="4833000"/>
            <a:ext cx="14173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eosc-hub.eu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" name="Immagine 7" descr=""/>
          <p:cNvPicPr/>
          <p:nvPr/>
        </p:nvPicPr>
        <p:blipFill>
          <a:blip r:embed="rId3"/>
          <a:stretch/>
        </p:blipFill>
        <p:spPr>
          <a:xfrm>
            <a:off x="1291320" y="4705920"/>
            <a:ext cx="589320" cy="578520"/>
          </a:xfrm>
          <a:prstGeom prst="rect">
            <a:avLst/>
          </a:prstGeom>
          <a:ln>
            <a:noFill/>
          </a:ln>
        </p:spPr>
      </p:pic>
      <p:pic>
        <p:nvPicPr>
          <p:cNvPr id="2" name="Immagine 8" descr=""/>
          <p:cNvPicPr/>
          <p:nvPr/>
        </p:nvPicPr>
        <p:blipFill>
          <a:blip r:embed="rId4"/>
          <a:stretch/>
        </p:blipFill>
        <p:spPr>
          <a:xfrm>
            <a:off x="1259640" y="5097600"/>
            <a:ext cx="644400" cy="632880"/>
          </a:xfrm>
          <a:prstGeom prst="rect">
            <a:avLst/>
          </a:prstGeom>
          <a:ln>
            <a:noFill/>
          </a:ln>
        </p:spPr>
      </p:pic>
      <p:sp>
        <p:nvSpPr>
          <p:cNvPr id="3" name="CustomShape 2"/>
          <p:cNvSpPr/>
          <p:nvPr/>
        </p:nvSpPr>
        <p:spPr>
          <a:xfrm>
            <a:off x="1712160" y="5228640"/>
            <a:ext cx="16246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@EOSC_eu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755640" y="6381360"/>
            <a:ext cx="8280720" cy="21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83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EOSC-hub receives funding from the European Union’s Horizon 2020 research and innovation programme under grant agreement No. 777536.</a:t>
            </a:r>
            <a:endParaRPr b="0" lang="en-US" sz="8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Immagine 12" descr=""/>
          <p:cNvPicPr/>
          <p:nvPr/>
        </p:nvPicPr>
        <p:blipFill>
          <a:blip r:embed="rId5"/>
          <a:stretch/>
        </p:blipFill>
        <p:spPr>
          <a:xfrm>
            <a:off x="179640" y="6381360"/>
            <a:ext cx="421920" cy="281520"/>
          </a:xfrm>
          <a:prstGeom prst="rect">
            <a:avLst/>
          </a:prstGeom>
          <a:ln>
            <a:noFill/>
          </a:ln>
        </p:spPr>
      </p:pic>
      <p:sp>
        <p:nvSpPr>
          <p:cNvPr id="6" name="Line 4"/>
          <p:cNvSpPr/>
          <p:nvPr/>
        </p:nvSpPr>
        <p:spPr>
          <a:xfrm>
            <a:off x="1403640" y="4653000"/>
            <a:ext cx="1872000" cy="360"/>
          </a:xfrm>
          <a:prstGeom prst="line">
            <a:avLst/>
          </a:prstGeom>
          <a:ln>
            <a:solidFill>
              <a:srgbClr val="1c3046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7" name="Immagine 4" descr=""/>
          <p:cNvPicPr/>
          <p:nvPr/>
        </p:nvPicPr>
        <p:blipFill>
          <a:blip r:embed="rId6"/>
          <a:stretch/>
        </p:blipFill>
        <p:spPr>
          <a:xfrm>
            <a:off x="1281960" y="1247400"/>
            <a:ext cx="4915800" cy="1223640"/>
          </a:xfrm>
          <a:prstGeom prst="rect">
            <a:avLst/>
          </a:prstGeom>
          <a:ln>
            <a:noFill/>
          </a:ln>
        </p:spPr>
      </p:pic>
      <p:sp>
        <p:nvSpPr>
          <p:cNvPr id="8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15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5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15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ldNum"/>
          </p:nvPr>
        </p:nvSpPr>
        <p:spPr>
          <a:xfrm>
            <a:off x="6553080" y="6381360"/>
            <a:ext cx="2338920" cy="287640"/>
          </a:xfrm>
          <a:prstGeom prst="rect">
            <a:avLst/>
          </a:prstGeom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fld id="{E684C165-7918-4C8E-8B8B-E00C0BDDE679}" type="slidenum">
              <a:rPr b="0" lang="en-US" sz="98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&lt;number&gt;</a:t>
            </a:fld>
            <a:endParaRPr b="0" lang="en-US" sz="9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251640" y="1268640"/>
            <a:ext cx="8640720" cy="485460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3"/>
              </a:buBlip>
            </a:pPr>
            <a:r>
              <a:rPr b="0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Click here to add text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557280" indent="-213840">
              <a:lnSpc>
                <a:spcPct val="100000"/>
              </a:lnSpc>
              <a:spcBef>
                <a:spcPts val="519"/>
              </a:spcBef>
              <a:buClr>
                <a:srgbClr val="3d3d3d"/>
              </a:buClr>
              <a:buSzPct val="90000"/>
              <a:buFont typeface="Calibri"/>
              <a:buChar char="-"/>
            </a:pPr>
            <a:r>
              <a:rPr b="0" lang="en-US" sz="26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Second level</a:t>
            </a:r>
            <a:endParaRPr b="0" lang="en-US" sz="26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857160" indent="-171000">
              <a:lnSpc>
                <a:spcPct val="100000"/>
              </a:lnSpc>
              <a:spcBef>
                <a:spcPts val="479"/>
              </a:spcBef>
              <a:buClr>
                <a:srgbClr val="3d3d3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 </a:t>
            </a:r>
            <a:r>
              <a:rPr b="0" lang="en-US" sz="2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Third level</a:t>
            </a:r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251640" y="6381360"/>
            <a:ext cx="2133360" cy="2876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0A29EFD8-BE72-4301-B25E-E6BA3552431C}" type="datetime1"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12/03/2018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3124080" y="6381360"/>
            <a:ext cx="2895120" cy="287640"/>
          </a:xfrm>
          <a:prstGeom prst="rect">
            <a:avLst/>
          </a:prstGeom>
        </p:spPr>
        <p:txBody>
          <a:bodyPr lIns="90000" rIns="90000" tIns="45000" bIns="45000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8" name="Line 5"/>
          <p:cNvSpPr/>
          <p:nvPr/>
        </p:nvSpPr>
        <p:spPr>
          <a:xfrm flipH="1" flipV="1">
            <a:off x="251280" y="6375960"/>
            <a:ext cx="8641080" cy="5040"/>
          </a:xfrm>
          <a:prstGeom prst="line">
            <a:avLst/>
          </a:prstGeom>
          <a:ln w="12600">
            <a:solidFill>
              <a:srgbClr val="1d2f4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CustomShape 6"/>
          <p:cNvSpPr/>
          <p:nvPr/>
        </p:nvSpPr>
        <p:spPr>
          <a:xfrm>
            <a:off x="8449920" y="6381360"/>
            <a:ext cx="442080" cy="292680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0" name="PlaceHolder 7"/>
          <p:cNvSpPr>
            <a:spLocks noGrp="1"/>
          </p:cNvSpPr>
          <p:nvPr>
            <p:ph type="title"/>
          </p:nvPr>
        </p:nvSpPr>
        <p:spPr>
          <a:xfrm>
            <a:off x="2910960" y="258840"/>
            <a:ext cx="5756400" cy="505440"/>
          </a:xfrm>
          <a:prstGeom prst="rect">
            <a:avLst/>
          </a:prstGeom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Click here to add title</a:t>
            </a:r>
            <a:endParaRPr b="0" lang="en-US" sz="36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CustomShape 8"/>
          <p:cNvSpPr/>
          <p:nvPr/>
        </p:nvSpPr>
        <p:spPr>
          <a:xfrm>
            <a:off x="5035680" y="0"/>
            <a:ext cx="1303200" cy="56160"/>
          </a:xfrm>
          <a:prstGeom prst="rect">
            <a:avLst/>
          </a:prstGeom>
          <a:solidFill>
            <a:srgbClr val="1c3046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2" name="CustomShape 9"/>
          <p:cNvSpPr/>
          <p:nvPr/>
        </p:nvSpPr>
        <p:spPr>
          <a:xfrm>
            <a:off x="7878600" y="-2520"/>
            <a:ext cx="1142640" cy="45360"/>
          </a:xfrm>
          <a:prstGeom prst="rect">
            <a:avLst/>
          </a:prstGeom>
          <a:solidFill>
            <a:srgbClr val="75a5d8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3" name="CustomShape 10"/>
          <p:cNvSpPr/>
          <p:nvPr/>
        </p:nvSpPr>
        <p:spPr>
          <a:xfrm>
            <a:off x="6381360" y="0"/>
            <a:ext cx="1600920" cy="51120"/>
          </a:xfrm>
          <a:prstGeom prst="rect">
            <a:avLst/>
          </a:prstGeom>
          <a:solidFill>
            <a:srgbClr val="b5892d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4" name="CustomShape 11"/>
          <p:cNvSpPr/>
          <p:nvPr/>
        </p:nvSpPr>
        <p:spPr>
          <a:xfrm>
            <a:off x="0" y="0"/>
            <a:ext cx="643320" cy="51120"/>
          </a:xfrm>
          <a:prstGeom prst="rect">
            <a:avLst/>
          </a:prstGeom>
          <a:solidFill>
            <a:srgbClr val="b5892d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55" name="Immagine 1" descr=""/>
          <p:cNvPicPr/>
          <p:nvPr/>
        </p:nvPicPr>
        <p:blipFill>
          <a:blip r:embed="rId4"/>
          <a:stretch/>
        </p:blipFill>
        <p:spPr>
          <a:xfrm>
            <a:off x="0" y="6813720"/>
            <a:ext cx="9143640" cy="4392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056040" y="5300640"/>
            <a:ext cx="1511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n-US" sz="20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eosc-hub.eu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Immagine 6" descr=""/>
          <p:cNvPicPr/>
          <p:nvPr/>
        </p:nvPicPr>
        <p:blipFill>
          <a:blip r:embed="rId3"/>
          <a:stretch/>
        </p:blipFill>
        <p:spPr>
          <a:xfrm>
            <a:off x="2703600" y="5211000"/>
            <a:ext cx="589320" cy="578520"/>
          </a:xfrm>
          <a:prstGeom prst="rect">
            <a:avLst/>
          </a:prstGeom>
          <a:ln>
            <a:noFill/>
          </a:ln>
        </p:spPr>
      </p:pic>
      <p:pic>
        <p:nvPicPr>
          <p:cNvPr id="92" name="Immagine 7" descr=""/>
          <p:cNvPicPr/>
          <p:nvPr/>
        </p:nvPicPr>
        <p:blipFill>
          <a:blip r:embed="rId4"/>
          <a:stretch/>
        </p:blipFill>
        <p:spPr>
          <a:xfrm>
            <a:off x="4496040" y="5184000"/>
            <a:ext cx="644400" cy="632880"/>
          </a:xfrm>
          <a:prstGeom prst="rect">
            <a:avLst/>
          </a:prstGeom>
          <a:ln>
            <a:noFill/>
          </a:ln>
        </p:spPr>
      </p:pic>
      <p:sp>
        <p:nvSpPr>
          <p:cNvPr id="93" name="CustomShape 2"/>
          <p:cNvSpPr/>
          <p:nvPr/>
        </p:nvSpPr>
        <p:spPr>
          <a:xfrm>
            <a:off x="4928400" y="5300640"/>
            <a:ext cx="1511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@EOSC_eu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4" name="Immagine 1" descr=""/>
          <p:cNvPicPr/>
          <p:nvPr/>
        </p:nvPicPr>
        <p:blipFill>
          <a:blip r:embed="rId5"/>
          <a:stretch/>
        </p:blipFill>
        <p:spPr>
          <a:xfrm>
            <a:off x="3679560" y="2727360"/>
            <a:ext cx="1784520" cy="2230920"/>
          </a:xfrm>
          <a:prstGeom prst="rect">
            <a:avLst/>
          </a:prstGeom>
          <a:ln>
            <a:noFill/>
          </a:ln>
        </p:spPr>
      </p:pic>
      <p:sp>
        <p:nvSpPr>
          <p:cNvPr id="95" name="CustomShape 3"/>
          <p:cNvSpPr/>
          <p:nvPr/>
        </p:nvSpPr>
        <p:spPr>
          <a:xfrm>
            <a:off x="899640" y="1326960"/>
            <a:ext cx="3096000" cy="94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Thank you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for your attention!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4"/>
          <p:cNvSpPr/>
          <p:nvPr/>
        </p:nvSpPr>
        <p:spPr>
          <a:xfrm>
            <a:off x="899640" y="2541960"/>
            <a:ext cx="2916000" cy="29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i="1" lang="en-US" sz="135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Questions?</a:t>
            </a:r>
            <a:endParaRPr b="0" lang="en-US" sz="13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Line 5"/>
          <p:cNvSpPr/>
          <p:nvPr/>
        </p:nvSpPr>
        <p:spPr>
          <a:xfrm>
            <a:off x="971280" y="2350440"/>
            <a:ext cx="1584360" cy="360"/>
          </a:xfrm>
          <a:prstGeom prst="line">
            <a:avLst/>
          </a:prstGeom>
          <a:ln>
            <a:solidFill>
              <a:srgbClr val="1d2f45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98" name="Picture 2" descr=""/>
          <p:cNvPicPr/>
          <p:nvPr/>
        </p:nvPicPr>
        <p:blipFill>
          <a:blip r:embed="rId6"/>
          <a:stretch/>
        </p:blipFill>
        <p:spPr>
          <a:xfrm>
            <a:off x="719280" y="6271560"/>
            <a:ext cx="842400" cy="294120"/>
          </a:xfrm>
          <a:prstGeom prst="rect">
            <a:avLst/>
          </a:prstGeom>
          <a:ln>
            <a:noFill/>
          </a:ln>
        </p:spPr>
      </p:pic>
      <p:pic>
        <p:nvPicPr>
          <p:cNvPr id="99" name="Picture 3" descr=""/>
          <p:cNvPicPr/>
          <p:nvPr/>
        </p:nvPicPr>
        <p:blipFill>
          <a:blip r:embed="rId7"/>
          <a:stretch/>
        </p:blipFill>
        <p:spPr>
          <a:xfrm>
            <a:off x="1632600" y="6349320"/>
            <a:ext cx="6791760" cy="216360"/>
          </a:xfrm>
          <a:prstGeom prst="rect">
            <a:avLst/>
          </a:prstGeom>
          <a:ln>
            <a:noFill/>
          </a:ln>
        </p:spPr>
      </p:pic>
      <p:sp>
        <p:nvSpPr>
          <p:cNvPr id="100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1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15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5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15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  <p:sldLayoutId id="2147483686" r:id="rId19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1259640" y="3039120"/>
            <a:ext cx="5472360" cy="5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i="1" lang="en-US" sz="36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OPENCoastS </a:t>
            </a:r>
            <a:r>
              <a:rPr b="1" lang="en-US" sz="36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report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1259640" y="3717000"/>
            <a:ext cx="5472360" cy="57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b5892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3</a:t>
            </a:r>
            <a:r>
              <a:rPr b="0" lang="en-US" sz="2800" spc="-1" strike="noStrike" baseline="30000">
                <a:solidFill>
                  <a:srgbClr val="b5892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rd</a:t>
            </a:r>
            <a:r>
              <a:rPr b="0" lang="en-US" sz="2800" spc="-1" strike="noStrike">
                <a:solidFill>
                  <a:srgbClr val="b5892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 of December 2018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3348000" y="4797000"/>
            <a:ext cx="577836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6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Dissemination level</a:t>
            </a:r>
            <a:r>
              <a:rPr b="0" lang="en-US" sz="1600" spc="-1" strike="noStrike">
                <a:solidFill>
                  <a:srgbClr val="1c304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Public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6553080" y="6381360"/>
            <a:ext cx="233892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fld id="{C2EC4227-1E1D-4276-A811-1A1ED7CDC8F4}" type="slidenum">
              <a:rPr b="0" lang="en-US" sz="98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&lt;number&gt;</a:t>
            </a:fld>
            <a:endParaRPr b="0" lang="en-US" sz="9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251640" y="1001520"/>
            <a:ext cx="8640720" cy="750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i="1" lang="en-US" sz="2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Access Enabling services: AAI, monitoring, accounting, etc.</a:t>
            </a:r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1" name="TextShape 3"/>
          <p:cNvSpPr txBox="1"/>
          <p:nvPr/>
        </p:nvSpPr>
        <p:spPr>
          <a:xfrm>
            <a:off x="251640" y="6381360"/>
            <a:ext cx="213336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5421135E-CFFE-4242-AE25-527A6E315987}" type="datetime1"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12/03/2018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2" name="TextShape 4"/>
          <p:cNvSpPr txBox="1"/>
          <p:nvPr/>
        </p:nvSpPr>
        <p:spPr>
          <a:xfrm>
            <a:off x="2910960" y="258840"/>
            <a:ext cx="5981040" cy="505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Integration with Access Enabling Services</a:t>
            </a:r>
            <a:endParaRPr b="0" lang="en-US" sz="26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43" name="Table 5"/>
          <p:cNvGraphicFramePr/>
          <p:nvPr/>
        </p:nvGraphicFramePr>
        <p:xfrm>
          <a:off x="380880" y="1621080"/>
          <a:ext cx="8511120" cy="4017240"/>
        </p:xfrm>
        <a:graphic>
          <a:graphicData uri="http://schemas.openxmlformats.org/drawingml/2006/table">
            <a:tbl>
              <a:tblPr/>
              <a:tblGrid>
                <a:gridCol w="1523880"/>
                <a:gridCol w="1828800"/>
                <a:gridCol w="2194200"/>
                <a:gridCol w="2964240"/>
              </a:tblGrid>
              <a:tr h="730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JIRA ticket ID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Service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Integration status (done, ongoing, planned, assessment)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Comments and Issues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EOSCWP10-19 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EGI Checkin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done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Web frontend is already integrated with EGI Checkin, OpenID authentication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EOSCWP10-42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Accounting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planned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Compute accounting: TS uses EGI Grid/Fedcloud which already gathers and displays accounting. 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Storage accounting: effort (new probe) depends on whether B2SAFE will be used standalone or the one provided by EUDAT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EOSCWP10-43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Monitoring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assessment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Bein</a:t>
                      </a: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g assessed, not currently a priority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EOSCWP10-26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MasterPortal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planned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Next step is testing OpenID token translation to X509 for Grid submission (currently done with robot certificate)</a:t>
                      </a:r>
                      <a:endParaRPr b="1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720"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6553080" y="6381360"/>
            <a:ext cx="233892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fld id="{81575609-E39A-48F9-9119-761AA1AF7C10}" type="slidenum">
              <a:rPr b="0" lang="en-US" sz="98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&lt;number&gt;</a:t>
            </a:fld>
            <a:endParaRPr b="0" lang="en-US" sz="9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251640" y="1001520"/>
            <a:ext cx="8640720" cy="750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i="1" lang="en-US" sz="2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Common services: EGI FedCloud, EUDAT B2FIND, INDIGO PaaS. etc.</a:t>
            </a:r>
            <a:endParaRPr b="0" lang="en-US" sz="24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6" name="TextShape 3"/>
          <p:cNvSpPr txBox="1"/>
          <p:nvPr/>
        </p:nvSpPr>
        <p:spPr>
          <a:xfrm>
            <a:off x="251640" y="6381360"/>
            <a:ext cx="213336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DD192A05-CCC7-41B4-A693-2472F6E436FC}" type="datetime1"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12/03/2018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7" name="TextShape 4"/>
          <p:cNvSpPr txBox="1"/>
          <p:nvPr/>
        </p:nvSpPr>
        <p:spPr>
          <a:xfrm>
            <a:off x="2910960" y="258840"/>
            <a:ext cx="5981040" cy="505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Integration with Common Services</a:t>
            </a:r>
            <a:endParaRPr b="0" lang="en-US" sz="26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48" name="Table 5"/>
          <p:cNvGraphicFramePr/>
          <p:nvPr/>
        </p:nvGraphicFramePr>
        <p:xfrm>
          <a:off x="380880" y="1621080"/>
          <a:ext cx="8511120" cy="4017240"/>
        </p:xfrm>
        <a:graphic>
          <a:graphicData uri="http://schemas.openxmlformats.org/drawingml/2006/table">
            <a:tbl>
              <a:tblPr/>
              <a:tblGrid>
                <a:gridCol w="1523880"/>
                <a:gridCol w="1828800"/>
                <a:gridCol w="2194200"/>
                <a:gridCol w="2964240"/>
              </a:tblGrid>
              <a:tr h="730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JIRA ticket ID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Service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Integration status (done, ongoing, planned, assessment)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600" spc="-1" strike="noStrike">
                          <a:solidFill>
                            <a:srgbClr val="51515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Comments and Issues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2520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EOSCWP10-18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DIRAC4EGI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ongoing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The TS is integrating the job submission to dirac4egi in the backend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  <a:tr h="6573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EOSCWP10-24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B2SHARE/B2SAFE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assessment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Currently evaluating B2SAFE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35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TS wants in principle (not yet decided) to deploy own  B2SAFE instance</a:t>
                      </a:r>
                      <a:endParaRPr b="0" lang="en-US" sz="135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360"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360"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noFill/>
                  </a:tcPr>
                </a:tc>
              </a:tr>
              <a:tr h="657720"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  <a:tc>
                  <a:tcPr marL="91440" marR="91440">
                    <a:lnL w="12240">
                      <a:solidFill>
                        <a:srgbClr val="1b216e"/>
                      </a:solidFill>
                    </a:lnL>
                    <a:lnR w="12240">
                      <a:solidFill>
                        <a:srgbClr val="1b216e"/>
                      </a:solidFill>
                    </a:lnR>
                    <a:lnT w="12240">
                      <a:solidFill>
                        <a:srgbClr val="1b216e"/>
                      </a:solidFill>
                    </a:lnT>
                    <a:lnB w="12240">
                      <a:solidFill>
                        <a:srgbClr val="1b216e"/>
                      </a:solidFill>
                    </a:lnB>
                    <a:solidFill>
                      <a:srgbClr val="1b216e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6553080" y="6381360"/>
            <a:ext cx="233892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fld id="{DB572E94-8FD2-4DF3-8B9C-4FF3A9F3FA75}" type="slidenum">
              <a:rPr b="0" lang="en-US" sz="98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&lt;number&gt;</a:t>
            </a:fld>
            <a:endParaRPr b="0" lang="en-US" sz="9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251640" y="1268640"/>
            <a:ext cx="8640720" cy="4854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1"/>
              </a:buBlip>
            </a:pPr>
            <a:r>
              <a:rPr b="0" i="1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Assessment of token translation: MasterPortal recommended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2"/>
              </a:buBlip>
            </a:pPr>
            <a:r>
              <a:rPr b="0" i="1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Storage accounting effort would depend on service used (B2SAFE most likely) and whether the service would be deployed standalone or directly supported by EUDAT (added link in JIRA)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1" name="TextShape 3"/>
          <p:cNvSpPr txBox="1"/>
          <p:nvPr/>
        </p:nvSpPr>
        <p:spPr>
          <a:xfrm>
            <a:off x="251640" y="6381360"/>
            <a:ext cx="213336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E00B8689-C070-4FBD-93F5-3676C6D8173F}" type="datetime1"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12/03/2018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2" name="TextShape 4"/>
          <p:cNvSpPr txBox="1"/>
          <p:nvPr/>
        </p:nvSpPr>
        <p:spPr>
          <a:xfrm>
            <a:off x="2910960" y="258840"/>
            <a:ext cx="5756400" cy="505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Status, main achievements and issues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553080" y="6381360"/>
            <a:ext cx="233892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>
              <a:lnSpc>
                <a:spcPct val="100000"/>
              </a:lnSpc>
            </a:pPr>
            <a:fld id="{C28E9552-1A50-41D9-A17E-03D438C977E1}" type="slidenum">
              <a:rPr b="0" lang="en-US" sz="980" spc="-1" strike="noStrike">
                <a:solidFill>
                  <a:srgbClr val="515151"/>
                </a:solidFill>
                <a:uFill>
                  <a:solidFill>
                    <a:srgbClr val="ffffff"/>
                  </a:solidFill>
                </a:uFill>
                <a:latin typeface="Source Sans Pro"/>
                <a:ea typeface="Source Sans Pro"/>
              </a:rPr>
              <a:t>&lt;number&gt;</a:t>
            </a:fld>
            <a:endParaRPr b="0" lang="en-US" sz="98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251640" y="1268640"/>
            <a:ext cx="8640720" cy="4854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1"/>
              </a:buBlip>
            </a:pPr>
            <a:r>
              <a:rPr b="0" i="1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Final decision on the storage solution, most likely B2SAFE; define type of deployment (standalone, external)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2"/>
              </a:buBlip>
            </a:pPr>
            <a:r>
              <a:rPr b="0" i="1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Start assessment of token translation using MasterPortal service 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7040" indent="-256680">
              <a:lnSpc>
                <a:spcPct val="100000"/>
              </a:lnSpc>
              <a:spcBef>
                <a:spcPts val="561"/>
              </a:spcBef>
              <a:buBlip>
                <a:blip r:embed="rId3"/>
              </a:buBlip>
            </a:pPr>
            <a:r>
              <a:rPr b="0" i="1" lang="en-US" sz="28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Clearly define monitoring requirements</a:t>
            </a:r>
            <a:endParaRPr b="0" lang="en-US" sz="28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5" name="TextShape 3"/>
          <p:cNvSpPr txBox="1"/>
          <p:nvPr/>
        </p:nvSpPr>
        <p:spPr>
          <a:xfrm>
            <a:off x="251640" y="6381360"/>
            <a:ext cx="2133360" cy="28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fld id="{347C9B82-1919-4BCF-A223-797B6AFF4E20}" type="datetime1">
              <a:rPr b="0" lang="en-US" sz="1400" spc="-1" strike="noStrike">
                <a:solidFill>
                  <a:srgbClr val="3d3d3d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12/03/2018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6" name="TextShape 4"/>
          <p:cNvSpPr txBox="1"/>
          <p:nvPr/>
        </p:nvSpPr>
        <p:spPr>
          <a:xfrm>
            <a:off x="2910960" y="258840"/>
            <a:ext cx="5756400" cy="505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1d2f45"/>
                </a:solidFill>
                <a:uFill>
                  <a:solidFill>
                    <a:srgbClr val="ffffff"/>
                  </a:solidFill>
                </a:uFill>
                <a:latin typeface="Calibri"/>
                <a:ea typeface="Source Sans Pro"/>
              </a:rPr>
              <a:t>Next steps</a:t>
            </a:r>
            <a:endParaRPr b="0" lang="en-US" sz="3600" spc="-1" strike="noStrike">
              <a:solidFill>
                <a:srgbClr val="515151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24</TotalTime>
  <Application>LibreOffice/5.2.7.2$Linux_X86_64 LibreOffice_project/20m0$Build-2</Application>
  <Words>113</Words>
  <Paragraphs>27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2018-10-30T08:38:48Z</dcterms:created>
  <dc:creator>Diego</dc:creator>
  <dc:description/>
  <dc:language>en-US</dc:language>
  <cp:lastModifiedBy/>
  <dcterms:modified xsi:type="dcterms:W3CDTF">2018-12-03T10:06:39Z</dcterms:modified>
  <cp:revision>10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