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659" r:id="rId2"/>
    <p:sldMasterId id="2147483661" r:id="rId3"/>
    <p:sldMasterId id="2147483657" r:id="rId4"/>
  </p:sldMasterIdLst>
  <p:notesMasterIdLst>
    <p:notesMasterId r:id="rId19"/>
  </p:notesMasterIdLst>
  <p:sldIdLst>
    <p:sldId id="256" r:id="rId5"/>
    <p:sldId id="423" r:id="rId6"/>
    <p:sldId id="445" r:id="rId7"/>
    <p:sldId id="390" r:id="rId8"/>
    <p:sldId id="447" r:id="rId9"/>
    <p:sldId id="555" r:id="rId10"/>
    <p:sldId id="284" r:id="rId11"/>
    <p:sldId id="441" r:id="rId12"/>
    <p:sldId id="287" r:id="rId13"/>
    <p:sldId id="443" r:id="rId14"/>
    <p:sldId id="424" r:id="rId15"/>
    <p:sldId id="556" r:id="rId16"/>
    <p:sldId id="442" r:id="rId17"/>
    <p:sldId id="446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A5D7"/>
    <a:srgbClr val="0E6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34"/>
  </p:normalViewPr>
  <p:slideViewPr>
    <p:cSldViewPr snapToGrid="0" snapToObjects="1">
      <p:cViewPr varScale="1">
        <p:scale>
          <a:sx n="138" d="100"/>
          <a:sy n="138" d="100"/>
        </p:scale>
        <p:origin x="200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8" d="100"/>
          <a:sy n="128" d="100"/>
        </p:scale>
        <p:origin x="305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985130094306295E-2"/>
          <c:y val="1.8496789332173132E-2"/>
          <c:w val="0.87121153400545193"/>
          <c:h val="0.58545231219815008"/>
        </c:manualLayout>
      </c:layout>
      <c:areaChart>
        <c:grouping val="stacked"/>
        <c:varyColors val="0"/>
        <c:ser>
          <c:idx val="0"/>
          <c:order val="0"/>
          <c:tx>
            <c:strRef>
              <c:f>Sheet1!$A$59</c:f>
              <c:strCache>
                <c:ptCount val="1"/>
                <c:pt idx="0">
                  <c:v>French NGI Vos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Sheet1!$B$59:$N$59</c:f>
              <c:numCache>
                <c:formatCode>General</c:formatCode>
                <c:ptCount val="13"/>
                <c:pt idx="0">
                  <c:v>0.70750000000000002</c:v>
                </c:pt>
                <c:pt idx="1">
                  <c:v>8022.0123000000003</c:v>
                </c:pt>
                <c:pt idx="2">
                  <c:v>102311.8848</c:v>
                </c:pt>
                <c:pt idx="3">
                  <c:v>707475.31319999998</c:v>
                </c:pt>
                <c:pt idx="4">
                  <c:v>132885.82379999998</c:v>
                </c:pt>
                <c:pt idx="5">
                  <c:v>157222.0379</c:v>
                </c:pt>
                <c:pt idx="6">
                  <c:v>172633.8548</c:v>
                </c:pt>
                <c:pt idx="7">
                  <c:v>142853.28229999999</c:v>
                </c:pt>
                <c:pt idx="8">
                  <c:v>134016.8915</c:v>
                </c:pt>
                <c:pt idx="9">
                  <c:v>171766.9203</c:v>
                </c:pt>
                <c:pt idx="10">
                  <c:v>133168.39860000001</c:v>
                </c:pt>
                <c:pt idx="11">
                  <c:v>152488.5901</c:v>
                </c:pt>
                <c:pt idx="12">
                  <c:v>118556.7022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1E-E34C-B6A8-7325949FF02F}"/>
            </c:ext>
          </c:extLst>
        </c:ser>
        <c:ser>
          <c:idx val="1"/>
          <c:order val="1"/>
          <c:tx>
            <c:strRef>
              <c:f>Sheet1!$A$60</c:f>
              <c:strCache>
                <c:ptCount val="1"/>
                <c:pt idx="0">
                  <c:v>EOSC-hub VOS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Sheet1!$B$60:$N$60</c:f>
              <c:numCache>
                <c:formatCode>General</c:formatCode>
                <c:ptCount val="13"/>
                <c:pt idx="0">
                  <c:v>10797.861699999999</c:v>
                </c:pt>
                <c:pt idx="1">
                  <c:v>13577.233899999999</c:v>
                </c:pt>
                <c:pt idx="2">
                  <c:v>5841.1837999999998</c:v>
                </c:pt>
                <c:pt idx="3">
                  <c:v>33890.4781</c:v>
                </c:pt>
                <c:pt idx="4">
                  <c:v>72676.511100000003</c:v>
                </c:pt>
                <c:pt idx="5">
                  <c:v>73247.88</c:v>
                </c:pt>
                <c:pt idx="6">
                  <c:v>105111.99559999999</c:v>
                </c:pt>
                <c:pt idx="7">
                  <c:v>43268.872499999998</c:v>
                </c:pt>
                <c:pt idx="8">
                  <c:v>138409.04979999998</c:v>
                </c:pt>
                <c:pt idx="9">
                  <c:v>138580.93119999999</c:v>
                </c:pt>
                <c:pt idx="10">
                  <c:v>122691.16089999999</c:v>
                </c:pt>
                <c:pt idx="11">
                  <c:v>98898.827699999994</c:v>
                </c:pt>
                <c:pt idx="12">
                  <c:v>237482.14799999999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1E-E34C-B6A8-7325949FF02F}"/>
            </c:ext>
          </c:extLst>
        </c:ser>
        <c:ser>
          <c:idx val="2"/>
          <c:order val="2"/>
          <c:tx>
            <c:strRef>
              <c:f>Sheet1!$A$61</c:f>
              <c:strCache>
                <c:ptCount val="1"/>
                <c:pt idx="0">
                  <c:v>fedcloud.egi.eu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Sheet1!$B$61:$N$61</c:f>
              <c:numCache>
                <c:formatCode>General</c:formatCode>
                <c:ptCount val="13"/>
                <c:pt idx="0">
                  <c:v>350078.78389999998</c:v>
                </c:pt>
                <c:pt idx="1">
                  <c:v>431051.8653</c:v>
                </c:pt>
                <c:pt idx="2">
                  <c:v>184120.68919999999</c:v>
                </c:pt>
                <c:pt idx="3">
                  <c:v>534601.11419999995</c:v>
                </c:pt>
                <c:pt idx="4">
                  <c:v>409099.44329999998</c:v>
                </c:pt>
                <c:pt idx="5">
                  <c:v>208525.109</c:v>
                </c:pt>
                <c:pt idx="6">
                  <c:v>286610.38079999998</c:v>
                </c:pt>
                <c:pt idx="7">
                  <c:v>458847.66</c:v>
                </c:pt>
                <c:pt idx="8">
                  <c:v>303998.86709999997</c:v>
                </c:pt>
                <c:pt idx="9">
                  <c:v>297289.35639999999</c:v>
                </c:pt>
                <c:pt idx="10">
                  <c:v>256769.49239999999</c:v>
                </c:pt>
                <c:pt idx="11">
                  <c:v>287548.67979999998</c:v>
                </c:pt>
                <c:pt idx="12">
                  <c:v>256874.31589999999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1E-E34C-B6A8-7325949FF02F}"/>
            </c:ext>
          </c:extLst>
        </c:ser>
        <c:ser>
          <c:idx val="3"/>
          <c:order val="3"/>
          <c:tx>
            <c:strRef>
              <c:f>Sheet1!$A$62</c:f>
              <c:strCache>
                <c:ptCount val="1"/>
                <c:pt idx="0">
                  <c:v>vo.lifewatch.eu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Sheet1!$B$62:$N$62</c:f>
              <c:numCache>
                <c:formatCode>General</c:formatCode>
                <c:ptCount val="13"/>
                <c:pt idx="0">
                  <c:v>325030.56790000002</c:v>
                </c:pt>
                <c:pt idx="1">
                  <c:v>634560.17689999996</c:v>
                </c:pt>
                <c:pt idx="2">
                  <c:v>80095.834199999998</c:v>
                </c:pt>
                <c:pt idx="3">
                  <c:v>215892.03460000001</c:v>
                </c:pt>
                <c:pt idx="4">
                  <c:v>220806.8</c:v>
                </c:pt>
                <c:pt idx="5">
                  <c:v>280294.27340000001</c:v>
                </c:pt>
                <c:pt idx="6">
                  <c:v>108751.20020000001</c:v>
                </c:pt>
                <c:pt idx="7">
                  <c:v>233334.70499999999</c:v>
                </c:pt>
                <c:pt idx="8">
                  <c:v>1041472.6625</c:v>
                </c:pt>
                <c:pt idx="9">
                  <c:v>220813.59710000001</c:v>
                </c:pt>
                <c:pt idx="10">
                  <c:v>185947.15549999999</c:v>
                </c:pt>
                <c:pt idx="11">
                  <c:v>47403.389499999997</c:v>
                </c:pt>
                <c:pt idx="12">
                  <c:v>370056.18920000002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1E-E34C-B6A8-7325949FF02F}"/>
            </c:ext>
          </c:extLst>
        </c:ser>
        <c:ser>
          <c:idx val="4"/>
          <c:order val="4"/>
          <c:tx>
            <c:strRef>
              <c:f>Sheet1!$A$63</c:f>
              <c:strCache>
                <c:ptCount val="1"/>
                <c:pt idx="0">
                  <c:v>geohazards.terradue.com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Sheet1!$B$63:$N$63</c:f>
              <c:numCache>
                <c:formatCode>General</c:formatCode>
                <c:ptCount val="13"/>
                <c:pt idx="0">
                  <c:v>90168.097999999998</c:v>
                </c:pt>
                <c:pt idx="1">
                  <c:v>94296.172200000001</c:v>
                </c:pt>
                <c:pt idx="2">
                  <c:v>17422.008399999999</c:v>
                </c:pt>
                <c:pt idx="3">
                  <c:v>287593.28590000002</c:v>
                </c:pt>
                <c:pt idx="4">
                  <c:v>468139.79220000003</c:v>
                </c:pt>
                <c:pt idx="5">
                  <c:v>90704.371899999998</c:v>
                </c:pt>
                <c:pt idx="6">
                  <c:v>79822.935299999997</c:v>
                </c:pt>
                <c:pt idx="7">
                  <c:v>41448.160799999998</c:v>
                </c:pt>
                <c:pt idx="8">
                  <c:v>26036.02</c:v>
                </c:pt>
                <c:pt idx="9">
                  <c:v>26043.980599999999</c:v>
                </c:pt>
                <c:pt idx="10">
                  <c:v>23519.9908</c:v>
                </c:pt>
                <c:pt idx="11">
                  <c:v>1999224.3607999999</c:v>
                </c:pt>
                <c:pt idx="12">
                  <c:v>11041.977800000001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1E-E34C-B6A8-7325949FF02F}"/>
            </c:ext>
          </c:extLst>
        </c:ser>
        <c:ser>
          <c:idx val="5"/>
          <c:order val="5"/>
          <c:tx>
            <c:strRef>
              <c:f>Sheet1!$A$64</c:f>
              <c:strCache>
                <c:ptCount val="1"/>
                <c:pt idx="0">
                  <c:v>bioisi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Sheet1!$B$64:$N$64</c:f>
              <c:numCache>
                <c:formatCode>General</c:formatCode>
                <c:ptCount val="13"/>
                <c:pt idx="0">
                  <c:v>190464</c:v>
                </c:pt>
                <c:pt idx="1">
                  <c:v>108218.56449999999</c:v>
                </c:pt>
                <c:pt idx="2">
                  <c:v>79792.800000000003</c:v>
                </c:pt>
                <c:pt idx="3">
                  <c:v>230400</c:v>
                </c:pt>
                <c:pt idx="4">
                  <c:v>238080</c:v>
                </c:pt>
                <c:pt idx="5">
                  <c:v>238165.30220000001</c:v>
                </c:pt>
                <c:pt idx="6">
                  <c:v>234106.75570000001</c:v>
                </c:pt>
                <c:pt idx="7">
                  <c:v>115200.04429999999</c:v>
                </c:pt>
                <c:pt idx="8">
                  <c:v>119039.95570000001</c:v>
                </c:pt>
                <c:pt idx="9">
                  <c:v>119040.04429999999</c:v>
                </c:pt>
                <c:pt idx="10">
                  <c:v>107519.95570000001</c:v>
                </c:pt>
                <c:pt idx="11">
                  <c:v>119040.04429999999</c:v>
                </c:pt>
                <c:pt idx="12">
                  <c:v>115199.95570000001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1E-E34C-B6A8-7325949FF02F}"/>
            </c:ext>
          </c:extLst>
        </c:ser>
        <c:ser>
          <c:idx val="6"/>
          <c:order val="6"/>
          <c:tx>
            <c:strRef>
              <c:f>Sheet1!$A$65</c:f>
              <c:strCache>
                <c:ptCount val="1"/>
                <c:pt idx="0">
                  <c:v>vo.access.egi.eu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Sheet1!$B$65:$N$65</c:f>
              <c:numCache>
                <c:formatCode>General</c:formatCode>
                <c:ptCount val="13"/>
                <c:pt idx="0">
                  <c:v>37675.558900000004</c:v>
                </c:pt>
                <c:pt idx="1">
                  <c:v>88586.9807</c:v>
                </c:pt>
                <c:pt idx="2">
                  <c:v>73679.589200000002</c:v>
                </c:pt>
                <c:pt idx="3">
                  <c:v>167655.89199999999</c:v>
                </c:pt>
                <c:pt idx="4">
                  <c:v>92155.98</c:v>
                </c:pt>
                <c:pt idx="5">
                  <c:v>80974.878899999996</c:v>
                </c:pt>
                <c:pt idx="6">
                  <c:v>93137.464300000007</c:v>
                </c:pt>
                <c:pt idx="7">
                  <c:v>587581.19770000002</c:v>
                </c:pt>
                <c:pt idx="8">
                  <c:v>109157.86569999999</c:v>
                </c:pt>
                <c:pt idx="9">
                  <c:v>109583.2444</c:v>
                </c:pt>
                <c:pt idx="10">
                  <c:v>98319.968399999998</c:v>
                </c:pt>
                <c:pt idx="11">
                  <c:v>131907.71460000001</c:v>
                </c:pt>
                <c:pt idx="12">
                  <c:v>22329.586800000001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1E-E34C-B6A8-7325949FF02F}"/>
            </c:ext>
          </c:extLst>
        </c:ser>
        <c:ser>
          <c:idx val="7"/>
          <c:order val="7"/>
          <c:tx>
            <c:strRef>
              <c:f>Sheet1!$A$66</c:f>
              <c:strCache>
                <c:ptCount val="1"/>
                <c:pt idx="0">
                  <c:v>vo.emsodev.eu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Sheet1!$B$66:$N$66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879100.99109999998</c:v>
                </c:pt>
                <c:pt idx="4">
                  <c:v>59669.539799999999</c:v>
                </c:pt>
                <c:pt idx="5">
                  <c:v>2187.2725</c:v>
                </c:pt>
                <c:pt idx="6">
                  <c:v>136898.54670000001</c:v>
                </c:pt>
                <c:pt idx="7">
                  <c:v>72057.223599999998</c:v>
                </c:pt>
                <c:pt idx="8">
                  <c:v>70836.037200000006</c:v>
                </c:pt>
                <c:pt idx="9">
                  <c:v>71479.872499999998</c:v>
                </c:pt>
                <c:pt idx="10">
                  <c:v>64511.978900000002</c:v>
                </c:pt>
                <c:pt idx="11">
                  <c:v>80528.923599999995</c:v>
                </c:pt>
                <c:pt idx="12">
                  <c:v>46330.528299999998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C1E-E34C-B6A8-7325949FF02F}"/>
            </c:ext>
          </c:extLst>
        </c:ser>
        <c:ser>
          <c:idx val="8"/>
          <c:order val="8"/>
          <c:tx>
            <c:strRef>
              <c:f>Sheet1!$A$67</c:f>
              <c:strCache>
                <c:ptCount val="1"/>
                <c:pt idx="0">
                  <c:v>peachnote.com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Sheet1!$B$67:$N$67</c:f>
              <c:numCache>
                <c:formatCode>General</c:formatCode>
                <c:ptCount val="13"/>
                <c:pt idx="0">
                  <c:v>97919.864499999996</c:v>
                </c:pt>
                <c:pt idx="1">
                  <c:v>101184.18670000001</c:v>
                </c:pt>
                <c:pt idx="2">
                  <c:v>97920.164399999994</c:v>
                </c:pt>
                <c:pt idx="3">
                  <c:v>101183.6378</c:v>
                </c:pt>
                <c:pt idx="4">
                  <c:v>101184.18</c:v>
                </c:pt>
                <c:pt idx="5">
                  <c:v>97519.86</c:v>
                </c:pt>
                <c:pt idx="6">
                  <c:v>101512.3845</c:v>
                </c:pt>
                <c:pt idx="7">
                  <c:v>97947.387799999997</c:v>
                </c:pt>
                <c:pt idx="8">
                  <c:v>101183.89780000001</c:v>
                </c:pt>
                <c:pt idx="9">
                  <c:v>101184.21550000001</c:v>
                </c:pt>
                <c:pt idx="10">
                  <c:v>91391.862299999993</c:v>
                </c:pt>
                <c:pt idx="11">
                  <c:v>101176.15330000001</c:v>
                </c:pt>
                <c:pt idx="12">
                  <c:v>95999.84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1E-E34C-B6A8-7325949FF02F}"/>
            </c:ext>
          </c:extLst>
        </c:ser>
        <c:ser>
          <c:idx val="9"/>
          <c:order val="9"/>
          <c:tx>
            <c:strRef>
              <c:f>Sheet1!$A$68</c:f>
              <c:strCache>
                <c:ptCount val="1"/>
                <c:pt idx="0">
                  <c:v>vo.nextgeoss.eu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Sheet1!$B$68:$N$68</c:f>
              <c:numCache>
                <c:formatCode>General</c:formatCode>
                <c:ptCount val="13"/>
                <c:pt idx="0">
                  <c:v>27678.11</c:v>
                </c:pt>
                <c:pt idx="1">
                  <c:v>25454.042600000001</c:v>
                </c:pt>
                <c:pt idx="2">
                  <c:v>28777.5209</c:v>
                </c:pt>
                <c:pt idx="3">
                  <c:v>240088.71410000001</c:v>
                </c:pt>
                <c:pt idx="4">
                  <c:v>106763.99830000001</c:v>
                </c:pt>
                <c:pt idx="5">
                  <c:v>38124.094400000002</c:v>
                </c:pt>
                <c:pt idx="6">
                  <c:v>140241.44440000001</c:v>
                </c:pt>
                <c:pt idx="7">
                  <c:v>91439.4568</c:v>
                </c:pt>
                <c:pt idx="8">
                  <c:v>67520.505600000004</c:v>
                </c:pt>
                <c:pt idx="9">
                  <c:v>107117.3863</c:v>
                </c:pt>
                <c:pt idx="10">
                  <c:v>96182.862399999998</c:v>
                </c:pt>
                <c:pt idx="11">
                  <c:v>195497.36730000001</c:v>
                </c:pt>
                <c:pt idx="12">
                  <c:v>70594.131800000003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C1E-E34C-B6A8-7325949FF02F}"/>
            </c:ext>
          </c:extLst>
        </c:ser>
        <c:ser>
          <c:idx val="10"/>
          <c:order val="10"/>
          <c:tx>
            <c:strRef>
              <c:f>Sheet1!$A$69</c:f>
              <c:strCache>
                <c:ptCount val="1"/>
                <c:pt idx="0">
                  <c:v>vo.nbis.se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Sheet1!$B$69:$N$69</c:f>
              <c:numCache>
                <c:formatCode>General</c:formatCode>
                <c:ptCount val="13"/>
                <c:pt idx="0">
                  <c:v>0</c:v>
                </c:pt>
                <c:pt idx="1">
                  <c:v>38646.879999999997</c:v>
                </c:pt>
                <c:pt idx="2">
                  <c:v>0</c:v>
                </c:pt>
                <c:pt idx="3">
                  <c:v>517965.53989999997</c:v>
                </c:pt>
                <c:pt idx="4">
                  <c:v>41467.996700000003</c:v>
                </c:pt>
                <c:pt idx="5">
                  <c:v>8640</c:v>
                </c:pt>
                <c:pt idx="6">
                  <c:v>79735.988800000006</c:v>
                </c:pt>
                <c:pt idx="7">
                  <c:v>40320.011200000001</c:v>
                </c:pt>
                <c:pt idx="8">
                  <c:v>41664</c:v>
                </c:pt>
                <c:pt idx="9">
                  <c:v>41664</c:v>
                </c:pt>
                <c:pt idx="10">
                  <c:v>37631.988799999999</c:v>
                </c:pt>
                <c:pt idx="11">
                  <c:v>41664.011200000001</c:v>
                </c:pt>
                <c:pt idx="12">
                  <c:v>24015.998800000001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C1E-E34C-B6A8-7325949FF02F}"/>
            </c:ext>
          </c:extLst>
        </c:ser>
        <c:ser>
          <c:idx val="11"/>
          <c:order val="11"/>
          <c:tx>
            <c:strRef>
              <c:f>Sheet1!$A$70</c:f>
              <c:strCache>
                <c:ptCount val="1"/>
                <c:pt idx="0">
                  <c:v>d4science.org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Sheet1!$B$70:$N$70</c:f>
              <c:numCache>
                <c:formatCode>General</c:formatCode>
                <c:ptCount val="13"/>
                <c:pt idx="0">
                  <c:v>2879.9944</c:v>
                </c:pt>
                <c:pt idx="1">
                  <c:v>2975.9922000000001</c:v>
                </c:pt>
                <c:pt idx="2">
                  <c:v>2880.0021999999999</c:v>
                </c:pt>
                <c:pt idx="3">
                  <c:v>243062.98439999999</c:v>
                </c:pt>
                <c:pt idx="4">
                  <c:v>25444.004400000002</c:v>
                </c:pt>
                <c:pt idx="5">
                  <c:v>11524.0033</c:v>
                </c:pt>
                <c:pt idx="6">
                  <c:v>43034.338600000003</c:v>
                </c:pt>
                <c:pt idx="7">
                  <c:v>18944.884999999998</c:v>
                </c:pt>
                <c:pt idx="8">
                  <c:v>11904.001099999999</c:v>
                </c:pt>
                <c:pt idx="9">
                  <c:v>11904.686</c:v>
                </c:pt>
                <c:pt idx="10">
                  <c:v>10748</c:v>
                </c:pt>
                <c:pt idx="11">
                  <c:v>13623.2389</c:v>
                </c:pt>
                <c:pt idx="12">
                  <c:v>9405.8644000000004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C1E-E34C-B6A8-7325949FF02F}"/>
            </c:ext>
          </c:extLst>
        </c:ser>
        <c:ser>
          <c:idx val="12"/>
          <c:order val="12"/>
          <c:tx>
            <c:strRef>
              <c:f>Sheet1!$A$71</c:f>
              <c:strCache>
                <c:ptCount val="1"/>
                <c:pt idx="0">
                  <c:v>chipster.csc.fi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Sheet1!$B$71:$N$71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362616.92210000003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6015.7599</c:v>
                </c:pt>
                <c:pt idx="10">
                  <c:v>4082.5556000000001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1E-E34C-B6A8-7325949FF02F}"/>
            </c:ext>
          </c:extLst>
        </c:ser>
        <c:ser>
          <c:idx val="13"/>
          <c:order val="13"/>
          <c:tx>
            <c:strRef>
              <c:f>Sheet1!$A$72</c:f>
              <c:strCache>
                <c:ptCount val="1"/>
                <c:pt idx="0">
                  <c:v>ericll.org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Sheet1!$B$72:$N$72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22696.0533</c:v>
                </c:pt>
                <c:pt idx="4">
                  <c:v>41129.037900000003</c:v>
                </c:pt>
                <c:pt idx="5">
                  <c:v>17280.0422</c:v>
                </c:pt>
                <c:pt idx="6">
                  <c:v>5711.98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237024.17329999999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C1E-E34C-B6A8-7325949FF02F}"/>
            </c:ext>
          </c:extLst>
        </c:ser>
        <c:ser>
          <c:idx val="14"/>
          <c:order val="14"/>
          <c:tx>
            <c:strRef>
              <c:f>Sheet1!$A$73</c:f>
              <c:strCache>
                <c:ptCount val="1"/>
                <c:pt idx="0">
                  <c:v>enmr.eu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Sheet1!$B$73:$N$73</c:f>
              <c:numCache>
                <c:formatCode>General</c:formatCode>
                <c:ptCount val="13"/>
                <c:pt idx="0">
                  <c:v>8790.5494999999992</c:v>
                </c:pt>
                <c:pt idx="1">
                  <c:v>7483.4362000000001</c:v>
                </c:pt>
                <c:pt idx="2">
                  <c:v>8918.2054000000007</c:v>
                </c:pt>
                <c:pt idx="3">
                  <c:v>28140.5717</c:v>
                </c:pt>
                <c:pt idx="4">
                  <c:v>3578.5111000000002</c:v>
                </c:pt>
                <c:pt idx="5">
                  <c:v>3223.7928000000002</c:v>
                </c:pt>
                <c:pt idx="6">
                  <c:v>4962.0468000000001</c:v>
                </c:pt>
                <c:pt idx="7">
                  <c:v>6458.5472</c:v>
                </c:pt>
                <c:pt idx="8">
                  <c:v>4805.5610999999999</c:v>
                </c:pt>
                <c:pt idx="9">
                  <c:v>4775.6842999999999</c:v>
                </c:pt>
                <c:pt idx="10">
                  <c:v>31267.5841</c:v>
                </c:pt>
                <c:pt idx="11">
                  <c:v>23402.819100000001</c:v>
                </c:pt>
                <c:pt idx="12">
                  <c:v>43059.149799999999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C1E-E34C-B6A8-7325949FF02F}"/>
            </c:ext>
          </c:extLst>
        </c:ser>
        <c:ser>
          <c:idx val="15"/>
          <c:order val="15"/>
          <c:tx>
            <c:strRef>
              <c:f>Sheet1!$A$74</c:f>
              <c:strCache>
                <c:ptCount val="1"/>
                <c:pt idx="0">
                  <c:v>biomed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Sheet1!$B$74:$N$74</c:f>
              <c:numCache>
                <c:formatCode>General</c:formatCode>
                <c:ptCount val="13"/>
                <c:pt idx="0">
                  <c:v>1336.3382999999999</c:v>
                </c:pt>
                <c:pt idx="1">
                  <c:v>0</c:v>
                </c:pt>
                <c:pt idx="2">
                  <c:v>13667.8506</c:v>
                </c:pt>
                <c:pt idx="3">
                  <c:v>16090.5517</c:v>
                </c:pt>
                <c:pt idx="4">
                  <c:v>3030.3245000000002</c:v>
                </c:pt>
                <c:pt idx="5">
                  <c:v>12375.4048</c:v>
                </c:pt>
                <c:pt idx="6">
                  <c:v>18923.302599999999</c:v>
                </c:pt>
                <c:pt idx="7">
                  <c:v>20081.573899999999</c:v>
                </c:pt>
                <c:pt idx="8">
                  <c:v>12183.9966</c:v>
                </c:pt>
                <c:pt idx="9">
                  <c:v>11903.302299999999</c:v>
                </c:pt>
                <c:pt idx="10">
                  <c:v>10751.177799999999</c:v>
                </c:pt>
                <c:pt idx="11">
                  <c:v>11906.3256</c:v>
                </c:pt>
                <c:pt idx="12">
                  <c:v>11517.6644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C1E-E34C-B6A8-7325949FF02F}"/>
            </c:ext>
          </c:extLst>
        </c:ser>
        <c:ser>
          <c:idx val="16"/>
          <c:order val="16"/>
          <c:tx>
            <c:strRef>
              <c:f>Sheet1!$A$75</c:f>
              <c:strCache>
                <c:ptCount val="1"/>
                <c:pt idx="0">
                  <c:v>training.egi.eu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strRef>
              <c:f>Sheet1!$B$1:$N$1</c:f>
              <c:strCache>
                <c:ptCount val="13"/>
                <c:pt idx="0">
                  <c:v>2018 Apr</c:v>
                </c:pt>
                <c:pt idx="1">
                  <c:v>2018 May</c:v>
                </c:pt>
                <c:pt idx="2">
                  <c:v>2018 Jun</c:v>
                </c:pt>
                <c:pt idx="3">
                  <c:v>2018 Jul</c:v>
                </c:pt>
                <c:pt idx="4">
                  <c:v>2018 Aug</c:v>
                </c:pt>
                <c:pt idx="5">
                  <c:v>2018 Sep</c:v>
                </c:pt>
                <c:pt idx="6">
                  <c:v>2018 Oct</c:v>
                </c:pt>
                <c:pt idx="7">
                  <c:v>2018 Nov</c:v>
                </c:pt>
                <c:pt idx="8">
                  <c:v>2018 Dec</c:v>
                </c:pt>
                <c:pt idx="9">
                  <c:v>2019 Jan</c:v>
                </c:pt>
                <c:pt idx="10">
                  <c:v>2019 Feb</c:v>
                </c:pt>
                <c:pt idx="11">
                  <c:v>2019 Mar</c:v>
                </c:pt>
                <c:pt idx="12">
                  <c:v>2019 Apr</c:v>
                </c:pt>
              </c:strCache>
            </c:strRef>
          </c:cat>
          <c:val>
            <c:numRef>
              <c:f>Sheet1!$B$75:$N$75</c:f>
              <c:numCache>
                <c:formatCode>General</c:formatCode>
                <c:ptCount val="13"/>
                <c:pt idx="0">
                  <c:v>1440.0117</c:v>
                </c:pt>
                <c:pt idx="1">
                  <c:v>2188.7116000000001</c:v>
                </c:pt>
                <c:pt idx="2">
                  <c:v>2880.0119</c:v>
                </c:pt>
                <c:pt idx="3">
                  <c:v>2976.0055000000002</c:v>
                </c:pt>
                <c:pt idx="4">
                  <c:v>3082.0864000000001</c:v>
                </c:pt>
                <c:pt idx="5">
                  <c:v>12959.9764</c:v>
                </c:pt>
                <c:pt idx="6">
                  <c:v>13408.0895</c:v>
                </c:pt>
                <c:pt idx="7">
                  <c:v>17792.550800000001</c:v>
                </c:pt>
                <c:pt idx="8">
                  <c:v>1487.9961000000001</c:v>
                </c:pt>
                <c:pt idx="9">
                  <c:v>370.25080000000003</c:v>
                </c:pt>
                <c:pt idx="10">
                  <c:v>0</c:v>
                </c:pt>
                <c:pt idx="11">
                  <c:v>11349.255499999999</c:v>
                </c:pt>
                <c:pt idx="12">
                  <c:v>34338.815499999997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C1E-E34C-B6A8-7325949FF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3492623"/>
        <c:axId val="1248300223"/>
      </c:areaChart>
      <c:catAx>
        <c:axId val="12834926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48300223"/>
        <c:crossesAt val="0"/>
        <c:auto val="1"/>
        <c:lblAlgn val="ctr"/>
        <c:lblOffset val="100"/>
        <c:noMultiLvlLbl val="0"/>
      </c:catAx>
      <c:valAx>
        <c:axId val="1248300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8349262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7F3A9-D079-3F40-8212-0C805A027999}" type="datetimeFigureOut">
              <a:rPr lang="fr-FR" smtClean="0"/>
              <a:t>05/05/2019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970DC-2EC8-A749-8068-8BEBD6B14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04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appdb.egi.eu/vmop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iki.egi.eu/wiki/Federated_Cloud_APIs_and_SDKs" TargetMode="External"/><Relationship Id="rId5" Type="http://schemas.openxmlformats.org/officeDocument/2006/relationships/hyperlink" Target="https://wiki.egi.eu/wiki/Federated_Cloud_IaaS_Orchestration" TargetMode="External"/><Relationship Id="rId4" Type="http://schemas.openxmlformats.org/officeDocument/2006/relationships/hyperlink" Target="https://wiki.egi.eu/wiki/Federated_Cloud_Discovery#AppDB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List of services of EGI powered by the EGI Cloud Federation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77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IN2P3 highlighted just in case </a:t>
            </a:r>
            <a:r>
              <a:rPr lang="en-GB" dirty="0">
                <a:sym typeface="Wingdings" pitchFamily="2" charset="2"/>
              </a:rPr>
              <a:t>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504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User communities build either on top of orchestration tools that allow to deal with multiple providers in a homogeneous way or directly interact with the native APIs of the provides. Both cases they can use single sign-on thanks to Check-in.</a:t>
            </a:r>
          </a:p>
          <a:p>
            <a:endParaRPr lang="en-GB" dirty="0"/>
          </a:p>
          <a:p>
            <a:r>
              <a:rPr lang="en-GB" dirty="0"/>
              <a:t>A common GUI provided by </a:t>
            </a:r>
            <a:r>
              <a:rPr lang="en-GB" dirty="0" err="1"/>
              <a:t>AppDB</a:t>
            </a:r>
            <a:r>
              <a:rPr lang="en-GB" dirty="0"/>
              <a:t> </a:t>
            </a:r>
            <a:r>
              <a:rPr lang="en-GB" dirty="0" err="1"/>
              <a:t>VMOps</a:t>
            </a:r>
            <a:r>
              <a:rPr lang="en-GB" dirty="0"/>
              <a:t> brings a user-friendly dashboard to manage the resources at the distributed providers</a:t>
            </a:r>
          </a:p>
          <a:p>
            <a:endParaRPr lang="en-GB" dirty="0"/>
          </a:p>
          <a:p>
            <a:r>
              <a:rPr lang="en-GB" dirty="0"/>
              <a:t>The EGI federation services are integrated with the providers using their native APIs to deliver the extra features of EGI Cloud mentioned in previous slide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GUI access: 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AppDB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VMOps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https://dashboard.appdb.egi.eu/vmops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API/CLI access: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Discovery: </a:t>
            </a:r>
            <a:r>
              <a:rPr lang="en-US" dirty="0" err="1">
                <a:solidFill>
                  <a:schemeClr val="tx1"/>
                </a:solidFill>
              </a:rPr>
              <a:t>AppDB</a:t>
            </a:r>
            <a:r>
              <a:rPr lang="en-US" dirty="0">
                <a:solidFill>
                  <a:schemeClr val="tx1"/>
                </a:solidFill>
              </a:rPr>
              <a:t> IS API (REST and </a:t>
            </a:r>
            <a:r>
              <a:rPr lang="en-US" dirty="0" err="1">
                <a:solidFill>
                  <a:schemeClr val="tx1"/>
                </a:solidFill>
              </a:rPr>
              <a:t>GraphQL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https://wiki.egi.eu/wiki/Federated_Cloud_Discovery#AppDB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IaaS Federated Access Tools: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https://wiki.egi.eu/wiki/Federated_Cloud_IaaS_Orchestration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Direct IaaS access, several APIs depending on the provider: </a:t>
            </a:r>
            <a:r>
              <a:rPr lang="en-US" dirty="0">
                <a:solidFill>
                  <a:schemeClr val="tx1"/>
                </a:solidFill>
                <a:hlinkClick r:id="rId6"/>
              </a:rPr>
              <a:t>https://wiki.egi.eu/wiki/Federated_Cloud_APIs_and_SDKs</a:t>
            </a:r>
            <a:endParaRPr lang="en-US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25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6423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9919" y="2490809"/>
            <a:ext cx="454374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700" b="0" i="1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6886817B-5870-754B-B75F-48D613368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919" y="1948714"/>
            <a:ext cx="4815417" cy="52168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000" b="1" i="0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B5C41B2D-AB28-B54E-AEC8-B8A3796E5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634" y="3636204"/>
            <a:ext cx="1936583" cy="250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 dirty="0"/>
              <a:t>Affiliation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6AA082AB-5D0B-F54F-9A8F-0BD3E09BC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634" y="3353555"/>
            <a:ext cx="1936583" cy="250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73604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DE633CC4-435D-416E-AA98-4662B8A85FE2}"/>
              </a:ext>
            </a:extLst>
          </p:cNvPr>
          <p:cNvSpPr/>
          <p:nvPr userDrawn="1"/>
        </p:nvSpPr>
        <p:spPr>
          <a:xfrm>
            <a:off x="8560686" y="4782183"/>
            <a:ext cx="331794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520" y="969918"/>
            <a:ext cx="4248472" cy="359624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44009" y="969917"/>
            <a:ext cx="4248472" cy="3596244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3114459" y="0"/>
            <a:ext cx="1133521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940154" y="0"/>
            <a:ext cx="3167471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8401706" y="0"/>
            <a:ext cx="74763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1907705" y="0"/>
            <a:ext cx="101605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7164289" y="0"/>
            <a:ext cx="1303646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220074" y="0"/>
            <a:ext cx="114286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276470" y="-2"/>
            <a:ext cx="631235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643478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2590802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4247980" y="0"/>
            <a:ext cx="105248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7357994" y="0"/>
            <a:ext cx="166335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35" y="-2"/>
            <a:ext cx="643613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E28DAB20-03EB-4D39-A0F2-B73A96222495}" type="datetime1">
              <a:rPr lang="en-GB" smtClean="0"/>
              <a:t>05/05/2019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5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" y="90591"/>
            <a:ext cx="2106234" cy="56600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19663"/>
            <a:ext cx="9144000" cy="23837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733" y="141480"/>
            <a:ext cx="6480720" cy="403287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7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9137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9CA633-2F9C-664C-91A2-CBC058249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216939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0750E88-DE78-B344-A38C-37E46FB010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262860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7349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C57C4CBE-7185-2242-8FA9-260F7D09F53D}"/>
              </a:ext>
            </a:extLst>
          </p:cNvPr>
          <p:cNvSpPr txBox="1">
            <a:spLocks/>
          </p:cNvSpPr>
          <p:nvPr userDrawn="1"/>
        </p:nvSpPr>
        <p:spPr>
          <a:xfrm>
            <a:off x="723100" y="4558808"/>
            <a:ext cx="2173781" cy="309008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1" i="0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The work of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partly funded by the European Commission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under H2020 Framework Programme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88D24F-60F4-1C44-85FB-0B192A915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761" y="4558808"/>
            <a:ext cx="471315" cy="30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3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8560686" y="4782183"/>
            <a:ext cx="331794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1520" y="951573"/>
            <a:ext cx="8640960" cy="364125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05/05/2019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5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3114459" y="0"/>
            <a:ext cx="1133521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5940154" y="0"/>
            <a:ext cx="3167471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8401706" y="0"/>
            <a:ext cx="74763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1907705" y="0"/>
            <a:ext cx="101605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7164289" y="0"/>
            <a:ext cx="1303646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220074" y="0"/>
            <a:ext cx="114286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276470" y="-2"/>
            <a:ext cx="631235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643478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2590802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4247980" y="0"/>
            <a:ext cx="105248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7357994" y="0"/>
            <a:ext cx="166335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" y="90591"/>
            <a:ext cx="2106234" cy="566004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733" y="141480"/>
            <a:ext cx="6480720" cy="403287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7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19663"/>
            <a:ext cx="9144000" cy="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37153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E6AB01-364C-A348-B0D9-595BB5BE7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4F12D91-78F4-A74E-9C0F-3B4CEA1976E7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6541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B20CF5-E585-CD41-BAD6-1969BBA40D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5" y="1369219"/>
            <a:ext cx="8754341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AB6673-AF44-DE40-B68F-16EEAD288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33673A8-8F9C-C041-B054-ED5A8A22553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7211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FF08398-7D6E-1745-A009-A04C2507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CA42994-4D10-FB4B-AF6F-1389DBDC12C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BA7832F3-1090-2E45-9B95-4D3B563702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6" y="1369219"/>
            <a:ext cx="4317423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123DC00C-1673-BE4D-AE5A-3845A7DD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9932" y="1369219"/>
            <a:ext cx="4317422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51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EDD765F8-18BA-604D-87EB-B3D976081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6" y="1369217"/>
            <a:ext cx="2811410" cy="3197371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E696ECA-C7AD-E046-8192-A4064C213E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000" y="1369217"/>
            <a:ext cx="2783999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88AEF36E-6085-904D-B43A-C8B09DEB59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5944" y="1369216"/>
            <a:ext cx="2783999" cy="3197369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62DA08-BE0A-2046-8251-B39621E4E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0924F88-117B-D846-847D-5FDFD16C4BF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083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75654FC1-4DBD-4648-80C9-79E7F28D7D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49933" y="1370013"/>
            <a:ext cx="4275858" cy="31972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29CE2F-9C11-D341-A1F9-C96EE6E74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4C4797D-C6F7-B144-9F21-53F55268459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E553D1D-90EB-B442-9B3E-7227D57ABE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6" y="1369219"/>
            <a:ext cx="4317423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63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48E551BA-809B-467E-B7BF-CDFEA85965DB}"/>
              </a:ext>
            </a:extLst>
          </p:cNvPr>
          <p:cNvSpPr/>
          <p:nvPr userDrawn="1"/>
        </p:nvSpPr>
        <p:spPr>
          <a:xfrm>
            <a:off x="8560686" y="4782183"/>
            <a:ext cx="331794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ttangolo 17"/>
          <p:cNvSpPr>
            <a:spLocks/>
          </p:cNvSpPr>
          <p:nvPr userDrawn="1"/>
        </p:nvSpPr>
        <p:spPr>
          <a:xfrm>
            <a:off x="3114459" y="0"/>
            <a:ext cx="1133521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2" name="Rettangolo 21"/>
          <p:cNvSpPr>
            <a:spLocks/>
          </p:cNvSpPr>
          <p:nvPr userDrawn="1"/>
        </p:nvSpPr>
        <p:spPr>
          <a:xfrm>
            <a:off x="5940154" y="0"/>
            <a:ext cx="3167471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4" name="Rettangolo 23"/>
          <p:cNvSpPr>
            <a:spLocks/>
          </p:cNvSpPr>
          <p:nvPr userDrawn="1"/>
        </p:nvSpPr>
        <p:spPr>
          <a:xfrm>
            <a:off x="8401706" y="0"/>
            <a:ext cx="74763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1907705" y="0"/>
            <a:ext cx="101605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7164289" y="0"/>
            <a:ext cx="1303646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220074" y="0"/>
            <a:ext cx="114286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276470" y="-2"/>
            <a:ext cx="631235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643478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2590802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4247980" y="0"/>
            <a:ext cx="105248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7357994" y="0"/>
            <a:ext cx="166335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dirty="0"/>
              <a:t>20/04/2018</a:t>
            </a:r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5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" y="90591"/>
            <a:ext cx="2106234" cy="56600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C876967-883E-418D-B4C9-65119C6FA4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19663"/>
            <a:ext cx="9144000" cy="23837"/>
          </a:xfrm>
          <a:prstGeom prst="rect">
            <a:avLst/>
          </a:prstGeom>
        </p:spPr>
      </p:pic>
      <p:sp>
        <p:nvSpPr>
          <p:cNvPr id="42" name="Titolo 1">
            <a:extLst>
              <a:ext uri="{FF2B5EF4-FFF2-40B4-BE49-F238E27FC236}">
                <a16:creationId xmlns:a16="http://schemas.microsoft.com/office/drawing/2014/main" id="{AE87A924-9A41-49C3-B3AA-B18C27B82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733" y="141480"/>
            <a:ext cx="6480720" cy="403287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7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0660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8560686" y="4782183"/>
            <a:ext cx="331794" cy="219838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1520" y="951573"/>
            <a:ext cx="8640960" cy="364125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195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1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85996"/>
            <a:ext cx="2133600" cy="216024"/>
          </a:xfrm>
          <a:prstGeom prst="rect">
            <a:avLst/>
          </a:prstGeom>
        </p:spPr>
        <p:txBody>
          <a:bodyPr/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05/05/2019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85996"/>
            <a:ext cx="2895600" cy="21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4782185"/>
            <a:ext cx="8640960" cy="3814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85996"/>
            <a:ext cx="2339280" cy="216024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3114459" y="0"/>
            <a:ext cx="1133521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5940154" y="0"/>
            <a:ext cx="3167471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8401706" y="0"/>
            <a:ext cx="74763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1907705" y="0"/>
            <a:ext cx="101605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7164289" y="0"/>
            <a:ext cx="1303646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220074" y="0"/>
            <a:ext cx="1142863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276470" y="-2"/>
            <a:ext cx="631235" cy="27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643478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2590802" y="0"/>
            <a:ext cx="640569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4247980" y="0"/>
            <a:ext cx="1052485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7357994" y="0"/>
            <a:ext cx="166335" cy="27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27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" y="90591"/>
            <a:ext cx="2106234" cy="566004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5733" y="141480"/>
            <a:ext cx="6480720" cy="403287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7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19663"/>
            <a:ext cx="9144000" cy="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0663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8E404E7-63E9-2242-BBFB-D06D4DB627CF}"/>
              </a:ext>
            </a:extLst>
          </p:cNvPr>
          <p:cNvSpPr txBox="1">
            <a:spLocks/>
          </p:cNvSpPr>
          <p:nvPr userDrawn="1"/>
        </p:nvSpPr>
        <p:spPr>
          <a:xfrm>
            <a:off x="546242" y="816345"/>
            <a:ext cx="1656681" cy="35819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9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fr-FR" sz="9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2A06AE-5534-2247-95EB-15164C92F1EE}"/>
              </a:ext>
            </a:extLst>
          </p:cNvPr>
          <p:cNvSpPr txBox="1">
            <a:spLocks/>
          </p:cNvSpPr>
          <p:nvPr userDrawn="1"/>
        </p:nvSpPr>
        <p:spPr>
          <a:xfrm>
            <a:off x="723100" y="4558808"/>
            <a:ext cx="2173781" cy="309008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1" i="0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The work of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partly funded by the European Commission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under H2020 Framework Programme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E14889E-1665-1547-8E8A-6D5323DA4D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6761" y="4558808"/>
            <a:ext cx="471315" cy="3090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C523F4-A1E9-9843-8E6C-4332A3FE72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2418" y="1050147"/>
            <a:ext cx="133824" cy="11895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1F133D-02FF-3640-814A-5EEEEF2B27B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60238" y="2080636"/>
            <a:ext cx="2136858" cy="16414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57BD74-4B25-9B43-A1D3-16EFBA65244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32986" y="892073"/>
            <a:ext cx="113256" cy="11895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74DD3A4-4A2A-E84A-877B-26F2A6E8109A}"/>
              </a:ext>
            </a:extLst>
          </p:cNvPr>
          <p:cNvSpPr txBox="1">
            <a:spLocks/>
          </p:cNvSpPr>
          <p:nvPr userDrawn="1"/>
        </p:nvSpPr>
        <p:spPr>
          <a:xfrm>
            <a:off x="2624575" y="53846"/>
            <a:ext cx="4091495" cy="443675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i="0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EGI: Advanced Computing for Research</a:t>
            </a:r>
          </a:p>
        </p:txBody>
      </p:sp>
    </p:spTree>
    <p:extLst>
      <p:ext uri="{BB962C8B-B14F-4D97-AF65-F5344CB8AC3E}">
        <p14:creationId xmlns:p14="http://schemas.microsoft.com/office/powerpoint/2010/main" val="412175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F56D0993-87BD-914A-898D-CE55F5B8BC53}"/>
              </a:ext>
            </a:extLst>
          </p:cNvPr>
          <p:cNvSpPr txBox="1">
            <a:spLocks/>
          </p:cNvSpPr>
          <p:nvPr userDrawn="1"/>
        </p:nvSpPr>
        <p:spPr>
          <a:xfrm>
            <a:off x="6359778" y="4909725"/>
            <a:ext cx="980136" cy="15674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7BEC144-BA49-F442-A3B7-E811A2F546EF}"/>
              </a:ext>
            </a:extLst>
          </p:cNvPr>
          <p:cNvSpPr txBox="1">
            <a:spLocks/>
          </p:cNvSpPr>
          <p:nvPr userDrawn="1"/>
        </p:nvSpPr>
        <p:spPr>
          <a:xfrm>
            <a:off x="5481272" y="4909682"/>
            <a:ext cx="716899" cy="16198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23B8488-E0AB-FC4D-9454-1BBB1AE64C3C}"/>
              </a:ext>
            </a:extLst>
          </p:cNvPr>
          <p:cNvCxnSpPr/>
          <p:nvPr userDrawn="1"/>
        </p:nvCxnSpPr>
        <p:spPr>
          <a:xfrm>
            <a:off x="6150117" y="4965272"/>
            <a:ext cx="0" cy="17822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34279270-E6A4-4441-95D3-64FC5CAB321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552255" y="61362"/>
            <a:ext cx="523131" cy="402662"/>
          </a:xfrm>
          <a:prstGeom prst="rect">
            <a:avLst/>
          </a:prstGeom>
        </p:spPr>
      </p:pic>
      <p:sp>
        <p:nvSpPr>
          <p:cNvPr id="12" name="Tekstvak 21">
            <a:extLst>
              <a:ext uri="{FF2B5EF4-FFF2-40B4-BE49-F238E27FC236}">
                <a16:creationId xmlns:a16="http://schemas.microsoft.com/office/drawing/2014/main" id="{F5352241-5F2F-0A48-9EB0-0DA421D76094}"/>
              </a:ext>
            </a:extLst>
          </p:cNvPr>
          <p:cNvSpPr txBox="1"/>
          <p:nvPr userDrawn="1"/>
        </p:nvSpPr>
        <p:spPr>
          <a:xfrm>
            <a:off x="7425809" y="4923184"/>
            <a:ext cx="7457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02416D8-EABE-4396-949C-5DBC483A602B}" type="datetime1">
              <a:rPr lang="en-GB" sz="900" b="1" i="0" noProof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05/05/2019</a:t>
            </a:fld>
            <a:endParaRPr lang="en-GB" sz="900" b="1" i="0" noProof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kstvak 21">
            <a:extLst>
              <a:ext uri="{FF2B5EF4-FFF2-40B4-BE49-F238E27FC236}">
                <a16:creationId xmlns:a16="http://schemas.microsoft.com/office/drawing/2014/main" id="{B6E74D17-90D6-C24F-9E1B-8E7F5BF73C6A}"/>
              </a:ext>
            </a:extLst>
          </p:cNvPr>
          <p:cNvSpPr txBox="1"/>
          <p:nvPr userDrawn="1"/>
        </p:nvSpPr>
        <p:spPr>
          <a:xfrm>
            <a:off x="8783491" y="4915226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‹#›</a:t>
            </a:fld>
            <a:endParaRPr lang="nl-NL" sz="900" b="1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0727BBB-22D1-5246-B6F9-701F11FF5F2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276638" y="4965272"/>
            <a:ext cx="119690" cy="1063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FB4FE2-03A4-1147-861C-30301D80641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429503" y="4965701"/>
            <a:ext cx="93380" cy="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67" r:id="rId3"/>
    <p:sldLayoutId id="2147483665" r:id="rId4"/>
    <p:sldLayoutId id="2147483668" r:id="rId5"/>
    <p:sldLayoutId id="2147483677" r:id="rId6"/>
    <p:sldLayoutId id="2147483678" r:id="rId7"/>
    <p:sldLayoutId id="2147483679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54C065DA-4EE3-7F46-BA61-9340C5EC91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52255" y="61362"/>
            <a:ext cx="523131" cy="40266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A7641659-EE62-4C4B-800E-E5E173852CBC}"/>
              </a:ext>
            </a:extLst>
          </p:cNvPr>
          <p:cNvSpPr txBox="1">
            <a:spLocks/>
          </p:cNvSpPr>
          <p:nvPr userDrawn="1"/>
        </p:nvSpPr>
        <p:spPr>
          <a:xfrm>
            <a:off x="6359778" y="4909725"/>
            <a:ext cx="980136" cy="15674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983F160-3051-5343-A279-ABC4F18B0298}"/>
              </a:ext>
            </a:extLst>
          </p:cNvPr>
          <p:cNvSpPr txBox="1">
            <a:spLocks/>
          </p:cNvSpPr>
          <p:nvPr userDrawn="1"/>
        </p:nvSpPr>
        <p:spPr>
          <a:xfrm>
            <a:off x="5481272" y="4909682"/>
            <a:ext cx="716899" cy="16198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  <a:endParaRPr lang="en" sz="800" b="0" i="0" dirty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71D831B-67D2-6044-BF76-06D259999B31}"/>
              </a:ext>
            </a:extLst>
          </p:cNvPr>
          <p:cNvCxnSpPr/>
          <p:nvPr userDrawn="1"/>
        </p:nvCxnSpPr>
        <p:spPr>
          <a:xfrm>
            <a:off x="6150117" y="4965272"/>
            <a:ext cx="0" cy="17822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21">
            <a:extLst>
              <a:ext uri="{FF2B5EF4-FFF2-40B4-BE49-F238E27FC236}">
                <a16:creationId xmlns:a16="http://schemas.microsoft.com/office/drawing/2014/main" id="{6117C417-ED11-F64A-AD0F-5BA397A38596}"/>
              </a:ext>
            </a:extLst>
          </p:cNvPr>
          <p:cNvSpPr txBox="1"/>
          <p:nvPr userDrawn="1"/>
        </p:nvSpPr>
        <p:spPr>
          <a:xfrm>
            <a:off x="7425809" y="4923184"/>
            <a:ext cx="7457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E350F5A-1D90-4578-B64F-335D9A596FE0}" type="datetime1">
              <a:rPr lang="en-GB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05/05/2019</a:t>
            </a:fld>
            <a:endParaRPr lang="nl-NL" sz="900" b="1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kstvak 21">
            <a:extLst>
              <a:ext uri="{FF2B5EF4-FFF2-40B4-BE49-F238E27FC236}">
                <a16:creationId xmlns:a16="http://schemas.microsoft.com/office/drawing/2014/main" id="{B7475368-A2F5-2046-8239-8FAF1B0AFDB8}"/>
              </a:ext>
            </a:extLst>
          </p:cNvPr>
          <p:cNvSpPr txBox="1"/>
          <p:nvPr userDrawn="1"/>
        </p:nvSpPr>
        <p:spPr>
          <a:xfrm>
            <a:off x="8783491" y="4915226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‹#›</a:t>
            </a:fld>
            <a:endParaRPr lang="nl-NL" sz="900" b="1" i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7154051-348C-1843-AA1C-AB809BB839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76638" y="4965272"/>
            <a:ext cx="119690" cy="10639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F0BAA26-6D8B-7747-A346-37C94F6F4B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29503" y="4965701"/>
            <a:ext cx="93380" cy="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1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DA78F590-4BBF-9C4B-A00E-C89294A682AA}"/>
              </a:ext>
            </a:extLst>
          </p:cNvPr>
          <p:cNvSpPr txBox="1">
            <a:spLocks/>
          </p:cNvSpPr>
          <p:nvPr userDrawn="1"/>
        </p:nvSpPr>
        <p:spPr>
          <a:xfrm>
            <a:off x="6481460" y="3988285"/>
            <a:ext cx="1691495" cy="3571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1" i="0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This work by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licensed under a Creative Commons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Attribution 4.0 International License.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FEBF892-042C-8C47-80FB-62A8781048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3609" y="2067920"/>
            <a:ext cx="2268644" cy="1742674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04EF890C-0E49-E449-8651-D45A73400420}"/>
              </a:ext>
            </a:extLst>
          </p:cNvPr>
          <p:cNvSpPr txBox="1">
            <a:spLocks/>
          </p:cNvSpPr>
          <p:nvPr userDrawn="1"/>
        </p:nvSpPr>
        <p:spPr>
          <a:xfrm>
            <a:off x="1962684" y="3078738"/>
            <a:ext cx="2609316" cy="4139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b="1" i="1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2000" noProof="0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19" name="Titre 6">
            <a:extLst>
              <a:ext uri="{FF2B5EF4-FFF2-40B4-BE49-F238E27FC236}">
                <a16:creationId xmlns:a16="http://schemas.microsoft.com/office/drawing/2014/main" id="{D4D314C7-0F84-AB4E-BE7F-35172DF12265}"/>
              </a:ext>
            </a:extLst>
          </p:cNvPr>
          <p:cNvSpPr txBox="1">
            <a:spLocks/>
          </p:cNvSpPr>
          <p:nvPr userDrawn="1"/>
        </p:nvSpPr>
        <p:spPr>
          <a:xfrm>
            <a:off x="1962684" y="2233154"/>
            <a:ext cx="2811618" cy="75251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1" i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b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for your attention.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3C4C258-560F-7E41-A4DF-4F971543C08A}"/>
              </a:ext>
            </a:extLst>
          </p:cNvPr>
          <p:cNvSpPr txBox="1">
            <a:spLocks/>
          </p:cNvSpPr>
          <p:nvPr userDrawn="1"/>
        </p:nvSpPr>
        <p:spPr>
          <a:xfrm>
            <a:off x="546242" y="828045"/>
            <a:ext cx="1656681" cy="35819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900" b="1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fr-FR" sz="900" b="0" i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9534ACA-D415-764D-8B5D-37ACE43416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418" y="1074373"/>
            <a:ext cx="133824" cy="1189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997F26F-FA34-1E4E-B306-AC13B5F01D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2986" y="903773"/>
            <a:ext cx="113256" cy="118955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46439F1B-1DA1-CD4A-8099-15205076493A}"/>
              </a:ext>
            </a:extLst>
          </p:cNvPr>
          <p:cNvSpPr txBox="1">
            <a:spLocks/>
          </p:cNvSpPr>
          <p:nvPr userDrawn="1"/>
        </p:nvSpPr>
        <p:spPr>
          <a:xfrm>
            <a:off x="2624575" y="53846"/>
            <a:ext cx="4091495" cy="443675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i="0" noProof="0" dirty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EGI: Advanced Computing for Research</a:t>
            </a:r>
          </a:p>
        </p:txBody>
      </p:sp>
    </p:spTree>
    <p:extLst>
      <p:ext uri="{BB962C8B-B14F-4D97-AF65-F5344CB8AC3E}">
        <p14:creationId xmlns:p14="http://schemas.microsoft.com/office/powerpoint/2010/main" val="174125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enol.Fernandez@egi.e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tiff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9.tiff"/><Relationship Id="rId3" Type="http://schemas.openxmlformats.org/officeDocument/2006/relationships/image" Target="../media/image20.svg"/><Relationship Id="rId7" Type="http://schemas.openxmlformats.org/officeDocument/2006/relationships/image" Target="../media/image23.tiff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6" Type="http://schemas.openxmlformats.org/officeDocument/2006/relationships/image" Target="../media/image3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tiff"/><Relationship Id="rId10" Type="http://schemas.openxmlformats.org/officeDocument/2006/relationships/image" Target="../media/image26.tiff"/><Relationship Id="rId4" Type="http://schemas.openxmlformats.org/officeDocument/2006/relationships/image" Target="../media/image4.png"/><Relationship Id="rId9" Type="http://schemas.openxmlformats.org/officeDocument/2006/relationships/image" Target="../media/image25.tiff"/><Relationship Id="rId14" Type="http://schemas.openxmlformats.org/officeDocument/2006/relationships/image" Target="../media/image3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26" Type="http://schemas.openxmlformats.org/officeDocument/2006/relationships/image" Target="../media/image56.tiff"/><Relationship Id="rId3" Type="http://schemas.openxmlformats.org/officeDocument/2006/relationships/image" Target="../media/image33.png"/><Relationship Id="rId21" Type="http://schemas.openxmlformats.org/officeDocument/2006/relationships/image" Target="../media/image51.tiff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gif"/><Relationship Id="rId20" Type="http://schemas.openxmlformats.org/officeDocument/2006/relationships/image" Target="../media/image5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24" Type="http://schemas.openxmlformats.org/officeDocument/2006/relationships/image" Target="../media/image54.jpeg"/><Relationship Id="rId5" Type="http://schemas.openxmlformats.org/officeDocument/2006/relationships/image" Target="../media/image35.png"/><Relationship Id="rId15" Type="http://schemas.openxmlformats.org/officeDocument/2006/relationships/image" Target="../media/image45.jpeg"/><Relationship Id="rId23" Type="http://schemas.openxmlformats.org/officeDocument/2006/relationships/image" Target="../media/image53.gif"/><Relationship Id="rId10" Type="http://schemas.openxmlformats.org/officeDocument/2006/relationships/image" Target="../media/image40.gif"/><Relationship Id="rId19" Type="http://schemas.openxmlformats.org/officeDocument/2006/relationships/image" Target="../media/image49.tiff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62.tiff"/><Relationship Id="rId3" Type="http://schemas.openxmlformats.org/officeDocument/2006/relationships/image" Target="../media/image27.png"/><Relationship Id="rId7" Type="http://schemas.openxmlformats.org/officeDocument/2006/relationships/image" Target="../media/image60.tiff"/><Relationship Id="rId12" Type="http://schemas.openxmlformats.org/officeDocument/2006/relationships/image" Target="../media/image61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24.tiff"/><Relationship Id="rId5" Type="http://schemas.openxmlformats.org/officeDocument/2006/relationships/image" Target="../media/image58.tiff"/><Relationship Id="rId10" Type="http://schemas.openxmlformats.org/officeDocument/2006/relationships/image" Target="../media/image26.tiff"/><Relationship Id="rId4" Type="http://schemas.openxmlformats.org/officeDocument/2006/relationships/image" Target="../media/image57.tiff"/><Relationship Id="rId9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aai.egi.eu/fedcloud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64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7DD2246B-2290-C542-B9AB-A1D91BE07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919" y="2490809"/>
            <a:ext cx="4543746" cy="466281"/>
          </a:xfrm>
        </p:spPr>
        <p:txBody>
          <a:bodyPr/>
          <a:lstStyle/>
          <a:p>
            <a:r>
              <a:rPr lang="en-GB" dirty="0"/>
              <a:t>NILs meeting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54E01CE-E59C-114F-ACA1-52D469366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EGI Cloud Compute Service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8B266E-B9CB-0D44-BFCB-D8348C9FE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enol.fernandez@egi.eu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67679D-1DC8-0D4F-8940-CB4FAA9E1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Enol Fernández</a:t>
            </a:r>
          </a:p>
        </p:txBody>
      </p:sp>
    </p:spTree>
    <p:extLst>
      <p:ext uri="{BB962C8B-B14F-4D97-AF65-F5344CB8AC3E}">
        <p14:creationId xmlns:p14="http://schemas.microsoft.com/office/powerpoint/2010/main" val="3878095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AEE6-A5A6-EC4F-B965-1975A15A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Check-in – CLI / API access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1609C67-2D0A-D346-8434-DA8CF3DDF7E7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FE1CE5-C980-6547-9E3D-3041EC580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7" t="7527" r="5626" b="16700"/>
          <a:stretch/>
        </p:blipFill>
        <p:spPr>
          <a:xfrm>
            <a:off x="241513" y="2129255"/>
            <a:ext cx="4187687" cy="1677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E3712-07F5-1343-827F-5E0FB278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32" y="1469440"/>
            <a:ext cx="4252555" cy="299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18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FCC4D9-4C60-3A42-A089-676CAFF7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AppDB</a:t>
            </a:r>
            <a:r>
              <a:rPr lang="en-GB" dirty="0"/>
              <a:t> </a:t>
            </a:r>
            <a:r>
              <a:rPr lang="en-GB" dirty="0" err="1"/>
              <a:t>VMOps</a:t>
            </a:r>
            <a:r>
              <a:rPr lang="en-GB" dirty="0"/>
              <a:t> - User Friendly GUI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DC5C4C1-4678-3443-A65F-32CD6CDB4721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85D6BD-5EC8-F94E-A500-A5B1A796CA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Single Web dashboard to manage VMs in the federation</a:t>
            </a:r>
          </a:p>
          <a:p>
            <a:pPr lvl="1"/>
            <a:r>
              <a:rPr lang="en-GB" dirty="0"/>
              <a:t>Point-and-click solution to create new VMs</a:t>
            </a:r>
          </a:p>
          <a:p>
            <a:pPr lvl="1"/>
            <a:endParaRPr lang="en-GB" dirty="0"/>
          </a:p>
          <a:p>
            <a:r>
              <a:rPr lang="en-GB" dirty="0"/>
              <a:t>Integrated with:</a:t>
            </a:r>
          </a:p>
          <a:p>
            <a:pPr lvl="1"/>
            <a:r>
              <a:rPr lang="en-GB" dirty="0"/>
              <a:t>Check-in, discovery, VM catalogue, monitoring</a:t>
            </a:r>
          </a:p>
          <a:p>
            <a:pPr lvl="1"/>
            <a:endParaRPr lang="en-GB" dirty="0"/>
          </a:p>
          <a:p>
            <a:r>
              <a:rPr lang="en-GB" dirty="0"/>
              <a:t>Powered by Infrastructure Manager</a:t>
            </a:r>
          </a:p>
          <a:p>
            <a:endParaRPr lang="en-GB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57B34F5-D8D5-9045-8058-D8889534947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4" y="1640378"/>
            <a:ext cx="4226065" cy="265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65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12FDB-9591-8444-9D2D-7AD14B29DE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Information discovery</a:t>
            </a:r>
          </a:p>
          <a:p>
            <a:pPr lvl="1"/>
            <a:r>
              <a:rPr lang="en-GB" dirty="0"/>
              <a:t>Transition to message-based information discovery</a:t>
            </a:r>
          </a:p>
          <a:p>
            <a:pPr lvl="1"/>
            <a:r>
              <a:rPr lang="en-GB" dirty="0" err="1"/>
              <a:t>GlueSchema</a:t>
            </a:r>
            <a:r>
              <a:rPr lang="en-GB" dirty="0"/>
              <a:t> 2.1</a:t>
            </a:r>
          </a:p>
          <a:p>
            <a:r>
              <a:rPr lang="en-GB" dirty="0"/>
              <a:t>Native API support</a:t>
            </a:r>
          </a:p>
          <a:p>
            <a:pPr lvl="1"/>
            <a:r>
              <a:rPr lang="en-GB" dirty="0" err="1"/>
              <a:t>OpenNebula</a:t>
            </a:r>
            <a:r>
              <a:rPr lang="en-GB" dirty="0"/>
              <a:t> as a first-class citizen of the federation</a:t>
            </a:r>
          </a:p>
          <a:p>
            <a:pPr lvl="1"/>
            <a:r>
              <a:rPr lang="en-GB" dirty="0" err="1"/>
              <a:t>AppDB</a:t>
            </a:r>
            <a:r>
              <a:rPr lang="en-GB" dirty="0"/>
              <a:t> improvements to support native APIs </a:t>
            </a:r>
          </a:p>
          <a:p>
            <a:r>
              <a:rPr lang="en-GB" dirty="0"/>
              <a:t>Cloud Container</a:t>
            </a:r>
          </a:p>
          <a:p>
            <a:pPr lvl="1"/>
            <a:r>
              <a:rPr lang="en-GB" dirty="0"/>
              <a:t>Automated deployment of Kubernetes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1459B6-30AE-B44D-8203-ADED68FCC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Evolution, federation features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C3C1CF5-36CF-F841-80F6-498059D0E69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565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FE97DE3-675C-A04A-A8EF-626BC78EF286}"/>
              </a:ext>
            </a:extLst>
          </p:cNvPr>
          <p:cNvSpPr/>
          <p:nvPr/>
        </p:nvSpPr>
        <p:spPr>
          <a:xfrm>
            <a:off x="2999098" y="1597662"/>
            <a:ext cx="5737148" cy="19046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59" name="Rectangle 58"/>
          <p:cNvSpPr/>
          <p:nvPr/>
        </p:nvSpPr>
        <p:spPr>
          <a:xfrm>
            <a:off x="2999098" y="1597662"/>
            <a:ext cx="5737148" cy="27022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grpSp>
        <p:nvGrpSpPr>
          <p:cNvPr id="5" name="Group 4"/>
          <p:cNvGrpSpPr/>
          <p:nvPr/>
        </p:nvGrpSpPr>
        <p:grpSpPr>
          <a:xfrm>
            <a:off x="3228442" y="2398707"/>
            <a:ext cx="1299950" cy="583442"/>
            <a:chOff x="2470244" y="1514901"/>
            <a:chExt cx="1733266" cy="777922"/>
          </a:xfrm>
        </p:grpSpPr>
        <p:sp>
          <p:nvSpPr>
            <p:cNvPr id="4" name="Rectangle 3"/>
            <p:cNvSpPr/>
            <p:nvPr/>
          </p:nvSpPr>
          <p:spPr>
            <a:xfrm>
              <a:off x="2470244" y="1514901"/>
              <a:ext cx="1733266" cy="777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Keystone</a:t>
              </a:r>
              <a:endParaRPr lang="en-GB" sz="1350" dirty="0">
                <a:solidFill>
                  <a:schemeClr val="tx1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722" y="1689922"/>
              <a:ext cx="496437" cy="42788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229547" y="2840782"/>
            <a:ext cx="1299950" cy="583442"/>
            <a:chOff x="2470244" y="1514901"/>
            <a:chExt cx="1733266" cy="777922"/>
          </a:xfrm>
        </p:grpSpPr>
        <p:sp>
          <p:nvSpPr>
            <p:cNvPr id="7" name="Rectangle 6"/>
            <p:cNvSpPr/>
            <p:nvPr/>
          </p:nvSpPr>
          <p:spPr>
            <a:xfrm>
              <a:off x="2470244" y="1514901"/>
              <a:ext cx="1733266" cy="777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Nova</a:t>
              </a:r>
              <a:endParaRPr lang="en-GB" sz="1350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722" y="1689922"/>
              <a:ext cx="496437" cy="42788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050475" y="2798398"/>
            <a:ext cx="1299950" cy="583442"/>
            <a:chOff x="2470244" y="1514901"/>
            <a:chExt cx="1733266" cy="777922"/>
          </a:xfrm>
        </p:grpSpPr>
        <p:sp>
          <p:nvSpPr>
            <p:cNvPr id="10" name="Rectangle 9"/>
            <p:cNvSpPr/>
            <p:nvPr/>
          </p:nvSpPr>
          <p:spPr>
            <a:xfrm>
              <a:off x="2470244" y="1514901"/>
              <a:ext cx="1733266" cy="777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Glance</a:t>
              </a:r>
              <a:endParaRPr lang="en-GB" sz="1350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722" y="1689922"/>
              <a:ext cx="496437" cy="427881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7050475" y="1821050"/>
            <a:ext cx="1299950" cy="4136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chemeClr val="tx1"/>
                </a:solidFill>
              </a:rPr>
              <a:t>ooi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50475" y="3778279"/>
            <a:ext cx="1299950" cy="41365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chemeClr val="tx1"/>
                </a:solidFill>
              </a:rPr>
              <a:t>cloudkeeper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9546" y="3778279"/>
            <a:ext cx="1299950" cy="41365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info-provider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98293" y="3778278"/>
            <a:ext cx="1299950" cy="41365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chemeClr val="tx1"/>
                </a:solidFill>
              </a:rPr>
              <a:t>cASO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28442" y="1727049"/>
            <a:ext cx="1299950" cy="4136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Keystone-VOMS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18" name="Elbow Connector 17"/>
          <p:cNvCxnSpPr>
            <a:stCxn id="15" idx="0"/>
            <a:endCxn id="7" idx="1"/>
          </p:cNvCxnSpPr>
          <p:nvPr/>
        </p:nvCxnSpPr>
        <p:spPr>
          <a:xfrm rot="5400000" flipH="1" flipV="1">
            <a:off x="4316020" y="2864752"/>
            <a:ext cx="645775" cy="1181279"/>
          </a:xfrm>
          <a:prstGeom prst="bentConnector2">
            <a:avLst/>
          </a:prstGeom>
          <a:ln w="25400"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10773" y="3502265"/>
            <a:ext cx="10759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Sync VM images</a:t>
            </a:r>
          </a:p>
        </p:txBody>
      </p:sp>
      <p:cxnSp>
        <p:nvCxnSpPr>
          <p:cNvPr id="25" name="Elbow Connector 24"/>
          <p:cNvCxnSpPr>
            <a:stCxn id="14" idx="0"/>
            <a:endCxn id="7" idx="2"/>
          </p:cNvCxnSpPr>
          <p:nvPr/>
        </p:nvCxnSpPr>
        <p:spPr>
          <a:xfrm flipV="1">
            <a:off x="5879521" y="3424224"/>
            <a:ext cx="1" cy="354055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4"/>
          <p:cNvCxnSpPr>
            <a:stCxn id="13" idx="0"/>
            <a:endCxn id="10" idx="2"/>
          </p:cNvCxnSpPr>
          <p:nvPr/>
        </p:nvCxnSpPr>
        <p:spPr>
          <a:xfrm flipV="1">
            <a:off x="7700450" y="3381840"/>
            <a:ext cx="0" cy="396439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81128" y="1304830"/>
            <a:ext cx="1000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Legacy VOMS</a:t>
            </a:r>
          </a:p>
          <a:p>
            <a:r>
              <a:rPr lang="en-GB" sz="1050" dirty="0"/>
              <a:t>Authentication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13440" y="3408518"/>
            <a:ext cx="8322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Extract</a:t>
            </a:r>
          </a:p>
          <a:p>
            <a:r>
              <a:rPr lang="en-GB" sz="1050" dirty="0"/>
              <a:t>information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398293" y="4442717"/>
            <a:ext cx="4962456" cy="510214"/>
            <a:chOff x="1695990" y="5098679"/>
            <a:chExt cx="6616608" cy="680285"/>
          </a:xfrm>
        </p:grpSpPr>
        <p:sp>
          <p:nvSpPr>
            <p:cNvPr id="22" name="Rectangle 21"/>
            <p:cNvSpPr/>
            <p:nvPr/>
          </p:nvSpPr>
          <p:spPr>
            <a:xfrm>
              <a:off x="1695990" y="5098679"/>
              <a:ext cx="6616608" cy="68028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530953" y="5201141"/>
              <a:ext cx="3005759" cy="475361"/>
              <a:chOff x="730670" y="4702334"/>
              <a:chExt cx="3005759" cy="475361"/>
            </a:xfrm>
          </p:grpSpPr>
          <p:pic>
            <p:nvPicPr>
              <p:cNvPr id="35" name="Afbeelding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670" y="4702334"/>
                <a:ext cx="625475" cy="475361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1539844" y="4770737"/>
                <a:ext cx="2196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EGI Federation Services</a:t>
                </a:r>
              </a:p>
            </p:txBody>
          </p:sp>
        </p:grpSp>
      </p:grpSp>
      <p:cxnSp>
        <p:nvCxnSpPr>
          <p:cNvPr id="39" name="Elbow Connector 24"/>
          <p:cNvCxnSpPr>
            <a:cxnSpLocks/>
            <a:stCxn id="15" idx="2"/>
          </p:cNvCxnSpPr>
          <p:nvPr/>
        </p:nvCxnSpPr>
        <p:spPr>
          <a:xfrm flipH="1">
            <a:off x="4048267" y="4191929"/>
            <a:ext cx="1" cy="250788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Elbow Connector 24"/>
          <p:cNvCxnSpPr>
            <a:stCxn id="14" idx="2"/>
            <a:endCxn id="22" idx="0"/>
          </p:cNvCxnSpPr>
          <p:nvPr/>
        </p:nvCxnSpPr>
        <p:spPr>
          <a:xfrm>
            <a:off x="5879521" y="4191930"/>
            <a:ext cx="0" cy="250787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Elbow Connector 24"/>
          <p:cNvCxnSpPr>
            <a:cxnSpLocks/>
            <a:stCxn id="13" idx="2"/>
          </p:cNvCxnSpPr>
          <p:nvPr/>
        </p:nvCxnSpPr>
        <p:spPr>
          <a:xfrm flipH="1">
            <a:off x="7700449" y="4191930"/>
            <a:ext cx="1" cy="250787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Elbow Connector 24"/>
          <p:cNvCxnSpPr>
            <a:stCxn id="12" idx="1"/>
            <a:endCxn id="7" idx="3"/>
          </p:cNvCxnSpPr>
          <p:nvPr/>
        </p:nvCxnSpPr>
        <p:spPr>
          <a:xfrm rot="10800000" flipV="1">
            <a:off x="6529497" y="2027875"/>
            <a:ext cx="520978" cy="1104627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ounded Rectangle 60"/>
          <p:cNvSpPr>
            <a:spLocks noChangeAspect="1"/>
          </p:cNvSpPr>
          <p:nvPr/>
        </p:nvSpPr>
        <p:spPr>
          <a:xfrm>
            <a:off x="1787301" y="604569"/>
            <a:ext cx="810000" cy="81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825" dirty="0"/>
              <a:t>EGI Check-in</a:t>
            </a:r>
          </a:p>
        </p:txBody>
      </p:sp>
      <p:cxnSp>
        <p:nvCxnSpPr>
          <p:cNvPr id="63" name="Conector recto de flecha 17"/>
          <p:cNvCxnSpPr>
            <a:stCxn id="61" idx="2"/>
            <a:endCxn id="4" idx="1"/>
          </p:cNvCxnSpPr>
          <p:nvPr/>
        </p:nvCxnSpPr>
        <p:spPr>
          <a:xfrm rot="16200000" flipH="1">
            <a:off x="2072442" y="1534427"/>
            <a:ext cx="1275859" cy="1036141"/>
          </a:xfrm>
          <a:prstGeom prst="bentConnector2">
            <a:avLst/>
          </a:prstGeom>
          <a:ln w="3175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783" y="666382"/>
            <a:ext cx="265779" cy="686375"/>
          </a:xfrm>
          <a:prstGeom prst="rect">
            <a:avLst/>
          </a:prstGeom>
        </p:spPr>
      </p:pic>
      <p:cxnSp>
        <p:nvCxnSpPr>
          <p:cNvPr id="70" name="Conector recto de flecha 17"/>
          <p:cNvCxnSpPr>
            <a:stCxn id="66" idx="1"/>
            <a:endCxn id="16" idx="0"/>
          </p:cNvCxnSpPr>
          <p:nvPr/>
        </p:nvCxnSpPr>
        <p:spPr>
          <a:xfrm rot="10800000" flipV="1">
            <a:off x="3878417" y="1009569"/>
            <a:ext cx="1856366" cy="717479"/>
          </a:xfrm>
          <a:prstGeom prst="bentConnector2">
            <a:avLst/>
          </a:prstGeom>
          <a:ln w="3175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de flecha 17"/>
          <p:cNvCxnSpPr>
            <a:stCxn id="66" idx="3"/>
            <a:endCxn id="12" idx="0"/>
          </p:cNvCxnSpPr>
          <p:nvPr/>
        </p:nvCxnSpPr>
        <p:spPr>
          <a:xfrm>
            <a:off x="6000562" y="1009570"/>
            <a:ext cx="1699888" cy="811480"/>
          </a:xfrm>
          <a:prstGeom prst="bentConnector2">
            <a:avLst/>
          </a:prstGeom>
          <a:ln w="31750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058893" y="3421473"/>
            <a:ext cx="9156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Extract usage</a:t>
            </a:r>
          </a:p>
          <a:p>
            <a:r>
              <a:rPr lang="en-GB" sz="1050" dirty="0"/>
              <a:t> information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12170" y="2193778"/>
            <a:ext cx="10839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OpenID Connect</a:t>
            </a:r>
          </a:p>
          <a:p>
            <a:pPr algn="r"/>
            <a:r>
              <a:rPr lang="en-GB" sz="1050" dirty="0"/>
              <a:t>Authentication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733429" y="1336031"/>
            <a:ext cx="6639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OCCI API</a:t>
            </a:r>
          </a:p>
        </p:txBody>
      </p:sp>
      <p:grpSp>
        <p:nvGrpSpPr>
          <p:cNvPr id="99" name="Gruppo 7174"/>
          <p:cNvGrpSpPr/>
          <p:nvPr/>
        </p:nvGrpSpPr>
        <p:grpSpPr>
          <a:xfrm>
            <a:off x="2059412" y="1264096"/>
            <a:ext cx="776120" cy="457934"/>
            <a:chOff x="251125" y="4245611"/>
            <a:chExt cx="1789057" cy="1055597"/>
          </a:xfrm>
          <a:solidFill>
            <a:schemeClr val="bg1"/>
          </a:solidFill>
        </p:grpSpPr>
        <p:sp>
          <p:nvSpPr>
            <p:cNvPr id="104" name="Nuvola 7167"/>
            <p:cNvSpPr/>
            <p:nvPr/>
          </p:nvSpPr>
          <p:spPr>
            <a:xfrm>
              <a:off x="251125" y="4245611"/>
              <a:ext cx="1789057" cy="1055597"/>
            </a:xfrm>
            <a:prstGeom prst="clou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05" name="Immagine 9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547" y="4552138"/>
              <a:ext cx="1429232" cy="355096"/>
            </a:xfrm>
            <a:prstGeom prst="rect">
              <a:avLst/>
            </a:prstGeom>
            <a:grpFill/>
          </p:spPr>
        </p:pic>
      </p:grpSp>
      <p:grpSp>
        <p:nvGrpSpPr>
          <p:cNvPr id="115" name="Group 114"/>
          <p:cNvGrpSpPr/>
          <p:nvPr/>
        </p:nvGrpSpPr>
        <p:grpSpPr>
          <a:xfrm>
            <a:off x="1126879" y="761852"/>
            <a:ext cx="799631" cy="457934"/>
            <a:chOff x="1139024" y="2771986"/>
            <a:chExt cx="1066175" cy="610579"/>
          </a:xfrm>
        </p:grpSpPr>
        <p:sp>
          <p:nvSpPr>
            <p:cNvPr id="112" name="Nuvola 7167"/>
            <p:cNvSpPr/>
            <p:nvPr/>
          </p:nvSpPr>
          <p:spPr>
            <a:xfrm>
              <a:off x="1139024" y="2771986"/>
              <a:ext cx="1034827" cy="61057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168163" y="2938775"/>
              <a:ext cx="10370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Social Logins</a:t>
              </a:r>
            </a:p>
          </p:txBody>
        </p:sp>
      </p:grpSp>
      <p:cxnSp>
        <p:nvCxnSpPr>
          <p:cNvPr id="57" name="Conector recto de flecha 17"/>
          <p:cNvCxnSpPr>
            <a:cxnSpLocks/>
            <a:stCxn id="66" idx="1"/>
            <a:endCxn id="61" idx="3"/>
          </p:cNvCxnSpPr>
          <p:nvPr/>
        </p:nvCxnSpPr>
        <p:spPr>
          <a:xfrm flipH="1">
            <a:off x="2597301" y="1009569"/>
            <a:ext cx="3137482" cy="0"/>
          </a:xfrm>
          <a:prstGeom prst="straightConnector1">
            <a:avLst/>
          </a:prstGeom>
          <a:ln w="3175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24"/>
          <p:cNvCxnSpPr>
            <a:stCxn id="16" idx="2"/>
            <a:endCxn id="4" idx="0"/>
          </p:cNvCxnSpPr>
          <p:nvPr/>
        </p:nvCxnSpPr>
        <p:spPr>
          <a:xfrm>
            <a:off x="3878417" y="2140700"/>
            <a:ext cx="0" cy="258007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ector recto de flecha 17"/>
          <p:cNvCxnSpPr>
            <a:stCxn id="66" idx="2"/>
            <a:endCxn id="7" idx="0"/>
          </p:cNvCxnSpPr>
          <p:nvPr/>
        </p:nvCxnSpPr>
        <p:spPr>
          <a:xfrm>
            <a:off x="5867673" y="1352757"/>
            <a:ext cx="11849" cy="1488025"/>
          </a:xfrm>
          <a:prstGeom prst="straightConnector1">
            <a:avLst/>
          </a:prstGeom>
          <a:ln w="3175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5216779" y="1736154"/>
            <a:ext cx="1299950" cy="583442"/>
            <a:chOff x="2470244" y="1514901"/>
            <a:chExt cx="1733266" cy="777922"/>
          </a:xfrm>
        </p:grpSpPr>
        <p:sp>
          <p:nvSpPr>
            <p:cNvPr id="86" name="Rectangle 85"/>
            <p:cNvSpPr/>
            <p:nvPr/>
          </p:nvSpPr>
          <p:spPr>
            <a:xfrm>
              <a:off x="2470244" y="1514901"/>
              <a:ext cx="1733266" cy="777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Neutron</a:t>
              </a:r>
              <a:endParaRPr lang="en-GB" sz="1350" dirty="0">
                <a:solidFill>
                  <a:schemeClr val="tx1"/>
                </a:solidFill>
              </a:endParaRP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722" y="1689922"/>
              <a:ext cx="496437" cy="427881"/>
            </a:xfrm>
            <a:prstGeom prst="rect">
              <a:avLst/>
            </a:prstGeom>
          </p:spPr>
        </p:pic>
      </p:grpSp>
      <p:sp>
        <p:nvSpPr>
          <p:cNvPr id="97" name="TextBox 96"/>
          <p:cNvSpPr txBox="1"/>
          <p:nvPr/>
        </p:nvSpPr>
        <p:spPr>
          <a:xfrm>
            <a:off x="4814869" y="1253304"/>
            <a:ext cx="10374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OpenStack APIs</a:t>
            </a:r>
          </a:p>
        </p:txBody>
      </p:sp>
      <p:cxnSp>
        <p:nvCxnSpPr>
          <p:cNvPr id="98" name="Elbow Connector 24"/>
          <p:cNvCxnSpPr>
            <a:stCxn id="12" idx="1"/>
            <a:endCxn id="86" idx="3"/>
          </p:cNvCxnSpPr>
          <p:nvPr/>
        </p:nvCxnSpPr>
        <p:spPr>
          <a:xfrm flipH="1" flipV="1">
            <a:off x="6516729" y="2027875"/>
            <a:ext cx="533746" cy="1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07D2E1-20F9-FF41-96A1-A98C3EF0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6" y="169145"/>
            <a:ext cx="4946085" cy="341632"/>
          </a:xfrm>
        </p:spPr>
        <p:txBody>
          <a:bodyPr>
            <a:normAutofit fontScale="90000"/>
          </a:bodyPr>
          <a:lstStyle/>
          <a:p>
            <a:r>
              <a:rPr lang="en-GB" dirty="0"/>
              <a:t>Evolution, site perspective</a:t>
            </a:r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71F2AF43-278B-8E41-BB8F-8B33B34AF4DC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5" name="Picture 64" descr="Screen Shot 2017-07-21 at 9.47.37 AM.png">
            <a:extLst>
              <a:ext uri="{FF2B5EF4-FFF2-40B4-BE49-F238E27FC236}">
                <a16:creationId xmlns:a16="http://schemas.microsoft.com/office/drawing/2014/main" id="{87529441-CC44-8344-8015-E7583F73C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52" y="619756"/>
            <a:ext cx="566359" cy="575877"/>
          </a:xfrm>
          <a:prstGeom prst="rect">
            <a:avLst/>
          </a:prstGeom>
        </p:spPr>
      </p:pic>
      <p:cxnSp>
        <p:nvCxnSpPr>
          <p:cNvPr id="67" name="Conector recto de flecha 17">
            <a:extLst>
              <a:ext uri="{FF2B5EF4-FFF2-40B4-BE49-F238E27FC236}">
                <a16:creationId xmlns:a16="http://schemas.microsoft.com/office/drawing/2014/main" id="{149CD875-2B98-7F40-B8B1-95B499BD7E68}"/>
              </a:ext>
            </a:extLst>
          </p:cNvPr>
          <p:cNvCxnSpPr>
            <a:cxnSpLocks/>
            <a:stCxn id="66" idx="2"/>
            <a:endCxn id="86" idx="0"/>
          </p:cNvCxnSpPr>
          <p:nvPr/>
        </p:nvCxnSpPr>
        <p:spPr>
          <a:xfrm flipH="1">
            <a:off x="5866754" y="1352757"/>
            <a:ext cx="919" cy="383397"/>
          </a:xfrm>
          <a:prstGeom prst="straightConnector1">
            <a:avLst/>
          </a:prstGeom>
          <a:ln w="3175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17">
            <a:extLst>
              <a:ext uri="{FF2B5EF4-FFF2-40B4-BE49-F238E27FC236}">
                <a16:creationId xmlns:a16="http://schemas.microsoft.com/office/drawing/2014/main" id="{35FEF75B-B64E-D646-8CBA-539BFA164D21}"/>
              </a:ext>
            </a:extLst>
          </p:cNvPr>
          <p:cNvCxnSpPr>
            <a:cxnSpLocks/>
            <a:stCxn id="86" idx="2"/>
            <a:endCxn id="10" idx="0"/>
          </p:cNvCxnSpPr>
          <p:nvPr/>
        </p:nvCxnSpPr>
        <p:spPr>
          <a:xfrm rot="16200000" flipH="1">
            <a:off x="6544201" y="1642149"/>
            <a:ext cx="478802" cy="1833696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24"/>
          <p:cNvCxnSpPr>
            <a:stCxn id="12" idx="2"/>
            <a:endCxn id="10" idx="0"/>
          </p:cNvCxnSpPr>
          <p:nvPr/>
        </p:nvCxnSpPr>
        <p:spPr>
          <a:xfrm>
            <a:off x="7700450" y="2234701"/>
            <a:ext cx="0" cy="563697"/>
          </a:xfrm>
          <a:prstGeom prst="straightConnector1">
            <a:avLst/>
          </a:prstGeom>
          <a:ln w="25400"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96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 animBg="1"/>
      <p:bldP spid="12" grpId="0" animBg="1"/>
      <p:bldP spid="16" grpId="0" animBg="1"/>
      <p:bldP spid="32" grpId="0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4F25D5-FAA6-DC45-A627-05F8DD4B70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" dirty="0"/>
              <a:t>EGI Cloud brings together IaaS resources from NGIs to support (federated) research communities</a:t>
            </a:r>
          </a:p>
          <a:p>
            <a:r>
              <a:rPr lang="en" dirty="0"/>
              <a:t>Pilot and test with </a:t>
            </a:r>
            <a:r>
              <a:rPr lang="en" dirty="0" err="1"/>
              <a:t>fedcloud.egi.eu</a:t>
            </a:r>
            <a:r>
              <a:rPr lang="en" dirty="0"/>
              <a:t> or </a:t>
            </a:r>
            <a:r>
              <a:rPr lang="en" dirty="0" err="1"/>
              <a:t>access.egi.eu</a:t>
            </a:r>
            <a:r>
              <a:rPr lang="en" dirty="0"/>
              <a:t> V</a:t>
            </a:r>
            <a:r>
              <a:rPr lang="es-ES" dirty="0"/>
              <a:t>Os, </a:t>
            </a:r>
            <a:r>
              <a:rPr lang="es-ES" dirty="0" err="1"/>
              <a:t>production</a:t>
            </a:r>
            <a:r>
              <a:rPr lang="es-ES" dirty="0"/>
              <a:t> </a:t>
            </a:r>
            <a:r>
              <a:rPr lang="es-ES" dirty="0" err="1"/>
              <a:t>usage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community</a:t>
            </a:r>
            <a:r>
              <a:rPr lang="es-ES" dirty="0"/>
              <a:t> </a:t>
            </a:r>
            <a:r>
              <a:rPr lang="es-ES" dirty="0" err="1"/>
              <a:t>VOs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SLAs</a:t>
            </a:r>
            <a:endParaRPr lang="en" dirty="0"/>
          </a:p>
          <a:p>
            <a:r>
              <a:rPr lang="en" dirty="0"/>
              <a:t>Check-in enabled federation: access the service with your own credentials, both web and CLI/API</a:t>
            </a:r>
          </a:p>
          <a:p>
            <a:r>
              <a:rPr lang="en" dirty="0" err="1"/>
              <a:t>AppDB</a:t>
            </a:r>
            <a:r>
              <a:rPr lang="en" dirty="0"/>
              <a:t> </a:t>
            </a:r>
            <a:r>
              <a:rPr lang="en" dirty="0" err="1"/>
              <a:t>VMOps</a:t>
            </a:r>
            <a:r>
              <a:rPr lang="en" dirty="0"/>
              <a:t>, a common dashboard for the federation</a:t>
            </a:r>
          </a:p>
          <a:p>
            <a:r>
              <a:rPr lang="en" dirty="0"/>
              <a:t>Evolution</a:t>
            </a:r>
          </a:p>
          <a:p>
            <a:pPr lvl="1"/>
            <a:r>
              <a:rPr lang="en" dirty="0"/>
              <a:t>Improved native API support, more complete information</a:t>
            </a:r>
          </a:p>
          <a:p>
            <a:pPr lvl="1"/>
            <a:r>
              <a:rPr lang="en" dirty="0"/>
              <a:t>Even more </a:t>
            </a:r>
            <a:r>
              <a:rPr lang="en" dirty="0" err="1"/>
              <a:t>lightweig</a:t>
            </a:r>
            <a:r>
              <a:rPr lang="es-ES" dirty="0" err="1"/>
              <a:t>ht</a:t>
            </a:r>
            <a:r>
              <a:rPr lang="en" dirty="0"/>
              <a:t> federation, while keeping same user features</a:t>
            </a:r>
            <a:br>
              <a:rPr lang="en" dirty="0"/>
            </a:b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71B7A9-6DD6-C84E-853F-08DDDBBCA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F9109CE-2FA4-D64C-ADD7-E5175BDCD80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9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6AD6E2-BA4C-E141-A53F-BF494B7D805E}"/>
              </a:ext>
            </a:extLst>
          </p:cNvPr>
          <p:cNvSpPr/>
          <p:nvPr/>
        </p:nvSpPr>
        <p:spPr>
          <a:xfrm>
            <a:off x="154236" y="3343564"/>
            <a:ext cx="8659572" cy="14501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CB55C-07CE-1246-9599-16710AC104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Multi-cloud IaaS with Single Sign-On</a:t>
            </a:r>
          </a:p>
          <a:p>
            <a:r>
              <a:rPr lang="en-GB" dirty="0"/>
              <a:t>Federation features:</a:t>
            </a:r>
          </a:p>
          <a:p>
            <a:pPr lvl="1"/>
            <a:r>
              <a:rPr lang="en-GB" dirty="0"/>
              <a:t>Common VM image catalogue</a:t>
            </a:r>
          </a:p>
          <a:p>
            <a:pPr lvl="1"/>
            <a:r>
              <a:rPr lang="en-GB" dirty="0"/>
              <a:t>Discovery, accounting, SLO monitoring</a:t>
            </a:r>
          </a:p>
          <a:p>
            <a:pPr lvl="1"/>
            <a:r>
              <a:rPr lang="en-GB" dirty="0"/>
              <a:t>Unified GUI dashboard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D207F-87B0-0746-9932-0CFAD348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EGI Cloud Federation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2E2A-0B4D-C243-A520-EBE08D8E57A6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0CF51ED-CA85-CD48-9E69-9EBB9DE64370}"/>
              </a:ext>
            </a:extLst>
          </p:cNvPr>
          <p:cNvGrpSpPr/>
          <p:nvPr/>
        </p:nvGrpSpPr>
        <p:grpSpPr>
          <a:xfrm>
            <a:off x="467544" y="3574482"/>
            <a:ext cx="2184628" cy="1101317"/>
            <a:chOff x="666569" y="3578982"/>
            <a:chExt cx="2184628" cy="110131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A53F47-0BD6-7B41-8712-403691C56607}"/>
                </a:ext>
              </a:extLst>
            </p:cNvPr>
            <p:cNvSpPr txBox="1"/>
            <p:nvPr/>
          </p:nvSpPr>
          <p:spPr>
            <a:xfrm>
              <a:off x="1302373" y="3642938"/>
              <a:ext cx="1429213" cy="299540"/>
            </a:xfrm>
            <a:prstGeom prst="rect">
              <a:avLst/>
            </a:prstGeom>
            <a:noFill/>
          </p:spPr>
          <p:txBody>
            <a:bodyPr wrap="square" lIns="25180" tIns="12590" rIns="25180" bIns="12590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</a:pPr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Cloud Compute</a:t>
              </a:r>
              <a:endParaRPr lang="en-GB" sz="1324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9B2F7A4D-9D13-4043-ABED-CDB35C2D5E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569" y="3578982"/>
              <a:ext cx="504613" cy="427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4E9A714D-4BDF-C34E-A2C8-D6A384053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93" y="4220738"/>
              <a:ext cx="478789" cy="45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8167D44-F119-7348-9EF8-6A3C7CD37509}"/>
                </a:ext>
              </a:extLst>
            </p:cNvPr>
            <p:cNvSpPr txBox="1"/>
            <p:nvPr/>
          </p:nvSpPr>
          <p:spPr>
            <a:xfrm>
              <a:off x="1328197" y="4234032"/>
              <a:ext cx="1523000" cy="432973"/>
            </a:xfrm>
            <a:prstGeom prst="rect">
              <a:avLst/>
            </a:prstGeom>
            <a:noFill/>
          </p:spPr>
          <p:txBody>
            <a:bodyPr wrap="square" lIns="25180" tIns="12590" rIns="25180" bIns="12590" rtlCol="0">
              <a:spAutoFit/>
            </a:bodyPr>
            <a:lstStyle/>
            <a:p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Cloud Container Compute </a:t>
              </a:r>
              <a:r>
                <a:rPr lang="en-GB" sz="1324" b="1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BETA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3DE8D5D-1C69-5540-9E5D-22327D96BAA6}"/>
              </a:ext>
            </a:extLst>
          </p:cNvPr>
          <p:cNvGrpSpPr/>
          <p:nvPr/>
        </p:nvGrpSpPr>
        <p:grpSpPr>
          <a:xfrm>
            <a:off x="3250283" y="3560555"/>
            <a:ext cx="2529333" cy="1129170"/>
            <a:chOff x="3410819" y="3564970"/>
            <a:chExt cx="2529333" cy="112917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B028A97-F6BD-C049-924A-4172F71EAF95}"/>
                </a:ext>
              </a:extLst>
            </p:cNvPr>
            <p:cNvSpPr/>
            <p:nvPr/>
          </p:nvSpPr>
          <p:spPr>
            <a:xfrm>
              <a:off x="3929952" y="4311035"/>
              <a:ext cx="2010200" cy="296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Training Infrastructure</a:t>
              </a:r>
            </a:p>
          </p:txBody>
        </p:sp>
        <p:pic>
          <p:nvPicPr>
            <p:cNvPr id="68" name="Picture 10">
              <a:extLst>
                <a:ext uri="{FF2B5EF4-FFF2-40B4-BE49-F238E27FC236}">
                  <a16:creationId xmlns:a16="http://schemas.microsoft.com/office/drawing/2014/main" id="{EB917F5F-7342-984E-92E0-4A1D9D6D9A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819" y="4224036"/>
              <a:ext cx="397376" cy="47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">
              <a:extLst>
                <a:ext uri="{FF2B5EF4-FFF2-40B4-BE49-F238E27FC236}">
                  <a16:creationId xmlns:a16="http://schemas.microsoft.com/office/drawing/2014/main" id="{1FBC61B2-4601-FA4B-BDE8-75E3876F4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819" y="3564970"/>
              <a:ext cx="399633" cy="47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259130A-5C4E-BC4E-8FFD-BA2793433EF8}"/>
                </a:ext>
              </a:extLst>
            </p:cNvPr>
            <p:cNvSpPr txBox="1"/>
            <p:nvPr/>
          </p:nvSpPr>
          <p:spPr>
            <a:xfrm>
              <a:off x="3929952" y="3651508"/>
              <a:ext cx="1429213" cy="299540"/>
            </a:xfrm>
            <a:prstGeom prst="rect">
              <a:avLst/>
            </a:prstGeom>
            <a:noFill/>
          </p:spPr>
          <p:txBody>
            <a:bodyPr wrap="square" lIns="25180" tIns="12590" rIns="25180" bIns="12590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</a:pPr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Online Storage</a:t>
              </a:r>
              <a:endParaRPr lang="en-GB" sz="1324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F04F735-3D25-8F45-AACB-9222317CC2FB}"/>
              </a:ext>
            </a:extLst>
          </p:cNvPr>
          <p:cNvGrpSpPr/>
          <p:nvPr/>
        </p:nvGrpSpPr>
        <p:grpSpPr>
          <a:xfrm>
            <a:off x="6377728" y="3555165"/>
            <a:ext cx="2374208" cy="1139950"/>
            <a:chOff x="6576752" y="3551338"/>
            <a:chExt cx="2374208" cy="113995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EE9183F-0013-E14B-874F-75AC7204FF4A}"/>
                </a:ext>
              </a:extLst>
            </p:cNvPr>
            <p:cNvSpPr/>
            <p:nvPr/>
          </p:nvSpPr>
          <p:spPr>
            <a:xfrm>
              <a:off x="7111513" y="3551338"/>
              <a:ext cx="1780967" cy="49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Applications on Demand </a:t>
              </a:r>
              <a:r>
                <a:rPr lang="en-GB" sz="1324" b="1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BETA</a:t>
              </a:r>
            </a:p>
          </p:txBody>
        </p:sp>
        <p:pic>
          <p:nvPicPr>
            <p:cNvPr id="70" name="Picture 2" descr="C:\Users\Iulia\Downloads\AoD.jpg">
              <a:extLst>
                <a:ext uri="{FF2B5EF4-FFF2-40B4-BE49-F238E27FC236}">
                  <a16:creationId xmlns:a16="http://schemas.microsoft.com/office/drawing/2014/main" id="{A5036432-1EA3-7B48-B990-F07C1B47C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299" y="3569373"/>
              <a:ext cx="476853" cy="463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7DCA796-B5FE-5C45-9B14-7C22E60EE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752" y="4226888"/>
              <a:ext cx="537300" cy="464400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EA02E02-ABDC-204D-8553-B6F6A4A36782}"/>
                </a:ext>
              </a:extLst>
            </p:cNvPr>
            <p:cNvSpPr/>
            <p:nvPr/>
          </p:nvSpPr>
          <p:spPr>
            <a:xfrm>
              <a:off x="7169993" y="4311035"/>
              <a:ext cx="1780967" cy="296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Notebooks </a:t>
              </a:r>
              <a:r>
                <a:rPr lang="en-GB" sz="1324" b="1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BETA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E059DD5-14CA-9844-99B5-64ADC468496F}"/>
              </a:ext>
            </a:extLst>
          </p:cNvPr>
          <p:cNvSpPr/>
          <p:nvPr/>
        </p:nvSpPr>
        <p:spPr>
          <a:xfrm>
            <a:off x="277379" y="3164078"/>
            <a:ext cx="4276436" cy="314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EGI Services powered by the Cloud Federation</a:t>
            </a:r>
          </a:p>
        </p:txBody>
      </p:sp>
    </p:spTree>
    <p:extLst>
      <p:ext uri="{BB962C8B-B14F-4D97-AF65-F5344CB8AC3E}">
        <p14:creationId xmlns:p14="http://schemas.microsoft.com/office/powerpoint/2010/main" val="55119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96AC84-BDC5-3441-8384-CE7E845D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7" y="169145"/>
            <a:ext cx="5585868" cy="341632"/>
          </a:xfrm>
        </p:spPr>
        <p:txBody>
          <a:bodyPr/>
          <a:lstStyle/>
          <a:p>
            <a:r>
              <a:rPr lang="en-GB" dirty="0"/>
              <a:t>EGI Cloud enables research oriented computing</a:t>
            </a: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0D8C59F0-A281-7942-B3AC-CE704F93D0E3}"/>
              </a:ext>
            </a:extLst>
          </p:cNvPr>
          <p:cNvSpPr/>
          <p:nvPr/>
        </p:nvSpPr>
        <p:spPr>
          <a:xfrm>
            <a:off x="3734871" y="3334054"/>
            <a:ext cx="1537200" cy="1533237"/>
          </a:xfrm>
          <a:prstGeom prst="pie">
            <a:avLst>
              <a:gd name="adj1" fmla="val 10796514"/>
              <a:gd name="adj2" fmla="val 2158417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100" dirty="0">
                <a:solidFill>
                  <a:schemeClr val="accent2"/>
                </a:solidFill>
              </a:rPr>
              <a:t>IaaS</a:t>
            </a:r>
          </a:p>
          <a:p>
            <a:pPr algn="ctr"/>
            <a:r>
              <a:rPr lang="en-GB" sz="1100" dirty="0">
                <a:solidFill>
                  <a:schemeClr val="accent2"/>
                </a:solidFill>
              </a:rPr>
              <a:t>providers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520E2E82-85C7-9343-BEE9-11586E3FD2A7}"/>
              </a:ext>
            </a:extLst>
          </p:cNvPr>
          <p:cNvSpPr/>
          <p:nvPr/>
        </p:nvSpPr>
        <p:spPr>
          <a:xfrm>
            <a:off x="3205763" y="2802872"/>
            <a:ext cx="2595417" cy="2595600"/>
          </a:xfrm>
          <a:prstGeom prst="blockArc">
            <a:avLst>
              <a:gd name="adj1" fmla="val 10800000"/>
              <a:gd name="adj2" fmla="val 36472"/>
              <a:gd name="adj3" fmla="val 164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59F6F-02F9-E844-8AF5-F5BCD5F33F6E}"/>
              </a:ext>
            </a:extLst>
          </p:cNvPr>
          <p:cNvSpPr txBox="1"/>
          <p:nvPr/>
        </p:nvSpPr>
        <p:spPr>
          <a:xfrm>
            <a:off x="3851690" y="3040776"/>
            <a:ext cx="13035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accent1"/>
                </a:solidFill>
              </a:rPr>
              <a:t>Federation Services</a:t>
            </a: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0E257680-C8B4-7441-B9DE-5EBCCD5949F6}"/>
              </a:ext>
            </a:extLst>
          </p:cNvPr>
          <p:cNvSpPr>
            <a:spLocks noChangeAspect="1"/>
          </p:cNvSpPr>
          <p:nvPr/>
        </p:nvSpPr>
        <p:spPr>
          <a:xfrm>
            <a:off x="2667471" y="2263112"/>
            <a:ext cx="3672000" cy="3675120"/>
          </a:xfrm>
          <a:prstGeom prst="blockArc">
            <a:avLst>
              <a:gd name="adj1" fmla="val 10800000"/>
              <a:gd name="adj2" fmla="val 52977"/>
              <a:gd name="adj3" fmla="val 117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DB1D58-1A92-704E-8F57-46D5251D7667}"/>
              </a:ext>
            </a:extLst>
          </p:cNvPr>
          <p:cNvSpPr txBox="1"/>
          <p:nvPr/>
        </p:nvSpPr>
        <p:spPr>
          <a:xfrm>
            <a:off x="4015998" y="2406414"/>
            <a:ext cx="9749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accent6"/>
                </a:solidFill>
              </a:rPr>
              <a:t>Orchestration</a:t>
            </a: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7501CFBC-BAFB-9E42-8738-74A26412AA32}"/>
              </a:ext>
            </a:extLst>
          </p:cNvPr>
          <p:cNvSpPr>
            <a:spLocks noChangeAspect="1"/>
          </p:cNvSpPr>
          <p:nvPr/>
        </p:nvSpPr>
        <p:spPr>
          <a:xfrm>
            <a:off x="2127471" y="1724672"/>
            <a:ext cx="4752000" cy="4752000"/>
          </a:xfrm>
          <a:prstGeom prst="blockArc">
            <a:avLst>
              <a:gd name="adj1" fmla="val 10800000"/>
              <a:gd name="adj2" fmla="val 49421"/>
              <a:gd name="adj3" fmla="val 90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ECE71E-1CC3-6048-BE9E-C7EBC0F67F4E}"/>
              </a:ext>
            </a:extLst>
          </p:cNvPr>
          <p:cNvSpPr txBox="1"/>
          <p:nvPr/>
        </p:nvSpPr>
        <p:spPr>
          <a:xfrm>
            <a:off x="4135422" y="1830888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Platforms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B70123-6856-1740-9005-85049716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546" y="3486690"/>
            <a:ext cx="556828" cy="4454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5E7CC0-31CB-E040-8498-74D28E609A28}"/>
              </a:ext>
            </a:extLst>
          </p:cNvPr>
          <p:cNvSpPr/>
          <p:nvPr/>
        </p:nvSpPr>
        <p:spPr>
          <a:xfrm>
            <a:off x="2127471" y="4185274"/>
            <a:ext cx="4752000" cy="43410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Check-in : Common </a:t>
            </a:r>
            <a:r>
              <a:rPr lang="en-GB" sz="1100" dirty="0" err="1"/>
              <a:t>AuthN</a:t>
            </a:r>
            <a:r>
              <a:rPr lang="en-GB" sz="1100" dirty="0"/>
              <a:t> and </a:t>
            </a:r>
            <a:r>
              <a:rPr lang="en-GB" sz="1100" dirty="0" err="1"/>
              <a:t>AuthZ</a:t>
            </a:r>
            <a:r>
              <a:rPr lang="en-GB" sz="1100" dirty="0"/>
              <a:t> across all layers</a:t>
            </a:r>
          </a:p>
        </p:txBody>
      </p:sp>
      <p:pic>
        <p:nvPicPr>
          <p:cNvPr id="16" name="Image 13">
            <a:extLst>
              <a:ext uri="{FF2B5EF4-FFF2-40B4-BE49-F238E27FC236}">
                <a16:creationId xmlns:a16="http://schemas.microsoft.com/office/drawing/2014/main" id="{8B7088C4-E5B4-8F45-B4DE-64EEA640C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181" y="2832684"/>
            <a:ext cx="348580" cy="2677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A29887-8310-AF41-B9C2-A1B2832F0AFC}"/>
              </a:ext>
            </a:extLst>
          </p:cNvPr>
          <p:cNvSpPr txBox="1"/>
          <p:nvPr/>
        </p:nvSpPr>
        <p:spPr>
          <a:xfrm>
            <a:off x="541591" y="4011608"/>
            <a:ext cx="12907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Research Platforms</a:t>
            </a:r>
          </a:p>
          <a:p>
            <a:pPr algn="ctr"/>
            <a:r>
              <a:rPr lang="en-GB" sz="1100" dirty="0"/>
              <a:t>Operators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3A0210B-70FE-6046-85C4-714E4B0F34E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4843" y="1617684"/>
            <a:ext cx="549545" cy="43963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1AB16CB-4EB0-7142-A14E-6C71695F31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1935" y="1044906"/>
            <a:ext cx="549545" cy="43963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1F16EAC-2C82-9442-98EC-49F30ED539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1399" y="1008857"/>
            <a:ext cx="549545" cy="43963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B178F7C-014A-6440-9C9F-0D727EE1D0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5994" y="1361204"/>
            <a:ext cx="549545" cy="43963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4DA4844-7A34-0246-9D8F-B9FA6BBFA4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7779" y="2048837"/>
            <a:ext cx="549545" cy="43963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23C7AAE-B0C9-A546-9C92-DE28C5DAE9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2779" y="2208077"/>
            <a:ext cx="549545" cy="4396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D308A3-7663-9242-8039-F5A0DA635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298" y="2904258"/>
            <a:ext cx="1266637" cy="290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B14247-F783-3047-9536-A6013112D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625" y="2517825"/>
            <a:ext cx="451526" cy="2404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9E4DA8-A06D-6F4A-A4E3-530D603EA4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8705" y="2091614"/>
            <a:ext cx="559115" cy="226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0BD9D9-76EB-C64F-9431-D6061D8C49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0886" y="3114517"/>
            <a:ext cx="780265" cy="179461"/>
          </a:xfrm>
          <a:prstGeom prst="rect">
            <a:avLst/>
          </a:prstGeom>
        </p:spPr>
      </p:pic>
      <p:pic>
        <p:nvPicPr>
          <p:cNvPr id="29" name="Picture 28" descr="Screen Shot 2017-05-09 at 03.49.24.png">
            <a:extLst>
              <a:ext uri="{FF2B5EF4-FFF2-40B4-BE49-F238E27FC236}">
                <a16:creationId xmlns:a16="http://schemas.microsoft.com/office/drawing/2014/main" id="{8E1BF734-E2C8-3D45-8948-CAB806CDC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820" y="2407303"/>
            <a:ext cx="1025612" cy="385739"/>
          </a:xfrm>
          <a:prstGeom prst="rect">
            <a:avLst/>
          </a:prstGeom>
        </p:spPr>
      </p:pic>
      <p:pic>
        <p:nvPicPr>
          <p:cNvPr id="30" name="Picture 6" descr="Image result for starhub logo">
            <a:extLst>
              <a:ext uri="{FF2B5EF4-FFF2-40B4-BE49-F238E27FC236}">
                <a16:creationId xmlns:a16="http://schemas.microsoft.com/office/drawing/2014/main" id="{11DD7790-27D8-3E47-97B7-BDC070EE0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18" y="1867076"/>
            <a:ext cx="855177" cy="3759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FF71886-BE07-624E-BB19-C475EB804EEB}"/>
              </a:ext>
            </a:extLst>
          </p:cNvPr>
          <p:cNvCxnSpPr>
            <a:cxnSpLocks/>
            <a:stCxn id="21" idx="2"/>
            <a:endCxn id="27" idx="3"/>
          </p:cNvCxnSpPr>
          <p:nvPr/>
        </p:nvCxnSpPr>
        <p:spPr>
          <a:xfrm flipH="1">
            <a:off x="5977820" y="1800840"/>
            <a:ext cx="482947" cy="403787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765155A-0B2D-AB44-A7EE-ABA4BD5B50F6}"/>
              </a:ext>
            </a:extLst>
          </p:cNvPr>
          <p:cNvCxnSpPr>
            <a:cxnSpLocks/>
            <a:stCxn id="22" idx="2"/>
            <a:endCxn id="28" idx="3"/>
          </p:cNvCxnSpPr>
          <p:nvPr/>
        </p:nvCxnSpPr>
        <p:spPr>
          <a:xfrm flipH="1">
            <a:off x="7141151" y="2488473"/>
            <a:ext cx="511401" cy="71577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CEDBAFA-3EDA-9943-94C6-9B34A374F867}"/>
              </a:ext>
            </a:extLst>
          </p:cNvPr>
          <p:cNvCxnSpPr>
            <a:cxnSpLocks/>
            <a:stCxn id="22" idx="2"/>
            <a:endCxn id="29" idx="3"/>
          </p:cNvCxnSpPr>
          <p:nvPr/>
        </p:nvCxnSpPr>
        <p:spPr>
          <a:xfrm flipH="1">
            <a:off x="7003432" y="2488473"/>
            <a:ext cx="649120" cy="1117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44AD4C4-AD0E-A241-B311-12AB770D5CEC}"/>
              </a:ext>
            </a:extLst>
          </p:cNvPr>
          <p:cNvCxnSpPr>
            <a:cxnSpLocks/>
            <a:stCxn id="19" idx="2"/>
            <a:endCxn id="30" idx="0"/>
          </p:cNvCxnSpPr>
          <p:nvPr/>
        </p:nvCxnSpPr>
        <p:spPr>
          <a:xfrm>
            <a:off x="3146708" y="1484542"/>
            <a:ext cx="200899" cy="38253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9F1B89E-544D-3844-956B-D4E45FBF12E3}"/>
              </a:ext>
            </a:extLst>
          </p:cNvPr>
          <p:cNvCxnSpPr>
            <a:cxnSpLocks/>
            <a:stCxn id="20" idx="2"/>
            <a:endCxn id="30" idx="0"/>
          </p:cNvCxnSpPr>
          <p:nvPr/>
        </p:nvCxnSpPr>
        <p:spPr>
          <a:xfrm flipH="1">
            <a:off x="3347607" y="1448493"/>
            <a:ext cx="1368565" cy="41858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CD0AE9F-AB23-1146-AFA9-EE34613432E2}"/>
              </a:ext>
            </a:extLst>
          </p:cNvPr>
          <p:cNvCxnSpPr>
            <a:cxnSpLocks/>
            <a:stCxn id="20" idx="2"/>
            <a:endCxn id="27" idx="0"/>
          </p:cNvCxnSpPr>
          <p:nvPr/>
        </p:nvCxnSpPr>
        <p:spPr>
          <a:xfrm>
            <a:off x="4716172" y="1448493"/>
            <a:ext cx="982091" cy="64312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3AC37B8-2D3B-9446-8D64-5F9538588E4E}"/>
              </a:ext>
            </a:extLst>
          </p:cNvPr>
          <p:cNvCxnSpPr>
            <a:cxnSpLocks/>
            <a:stCxn id="18" idx="2"/>
            <a:endCxn id="26" idx="0"/>
          </p:cNvCxnSpPr>
          <p:nvPr/>
        </p:nvCxnSpPr>
        <p:spPr>
          <a:xfrm>
            <a:off x="2429616" y="2057320"/>
            <a:ext cx="274772" cy="46050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32F08BF-D716-E642-8718-AF63E86EF067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>
            <a:off x="1667552" y="2647713"/>
            <a:ext cx="571065" cy="25654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85C2CA9-ED79-9741-8C1D-939A3B38BE93}"/>
              </a:ext>
            </a:extLst>
          </p:cNvPr>
          <p:cNvCxnSpPr>
            <a:cxnSpLocks/>
            <a:stCxn id="23" idx="3"/>
            <a:endCxn id="30" idx="1"/>
          </p:cNvCxnSpPr>
          <p:nvPr/>
        </p:nvCxnSpPr>
        <p:spPr>
          <a:xfrm flipV="1">
            <a:off x="1942324" y="2055071"/>
            <a:ext cx="977694" cy="372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4949162C-24FA-3449-8C75-F7FC0C7982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3510" y="4235489"/>
            <a:ext cx="382737" cy="360000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D1CDB9E-275B-F544-90E1-572F99B223C4}"/>
              </a:ext>
            </a:extLst>
          </p:cNvPr>
          <p:cNvCxnSpPr>
            <a:cxnSpLocks/>
          </p:cNvCxnSpPr>
          <p:nvPr/>
        </p:nvCxnSpPr>
        <p:spPr>
          <a:xfrm>
            <a:off x="1572479" y="3590395"/>
            <a:ext cx="138526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5F4F9F4-BB40-5A47-BB6B-1994EA3A9B9E}"/>
              </a:ext>
            </a:extLst>
          </p:cNvPr>
          <p:cNvCxnSpPr>
            <a:cxnSpLocks/>
          </p:cNvCxnSpPr>
          <p:nvPr/>
        </p:nvCxnSpPr>
        <p:spPr>
          <a:xfrm>
            <a:off x="1572479" y="3835261"/>
            <a:ext cx="2443518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CF8856B-C123-7743-8DD5-E7C8EBEF1499}"/>
              </a:ext>
            </a:extLst>
          </p:cNvPr>
          <p:cNvCxnSpPr>
            <a:cxnSpLocks/>
          </p:cNvCxnSpPr>
          <p:nvPr/>
        </p:nvCxnSpPr>
        <p:spPr>
          <a:xfrm flipV="1">
            <a:off x="1572479" y="3709422"/>
            <a:ext cx="1943296" cy="681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5AFC1C7-A333-FE4A-A301-7494D9981A06}"/>
              </a:ext>
            </a:extLst>
          </p:cNvPr>
          <p:cNvSpPr txBox="1"/>
          <p:nvPr/>
        </p:nvSpPr>
        <p:spPr>
          <a:xfrm>
            <a:off x="1058030" y="1379755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Research Communities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B553E8B-EF2B-9546-8F54-C50D766345D2}"/>
              </a:ext>
            </a:extLst>
          </p:cNvPr>
          <p:cNvSpPr txBox="1"/>
          <p:nvPr/>
        </p:nvSpPr>
        <p:spPr>
          <a:xfrm>
            <a:off x="6648890" y="1733733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Research Communities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5DB8D30-A6B6-F844-8851-4FDDEBF6B7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4022" y="3091052"/>
            <a:ext cx="381000" cy="3429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F3D0C94-21B4-FE47-B56D-9550A884AE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5186" y="2468683"/>
            <a:ext cx="861115" cy="38955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3CB245C-9317-6842-9AF6-554E6854B4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7161" y="2952630"/>
            <a:ext cx="852007" cy="2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5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5" grpId="0" animBg="1"/>
      <p:bldP spid="17" grpId="0"/>
      <p:bldP spid="79" grpId="0"/>
      <p:bldP spid="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5C7111F3-5ED4-9649-AEC5-A94690566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142" y="1368534"/>
            <a:ext cx="4086572" cy="2889232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0A2B9A6-177B-CC41-8DDC-1F5B17A019D9}"/>
              </a:ext>
            </a:extLst>
          </p:cNvPr>
          <p:cNvSpPr/>
          <p:nvPr/>
        </p:nvSpPr>
        <p:spPr>
          <a:xfrm>
            <a:off x="1657898" y="4052233"/>
            <a:ext cx="2914102" cy="5293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6BB53F8-AE32-7E4D-9B98-A269A8146B0F}"/>
              </a:ext>
            </a:extLst>
          </p:cNvPr>
          <p:cNvSpPr/>
          <p:nvPr/>
        </p:nvSpPr>
        <p:spPr>
          <a:xfrm>
            <a:off x="443345" y="4052233"/>
            <a:ext cx="953349" cy="5293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CF7D25-6FE3-F448-834D-991CD9589C8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dirty="0"/>
              <a:t>The infrastructure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415B092-E38A-E24D-81B0-215B70493714}"/>
              </a:ext>
            </a:extLst>
          </p:cNvPr>
          <p:cNvGrpSpPr/>
          <p:nvPr/>
        </p:nvGrpSpPr>
        <p:grpSpPr>
          <a:xfrm>
            <a:off x="613092" y="1689275"/>
            <a:ext cx="3834397" cy="406971"/>
            <a:chOff x="629562" y="1687964"/>
            <a:chExt cx="3834397" cy="406971"/>
          </a:xfrm>
        </p:grpSpPr>
        <p:pic>
          <p:nvPicPr>
            <p:cNvPr id="8" name="Picture 7" descr="cloud-provider-IPHC-147x100.png">
              <a:extLst>
                <a:ext uri="{FF2B5EF4-FFF2-40B4-BE49-F238E27FC236}">
                  <a16:creationId xmlns:a16="http://schemas.microsoft.com/office/drawing/2014/main" id="{9D228EEE-94C6-A14C-B5C0-E9052FDA7F36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0" r="-1020"/>
            <a:stretch/>
          </p:blipFill>
          <p:spPr>
            <a:xfrm>
              <a:off x="1705194" y="1687964"/>
              <a:ext cx="607500" cy="405000"/>
            </a:xfrm>
            <a:prstGeom prst="rect">
              <a:avLst/>
            </a:prstGeom>
          </p:spPr>
        </p:pic>
        <p:pic>
          <p:nvPicPr>
            <p:cNvPr id="13" name="Picture 12" descr="cloud-provider-UKIM-85x100.png">
              <a:extLst>
                <a:ext uri="{FF2B5EF4-FFF2-40B4-BE49-F238E27FC236}">
                  <a16:creationId xmlns:a16="http://schemas.microsoft.com/office/drawing/2014/main" id="{87CC7BC4-0CC8-D541-B9CE-72E7A3D67976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235" r="-38235"/>
            <a:stretch/>
          </p:blipFill>
          <p:spPr>
            <a:xfrm>
              <a:off x="2780826" y="1687964"/>
              <a:ext cx="607500" cy="405000"/>
            </a:xfrm>
            <a:prstGeom prst="rect">
              <a:avLst/>
            </a:prstGeom>
          </p:spPr>
        </p:pic>
        <p:pic>
          <p:nvPicPr>
            <p:cNvPr id="16" name="Picture 15" descr="cloud-provider-I3M-UPV.jpg">
              <a:extLst>
                <a:ext uri="{FF2B5EF4-FFF2-40B4-BE49-F238E27FC236}">
                  <a16:creationId xmlns:a16="http://schemas.microsoft.com/office/drawing/2014/main" id="{87C28BD3-BE9B-904F-8990-7A04CCD4CB79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4796" b="-24796"/>
            <a:stretch/>
          </p:blipFill>
          <p:spPr>
            <a:xfrm>
              <a:off x="3856459" y="1689935"/>
              <a:ext cx="607500" cy="405000"/>
            </a:xfrm>
            <a:prstGeom prst="rect">
              <a:avLst/>
            </a:prstGeom>
          </p:spPr>
        </p:pic>
        <p:pic>
          <p:nvPicPr>
            <p:cNvPr id="18" name="Picture 17" descr="cloud-provider-INFN-Catania-177x120.jpg">
              <a:extLst>
                <a:ext uri="{FF2B5EF4-FFF2-40B4-BE49-F238E27FC236}">
                  <a16:creationId xmlns:a16="http://schemas.microsoft.com/office/drawing/2014/main" id="{9D517050-D77C-6044-83B4-BA8547A051B8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48" r="-848"/>
            <a:stretch/>
          </p:blipFill>
          <p:spPr>
            <a:xfrm>
              <a:off x="629562" y="1687964"/>
              <a:ext cx="607500" cy="4050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CB2EB0-2459-5C41-B21E-42786D7659E1}"/>
              </a:ext>
            </a:extLst>
          </p:cNvPr>
          <p:cNvGrpSpPr/>
          <p:nvPr/>
        </p:nvGrpSpPr>
        <p:grpSpPr>
          <a:xfrm>
            <a:off x="613092" y="1091267"/>
            <a:ext cx="3834397" cy="405000"/>
            <a:chOff x="629562" y="1091267"/>
            <a:chExt cx="3834397" cy="405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09B256-67C5-4144-8214-FD728AEEF9CD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000" r="-10000"/>
            <a:stretch/>
          </p:blipFill>
          <p:spPr>
            <a:xfrm>
              <a:off x="1705194" y="1091267"/>
              <a:ext cx="607500" cy="405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D03D94-EC8A-054A-89F2-D89B65B6A0BC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562" y="1091267"/>
              <a:ext cx="607500" cy="405000"/>
            </a:xfrm>
            <a:prstGeom prst="rect">
              <a:avLst/>
            </a:prstGeom>
          </p:spPr>
        </p:pic>
        <p:pic>
          <p:nvPicPr>
            <p:cNvPr id="22" name="Picture 21" descr="cloud-provider-LIP-151x100.gif">
              <a:extLst>
                <a:ext uri="{FF2B5EF4-FFF2-40B4-BE49-F238E27FC236}">
                  <a16:creationId xmlns:a16="http://schemas.microsoft.com/office/drawing/2014/main" id="{8147E015-9927-1D48-9AD2-89E5ADE65A66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33" b="-333"/>
            <a:stretch/>
          </p:blipFill>
          <p:spPr>
            <a:xfrm>
              <a:off x="3856459" y="1091267"/>
              <a:ext cx="607500" cy="405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C10623-8AB3-B64D-8252-EC59F8FD5D1B}"/>
                </a:ext>
              </a:extLst>
            </p:cNvPr>
            <p:cNvPicPr>
              <a:picLocks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314" r="-11314"/>
            <a:stretch/>
          </p:blipFill>
          <p:spPr>
            <a:xfrm>
              <a:off x="2780826" y="1091267"/>
              <a:ext cx="607500" cy="405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182A6F-4F1C-214E-B836-AA417F1742B8}"/>
              </a:ext>
            </a:extLst>
          </p:cNvPr>
          <p:cNvGrpSpPr/>
          <p:nvPr/>
        </p:nvGrpSpPr>
        <p:grpSpPr>
          <a:xfrm>
            <a:off x="613092" y="3487240"/>
            <a:ext cx="3834397" cy="405000"/>
            <a:chOff x="635558" y="3161154"/>
            <a:chExt cx="3834397" cy="405000"/>
          </a:xfrm>
        </p:grpSpPr>
        <p:pic>
          <p:nvPicPr>
            <p:cNvPr id="12" name="Picture 11" descr="cloud-provider-ULAKBIM-157x100.jpg">
              <a:extLst>
                <a:ext uri="{FF2B5EF4-FFF2-40B4-BE49-F238E27FC236}">
                  <a16:creationId xmlns:a16="http://schemas.microsoft.com/office/drawing/2014/main" id="{1EA6818E-A245-3F4F-A270-FB770D02F60E}"/>
                </a:ext>
              </a:extLst>
            </p:cNvPr>
            <p:cNvPicPr>
              <a:picLocks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34" b="-2334"/>
            <a:stretch/>
          </p:blipFill>
          <p:spPr>
            <a:xfrm>
              <a:off x="1711190" y="3161154"/>
              <a:ext cx="607500" cy="405000"/>
            </a:xfrm>
            <a:prstGeom prst="rect">
              <a:avLst/>
            </a:prstGeom>
          </p:spPr>
        </p:pic>
        <p:pic>
          <p:nvPicPr>
            <p:cNvPr id="21" name="Picture 20" descr="cloud-provider-INFN-Padova-177x120.jpg">
              <a:extLst>
                <a:ext uri="{FF2B5EF4-FFF2-40B4-BE49-F238E27FC236}">
                  <a16:creationId xmlns:a16="http://schemas.microsoft.com/office/drawing/2014/main" id="{0900EA22-C493-8D4D-951F-C641A6D36511}"/>
                </a:ext>
              </a:extLst>
            </p:cNvPr>
            <p:cNvPicPr>
              <a:picLocks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48" r="-848"/>
            <a:stretch/>
          </p:blipFill>
          <p:spPr>
            <a:xfrm>
              <a:off x="635558" y="3161154"/>
              <a:ext cx="607500" cy="405000"/>
            </a:xfrm>
            <a:prstGeom prst="rect">
              <a:avLst/>
            </a:prstGeom>
          </p:spPr>
        </p:pic>
        <p:pic>
          <p:nvPicPr>
            <p:cNvPr id="24" name="Picture 23" descr="cloud-provider-FZ-Julich.png">
              <a:extLst>
                <a:ext uri="{FF2B5EF4-FFF2-40B4-BE49-F238E27FC236}">
                  <a16:creationId xmlns:a16="http://schemas.microsoft.com/office/drawing/2014/main" id="{07AE45B6-FAE0-6144-B074-4A012EAA7A05}"/>
                </a:ext>
              </a:extLst>
            </p:cNvPr>
            <p:cNvPicPr>
              <a:picLocks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3796" b="-43796"/>
            <a:stretch/>
          </p:blipFill>
          <p:spPr>
            <a:xfrm>
              <a:off x="2786822" y="3161154"/>
              <a:ext cx="607500" cy="405000"/>
            </a:xfrm>
            <a:prstGeom prst="rect">
              <a:avLst/>
            </a:prstGeom>
          </p:spPr>
        </p:pic>
        <p:pic>
          <p:nvPicPr>
            <p:cNvPr id="25" name="Picture 24" descr="cloud-provider-Fraunhofer-SCAI.jpg">
              <a:extLst>
                <a:ext uri="{FF2B5EF4-FFF2-40B4-BE49-F238E27FC236}">
                  <a16:creationId xmlns:a16="http://schemas.microsoft.com/office/drawing/2014/main" id="{B594A683-EDF9-E840-BAB7-D4BD91CBCF27}"/>
                </a:ext>
              </a:extLst>
            </p:cNvPr>
            <p:cNvPicPr>
              <a:picLocks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39" b="-439"/>
            <a:stretch/>
          </p:blipFill>
          <p:spPr>
            <a:xfrm>
              <a:off x="3862455" y="3161154"/>
              <a:ext cx="607500" cy="4050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21E616-2185-AA46-9585-0EECD8AC33E8}"/>
              </a:ext>
            </a:extLst>
          </p:cNvPr>
          <p:cNvGrpSpPr/>
          <p:nvPr/>
        </p:nvGrpSpPr>
        <p:grpSpPr>
          <a:xfrm>
            <a:off x="613092" y="2888576"/>
            <a:ext cx="3834426" cy="405656"/>
            <a:chOff x="613092" y="2708356"/>
            <a:chExt cx="3834426" cy="405656"/>
          </a:xfrm>
        </p:grpSpPr>
        <p:pic>
          <p:nvPicPr>
            <p:cNvPr id="11" name="Picture 10" descr="cloud-provider-IISAS-700x134.gif">
              <a:extLst>
                <a:ext uri="{FF2B5EF4-FFF2-40B4-BE49-F238E27FC236}">
                  <a16:creationId xmlns:a16="http://schemas.microsoft.com/office/drawing/2014/main" id="{193D5817-4651-814A-9607-0E4B4A9956E4}"/>
                </a:ext>
              </a:extLst>
            </p:cNvPr>
            <p:cNvPicPr>
              <a:picLocks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24131" b="-124131"/>
            <a:stretch/>
          </p:blipFill>
          <p:spPr>
            <a:xfrm>
              <a:off x="3840018" y="2709012"/>
              <a:ext cx="607500" cy="405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B0C540-67A8-3741-8A1F-C84017DFFCC3}"/>
                </a:ext>
              </a:extLst>
            </p:cNvPr>
            <p:cNvPicPr>
              <a:picLocks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033" b="-19033"/>
            <a:stretch/>
          </p:blipFill>
          <p:spPr>
            <a:xfrm>
              <a:off x="2764356" y="2708356"/>
              <a:ext cx="607500" cy="405000"/>
            </a:xfrm>
            <a:prstGeom prst="rect">
              <a:avLst/>
            </a:prstGeom>
          </p:spPr>
        </p:pic>
        <p:pic>
          <p:nvPicPr>
            <p:cNvPr id="20" name="Picture 19" descr="cloud-provider-GWDG.png">
              <a:extLst>
                <a:ext uri="{FF2B5EF4-FFF2-40B4-BE49-F238E27FC236}">
                  <a16:creationId xmlns:a16="http://schemas.microsoft.com/office/drawing/2014/main" id="{5E8FE58B-0224-114A-B326-1F090A29048C}"/>
                </a:ext>
              </a:extLst>
            </p:cNvPr>
            <p:cNvPicPr>
              <a:picLocks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2691" b="-62691"/>
            <a:stretch/>
          </p:blipFill>
          <p:spPr>
            <a:xfrm>
              <a:off x="613092" y="2708356"/>
              <a:ext cx="607500" cy="405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CC90CE-18C3-184E-B1A1-BC8442C5F7B8}"/>
                </a:ext>
              </a:extLst>
            </p:cNvPr>
            <p:cNvPicPr>
              <a:picLocks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0000" b="-50000"/>
            <a:stretch/>
          </p:blipFill>
          <p:spPr>
            <a:xfrm>
              <a:off x="1688724" y="2708356"/>
              <a:ext cx="607500" cy="40500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7836BFC-16A3-794F-BA4A-639B0FBB68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3092" y="4214613"/>
            <a:ext cx="607500" cy="2045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88A0D7-F9AD-1D48-8CD6-8C5F2FF0AB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85683" y="4106371"/>
            <a:ext cx="421082" cy="4210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C282A6D-3BD2-FF41-80E5-8596CDA1995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14949" y="4155992"/>
            <a:ext cx="1181063" cy="3218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B9B8A64-9FB0-004E-B2D8-AB91F7091ECC}"/>
              </a:ext>
            </a:extLst>
          </p:cNvPr>
          <p:cNvGrpSpPr/>
          <p:nvPr/>
        </p:nvGrpSpPr>
        <p:grpSpPr>
          <a:xfrm>
            <a:off x="613092" y="2289254"/>
            <a:ext cx="3834397" cy="406314"/>
            <a:chOff x="613121" y="2217712"/>
            <a:chExt cx="3834397" cy="406314"/>
          </a:xfrm>
        </p:grpSpPr>
        <p:pic>
          <p:nvPicPr>
            <p:cNvPr id="7" name="Picture 6" descr="cloud-provider-GRNET.gif">
              <a:extLst>
                <a:ext uri="{FF2B5EF4-FFF2-40B4-BE49-F238E27FC236}">
                  <a16:creationId xmlns:a16="http://schemas.microsoft.com/office/drawing/2014/main" id="{5D830467-E2F1-9548-B803-8D72550C9712}"/>
                </a:ext>
              </a:extLst>
            </p:cNvPr>
            <p:cNvPicPr>
              <a:picLocks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2072" b="-22072"/>
            <a:stretch/>
          </p:blipFill>
          <p:spPr>
            <a:xfrm>
              <a:off x="1688753" y="2217712"/>
              <a:ext cx="607500" cy="405000"/>
            </a:xfrm>
            <a:prstGeom prst="rect">
              <a:avLst/>
            </a:prstGeom>
          </p:spPr>
        </p:pic>
        <p:pic>
          <p:nvPicPr>
            <p:cNvPr id="9" name="Picture 8" descr="cloud-provider-IFCA.jpg">
              <a:extLst>
                <a:ext uri="{FF2B5EF4-FFF2-40B4-BE49-F238E27FC236}">
                  <a16:creationId xmlns:a16="http://schemas.microsoft.com/office/drawing/2014/main" id="{E785EB8D-C54D-D14E-8CAC-74BF7B271FFF}"/>
                </a:ext>
              </a:extLst>
            </p:cNvPr>
            <p:cNvPicPr>
              <a:picLocks/>
            </p:cNvPicPr>
            <p:nvPr/>
          </p:nvPicPr>
          <p:blipFill rotWithShape="1"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9585" b="-29585"/>
            <a:stretch/>
          </p:blipFill>
          <p:spPr>
            <a:xfrm>
              <a:off x="3840018" y="2219026"/>
              <a:ext cx="607500" cy="405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2ED9B1-9E06-7146-9B8B-3BC2314E9D1C}"/>
                </a:ext>
              </a:extLst>
            </p:cNvPr>
            <p:cNvPicPr>
              <a:picLocks/>
            </p:cNvPicPr>
            <p:nvPr/>
          </p:nvPicPr>
          <p:blipFill rotWithShape="1"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1125" b="-31125"/>
            <a:stretch/>
          </p:blipFill>
          <p:spPr>
            <a:xfrm>
              <a:off x="2764385" y="2217712"/>
              <a:ext cx="607500" cy="405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53E9CA7-4AB2-BF42-AB2D-F8A67887F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13121" y="2249268"/>
              <a:ext cx="783602" cy="269383"/>
            </a:xfrm>
            <a:prstGeom prst="rect">
              <a:avLst/>
            </a:prstGeom>
          </p:spPr>
        </p:pic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44C89C5-03B9-9B42-B0DF-C23949FAEAC7}"/>
              </a:ext>
            </a:extLst>
          </p:cNvPr>
          <p:cNvSpPr/>
          <p:nvPr/>
        </p:nvSpPr>
        <p:spPr>
          <a:xfrm>
            <a:off x="1724798" y="4495286"/>
            <a:ext cx="1332541" cy="20553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Finalising integration!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0F99DBF-5A1B-6948-9FD5-76F586F1F23A}"/>
              </a:ext>
            </a:extLst>
          </p:cNvPr>
          <p:cNvSpPr/>
          <p:nvPr/>
        </p:nvSpPr>
        <p:spPr>
          <a:xfrm>
            <a:off x="512846" y="4495286"/>
            <a:ext cx="607500" cy="2045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402928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7A8D79-CA8C-6046-8321-E8F624B22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Access and capacity allocation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C72DA86-70B7-BE43-8C58-822BB8245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973719"/>
              </p:ext>
            </p:extLst>
          </p:nvPr>
        </p:nvGraphicFramePr>
        <p:xfrm>
          <a:off x="176642" y="997690"/>
          <a:ext cx="8790713" cy="384115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60607">
                  <a:extLst>
                    <a:ext uri="{9D8B030D-6E8A-4147-A177-3AD203B41FA5}">
                      <a16:colId xmlns:a16="http://schemas.microsoft.com/office/drawing/2014/main" val="1896476259"/>
                    </a:ext>
                  </a:extLst>
                </a:gridCol>
                <a:gridCol w="2476702">
                  <a:extLst>
                    <a:ext uri="{9D8B030D-6E8A-4147-A177-3AD203B41FA5}">
                      <a16:colId xmlns:a16="http://schemas.microsoft.com/office/drawing/2014/main" val="2022246901"/>
                    </a:ext>
                  </a:extLst>
                </a:gridCol>
                <a:gridCol w="2476702">
                  <a:extLst>
                    <a:ext uri="{9D8B030D-6E8A-4147-A177-3AD203B41FA5}">
                      <a16:colId xmlns:a16="http://schemas.microsoft.com/office/drawing/2014/main" val="814439762"/>
                    </a:ext>
                  </a:extLst>
                </a:gridCol>
                <a:gridCol w="2476702">
                  <a:extLst>
                    <a:ext uri="{9D8B030D-6E8A-4147-A177-3AD203B41FA5}">
                      <a16:colId xmlns:a16="http://schemas.microsoft.com/office/drawing/2014/main" val="1148234098"/>
                    </a:ext>
                  </a:extLst>
                </a:gridCol>
              </a:tblGrid>
              <a:tr h="428868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fedcloud.egi.eu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access.egi.eu</a:t>
                      </a:r>
                      <a:r>
                        <a:rPr lang="en-GB" sz="1600" dirty="0"/>
                        <a:t> (</a:t>
                      </a:r>
                      <a:r>
                        <a:rPr lang="en-GB" sz="1600" dirty="0" err="1"/>
                        <a:t>AoD</a:t>
                      </a:r>
                      <a:r>
                        <a:rPr lang="en-GB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Community VOs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88189"/>
                  </a:ext>
                </a:extLst>
              </a:tr>
              <a:tr h="604313">
                <a:tc>
                  <a:txBody>
                    <a:bodyPr/>
                    <a:lstStyle/>
                    <a:p>
                      <a:r>
                        <a:rPr lang="en-GB" sz="1400" dirty="0"/>
                        <a:t>Membership requirements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X.509 certificate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Member of European research institutions (i.e. Check-in account)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Depends on VO (most still require X.509 certificate), new ones can be Check-in only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4568"/>
                  </a:ext>
                </a:extLst>
              </a:tr>
              <a:tr h="253422">
                <a:tc>
                  <a:txBody>
                    <a:bodyPr/>
                    <a:lstStyle/>
                    <a:p>
                      <a:r>
                        <a:rPr lang="en-GB" sz="1400" dirty="0" err="1"/>
                        <a:t>AppDB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VMOps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Depends on 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35369"/>
                  </a:ext>
                </a:extLst>
              </a:tr>
              <a:tr h="253422">
                <a:tc>
                  <a:txBody>
                    <a:bodyPr/>
                    <a:lstStyle/>
                    <a:p>
                      <a:r>
                        <a:rPr lang="en-GB" sz="1400" dirty="0"/>
                        <a:t>CLI/API access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638296"/>
                  </a:ext>
                </a:extLst>
              </a:tr>
              <a:tr h="604313">
                <a:tc>
                  <a:txBody>
                    <a:bodyPr/>
                    <a:lstStyle/>
                    <a:p>
                      <a:r>
                        <a:rPr lang="en-GB" sz="1400" dirty="0"/>
                        <a:t>Membership duration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 m, extensible up to 1 </a:t>
                      </a:r>
                      <a:r>
                        <a:rPr lang="en-GB" sz="1400" dirty="0" err="1"/>
                        <a:t>yr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 m, extensible up to 1 </a:t>
                      </a:r>
                      <a:r>
                        <a:rPr lang="en-GB" sz="1400" dirty="0" err="1"/>
                        <a:t>yr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year renewable membership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31636"/>
                  </a:ext>
                </a:extLst>
              </a:tr>
              <a:tr h="290484">
                <a:tc>
                  <a:txBody>
                    <a:bodyPr/>
                    <a:lstStyle/>
                    <a:p>
                      <a:r>
                        <a:rPr lang="en-GB" sz="1400" dirty="0"/>
                        <a:t>Resource limits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Opportunistic</a:t>
                      </a:r>
                      <a:r>
                        <a:rPr lang="en-GB" sz="1400" dirty="0"/>
                        <a:t>, varying quota at providers. </a:t>
                      </a:r>
                      <a:r>
                        <a:rPr lang="en" sz="1400" dirty="0"/>
                        <a:t>Limited lifetime per VMs may be applied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Opportunistic</a:t>
                      </a:r>
                      <a:r>
                        <a:rPr lang="en-GB" sz="1400" dirty="0"/>
                        <a:t>, varying quota at providers. </a:t>
                      </a:r>
                      <a:r>
                        <a:rPr lang="en" sz="1400" dirty="0"/>
                        <a:t>Limited lifetime per VMs may be applied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Specified in the SLA: opportunistic, pledged, time based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48141"/>
                  </a:ext>
                </a:extLst>
              </a:tr>
              <a:tr h="336141">
                <a:tc>
                  <a:txBody>
                    <a:bodyPr/>
                    <a:lstStyle/>
                    <a:p>
                      <a:r>
                        <a:rPr lang="es-ES" sz="1400" dirty="0" err="1">
                          <a:effectLst/>
                        </a:rPr>
                        <a:t>Available</a:t>
                      </a:r>
                      <a:r>
                        <a:rPr lang="es-ES" sz="1400" dirty="0">
                          <a:effectLst/>
                        </a:rPr>
                        <a:t> </a:t>
                      </a:r>
                      <a:r>
                        <a:rPr lang="es-ES" sz="1400" dirty="0" err="1">
                          <a:effectLst/>
                        </a:rPr>
                        <a:t>providers</a:t>
                      </a:r>
                      <a:endParaRPr lang="es-ES" sz="1400" b="1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en" sz="1400" u="none" strike="noStrike" dirty="0">
                          <a:effectLst/>
                        </a:rPr>
                        <a:t>All providers</a:t>
                      </a:r>
                      <a:endParaRPr lang="en" sz="140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en" sz="1400" dirty="0">
                          <a:effectLst/>
                        </a:rPr>
                        <a:t>Providers of the Applications on Demand platform: INFN-Catania-Stack, CESGA, RECAS-Bari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</a:rPr>
                        <a:t>As </a:t>
                      </a:r>
                      <a:r>
                        <a:rPr lang="es-ES" sz="1400" dirty="0" err="1">
                          <a:effectLst/>
                        </a:rPr>
                        <a:t>specified</a:t>
                      </a:r>
                      <a:r>
                        <a:rPr lang="es-ES" sz="1400" dirty="0">
                          <a:effectLst/>
                        </a:rPr>
                        <a:t> in </a:t>
                      </a:r>
                      <a:r>
                        <a:rPr lang="es-ES" sz="1400" dirty="0" err="1">
                          <a:effectLst/>
                        </a:rPr>
                        <a:t>the</a:t>
                      </a:r>
                      <a:r>
                        <a:rPr lang="es-ES" sz="1400" dirty="0">
                          <a:effectLst/>
                        </a:rPr>
                        <a:t> SLA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198574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139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C6EEF5F-35EB-FE40-9693-AADDF7071EB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47703" y="685144"/>
          <a:ext cx="8050971" cy="4161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9C5FAA4-489B-894A-952F-0A9E42EE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Usage</a:t>
            </a:r>
          </a:p>
        </p:txBody>
      </p:sp>
      <p:pic>
        <p:nvPicPr>
          <p:cNvPr id="6" name="Picture 5" descr="Screen Shot 2017-05-09 at 03.49.24.png">
            <a:extLst>
              <a:ext uri="{FF2B5EF4-FFF2-40B4-BE49-F238E27FC236}">
                <a16:creationId xmlns:a16="http://schemas.microsoft.com/office/drawing/2014/main" id="{69FBBC93-2F5B-DC44-8AA1-1186DFA03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388" y="2312100"/>
            <a:ext cx="1025612" cy="38573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598833-8F41-C844-B15E-F553217C7384}"/>
              </a:ext>
            </a:extLst>
          </p:cNvPr>
          <p:cNvCxnSpPr>
            <a:cxnSpLocks/>
          </p:cNvCxnSpPr>
          <p:nvPr/>
        </p:nvCxnSpPr>
        <p:spPr>
          <a:xfrm flipH="1" flipV="1">
            <a:off x="7699513" y="2454631"/>
            <a:ext cx="41887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F61E07E-21A0-A043-AAF6-4F7AB485C9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121" y="1836714"/>
            <a:ext cx="936935" cy="38573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AC4F12-5C32-D145-BB82-6494CCB63D7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5742357" y="2222453"/>
            <a:ext cx="785232" cy="537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C5C30D5-7E47-E54E-A2C7-080795741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88" y="3670853"/>
            <a:ext cx="952919" cy="19423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887EC5-C626-7543-99F0-E38A8E6DA946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247407" y="3055648"/>
            <a:ext cx="1721080" cy="712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E0FFB6B-BFDC-E043-9E79-92368787B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4214"/>
            <a:ext cx="451526" cy="43248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2CE91EC-91F0-5B47-B060-EDBF67325345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4797763" y="2206700"/>
            <a:ext cx="297554" cy="365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7CD7DEC-2680-D144-9D25-2D04DB2EB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2550" y="3487715"/>
            <a:ext cx="1135774" cy="31958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A2149A-35C8-2C4C-B585-A418D874FCC5}"/>
              </a:ext>
            </a:extLst>
          </p:cNvPr>
          <p:cNvCxnSpPr>
            <a:cxnSpLocks/>
          </p:cNvCxnSpPr>
          <p:nvPr/>
        </p:nvCxnSpPr>
        <p:spPr>
          <a:xfrm flipH="1" flipV="1">
            <a:off x="7908950" y="3099895"/>
            <a:ext cx="413415" cy="387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109A33C-A6AA-5E48-951E-5DE38FB37C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216" y="1535042"/>
            <a:ext cx="954199" cy="38574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CBD624-8B64-254A-9708-192A858BE612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1970415" y="1727912"/>
            <a:ext cx="755127" cy="159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903EAF53-3E90-F04A-86E3-C4EECC4548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947" y="1031789"/>
            <a:ext cx="1612577" cy="369332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9B6ADAF-50EB-D44D-A0D7-0548E0F20E40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1577236" y="1401121"/>
            <a:ext cx="1232225" cy="567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4145B98-6F34-E844-A314-B5B15DF97CED}"/>
              </a:ext>
            </a:extLst>
          </p:cNvPr>
          <p:cNvCxnSpPr>
            <a:cxnSpLocks/>
          </p:cNvCxnSpPr>
          <p:nvPr/>
        </p:nvCxnSpPr>
        <p:spPr>
          <a:xfrm flipH="1">
            <a:off x="7435064" y="1429514"/>
            <a:ext cx="900796" cy="145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75C7178B-1D69-F94C-85F0-680E37F4A7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1745" y="1354998"/>
            <a:ext cx="1336299" cy="307349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01BACEF-B068-7E45-8F19-1BA836113445}"/>
              </a:ext>
            </a:extLst>
          </p:cNvPr>
          <p:cNvCxnSpPr>
            <a:cxnSpLocks/>
          </p:cNvCxnSpPr>
          <p:nvPr/>
        </p:nvCxnSpPr>
        <p:spPr>
          <a:xfrm>
            <a:off x="6808044" y="1547648"/>
            <a:ext cx="627019" cy="171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D6DB79B9-5EFF-0E42-95F3-E41B25DC9C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2891" y="1343916"/>
            <a:ext cx="451526" cy="240423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4BECBAF-85EF-BC48-AE5B-4E95ECE42968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2885661" y="1246800"/>
            <a:ext cx="637230" cy="2173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20D701F1-2501-1447-BF1A-33CD19FAD26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94301" y="1807818"/>
            <a:ext cx="760232" cy="264271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174632-BED4-FB4A-BF1E-FBDA38C0FF13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3734942" y="2072089"/>
            <a:ext cx="239475" cy="5735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9D9254A4-7A73-2D4B-9BAC-58DB069689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5437" y="1084898"/>
            <a:ext cx="1270000" cy="33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35C4FC-9BEF-7A42-B346-BF69B292E7A2}"/>
              </a:ext>
            </a:extLst>
          </p:cNvPr>
          <p:cNvSpPr txBox="1"/>
          <p:nvPr/>
        </p:nvSpPr>
        <p:spPr>
          <a:xfrm>
            <a:off x="53008" y="2880202"/>
            <a:ext cx="952919" cy="2154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800" dirty="0" err="1"/>
              <a:t>fedcloud.egi.eu</a:t>
            </a:r>
            <a:r>
              <a:rPr lang="en-GB" sz="800" dirty="0"/>
              <a:t>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485DC04-B833-4149-A073-29998210088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005927" y="2987924"/>
            <a:ext cx="447703" cy="1007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5B17BA7-58B3-644B-BF21-E0EF36FFC1B0}"/>
              </a:ext>
            </a:extLst>
          </p:cNvPr>
          <p:cNvSpPr/>
          <p:nvPr/>
        </p:nvSpPr>
        <p:spPr>
          <a:xfrm>
            <a:off x="6749590" y="51815"/>
            <a:ext cx="200890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err="1"/>
              <a:t>Last</a:t>
            </a:r>
            <a:r>
              <a:rPr lang="es-ES" b="1" dirty="0"/>
              <a:t> 12 </a:t>
            </a:r>
            <a:r>
              <a:rPr lang="es-ES" b="1" dirty="0" err="1"/>
              <a:t>Months</a:t>
            </a:r>
            <a:r>
              <a:rPr lang="es-ES" b="1" dirty="0"/>
              <a:t>:</a:t>
            </a:r>
          </a:p>
          <a:p>
            <a:pPr algn="ctr"/>
            <a:r>
              <a:rPr lang="es-ES" b="1" dirty="0"/>
              <a:t>26,4M CPU </a:t>
            </a:r>
            <a:r>
              <a:rPr lang="es-ES" b="1" dirty="0" err="1"/>
              <a:t>hours</a:t>
            </a:r>
            <a:endParaRPr lang="es-ES" b="1" dirty="0"/>
          </a:p>
          <a:p>
            <a:pPr algn="ctr"/>
            <a:r>
              <a:rPr lang="es-ES" b="1" dirty="0">
                <a:solidFill>
                  <a:srgbClr val="000000"/>
                </a:solidFill>
                <a:latin typeface="Oswald"/>
              </a:rPr>
              <a:t>500K </a:t>
            </a:r>
            <a:r>
              <a:rPr lang="es-ES" b="1" dirty="0" err="1">
                <a:solidFill>
                  <a:srgbClr val="000000"/>
                </a:solidFill>
                <a:latin typeface="Oswald"/>
              </a:rPr>
              <a:t>VMs</a:t>
            </a:r>
            <a:endParaRPr lang="en" dirty="0">
              <a:solidFill>
                <a:srgbClr val="000000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83843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1F4F9-E903-394B-9602-7CB4D339CE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Check-in </a:t>
            </a:r>
            <a:r>
              <a:rPr lang="en-US" dirty="0"/>
              <a:t>provides</a:t>
            </a:r>
            <a:r>
              <a:rPr lang="en-US" b="1" dirty="0"/>
              <a:t>:</a:t>
            </a:r>
          </a:p>
          <a:p>
            <a:pPr lvl="1"/>
            <a:r>
              <a:rPr lang="en-US" b="1" dirty="0"/>
              <a:t>Single Sign-On </a:t>
            </a:r>
            <a:r>
              <a:rPr lang="en-US" dirty="0"/>
              <a:t>through </a:t>
            </a:r>
            <a:r>
              <a:rPr lang="en-US" dirty="0" err="1"/>
              <a:t>eduGAIN</a:t>
            </a:r>
            <a:r>
              <a:rPr lang="en-US" dirty="0"/>
              <a:t>, social media and other institutional or community-managed identity providers</a:t>
            </a:r>
          </a:p>
          <a:p>
            <a:pPr lvl="1"/>
            <a:r>
              <a:rPr lang="en-US" dirty="0" err="1"/>
              <a:t>Harmonised</a:t>
            </a:r>
            <a:r>
              <a:rPr lang="en-US" dirty="0"/>
              <a:t> </a:t>
            </a:r>
            <a:r>
              <a:rPr lang="en-US" b="1" dirty="0" err="1"/>
              <a:t>authorisation</a:t>
            </a:r>
            <a:r>
              <a:rPr lang="en-US" b="1" dirty="0"/>
              <a:t> information</a:t>
            </a:r>
            <a:r>
              <a:rPr lang="en-US" dirty="0"/>
              <a:t>, aggregated from multiple sources</a:t>
            </a:r>
          </a:p>
          <a:p>
            <a:pPr lvl="1"/>
            <a:r>
              <a:rPr lang="en-US" dirty="0"/>
              <a:t>Industry Standard </a:t>
            </a:r>
            <a:r>
              <a:rPr lang="en-US" b="1" dirty="0"/>
              <a:t>OpenID Connect</a:t>
            </a:r>
            <a:r>
              <a:rPr lang="en-US" dirty="0"/>
              <a:t> technology allowing web and non-web access to services</a:t>
            </a:r>
          </a:p>
          <a:p>
            <a:r>
              <a:rPr lang="en-US" dirty="0"/>
              <a:t>Integration:</a:t>
            </a:r>
          </a:p>
          <a:p>
            <a:pPr lvl="1"/>
            <a:r>
              <a:rPr lang="en-US" b="1" dirty="0"/>
              <a:t>Native support at all the EGI Cloud layers </a:t>
            </a:r>
            <a:r>
              <a:rPr lang="en-US" dirty="0"/>
              <a:t>(IaaS providers, IaaS Orchestration, </a:t>
            </a:r>
            <a:r>
              <a:rPr lang="en-US" dirty="0" err="1"/>
              <a:t>AppDB</a:t>
            </a:r>
            <a:r>
              <a:rPr lang="en-US" dirty="0"/>
              <a:t> </a:t>
            </a:r>
            <a:r>
              <a:rPr lang="en-US" dirty="0" err="1"/>
              <a:t>VMOps</a:t>
            </a:r>
            <a:r>
              <a:rPr lang="en-US" dirty="0"/>
              <a:t>) and at EGI services/platforms running on top: Notebooks, </a:t>
            </a:r>
            <a:r>
              <a:rPr lang="en-US" dirty="0" err="1"/>
              <a:t>AoD</a:t>
            </a:r>
            <a:r>
              <a:rPr lang="en-US" dirty="0"/>
              <a:t>, Container </a:t>
            </a:r>
          </a:p>
          <a:p>
            <a:pPr lvl="1"/>
            <a:r>
              <a:rPr lang="en" dirty="0" err="1"/>
              <a:t>FedCloud</a:t>
            </a:r>
            <a:r>
              <a:rPr lang="en" dirty="0"/>
              <a:t> client </a:t>
            </a:r>
            <a:r>
              <a:rPr lang="en" dirty="0">
                <a:hlinkClick r:id="rId2"/>
              </a:rPr>
              <a:t>https://aai.egi.eu/fedcloud</a:t>
            </a:r>
            <a:r>
              <a:rPr lang="en" dirty="0"/>
              <a:t> for easily getting individual tokens for CLI/API access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1F9527-5999-CA48-A846-6256E7FE49F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dirty="0"/>
              <a:t>New: Check-in &amp; EGI Cloud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9AEA47D-A9CB-1E42-83EC-B37BB84044C1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63625D-AD86-8E4A-ABBA-F5C811C493DB}"/>
              </a:ext>
            </a:extLst>
          </p:cNvPr>
          <p:cNvSpPr txBox="1">
            <a:spLocks/>
          </p:cNvSpPr>
          <p:nvPr/>
        </p:nvSpPr>
        <p:spPr>
          <a:xfrm>
            <a:off x="1493658" y="1006079"/>
            <a:ext cx="6318702" cy="358830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GB" sz="1500" dirty="0"/>
          </a:p>
        </p:txBody>
      </p:sp>
      <p:pic>
        <p:nvPicPr>
          <p:cNvPr id="14" name="Picture 13" descr="Screen Shot 2017-07-21 at 9.47.37 AM.png">
            <a:extLst>
              <a:ext uri="{FF2B5EF4-FFF2-40B4-BE49-F238E27FC236}">
                <a16:creationId xmlns:a16="http://schemas.microsoft.com/office/drawing/2014/main" id="{1EC4E2F3-2848-FF43-AF8E-F92003A2A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8"/>
          <a:stretch/>
        </p:blipFill>
        <p:spPr>
          <a:xfrm>
            <a:off x="8012164" y="85366"/>
            <a:ext cx="880316" cy="86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93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Arrow Connector 43">
            <a:extLst>
              <a:ext uri="{FF2B5EF4-FFF2-40B4-BE49-F238E27FC236}">
                <a16:creationId xmlns:a16="http://schemas.microsoft.com/office/drawing/2014/main" id="{C26B434A-DD4E-C04C-BBEF-4A2E5C16EE30}"/>
              </a:ext>
            </a:extLst>
          </p:cNvPr>
          <p:cNvCxnSpPr>
            <a:cxnSpLocks/>
            <a:stCxn id="43" idx="1"/>
            <a:endCxn id="38" idx="3"/>
          </p:cNvCxnSpPr>
          <p:nvPr/>
        </p:nvCxnSpPr>
        <p:spPr>
          <a:xfrm flipH="1">
            <a:off x="5034514" y="2879913"/>
            <a:ext cx="2204871" cy="16183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48374CF3-5036-F745-AB2F-557FABD8213B}"/>
              </a:ext>
            </a:extLst>
          </p:cNvPr>
          <p:cNvSpPr/>
          <p:nvPr/>
        </p:nvSpPr>
        <p:spPr>
          <a:xfrm>
            <a:off x="265755" y="3006246"/>
            <a:ext cx="5012669" cy="10551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350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7DD6974-4C59-B34D-824D-9E25FEF035EC}"/>
              </a:ext>
            </a:extLst>
          </p:cNvPr>
          <p:cNvGrpSpPr/>
          <p:nvPr/>
        </p:nvGrpSpPr>
        <p:grpSpPr>
          <a:xfrm>
            <a:off x="3760328" y="3232460"/>
            <a:ext cx="1274185" cy="602673"/>
            <a:chOff x="2673927" y="2507672"/>
            <a:chExt cx="2396837" cy="803564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26E42ED-B3F5-8A43-8A7A-F8373BBB6E42}"/>
                </a:ext>
              </a:extLst>
            </p:cNvPr>
            <p:cNvSpPr/>
            <p:nvPr/>
          </p:nvSpPr>
          <p:spPr>
            <a:xfrm>
              <a:off x="2673927" y="2757055"/>
              <a:ext cx="2396837" cy="55418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Cloud Management Framework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E5CDFF3-C62A-5548-92AF-8A42226B0642}"/>
                </a:ext>
              </a:extLst>
            </p:cNvPr>
            <p:cNvSpPr/>
            <p:nvPr/>
          </p:nvSpPr>
          <p:spPr>
            <a:xfrm>
              <a:off x="2673927" y="2507672"/>
              <a:ext cx="2396837" cy="2493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IaaS API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C7DA863-3069-424A-B88B-769E3C44CCB2}"/>
              </a:ext>
            </a:extLst>
          </p:cNvPr>
          <p:cNvGrpSpPr/>
          <p:nvPr/>
        </p:nvGrpSpPr>
        <p:grpSpPr>
          <a:xfrm>
            <a:off x="1795725" y="3213267"/>
            <a:ext cx="1274185" cy="602673"/>
            <a:chOff x="2673927" y="2507672"/>
            <a:chExt cx="2396837" cy="80356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9AB9858-76CD-9E46-B7AE-5BBA06004B1C}"/>
                </a:ext>
              </a:extLst>
            </p:cNvPr>
            <p:cNvSpPr/>
            <p:nvPr/>
          </p:nvSpPr>
          <p:spPr>
            <a:xfrm>
              <a:off x="2673927" y="2757055"/>
              <a:ext cx="2396837" cy="55418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Cloud Management Framework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2B95DF9-F548-3D40-A9A9-A9C439B89234}"/>
                </a:ext>
              </a:extLst>
            </p:cNvPr>
            <p:cNvSpPr/>
            <p:nvPr/>
          </p:nvSpPr>
          <p:spPr>
            <a:xfrm>
              <a:off x="2673927" y="2507672"/>
              <a:ext cx="2396837" cy="2493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IaaS API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E7F1F0B3-02EC-B942-B32D-0001CF02E30F}"/>
              </a:ext>
            </a:extLst>
          </p:cNvPr>
          <p:cNvSpPr txBox="1"/>
          <p:nvPr/>
        </p:nvSpPr>
        <p:spPr>
          <a:xfrm>
            <a:off x="458429" y="3268339"/>
            <a:ext cx="9775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Direct API</a:t>
            </a:r>
          </a:p>
          <a:p>
            <a:r>
              <a:rPr lang="en-GB" sz="1500" b="1" dirty="0"/>
              <a:t>Access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CB118F-D904-3240-B53A-49972426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Interfaces and Check-in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FC3063-4502-2742-8A31-97DF5341C6A4}"/>
              </a:ext>
            </a:extLst>
          </p:cNvPr>
          <p:cNvSpPr/>
          <p:nvPr/>
        </p:nvSpPr>
        <p:spPr>
          <a:xfrm>
            <a:off x="1804092" y="4230562"/>
            <a:ext cx="3230422" cy="5354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EGI Federation features: </a:t>
            </a:r>
          </a:p>
          <a:p>
            <a:pPr algn="ctr"/>
            <a:r>
              <a:rPr lang="en-US" sz="1050" dirty="0"/>
              <a:t>Accounting, Monitoring, Conf. DB, Info Discovery, </a:t>
            </a:r>
            <a:r>
              <a:rPr lang="en-US" sz="1050" dirty="0" err="1"/>
              <a:t>AppDB</a:t>
            </a:r>
            <a:endParaRPr lang="en-US" sz="105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4EB0923-F0CA-6842-BD7B-893023D27315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2432817" y="3815940"/>
            <a:ext cx="1" cy="414622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A4E493B-0BAF-4F4B-B8DD-4E3BCAB2A940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4397421" y="3835133"/>
            <a:ext cx="8366" cy="378475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2969C964-1609-A94F-A2BC-DC20CE543921}"/>
              </a:ext>
            </a:extLst>
          </p:cNvPr>
          <p:cNvSpPr/>
          <p:nvPr/>
        </p:nvSpPr>
        <p:spPr>
          <a:xfrm>
            <a:off x="269457" y="954568"/>
            <a:ext cx="5008971" cy="8157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F1F842F-A2A2-3A4C-9742-825036BD220D}"/>
              </a:ext>
            </a:extLst>
          </p:cNvPr>
          <p:cNvSpPr/>
          <p:nvPr/>
        </p:nvSpPr>
        <p:spPr>
          <a:xfrm>
            <a:off x="1795725" y="1142390"/>
            <a:ext cx="3238788" cy="440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93840BE-68B6-C24B-95FA-370D67504CDB}"/>
              </a:ext>
            </a:extLst>
          </p:cNvPr>
          <p:cNvGrpSpPr/>
          <p:nvPr/>
        </p:nvGrpSpPr>
        <p:grpSpPr>
          <a:xfrm>
            <a:off x="2819398" y="1200399"/>
            <a:ext cx="1362980" cy="324000"/>
            <a:chOff x="2339532" y="644470"/>
            <a:chExt cx="1817307" cy="43200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C9FC129-B55D-024D-BAD5-35AD9D413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532" y="644470"/>
              <a:ext cx="455950" cy="43200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D913003-CE51-7A40-B4D5-022CFB92CD3E}"/>
                </a:ext>
              </a:extLst>
            </p:cNvPr>
            <p:cNvSpPr txBox="1"/>
            <p:nvPr/>
          </p:nvSpPr>
          <p:spPr>
            <a:xfrm>
              <a:off x="2782105" y="706582"/>
              <a:ext cx="137473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AppDB</a:t>
              </a:r>
              <a:r>
                <a:rPr lang="en-US" sz="1100" dirty="0"/>
                <a:t> </a:t>
              </a:r>
              <a:r>
                <a:rPr lang="en-US" sz="1100" dirty="0" err="1"/>
                <a:t>VMOps</a:t>
              </a:r>
              <a:endParaRPr lang="en-US" sz="1100" dirty="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365F25C-EF94-0E40-8718-865720048735}"/>
              </a:ext>
            </a:extLst>
          </p:cNvPr>
          <p:cNvSpPr txBox="1"/>
          <p:nvPr/>
        </p:nvSpPr>
        <p:spPr>
          <a:xfrm>
            <a:off x="462131" y="1212398"/>
            <a:ext cx="10534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GUI Access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CD26D79-F935-2543-ABC9-D90DF9017B42}"/>
              </a:ext>
            </a:extLst>
          </p:cNvPr>
          <p:cNvSpPr/>
          <p:nvPr/>
        </p:nvSpPr>
        <p:spPr>
          <a:xfrm>
            <a:off x="265755" y="2005912"/>
            <a:ext cx="5012673" cy="8157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97984DF-8367-C348-A31B-D94A55234092}"/>
              </a:ext>
            </a:extLst>
          </p:cNvPr>
          <p:cNvSpPr/>
          <p:nvPr/>
        </p:nvSpPr>
        <p:spPr>
          <a:xfrm>
            <a:off x="1797636" y="2193734"/>
            <a:ext cx="3236877" cy="440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IaaS Federated Access Tools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C654014-F560-B643-AE9D-7E4C16B3B5A3}"/>
              </a:ext>
            </a:extLst>
          </p:cNvPr>
          <p:cNvSpPr txBox="1"/>
          <p:nvPr/>
        </p:nvSpPr>
        <p:spPr>
          <a:xfrm>
            <a:off x="458429" y="2148326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Federated</a:t>
            </a:r>
          </a:p>
          <a:p>
            <a:r>
              <a:rPr lang="en-GB" sz="1500" b="1" dirty="0"/>
              <a:t>Access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3F296BF-8D13-AD45-8486-69AA39A74337}"/>
              </a:ext>
            </a:extLst>
          </p:cNvPr>
          <p:cNvCxnSpPr>
            <a:cxnSpLocks/>
            <a:stCxn id="70" idx="0"/>
            <a:endCxn id="51" idx="2"/>
          </p:cNvCxnSpPr>
          <p:nvPr/>
        </p:nvCxnSpPr>
        <p:spPr>
          <a:xfrm flipH="1" flipV="1">
            <a:off x="3415119" y="1582490"/>
            <a:ext cx="956" cy="61124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Graphic 39">
            <a:extLst>
              <a:ext uri="{FF2B5EF4-FFF2-40B4-BE49-F238E27FC236}">
                <a16:creationId xmlns:a16="http://schemas.microsoft.com/office/drawing/2014/main" id="{35EABBDF-85E5-9946-9A4A-2E9F5E764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3027" y="1708690"/>
            <a:ext cx="549545" cy="43963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0E791FE6-22DE-C346-B566-F5F87A6ED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9385" y="2657181"/>
            <a:ext cx="556828" cy="44546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55CB617-504C-354A-86CF-220689572EB9}"/>
              </a:ext>
            </a:extLst>
          </p:cNvPr>
          <p:cNvCxnSpPr>
            <a:cxnSpLocks/>
            <a:stCxn id="40" idx="1"/>
            <a:endCxn id="51" idx="3"/>
          </p:cNvCxnSpPr>
          <p:nvPr/>
        </p:nvCxnSpPr>
        <p:spPr>
          <a:xfrm flipH="1" flipV="1">
            <a:off x="5034513" y="1362440"/>
            <a:ext cx="2208514" cy="5660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29C652C-AE76-3C46-ADEA-DDD10B718EE1}"/>
              </a:ext>
            </a:extLst>
          </p:cNvPr>
          <p:cNvCxnSpPr>
            <a:cxnSpLocks/>
            <a:stCxn id="43" idx="1"/>
            <a:endCxn id="70" idx="3"/>
          </p:cNvCxnSpPr>
          <p:nvPr/>
        </p:nvCxnSpPr>
        <p:spPr>
          <a:xfrm flipH="1" flipV="1">
            <a:off x="5034513" y="2413784"/>
            <a:ext cx="2204872" cy="4661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3">
            <a:extLst>
              <a:ext uri="{FF2B5EF4-FFF2-40B4-BE49-F238E27FC236}">
                <a16:creationId xmlns:a16="http://schemas.microsoft.com/office/drawing/2014/main" id="{0BACA44F-62EF-7F4D-AF45-353A34C8FD21}"/>
              </a:ext>
            </a:extLst>
          </p:cNvPr>
          <p:cNvCxnSpPr>
            <a:cxnSpLocks/>
            <a:stCxn id="43" idx="1"/>
            <a:endCxn id="67" idx="3"/>
          </p:cNvCxnSpPr>
          <p:nvPr/>
        </p:nvCxnSpPr>
        <p:spPr>
          <a:xfrm flipH="1">
            <a:off x="5034513" y="2879913"/>
            <a:ext cx="2204872" cy="7474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2CEE2DA-C641-7543-A9DB-A67989C7FF0A}"/>
              </a:ext>
            </a:extLst>
          </p:cNvPr>
          <p:cNvSpPr txBox="1"/>
          <p:nvPr/>
        </p:nvSpPr>
        <p:spPr>
          <a:xfrm>
            <a:off x="6975824" y="3094027"/>
            <a:ext cx="1083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Developers/</a:t>
            </a:r>
          </a:p>
          <a:p>
            <a:pPr algn="ctr"/>
            <a:r>
              <a:rPr lang="en-GB" sz="1100" dirty="0"/>
              <a:t>Advanced users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7EE5DCC-0203-F34E-A830-CAC48C80E71B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4397421" y="2642393"/>
            <a:ext cx="8366" cy="59006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B0526B3-A424-0C4B-9AB1-CA37761C4145}"/>
              </a:ext>
            </a:extLst>
          </p:cNvPr>
          <p:cNvCxnSpPr>
            <a:cxnSpLocks/>
            <a:stCxn id="64" idx="0"/>
          </p:cNvCxnSpPr>
          <p:nvPr/>
        </p:nvCxnSpPr>
        <p:spPr>
          <a:xfrm flipH="1" flipV="1">
            <a:off x="2432817" y="2633834"/>
            <a:ext cx="1" cy="57943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372B1F2-60A7-2F44-AB95-13B5AF8C7B66}"/>
              </a:ext>
            </a:extLst>
          </p:cNvPr>
          <p:cNvSpPr/>
          <p:nvPr/>
        </p:nvSpPr>
        <p:spPr>
          <a:xfrm>
            <a:off x="5694322" y="1362439"/>
            <a:ext cx="1092027" cy="2264876"/>
          </a:xfrm>
          <a:prstGeom prst="rect">
            <a:avLst/>
          </a:prstGeom>
          <a:solidFill>
            <a:srgbClr val="91A5D7">
              <a:alpha val="81961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/>
              <a:t>AAI: Check-in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2D73422-999A-0342-8FA2-7CB9472119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2852" y="1941100"/>
            <a:ext cx="449590" cy="422882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53D37F49-58EC-2B44-A684-5D50B52D630F}"/>
              </a:ext>
            </a:extLst>
          </p:cNvPr>
          <p:cNvSpPr txBox="1"/>
          <p:nvPr/>
        </p:nvSpPr>
        <p:spPr>
          <a:xfrm>
            <a:off x="7142539" y="2156687"/>
            <a:ext cx="750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GUI Users</a:t>
            </a:r>
          </a:p>
        </p:txBody>
      </p:sp>
    </p:spTree>
    <p:extLst>
      <p:ext uri="{BB962C8B-B14F-4D97-AF65-F5344CB8AC3E}">
        <p14:creationId xmlns:p14="http://schemas.microsoft.com/office/powerpoint/2010/main" val="3078470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874F5C-1AB7-7946-AB93-B774D6343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Check-in – web based tools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C5574B0-14C3-CB42-BE5E-D2C21DD7BECE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7B1D2-EB9E-3543-9896-2EED66F2ED1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4786313"/>
            <a:ext cx="2133600" cy="215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15/06/2018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ACEC4-F0C2-254C-84A7-A29C685A84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804025" y="4786313"/>
            <a:ext cx="2339975" cy="215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DCA07B8-F001-7F4D-B5E6-99EAC96AA1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0488" y="1425575"/>
            <a:ext cx="4249738" cy="3141663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98164EE-50AB-5148-BD6E-BB13FDEF7E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717617" y="1425575"/>
            <a:ext cx="4249737" cy="31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02156"/>
      </p:ext>
    </p:extLst>
  </p:cSld>
  <p:clrMapOvr>
    <a:masterClrMapping/>
  </p:clrMapOvr>
</p:sld>
</file>

<file path=ppt/theme/theme1.xml><?xml version="1.0" encoding="utf-8"?>
<a:theme xmlns:a="http://schemas.openxmlformats.org/drawingml/2006/main" name="HO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GI_Powerpoint_Template_16-9" id="{CAB75115-ABF2-C143-B4DE-274A206E0B57}" vid="{979276F5-1459-3E48-89F3-9A88C338218E}"/>
    </a:ext>
  </a:extLst>
</a:theme>
</file>

<file path=ppt/theme/theme2.xml><?xml version="1.0" encoding="utf-8"?>
<a:theme xmlns:a="http://schemas.openxmlformats.org/drawingml/2006/main" name="CONTENT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GI_Powerpoint_Template_16-9" id="{CAB75115-ABF2-C143-B4DE-274A206E0B57}" vid="{3D3BD387-E4F5-4245-B493-E71C1E23A527}"/>
    </a:ext>
  </a:extLst>
</a:theme>
</file>

<file path=ppt/theme/theme3.xml><?xml version="1.0" encoding="utf-8"?>
<a:theme xmlns:a="http://schemas.openxmlformats.org/drawingml/2006/main" name="SECTION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GI_Powerpoint_Template_16-9" id="{CAB75115-ABF2-C143-B4DE-274A206E0B57}" vid="{BA74431B-E92D-E647-912A-3E19F60B4A98}"/>
    </a:ext>
  </a:extLst>
</a:theme>
</file>

<file path=ppt/theme/theme4.xml><?xml version="1.0" encoding="utf-8"?>
<a:theme xmlns:a="http://schemas.openxmlformats.org/drawingml/2006/main" name="END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GI_Powerpoint_Template_16-9" id="{CAB75115-ABF2-C143-B4DE-274A206E0B57}" vid="{F8F76434-2F6B-AC4E-B611-C9B7E43F0529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HOME</Template>
  <TotalTime>3814</TotalTime>
  <Words>837</Words>
  <Application>Microsoft Macintosh PowerPoint</Application>
  <PresentationFormat>On-screen Show (16:9)</PresentationFormat>
  <Paragraphs>166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Courier New</vt:lpstr>
      <vt:lpstr>Open Sans</vt:lpstr>
      <vt:lpstr>Oswald</vt:lpstr>
      <vt:lpstr>Segoe UI</vt:lpstr>
      <vt:lpstr>Source Sans Pro</vt:lpstr>
      <vt:lpstr>Wingdings</vt:lpstr>
      <vt:lpstr>HOME</vt:lpstr>
      <vt:lpstr>CONTENT</vt:lpstr>
      <vt:lpstr>SECTION</vt:lpstr>
      <vt:lpstr>END</vt:lpstr>
      <vt:lpstr>EGI Cloud Compute Service</vt:lpstr>
      <vt:lpstr>EGI Cloud Federation</vt:lpstr>
      <vt:lpstr>EGI Cloud enables research oriented computing</vt:lpstr>
      <vt:lpstr>The infrastructure</vt:lpstr>
      <vt:lpstr>Access and capacity allocation</vt:lpstr>
      <vt:lpstr>Usage</vt:lpstr>
      <vt:lpstr>New: Check-in &amp; EGI Cloud</vt:lpstr>
      <vt:lpstr>Interfaces and Check-in</vt:lpstr>
      <vt:lpstr>Check-in – web based tools</vt:lpstr>
      <vt:lpstr>Check-in – CLI / API access </vt:lpstr>
      <vt:lpstr>AppDB VMOps - User Friendly GUI</vt:lpstr>
      <vt:lpstr>Evolution, federation features</vt:lpstr>
      <vt:lpstr>Evolution, site perspective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EGI Cloud Compute Service</dc:title>
  <dc:creator>Enol Fernandez</dc:creator>
  <cp:lastModifiedBy>Enol Fernandez</cp:lastModifiedBy>
  <cp:revision>38</cp:revision>
  <dcterms:created xsi:type="dcterms:W3CDTF">2019-04-29T11:04:54Z</dcterms:created>
  <dcterms:modified xsi:type="dcterms:W3CDTF">2019-05-05T19:17:07Z</dcterms:modified>
</cp:coreProperties>
</file>