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4"/>
  </p:notesMasterIdLst>
  <p:sldIdLst>
    <p:sldId id="256" r:id="rId5"/>
    <p:sldId id="258" r:id="rId6"/>
    <p:sldId id="260" r:id="rId7"/>
    <p:sldId id="262" r:id="rId8"/>
    <p:sldId id="264" r:id="rId9"/>
    <p:sldId id="261" r:id="rId10"/>
    <p:sldId id="266" r:id="rId11"/>
    <p:sldId id="265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/>
  </p:normalViewPr>
  <p:slideViewPr>
    <p:cSldViewPr snapToGrid="0" snapToObjects="1">
      <p:cViewPr varScale="1">
        <p:scale>
          <a:sx n="104" d="100"/>
          <a:sy n="104" d="100"/>
        </p:scale>
        <p:origin x="-936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19. 05. 07.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xmlns="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xmlns="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xmlns="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8560686" y="4782183"/>
            <a:ext cx="331794" cy="219838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951573"/>
            <a:ext cx="8640960" cy="364125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85996"/>
            <a:ext cx="2895600" cy="21602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4782185"/>
            <a:ext cx="8640960" cy="3814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85996"/>
            <a:ext cx="2339280" cy="21602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0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3114459" y="0"/>
            <a:ext cx="1133521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5940154" y="0"/>
            <a:ext cx="3167471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8401706" y="0"/>
            <a:ext cx="747633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5733" y="141480"/>
            <a:ext cx="6480720" cy="403287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>
            <a:lvl1pPr algn="l">
              <a:defRPr sz="27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9663"/>
            <a:ext cx="9144000" cy="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349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3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xmlns="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19. 05. 07.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xmlns="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  <p:sldLayoutId id="214748367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xmlns="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19. 05. 07.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xmlns="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xmlns="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otebooks.egi.eu" TargetMode="Externa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otebooks.egi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s.egi.eu/document/344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enol.fernandez@egi.e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notebooks.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919" y="2490809"/>
            <a:ext cx="4543746" cy="763286"/>
          </a:xfrm>
        </p:spPr>
        <p:txBody>
          <a:bodyPr/>
          <a:lstStyle/>
          <a:p>
            <a:r>
              <a:rPr lang="fr-FR" sz="2400" dirty="0" smtClean="0"/>
              <a:t>Update for the </a:t>
            </a:r>
            <a:r>
              <a:rPr lang="fr-FR" sz="2400" dirty="0" err="1" smtClean="0"/>
              <a:t>NILs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EGI </a:t>
            </a:r>
            <a:r>
              <a:rPr lang="fr-FR" sz="2400" dirty="0" err="1" smtClean="0"/>
              <a:t>Conference</a:t>
            </a:r>
            <a:r>
              <a:rPr lang="fr-FR" sz="2400" dirty="0" smtClean="0"/>
              <a:t> 2019</a:t>
            </a:r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EGI Notebooks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EGI </a:t>
            </a:r>
            <a:r>
              <a:rPr lang="fr-FR" dirty="0" err="1" smtClean="0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Gergely Sipos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6522" y="0"/>
            <a:ext cx="955906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522" y="0"/>
            <a:ext cx="540781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Screenshot 2019-04-02 at 9.32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04" y="1534920"/>
            <a:ext cx="5867400" cy="3467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-1066149" y="3014297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035" y="309835"/>
            <a:ext cx="4075445" cy="3848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047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76645" y="1426078"/>
            <a:ext cx="8754341" cy="3197370"/>
          </a:xfrm>
        </p:spPr>
        <p:txBody>
          <a:bodyPr/>
          <a:lstStyle/>
          <a:p>
            <a:r>
              <a:rPr lang="en-US" dirty="0" err="1" smtClean="0"/>
              <a:t>JupyterHub</a:t>
            </a:r>
            <a:r>
              <a:rPr lang="en-US" dirty="0" smtClean="0"/>
              <a:t>: </a:t>
            </a:r>
            <a:r>
              <a:rPr lang="en-US" dirty="0"/>
              <a:t>a multi-user version of </a:t>
            </a:r>
            <a:r>
              <a:rPr lang="en-US" dirty="0" smtClean="0"/>
              <a:t>notebook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Spawns single-users notebooks servers on-demand</a:t>
            </a:r>
          </a:p>
          <a:p>
            <a:pPr lvl="1"/>
            <a:r>
              <a:rPr lang="en-US" dirty="0"/>
              <a:t>Gives each user a complete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smtClean="0"/>
              <a:t>server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EGI Notebooks: </a:t>
            </a:r>
            <a:r>
              <a:rPr lang="en-US" dirty="0" err="1" smtClean="0"/>
              <a:t>JupyterHub</a:t>
            </a:r>
            <a:r>
              <a:rPr lang="en-US" dirty="0" smtClean="0"/>
              <a:t> hosted on EGI Cloud</a:t>
            </a:r>
          </a:p>
          <a:p>
            <a:pPr lvl="1"/>
            <a:r>
              <a:rPr lang="en-US" dirty="0"/>
              <a:t>Integrated with Check-in (AAI proxy</a:t>
            </a:r>
            <a:r>
              <a:rPr lang="en-US" dirty="0" smtClean="0"/>
              <a:t>)</a:t>
            </a:r>
          </a:p>
          <a:p>
            <a:pPr lvl="1"/>
            <a:r>
              <a:rPr lang="en-GB" dirty="0" smtClean="0"/>
              <a:t>Persistent </a:t>
            </a:r>
            <a:r>
              <a:rPr lang="en-GB" dirty="0"/>
              <a:t>storage for notebooks</a:t>
            </a:r>
          </a:p>
          <a:p>
            <a:pPr lvl="1"/>
            <a:r>
              <a:rPr lang="en-GB" dirty="0"/>
              <a:t>Bring your own environments/kernels</a:t>
            </a:r>
          </a:p>
          <a:p>
            <a:pPr lvl="1"/>
            <a:r>
              <a:rPr lang="en-GB" dirty="0" smtClean="0"/>
              <a:t>Access </a:t>
            </a:r>
            <a:r>
              <a:rPr lang="en-GB" dirty="0"/>
              <a:t>EGI computing and storage </a:t>
            </a:r>
            <a:r>
              <a:rPr lang="en-GB" dirty="0" smtClean="0"/>
              <a:t>from the notebooks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Notebooks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37446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https://notebooks.egi.eu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shot 2019-05-07 at 12.0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34" y="1201167"/>
            <a:ext cx="3369285" cy="29746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7550990" y="359736"/>
            <a:ext cx="1379996" cy="537244"/>
          </a:xfrm>
          <a:prstGeom prst="wedgeRoundRectCallout">
            <a:avLst>
              <a:gd name="adj1" fmla="val 41114"/>
              <a:gd name="adj2" fmla="val 101137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User guide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938729" y="2245969"/>
            <a:ext cx="964072" cy="537244"/>
          </a:xfrm>
          <a:prstGeom prst="wedgeRoundRectCallout">
            <a:avLst>
              <a:gd name="adj1" fmla="val -86130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Login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374461"/>
          </a:xfrm>
        </p:spPr>
        <p:txBody>
          <a:bodyPr/>
          <a:lstStyle/>
          <a:p>
            <a:r>
              <a:rPr lang="en-US" dirty="0" smtClean="0"/>
              <a:t>Available via the Marketplace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7BDFC93-1B3D-DE48-96BD-CCE026A87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369218"/>
            <a:ext cx="8754341" cy="357763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sz="2800" dirty="0"/>
              <a:t>Catch-all </a:t>
            </a:r>
            <a:r>
              <a:rPr lang="en-GB" sz="2800" dirty="0" smtClean="0"/>
              <a:t>instance: </a:t>
            </a:r>
            <a:r>
              <a:rPr lang="en-GB" sz="2800" dirty="0" smtClean="0">
                <a:hlinkClick r:id="rId2"/>
              </a:rPr>
              <a:t>https://notebooks.egi.eu</a:t>
            </a:r>
            <a:r>
              <a:rPr lang="en-GB" sz="2800" dirty="0" smtClean="0"/>
              <a:t> </a:t>
            </a:r>
            <a:endParaRPr lang="en-GB" sz="2400" dirty="0"/>
          </a:p>
          <a:p>
            <a:pPr lvl="1"/>
            <a:r>
              <a:rPr lang="en-GB" sz="2400" dirty="0"/>
              <a:t>Limited resources: </a:t>
            </a:r>
            <a:r>
              <a:rPr lang="en-GB" sz="2400" dirty="0">
                <a:solidFill>
                  <a:srgbClr val="FF6600"/>
                </a:solidFill>
              </a:rPr>
              <a:t>1 CPU, 1GB RAM and 10GB of persistent storage</a:t>
            </a:r>
          </a:p>
          <a:p>
            <a:pPr lvl="1"/>
            <a:r>
              <a:rPr lang="en-GB" sz="2400" dirty="0"/>
              <a:t>Sponsored access (free for the users)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One-click access</a:t>
            </a:r>
            <a:r>
              <a:rPr lang="en-GB" sz="2400" dirty="0" smtClean="0"/>
              <a:t>: No need to Order it</a:t>
            </a:r>
          </a:p>
          <a:p>
            <a:pPr lvl="1"/>
            <a:r>
              <a:rPr lang="en-GB" sz="2400" dirty="0" smtClean="0"/>
              <a:t>Kills </a:t>
            </a:r>
            <a:r>
              <a:rPr lang="en-GB" sz="2400" dirty="0"/>
              <a:t>notebooks after 1 hour of inactivity </a:t>
            </a:r>
            <a:br>
              <a:rPr lang="en-GB" sz="2400" dirty="0"/>
            </a:br>
            <a:r>
              <a:rPr lang="en-GB" sz="2400" dirty="0" smtClean="0"/>
              <a:t>(</a:t>
            </a:r>
            <a:r>
              <a:rPr lang="en-GB" sz="2400" dirty="0"/>
              <a:t>Use the persistent folder </a:t>
            </a:r>
            <a:r>
              <a:rPr lang="en-GB" sz="2400" dirty="0">
                <a:sym typeface="Wingdings"/>
              </a:rPr>
              <a:t> </a:t>
            </a:r>
            <a:r>
              <a:rPr lang="en-GB" sz="2400" dirty="0"/>
              <a:t>Don’t loose your work!)</a:t>
            </a:r>
          </a:p>
          <a:p>
            <a:endParaRPr lang="en-GB" sz="2800" dirty="0" smtClean="0"/>
          </a:p>
          <a:p>
            <a:r>
              <a:rPr lang="en-GB" sz="2800" dirty="0" smtClean="0"/>
              <a:t>VO</a:t>
            </a:r>
            <a:r>
              <a:rPr lang="en-GB" sz="2800" dirty="0"/>
              <a:t>/Community </a:t>
            </a:r>
            <a:r>
              <a:rPr lang="en-GB" sz="2800" dirty="0" smtClean="0"/>
              <a:t>deployments</a:t>
            </a:r>
            <a:endParaRPr lang="en-GB" sz="2800" dirty="0"/>
          </a:p>
          <a:p>
            <a:pPr lvl="1"/>
            <a:r>
              <a:rPr lang="en-GB" sz="2400" dirty="0"/>
              <a:t>Tailored to specific VO with custom computing/</a:t>
            </a:r>
            <a:r>
              <a:rPr lang="en-GB" sz="2400" dirty="0" smtClean="0"/>
              <a:t>storage, e.g.:</a:t>
            </a:r>
            <a:endParaRPr lang="en-GB" sz="2400" dirty="0"/>
          </a:p>
          <a:p>
            <a:pPr lvl="2"/>
            <a:r>
              <a:rPr lang="en-GB" sz="2000" dirty="0"/>
              <a:t>access to GPUs, fat nodes</a:t>
            </a:r>
          </a:p>
          <a:p>
            <a:pPr lvl="2"/>
            <a:r>
              <a:rPr lang="en-GB" sz="2000" dirty="0"/>
              <a:t>access to Spark, other </a:t>
            </a:r>
            <a:r>
              <a:rPr lang="en-GB" sz="2000" dirty="0" err="1"/>
              <a:t>BigData</a:t>
            </a:r>
            <a:r>
              <a:rPr lang="en-GB" sz="2000" dirty="0"/>
              <a:t>/ML environments</a:t>
            </a:r>
          </a:p>
          <a:p>
            <a:pPr lvl="2"/>
            <a:r>
              <a:rPr lang="en-GB" sz="2000" dirty="0"/>
              <a:t>auto-mount filesystems on notebooks</a:t>
            </a:r>
          </a:p>
          <a:p>
            <a:pPr lvl="2"/>
            <a:r>
              <a:rPr lang="en-GB" sz="2000" dirty="0"/>
              <a:t>…</a:t>
            </a:r>
          </a:p>
          <a:p>
            <a:pPr lvl="1"/>
            <a:r>
              <a:rPr lang="en-GB" sz="2200" dirty="0"/>
              <a:t>Community deployment for training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1 CPU / 1GB RAM and 10GB storage / user</a:t>
            </a:r>
          </a:p>
        </p:txBody>
      </p:sp>
    </p:spTree>
    <p:extLst>
      <p:ext uri="{BB962C8B-B14F-4D97-AF65-F5344CB8AC3E}">
        <p14:creationId xmlns:p14="http://schemas.microsoft.com/office/powerpoint/2010/main" val="398914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76645" y="1014486"/>
            <a:ext cx="8754341" cy="3197370"/>
          </a:xfrm>
        </p:spPr>
        <p:txBody>
          <a:bodyPr/>
          <a:lstStyle/>
          <a:p>
            <a:r>
              <a:rPr lang="en-US" sz="1800" dirty="0" smtClean="0"/>
              <a:t>Community specific deployments</a:t>
            </a:r>
          </a:p>
          <a:p>
            <a:pPr lvl="1"/>
            <a:r>
              <a:rPr lang="en-US" sz="1600" dirty="0" smtClean="0"/>
              <a:t>AGINFRA+ instance: 28 Users</a:t>
            </a:r>
          </a:p>
          <a:p>
            <a:pPr lvl="1"/>
            <a:r>
              <a:rPr lang="en-US" sz="1600" dirty="0" err="1" smtClean="0"/>
              <a:t>Parthenos</a:t>
            </a:r>
            <a:r>
              <a:rPr lang="en-US" sz="1600" dirty="0" smtClean="0"/>
              <a:t> instance: 9 users</a:t>
            </a:r>
          </a:p>
          <a:p>
            <a:pPr lvl="1"/>
            <a:r>
              <a:rPr lang="en-US" sz="1600" dirty="0" smtClean="0"/>
              <a:t>EPOS-ORFEUS instance: 4 users</a:t>
            </a:r>
          </a:p>
          <a:p>
            <a:pPr lvl="1"/>
            <a:r>
              <a:rPr lang="en-US" sz="1600" dirty="0" err="1" smtClean="0"/>
              <a:t>PaNOSC</a:t>
            </a:r>
            <a:r>
              <a:rPr lang="en-US" sz="1600" dirty="0" smtClean="0"/>
              <a:t> instance: Under setup</a:t>
            </a:r>
          </a:p>
          <a:p>
            <a:r>
              <a:rPr lang="en-US" sz="1800" dirty="0" smtClean="0"/>
              <a:t>Training instance (deployed for specific events):</a:t>
            </a:r>
          </a:p>
          <a:p>
            <a:pPr lvl="1"/>
            <a:r>
              <a:rPr lang="en-US" sz="1600" dirty="0"/>
              <a:t>CODATA-RDA </a:t>
            </a:r>
            <a:r>
              <a:rPr lang="en-US" sz="1600" dirty="0" smtClean="0"/>
              <a:t>Summer School July 2018 (55 participants)</a:t>
            </a:r>
          </a:p>
          <a:p>
            <a:pPr lvl="1"/>
            <a:r>
              <a:rPr lang="en-US" sz="1600" dirty="0" smtClean="0"/>
              <a:t>TU </a:t>
            </a:r>
            <a:r>
              <a:rPr lang="en-US" sz="1600" dirty="0"/>
              <a:t>Wien </a:t>
            </a:r>
            <a:r>
              <a:rPr lang="en-US" sz="1600" dirty="0" smtClean="0"/>
              <a:t>course Jan </a:t>
            </a:r>
            <a:r>
              <a:rPr lang="en-US" sz="1600" dirty="0"/>
              <a:t>2018 </a:t>
            </a:r>
            <a:r>
              <a:rPr lang="en-US" sz="1600" dirty="0" smtClean="0"/>
              <a:t>(25 participants)</a:t>
            </a:r>
            <a:endParaRPr lang="en-US" sz="1600" dirty="0"/>
          </a:p>
          <a:p>
            <a:pPr lvl="1"/>
            <a:r>
              <a:rPr lang="en-US" sz="1600" dirty="0" smtClean="0"/>
              <a:t>DI4R </a:t>
            </a:r>
            <a:r>
              <a:rPr lang="en-US" sz="1600" dirty="0"/>
              <a:t>October 2018 </a:t>
            </a:r>
            <a:r>
              <a:rPr lang="en-US" sz="1600" dirty="0" smtClean="0"/>
              <a:t>(15 participants)</a:t>
            </a:r>
            <a:endParaRPr lang="en-US" sz="1600" dirty="0"/>
          </a:p>
          <a:p>
            <a:pPr lvl="1"/>
            <a:r>
              <a:rPr lang="en-US" sz="1600" dirty="0" smtClean="0"/>
              <a:t>ISGC tutorial April </a:t>
            </a:r>
            <a:r>
              <a:rPr lang="en-US" sz="1600" dirty="0"/>
              <a:t>2019 </a:t>
            </a:r>
            <a:r>
              <a:rPr lang="en-US" sz="1600" dirty="0" smtClean="0"/>
              <a:t>(50 </a:t>
            </a:r>
            <a:r>
              <a:rPr lang="en-US" sz="1600" dirty="0"/>
              <a:t>participants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Bielefeld </a:t>
            </a:r>
            <a:r>
              <a:rPr lang="en-US" sz="1600" dirty="0"/>
              <a:t>University May 2019 </a:t>
            </a:r>
            <a:r>
              <a:rPr lang="en-US" sz="1600" dirty="0" smtClean="0"/>
              <a:t>(30 </a:t>
            </a:r>
            <a:r>
              <a:rPr lang="en-US" sz="1600" dirty="0"/>
              <a:t>participants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Current supporting infrastructure:</a:t>
            </a:r>
          </a:p>
          <a:p>
            <a:pPr lvl="1"/>
            <a:r>
              <a:rPr lang="en-US" sz="1600" dirty="0" smtClean="0"/>
              <a:t>10 VMs at INFN-Catania with a total of 52 CPUs and 104GB RAM</a:t>
            </a:r>
          </a:p>
          <a:p>
            <a:pPr lvl="1"/>
            <a:r>
              <a:rPr lang="en-US" sz="1600" dirty="0" smtClean="0"/>
              <a:t>3 VMs at CESNET with 24 CPUs and 96GB RAM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374461"/>
          </a:xfrm>
        </p:spPr>
        <p:txBody>
          <a:bodyPr/>
          <a:lstStyle/>
          <a:p>
            <a:r>
              <a:rPr lang="en-US" dirty="0" smtClean="0"/>
              <a:t>User statistics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1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2500" y="28036"/>
            <a:ext cx="4728796" cy="341632"/>
          </a:xfrm>
        </p:spPr>
        <p:txBody>
          <a:bodyPr/>
          <a:lstStyle/>
          <a:p>
            <a:pPr algn="r"/>
            <a:r>
              <a:rPr lang="en-US" dirty="0" smtClean="0"/>
              <a:t>Open Science tutorial </a:t>
            </a:r>
            <a:r>
              <a:rPr lang="en-US" dirty="0"/>
              <a:t>@ ISGC’19</a:t>
            </a:r>
            <a:br>
              <a:rPr lang="en-US" dirty="0"/>
            </a:br>
            <a:r>
              <a:rPr lang="en-US" sz="1600" dirty="0">
                <a:hlinkClick r:id="rId2"/>
              </a:rPr>
              <a:t>https://documents.egi.eu/document/</a:t>
            </a:r>
            <a:r>
              <a:rPr lang="en-US" sz="1600" dirty="0" smtClean="0">
                <a:hlinkClick r:id="rId2"/>
              </a:rPr>
              <a:t>3442</a:t>
            </a:r>
            <a:r>
              <a:rPr lang="en-US" sz="1600" dirty="0" smtClean="0"/>
              <a:t> 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84738" y="312570"/>
            <a:ext cx="8976558" cy="4746254"/>
            <a:chOff x="751966" y="908720"/>
            <a:chExt cx="11031249" cy="5832648"/>
          </a:xfrm>
        </p:grpSpPr>
        <p:sp>
          <p:nvSpPr>
            <p:cNvPr id="7" name="Rectangle 6"/>
            <p:cNvSpPr/>
            <p:nvPr/>
          </p:nvSpPr>
          <p:spPr>
            <a:xfrm>
              <a:off x="4377052" y="2564904"/>
              <a:ext cx="1728192" cy="13681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GitHub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65084" y="3068960"/>
              <a:ext cx="1152128" cy="72008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Your repository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77052" y="908720"/>
              <a:ext cx="1728192" cy="13681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dirty="0"/>
                <a:t>EGI Notebooks services</a:t>
              </a:r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848660" y="2996952"/>
              <a:ext cx="504056" cy="504056"/>
            </a:xfrm>
            <a:prstGeom prst="smileyFac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7052" y="4221088"/>
              <a:ext cx="1728192" cy="1368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err="1">
                  <a:solidFill>
                    <a:srgbClr val="000000"/>
                  </a:solidFill>
                </a:rPr>
                <a:t>Zenodo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1966" y="3428999"/>
              <a:ext cx="699717" cy="52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Your</a:t>
              </a:r>
              <a:br>
                <a:rPr lang="en-US" sz="1100" b="1" dirty="0"/>
              </a:br>
              <a:r>
                <a:rPr lang="en-US" sz="1100" b="1" dirty="0"/>
                <a:t>laptop</a:t>
              </a:r>
            </a:p>
          </p:txBody>
        </p:sp>
        <p:cxnSp>
          <p:nvCxnSpPr>
            <p:cNvPr id="13" name="Straight Arrow Connector 12"/>
            <p:cNvCxnSpPr>
              <a:stCxn id="9" idx="1"/>
              <a:endCxn id="10" idx="7"/>
            </p:cNvCxnSpPr>
            <p:nvPr/>
          </p:nvCxnSpPr>
          <p:spPr>
            <a:xfrm flipH="1">
              <a:off x="1278899" y="1592796"/>
              <a:ext cx="3098153" cy="1477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111583">
              <a:off x="2194768" y="1825489"/>
              <a:ext cx="1661970" cy="32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Download </a:t>
              </a:r>
              <a:r>
                <a:rPr lang="en-US" sz="1100" i="1" dirty="0" err="1"/>
                <a:t>ipynb</a:t>
              </a:r>
              <a:r>
                <a:rPr lang="en-US" sz="1100" i="1" dirty="0"/>
                <a:t> file</a:t>
              </a:r>
            </a:p>
          </p:txBody>
        </p:sp>
        <p:cxnSp>
          <p:nvCxnSpPr>
            <p:cNvPr id="15" name="Straight Arrow Connector 14"/>
            <p:cNvCxnSpPr>
              <a:stCxn id="10" idx="6"/>
              <a:endCxn id="7" idx="1"/>
            </p:cNvCxnSpPr>
            <p:nvPr/>
          </p:nvCxnSpPr>
          <p:spPr>
            <a:xfrm>
              <a:off x="1352716" y="3248980"/>
              <a:ext cx="30243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60827" y="2492896"/>
              <a:ext cx="1757704" cy="73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Create repository</a:t>
              </a:r>
            </a:p>
            <a:p>
              <a:r>
                <a:rPr lang="en-US" sz="1100" i="1" dirty="0"/>
                <a:t>Upload </a:t>
              </a:r>
              <a:r>
                <a:rPr lang="en-US" sz="1100" i="1" dirty="0" err="1"/>
                <a:t>ipynb</a:t>
              </a:r>
              <a:r>
                <a:rPr lang="en-US" sz="1100" i="1" dirty="0"/>
                <a:t> file</a:t>
              </a:r>
            </a:p>
            <a:p>
              <a:r>
                <a:rPr lang="en-US" sz="1100" i="1" dirty="0"/>
                <a:t>Add </a:t>
              </a:r>
              <a:r>
                <a:rPr lang="en-US" sz="1100" i="1" dirty="0" err="1"/>
                <a:t>requirements.txt</a:t>
              </a:r>
              <a:endParaRPr lang="en-US" sz="1100" i="1" dirty="0"/>
            </a:p>
          </p:txBody>
        </p:sp>
        <p:cxnSp>
          <p:nvCxnSpPr>
            <p:cNvPr id="17" name="Straight Arrow Connector 16"/>
            <p:cNvCxnSpPr>
              <a:endCxn id="11" idx="1"/>
            </p:cNvCxnSpPr>
            <p:nvPr/>
          </p:nvCxnSpPr>
          <p:spPr>
            <a:xfrm>
              <a:off x="1280708" y="3429001"/>
              <a:ext cx="3096344" cy="1476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535490">
              <a:off x="1953959" y="4151083"/>
              <a:ext cx="1652744" cy="52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Specify </a:t>
              </a:r>
              <a:r>
                <a:rPr lang="en-US" sz="1100" i="1" dirty="0" err="1"/>
                <a:t>GitHub</a:t>
              </a:r>
              <a:r>
                <a:rPr lang="en-US" sz="1100" i="1" dirty="0"/>
                <a:t> repo</a:t>
              </a:r>
            </a:p>
            <a:p>
              <a:r>
                <a:rPr lang="en-US" sz="1100" b="1" i="1" dirty="0" smtClean="0">
                  <a:solidFill>
                    <a:schemeClr val="accent3"/>
                  </a:solidFill>
                </a:rPr>
                <a:t>Generate DOI</a:t>
              </a:r>
              <a:endParaRPr lang="en-US" sz="1100" b="1" i="1" dirty="0">
                <a:solidFill>
                  <a:schemeClr val="accent3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8" idx="2"/>
              <a:endCxn id="11" idx="0"/>
            </p:cNvCxnSpPr>
            <p:nvPr/>
          </p:nvCxnSpPr>
          <p:spPr>
            <a:xfrm>
              <a:off x="5241148" y="3789040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37092" y="1772816"/>
              <a:ext cx="936107" cy="37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Execute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9817" y="4941168"/>
              <a:ext cx="1620748" cy="37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Data </a:t>
              </a:r>
              <a:r>
                <a:rPr lang="en-US" sz="1400" dirty="0" smtClean="0">
                  <a:solidFill>
                    <a:schemeClr val="bg1"/>
                  </a:solidFill>
                </a:rPr>
                <a:t>repository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9705644" y="4653136"/>
              <a:ext cx="504056" cy="504056"/>
            </a:xfrm>
            <a:prstGeom prst="smileyFac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29580" y="1484784"/>
              <a:ext cx="1728192" cy="13681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</a:rPr>
                <a:t>MyBinder.org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17611" y="2276872"/>
              <a:ext cx="1235535" cy="37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Re-execute</a:t>
              </a:r>
            </a:p>
          </p:txBody>
        </p:sp>
        <p:cxnSp>
          <p:nvCxnSpPr>
            <p:cNvPr id="25" name="Straight Arrow Connector 24"/>
            <p:cNvCxnSpPr>
              <a:stCxn id="11" idx="3"/>
              <a:endCxn id="22" idx="2"/>
            </p:cNvCxnSpPr>
            <p:nvPr/>
          </p:nvCxnSpPr>
          <p:spPr>
            <a:xfrm>
              <a:off x="6105244" y="4905164"/>
              <a:ext cx="36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249262" y="4870901"/>
              <a:ext cx="3138865" cy="378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Obtain </a:t>
              </a:r>
              <a:r>
                <a:rPr lang="en-US" sz="1400" i="1" dirty="0" err="1"/>
                <a:t>GitHub</a:t>
              </a:r>
              <a:r>
                <a:rPr lang="en-US" sz="1400" i="1" dirty="0"/>
                <a:t> project reference</a:t>
              </a:r>
            </a:p>
          </p:txBody>
        </p:sp>
        <p:cxnSp>
          <p:nvCxnSpPr>
            <p:cNvPr id="27" name="Straight Arrow Connector 26"/>
            <p:cNvCxnSpPr>
              <a:stCxn id="22" idx="0"/>
              <a:endCxn id="23" idx="2"/>
            </p:cNvCxnSpPr>
            <p:nvPr/>
          </p:nvCxnSpPr>
          <p:spPr>
            <a:xfrm flipV="1">
              <a:off x="9957672" y="2852936"/>
              <a:ext cx="36004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753316" y="3068960"/>
              <a:ext cx="3200272" cy="378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Provide </a:t>
              </a:r>
              <a:r>
                <a:rPr lang="en-US" sz="1400" i="1" dirty="0" err="1"/>
                <a:t>GitHub</a:t>
              </a:r>
              <a:r>
                <a:rPr lang="en-US" sz="1400" i="1" dirty="0"/>
                <a:t> project reference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96200" y="5733256"/>
              <a:ext cx="1961914" cy="642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Discover Notebook</a:t>
              </a:r>
              <a:br>
                <a:rPr lang="en-US" sz="1400" i="1" dirty="0"/>
              </a:br>
              <a:r>
                <a:rPr lang="en-US" sz="1400" i="1" dirty="0" smtClean="0"/>
                <a:t>(use DOI)</a:t>
              </a:r>
              <a:endParaRPr lang="en-US" sz="1400" i="1" dirty="0"/>
            </a:p>
          </p:txBody>
        </p:sp>
        <p:cxnSp>
          <p:nvCxnSpPr>
            <p:cNvPr id="30" name="Straight Arrow Connector 29"/>
            <p:cNvCxnSpPr>
              <a:stCxn id="35" idx="1"/>
            </p:cNvCxnSpPr>
            <p:nvPr/>
          </p:nvCxnSpPr>
          <p:spPr>
            <a:xfrm flipV="1">
              <a:off x="5735960" y="5229200"/>
              <a:ext cx="4392488" cy="11161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miley Face 30"/>
            <p:cNvSpPr/>
            <p:nvPr/>
          </p:nvSpPr>
          <p:spPr>
            <a:xfrm>
              <a:off x="10137692" y="4293096"/>
              <a:ext cx="504056" cy="504056"/>
            </a:xfrm>
            <a:prstGeom prst="smileyFac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Smiley Face 31"/>
            <p:cNvSpPr/>
            <p:nvPr/>
          </p:nvSpPr>
          <p:spPr>
            <a:xfrm>
              <a:off x="10209700" y="4941168"/>
              <a:ext cx="504056" cy="504056"/>
            </a:xfrm>
            <a:prstGeom prst="smileyFac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Smiley Face 32"/>
            <p:cNvSpPr/>
            <p:nvPr/>
          </p:nvSpPr>
          <p:spPr>
            <a:xfrm>
              <a:off x="10641748" y="4509120"/>
              <a:ext cx="504056" cy="504056"/>
            </a:xfrm>
            <a:prstGeom prst="smileyFac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487071" y="5085184"/>
              <a:ext cx="1296144" cy="529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Fellow </a:t>
              </a:r>
              <a:br>
                <a:rPr lang="en-US" sz="1100" b="1" dirty="0"/>
              </a:br>
              <a:r>
                <a:rPr lang="en-US" sz="1100" b="1" dirty="0"/>
                <a:t>researchers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 flipH="1">
              <a:off x="4799856" y="5949280"/>
              <a:ext cx="936104" cy="792088"/>
            </a:xfrm>
            <a:prstGeom prst="foldedCorner">
              <a:avLst>
                <a:gd name="adj" fmla="val 30291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dirty="0" smtClean="0">
                  <a:solidFill>
                    <a:srgbClr val="1B216E"/>
                  </a:solidFill>
                </a:rPr>
                <a:t>Journal paper</a:t>
              </a:r>
              <a:endParaRPr lang="en-US" sz="1050" dirty="0">
                <a:solidFill>
                  <a:srgbClr val="1B216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15880" y="6309320"/>
              <a:ext cx="564346" cy="37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/>
                  </a:solidFill>
                </a:rPr>
                <a:t>DOI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>
              <a:off x="2999656" y="4653136"/>
              <a:ext cx="2016224" cy="184529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55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2500" y="28036"/>
            <a:ext cx="4728796" cy="341632"/>
          </a:xfrm>
        </p:spPr>
        <p:txBody>
          <a:bodyPr/>
          <a:lstStyle/>
          <a:p>
            <a:pPr algn="r"/>
            <a:r>
              <a:rPr lang="en-US" dirty="0" smtClean="0"/>
              <a:t>Target scenario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4612" y="1660272"/>
            <a:ext cx="1406297" cy="111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GitHub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8995" y="2070442"/>
            <a:ext cx="937532" cy="58595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Your repository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4612" y="312570"/>
            <a:ext cx="1406297" cy="111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EGI Notebooks </a:t>
            </a:r>
            <a:r>
              <a:rPr lang="en-US" sz="1600" dirty="0" smtClean="0">
                <a:solidFill>
                  <a:srgbClr val="FF0000"/>
                </a:solidFill>
              </a:rPr>
              <a:t>&amp; Binder </a:t>
            </a:r>
            <a:r>
              <a:rPr lang="en-US" sz="1600" dirty="0" smtClean="0"/>
              <a:t>services</a:t>
            </a:r>
            <a:endParaRPr lang="en-US" sz="1600" dirty="0"/>
          </a:p>
        </p:txBody>
      </p:sp>
      <p:sp>
        <p:nvSpPr>
          <p:cNvPr id="10" name="Smiley Face 9"/>
          <p:cNvSpPr/>
          <p:nvPr/>
        </p:nvSpPr>
        <p:spPr>
          <a:xfrm>
            <a:off x="163422" y="2011846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3034612" y="3007974"/>
            <a:ext cx="1406297" cy="111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Zenodo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8" y="2363420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Your</a:t>
            </a:r>
            <a:br>
              <a:rPr lang="en-US" sz="1100" b="1" dirty="0"/>
            </a:br>
            <a:r>
              <a:rPr lang="en-US" sz="1100" b="1" dirty="0"/>
              <a:t>laptop</a:t>
            </a:r>
          </a:p>
        </p:txBody>
      </p:sp>
      <p:cxnSp>
        <p:nvCxnSpPr>
          <p:cNvPr id="13" name="Straight Arrow Connector 12"/>
          <p:cNvCxnSpPr>
            <a:stCxn id="9" idx="1"/>
            <a:endCxn id="10" idx="7"/>
          </p:cNvCxnSpPr>
          <p:nvPr/>
        </p:nvCxnSpPr>
        <p:spPr>
          <a:xfrm flipH="1">
            <a:off x="513524" y="869229"/>
            <a:ext cx="2521088" cy="1202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111583">
            <a:off x="1258802" y="1058581"/>
            <a:ext cx="13524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Download </a:t>
            </a:r>
            <a:r>
              <a:rPr lang="en-US" sz="1100" i="1" dirty="0" err="1"/>
              <a:t>ipynb</a:t>
            </a:r>
            <a:r>
              <a:rPr lang="en-US" sz="1100" i="1" dirty="0"/>
              <a:t> file</a:t>
            </a:r>
          </a:p>
        </p:txBody>
      </p:sp>
      <p:cxnSp>
        <p:nvCxnSpPr>
          <p:cNvPr id="15" name="Straight Arrow Connector 14"/>
          <p:cNvCxnSpPr>
            <a:stCxn id="10" idx="6"/>
            <a:endCxn id="7" idx="1"/>
          </p:cNvCxnSpPr>
          <p:nvPr/>
        </p:nvCxnSpPr>
        <p:spPr>
          <a:xfrm>
            <a:off x="573592" y="2216931"/>
            <a:ext cx="24610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3931" y="1601676"/>
            <a:ext cx="14303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Create repository</a:t>
            </a:r>
          </a:p>
          <a:p>
            <a:r>
              <a:rPr lang="en-US" sz="1100" i="1" dirty="0"/>
              <a:t>Upload </a:t>
            </a:r>
            <a:r>
              <a:rPr lang="en-US" sz="1100" i="1" dirty="0" err="1"/>
              <a:t>ipynb</a:t>
            </a:r>
            <a:r>
              <a:rPr lang="en-US" sz="1100" i="1" dirty="0"/>
              <a:t> file</a:t>
            </a:r>
          </a:p>
          <a:p>
            <a:r>
              <a:rPr lang="en-US" sz="1100" i="1" dirty="0"/>
              <a:t>Add </a:t>
            </a:r>
            <a:r>
              <a:rPr lang="en-US" sz="1100" i="1" dirty="0" err="1"/>
              <a:t>requirements.txt</a:t>
            </a:r>
            <a:endParaRPr lang="en-US" sz="1100" i="1" dirty="0"/>
          </a:p>
        </p:txBody>
      </p: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514996" y="2363421"/>
            <a:ext cx="2519616" cy="1201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535490">
            <a:off x="1062847" y="2951008"/>
            <a:ext cx="1344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Specify </a:t>
            </a:r>
            <a:r>
              <a:rPr lang="en-US" sz="1100" i="1" dirty="0" err="1"/>
              <a:t>GitHub</a:t>
            </a:r>
            <a:r>
              <a:rPr lang="en-US" sz="1100" i="1" dirty="0"/>
              <a:t> repo</a:t>
            </a:r>
          </a:p>
          <a:p>
            <a:r>
              <a:rPr lang="en-US" sz="1100" b="1" i="1" dirty="0" smtClean="0">
                <a:solidFill>
                  <a:schemeClr val="accent3"/>
                </a:solidFill>
              </a:rPr>
              <a:t>Generate DOI</a:t>
            </a:r>
            <a:endParaRPr lang="en-US" sz="1100" b="1" i="1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>
            <a:stCxn id="8" idx="2"/>
            <a:endCxn id="11" idx="0"/>
          </p:cNvCxnSpPr>
          <p:nvPr/>
        </p:nvCxnSpPr>
        <p:spPr>
          <a:xfrm>
            <a:off x="3737761" y="2656399"/>
            <a:ext cx="0" cy="351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27591" y="101571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5686" y="3593931"/>
            <a:ext cx="131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</a:t>
            </a:r>
            <a:r>
              <a:rPr lang="en-US" sz="1400" dirty="0" smtClean="0">
                <a:solidFill>
                  <a:schemeClr val="bg1"/>
                </a:solidFill>
              </a:rPr>
              <a:t>repository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7370695" y="3359548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6902149" y="2700197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Re-execute</a:t>
            </a:r>
          </a:p>
        </p:txBody>
      </p:sp>
      <p:cxnSp>
        <p:nvCxnSpPr>
          <p:cNvPr id="25" name="Straight Arrow Connector 24"/>
          <p:cNvCxnSpPr>
            <a:stCxn id="11" idx="3"/>
            <a:endCxn id="22" idx="2"/>
          </p:cNvCxnSpPr>
          <p:nvPr/>
        </p:nvCxnSpPr>
        <p:spPr>
          <a:xfrm>
            <a:off x="4440909" y="3564633"/>
            <a:ext cx="2929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58102" y="3536752"/>
            <a:ext cx="2554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Obtain </a:t>
            </a:r>
            <a:r>
              <a:rPr lang="en-US" sz="1400" i="1" dirty="0" err="1"/>
              <a:t>GitHub</a:t>
            </a:r>
            <a:r>
              <a:rPr lang="en-US" sz="1400" i="1" dirty="0"/>
              <a:t> project reference</a:t>
            </a:r>
          </a:p>
        </p:txBody>
      </p:sp>
      <p:cxnSp>
        <p:nvCxnSpPr>
          <p:cNvPr id="27" name="Straight Arrow Connector 26"/>
          <p:cNvCxnSpPr>
            <a:stCxn id="22" idx="0"/>
          </p:cNvCxnSpPr>
          <p:nvPr/>
        </p:nvCxnSpPr>
        <p:spPr>
          <a:xfrm flipH="1" flipV="1">
            <a:off x="4404552" y="1425889"/>
            <a:ext cx="3171228" cy="1933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35805" y="2268127"/>
            <a:ext cx="2604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Provide </a:t>
            </a:r>
            <a:r>
              <a:rPr lang="en-US" sz="1400" i="1" dirty="0" err="1"/>
              <a:t>GitHub</a:t>
            </a:r>
            <a:r>
              <a:rPr lang="en-US" sz="1400" i="1" dirty="0"/>
              <a:t> project reference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98280" y="4238484"/>
            <a:ext cx="159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Discover Notebook</a:t>
            </a:r>
            <a:br>
              <a:rPr lang="en-US" sz="1400" i="1" dirty="0"/>
            </a:br>
            <a:r>
              <a:rPr lang="en-US" sz="1400" i="1" dirty="0" smtClean="0"/>
              <a:t>(use DOI)</a:t>
            </a:r>
            <a:endParaRPr lang="en-US" sz="1400" i="1" dirty="0"/>
          </a:p>
        </p:txBody>
      </p:sp>
      <p:cxnSp>
        <p:nvCxnSpPr>
          <p:cNvPr id="30" name="Straight Arrow Connector 29"/>
          <p:cNvCxnSpPr>
            <a:stCxn id="35" idx="1"/>
          </p:cNvCxnSpPr>
          <p:nvPr/>
        </p:nvCxnSpPr>
        <p:spPr>
          <a:xfrm flipV="1">
            <a:off x="4140409" y="3828314"/>
            <a:ext cx="3574339" cy="908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7722270" y="3066569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Smiley Face 31"/>
          <p:cNvSpPr/>
          <p:nvPr/>
        </p:nvSpPr>
        <p:spPr>
          <a:xfrm>
            <a:off x="7780865" y="3593931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Smiley Face 32"/>
          <p:cNvSpPr/>
          <p:nvPr/>
        </p:nvSpPr>
        <p:spPr>
          <a:xfrm>
            <a:off x="8132440" y="3242356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8006573" y="3711122"/>
            <a:ext cx="10547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Fellow </a:t>
            </a:r>
            <a:br>
              <a:rPr lang="en-US" sz="1100" b="1" dirty="0"/>
            </a:br>
            <a:r>
              <a:rPr lang="en-US" sz="1100" b="1" dirty="0"/>
              <a:t>researchers</a:t>
            </a:r>
          </a:p>
        </p:txBody>
      </p:sp>
      <p:sp>
        <p:nvSpPr>
          <p:cNvPr id="35" name="Folded Corner 34"/>
          <p:cNvSpPr/>
          <p:nvPr/>
        </p:nvSpPr>
        <p:spPr>
          <a:xfrm flipH="1">
            <a:off x="3378664" y="4414271"/>
            <a:ext cx="761744" cy="644553"/>
          </a:xfrm>
          <a:prstGeom prst="foldedCorner">
            <a:avLst>
              <a:gd name="adj" fmla="val 30291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 smtClean="0">
                <a:solidFill>
                  <a:srgbClr val="1B216E"/>
                </a:solidFill>
              </a:rPr>
              <a:t>Journal paper</a:t>
            </a:r>
            <a:endParaRPr lang="en-US" sz="1050" dirty="0">
              <a:solidFill>
                <a:srgbClr val="1B216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54451" y="4707250"/>
            <a:ext cx="45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DOI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>
            <a:off x="1913771" y="3359548"/>
            <a:ext cx="1640680" cy="15015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n 38"/>
          <p:cNvSpPr/>
          <p:nvPr/>
        </p:nvSpPr>
        <p:spPr>
          <a:xfrm>
            <a:off x="5286212" y="758052"/>
            <a:ext cx="1224136" cy="79208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Distributed big data</a:t>
            </a:r>
            <a:endParaRPr lang="en-US" sz="1400" dirty="0"/>
          </a:p>
        </p:txBody>
      </p:sp>
      <p:sp>
        <p:nvSpPr>
          <p:cNvPr id="40" name="Left-Right Arrow 39"/>
          <p:cNvSpPr/>
          <p:nvPr/>
        </p:nvSpPr>
        <p:spPr>
          <a:xfrm>
            <a:off x="4422116" y="799695"/>
            <a:ext cx="936104" cy="504056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66132" y="125975"/>
            <a:ext cx="736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DataHub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B2DROP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B2SAFE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Etc.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206527" y="1550140"/>
            <a:ext cx="1151693" cy="31571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7439317">
            <a:off x="4394956" y="2524937"/>
            <a:ext cx="1375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3"/>
                </a:solidFill>
              </a:rPr>
              <a:t>Generate DOI</a:t>
            </a:r>
            <a:endParaRPr lang="en-US" sz="14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164434" y="1369219"/>
            <a:ext cx="6002806" cy="3197370"/>
          </a:xfrm>
        </p:spPr>
        <p:txBody>
          <a:bodyPr/>
          <a:lstStyle/>
          <a:p>
            <a:r>
              <a:rPr lang="en-US" dirty="0" smtClean="0"/>
              <a:t>EGI Notebooks: A success story</a:t>
            </a:r>
          </a:p>
          <a:p>
            <a:pPr lvl="1"/>
            <a:r>
              <a:rPr lang="en-US" dirty="0" smtClean="0"/>
              <a:t>Growing usage of the catch-all instance</a:t>
            </a:r>
          </a:p>
          <a:p>
            <a:pPr lvl="1"/>
            <a:r>
              <a:rPr lang="en-US" dirty="0" smtClean="0"/>
              <a:t>Growing number of community-specific instances</a:t>
            </a:r>
          </a:p>
          <a:p>
            <a:r>
              <a:rPr lang="en-US" dirty="0" smtClean="0"/>
              <a:t>Embedded in Open Science scenario</a:t>
            </a:r>
          </a:p>
          <a:p>
            <a:pPr lvl="1"/>
            <a:r>
              <a:rPr lang="en-US" dirty="0"/>
              <a:t>H2020 proposals under evaluation to </a:t>
            </a:r>
            <a:r>
              <a:rPr lang="en-US" dirty="0" smtClean="0"/>
              <a:t>expand with an EGI Binder</a:t>
            </a:r>
          </a:p>
          <a:p>
            <a:r>
              <a:rPr lang="en-US" dirty="0" smtClean="0"/>
              <a:t>Integration with data access technologies</a:t>
            </a:r>
          </a:p>
          <a:p>
            <a:pPr lvl="1"/>
            <a:r>
              <a:rPr lang="en-US" dirty="0" smtClean="0"/>
              <a:t>EGI </a:t>
            </a:r>
            <a:r>
              <a:rPr lang="en-US" dirty="0" err="1" smtClean="0"/>
              <a:t>DataHub</a:t>
            </a:r>
            <a:r>
              <a:rPr lang="en-US" dirty="0" smtClean="0"/>
              <a:t> and EUDAT B2DROP </a:t>
            </a:r>
            <a:r>
              <a:rPr lang="mr-IN" dirty="0" smtClean="0"/>
              <a:t>–</a:t>
            </a:r>
            <a:r>
              <a:rPr lang="en-US" dirty="0" smtClean="0"/>
              <a:t> Prototypes available</a:t>
            </a:r>
          </a:p>
          <a:p>
            <a:pPr lvl="1"/>
            <a:endParaRPr lang="en-US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3" name="Subtitle 4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38771" y="1369219"/>
            <a:ext cx="3138199" cy="1077218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ED7D31"/>
                </a:solidFill>
              </a:rPr>
              <a:t>Join the new task forces to explore:</a:t>
            </a:r>
          </a:p>
          <a:p>
            <a:pPr marL="285750" indent="-200025">
              <a:buFont typeface="Arial"/>
              <a:buChar char="•"/>
            </a:pPr>
            <a:r>
              <a:rPr lang="en-US" sz="1600" dirty="0" smtClean="0">
                <a:solidFill>
                  <a:srgbClr val="ED7D31"/>
                </a:solidFill>
              </a:rPr>
              <a:t>Grid computing from </a:t>
            </a:r>
            <a:r>
              <a:rPr lang="en-US" sz="1600" dirty="0" err="1" smtClean="0">
                <a:solidFill>
                  <a:srgbClr val="ED7D31"/>
                </a:solidFill>
              </a:rPr>
              <a:t>Jupyter</a:t>
            </a:r>
            <a:endParaRPr lang="en-US" sz="1600" dirty="0" smtClean="0">
              <a:solidFill>
                <a:srgbClr val="ED7D31"/>
              </a:solidFill>
            </a:endParaRPr>
          </a:p>
          <a:p>
            <a:pPr marL="285750" indent="-200025">
              <a:buFont typeface="Arial"/>
              <a:buChar char="•"/>
            </a:pPr>
            <a:r>
              <a:rPr lang="en-US" sz="1600" dirty="0" smtClean="0">
                <a:solidFill>
                  <a:srgbClr val="ED7D31"/>
                </a:solidFill>
              </a:rPr>
              <a:t>Binder on EGI</a:t>
            </a:r>
          </a:p>
          <a:p>
            <a:r>
              <a:rPr lang="en-US" sz="1600" dirty="0" smtClean="0">
                <a:solidFill>
                  <a:srgbClr val="ED7D31"/>
                </a:solidFill>
              </a:rPr>
              <a:t>Email </a:t>
            </a:r>
            <a:r>
              <a:rPr lang="en-US" sz="1600" dirty="0" smtClean="0">
                <a:solidFill>
                  <a:srgbClr val="ED7D31"/>
                </a:solidFill>
                <a:hlinkClick r:id="rId2"/>
              </a:rPr>
              <a:t>enol.fernandez@egi.eu</a:t>
            </a:r>
            <a:r>
              <a:rPr lang="en-US" sz="1600" dirty="0" smtClean="0">
                <a:solidFill>
                  <a:srgbClr val="ED7D31"/>
                </a:solidFill>
              </a:rPr>
              <a:t> </a:t>
            </a:r>
            <a:endParaRPr lang="en-US" sz="16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77" y="2055677"/>
            <a:ext cx="4728796" cy="341632"/>
          </a:xfrm>
        </p:spPr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2579076" y="2628608"/>
            <a:ext cx="5610005" cy="763286"/>
          </a:xfrm>
        </p:spPr>
        <p:txBody>
          <a:bodyPr/>
          <a:lstStyle/>
          <a:p>
            <a:r>
              <a:rPr lang="en-US" sz="2400" dirty="0" smtClean="0"/>
              <a:t>Experience it at </a:t>
            </a:r>
            <a:r>
              <a:rPr lang="en-US" sz="2400" dirty="0" smtClean="0">
                <a:hlinkClick r:id="rId2"/>
              </a:rPr>
              <a:t>https://notebooks.egi.eu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11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435</Words>
  <Application>Microsoft Macintosh PowerPoint</Application>
  <PresentationFormat>On-screen Show (16:9)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HOME</vt:lpstr>
      <vt:lpstr>CONTENT</vt:lpstr>
      <vt:lpstr>SECTION</vt:lpstr>
      <vt:lpstr>END</vt:lpstr>
      <vt:lpstr>EGI Notebooks</vt:lpstr>
      <vt:lpstr>PowerPoint Presentation</vt:lpstr>
      <vt:lpstr>EGI Notebooks</vt:lpstr>
      <vt:lpstr>Service modes</vt:lpstr>
      <vt:lpstr>Notebooks</vt:lpstr>
      <vt:lpstr>Open Science tutorial @ ISGC’19 https://documents.egi.eu/document/3442 </vt:lpstr>
      <vt:lpstr>Target scenario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18</cp:revision>
  <dcterms:created xsi:type="dcterms:W3CDTF">2019-03-28T09:06:27Z</dcterms:created>
  <dcterms:modified xsi:type="dcterms:W3CDTF">2019-05-07T11:43:12Z</dcterms:modified>
</cp:coreProperties>
</file>