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831f2337a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831f2337a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let’s assume that everything related to accounts, memberships and the rest is in order and go launch a new simple topology, which will contain a single VM instance of a cloud appliance.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can do this by clicking on the big blue button in the center of the screen if we are still on the home page, or from any other page by clicking on the “new” button in the navigation bar on the left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831f2337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831f2337a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None/>
            </a:pPr>
            <a:r>
              <a:rPr lang="en"/>
              <a:t>This takes us to the topology builder, which is a wizard that helps us specify all the needed parameters.</a:t>
            </a:r>
            <a:endParaRPr/>
          </a:p>
          <a:p>
            <a:pPr indent="0" lvl="0" marL="0" rtl="0" algn="l">
              <a:spcBef>
                <a:spcPts val="0"/>
              </a:spcBef>
              <a:spcAft>
                <a:spcPts val="0"/>
              </a:spcAft>
              <a:buNone/>
            </a:pPr>
            <a:r>
              <a:rPr lang="en"/>
              <a:t> On the 1st step, we choose the appliance, one or more instances of which we wish to deploy as a VM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831f2337a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831f2337a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displayed list of appliances can be filtered by name and by the VO which supports them in the search bar above the list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831f2337a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831f2337a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suppose that we search for ubuntu based appliances supported by the fedcloud.egi.eu. </a:t>
            </a:r>
            <a:r>
              <a:rPr lang="en"/>
              <a:t>Some tags about the appliance are displayed under its name, but we can see more details about each appliance in case we are not sure which one best fits our purposes, by clicking on the details icon on the right, which takes us the appliance’s entry in the AppDB.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6a8d14e9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6a8d14e9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selecting the virtual appliance we are taken to the second step where we will select a Virtual Organization. </a:t>
            </a:r>
            <a:r>
              <a:rPr lang="en"/>
              <a:t>If you are a member in more that one of the supported Vos and the appliance selected is also supported by more that one of those VO’s, then you’ll have to choose one – if not, this step is trivial and you just click on the single displayed entry, like in my case.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listed VOs are the ones that also have sites supporting them. This means that even if a VO supports the appliance it won’t be displayed here if no site supports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6a8d14e9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6a8d14e9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VO selection we are taken to the step where we have to choose where we want our Virtual Appliance to run. Sites that support the preselected VO are displayed here, </a:t>
            </a:r>
            <a:r>
              <a:rPr lang="en"/>
              <a:t>along with some rather technical details about the site, such as  the cloud platform they offer and the cloud access enpoint; there’s also a button showing us the version of the appliance that the site supports, which is green if that’s the latest version, or grey if it’s an older one, that hasn’t gotten around being updated yet.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of the sites might display but be disabled if they experience technical </a:t>
            </a:r>
            <a:r>
              <a:rPr lang="en"/>
              <a:t>difficulties</a:t>
            </a:r>
            <a:r>
              <a:rPr lang="en"/>
              <a:t> or are in a scheduled downtime at that moment. 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6a8d14e9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6a8d14e9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selection of site we are taken to the fourth and final step of selecting the template of the VM instance.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Templates are a way to define the optimal set of resources we need to run the VM instance – to the best of out knowledge. Each site may provide a different set of templates, so we’ll have to choose one based on the numbers provided for each resource. A good rule-of-thumb is to choose the minimum resources needed for the VM based on our experience, in order to avoid wasting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thing to notice is that the templates depend of the resource provider and may vary from site to site.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6a8d14e9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6a8d14e9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rPr lang="en" sz="1200">
                <a:solidFill>
                  <a:srgbClr val="222222"/>
                </a:solidFill>
              </a:rPr>
              <a:t>Having completed the wizard, we are taken to the launch page, where we can directly launch our VM to the infrastructure. However we can optionally configure it. On the next few slides we will briefly see the sections this page provides.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6a8d14e9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6a8d14e9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1st section on the top, we’ve got a summary of our choices regarding the appliance we want to use, the resources we are willing to allocate and the site we have selected. Clicking on any of the “change” links will take us back to the wizard, where we can revise our selection, in case we’ve had a change of heart.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6a8d14e9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6a8d14e9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section we can configure our VM topology to deploy up to 10 instances of the selected virtual appliance. It is suggested to be careful with that as the selected site might not have as many resources ot the time of the deployment.</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831f2337a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831f2337a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6a8d14e9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6a8d14e9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section a form is provided to instruct the VMOPs to create and attach block storages for each VM instance of the topology and where to mount them in the filesystem.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with the number of VM instances, we need to be careful with how much storage we try to claim, as the selected site might not be able to provide us.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6a8d14e9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6a8d14e9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can be a handy feature for VMs that you want to give access to other users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6a8d14e9a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6a8d14e9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more settings for the user accounts as defining sudo access, user groups, home directories etc.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6a8d14e9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6a8d14e9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feature is indented for more </a:t>
            </a:r>
            <a:r>
              <a:rPr lang="en"/>
              <a:t>experienced</a:t>
            </a:r>
            <a:r>
              <a:rPr lang="en"/>
              <a:t> users that want to execute their own shell scripts and setup the VM instance during the deployment.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919392ca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919392ca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5919392ca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919392ca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deployed topology is split in half. The top section displays information regarding the topology and the bottom one displays the first VM instance that is preselected by default. In this screenshot we only have one VM instance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919392ca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919392ca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919392ca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919392ca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151c4ae4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151c4ae4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5151c4ae4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151c4ae4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had attached a block storage during the configuration phase it would be displayed here.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831f2337a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831f2337a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151c4ae4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151c4ae4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5151c4ae4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5151c4ae4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934a73f9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934a73f9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5151c4ae4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5151c4ae4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151c4ae4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5151c4ae4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5934a73f9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5934a73f9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5934a73f96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5934a73f96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5934a73f96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934a73f9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5934a73f96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934a73f96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5934a73f96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5934a73f96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831f2337a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831f2337a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729199b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729199b2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729199b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729199b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831f2337a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831f2337a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we log in, the first thing that we see is some helpful information, a summary of running topologies and VM instances, and our account info in the middle of the screen; there’s also a navigation bar on the left, and a toolbar on the top of the screen.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831f2337a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831f2337a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831f2337a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831f2337a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     Now, in order to be able to do anything meaningful, we must belong to one of the supported Vos and have been granted with the VM Operator role withing that VO. We can check this on the account information section, where you can see that I am a member of the fedcloud.egi.eu VO and that I do indeed have VM Operator rights. You can also check this at any time by clicking on your name on the top toolbar right here. If you do not belong to any of these Vos yet, you may pick any one that you might be eligible for and click on its “enrollment” link.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become a VO member the user must first obtain a personal X.509 access certificate from a recognised Certification Authority as it will be needed to access the voms servers to request membership.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not sure which VO to select fedcloud.egi.eu serves as a test ground for users to try the EGI cloud and to prototype and validate applications. It can be used for up to 6 month by any new user.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mailto:appdb-support@iasa.gr" TargetMode="External"/><Relationship Id="rId4" Type="http://schemas.openxmlformats.org/officeDocument/2006/relationships/hyperlink" Target="mailto:nakos.al@iasa.g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123950" y="746825"/>
            <a:ext cx="6896100" cy="2047875"/>
          </a:xfrm>
          <a:prstGeom prst="rect">
            <a:avLst/>
          </a:prstGeom>
          <a:noFill/>
          <a:ln>
            <a:noFill/>
          </a:ln>
        </p:spPr>
      </p:pic>
      <p:sp>
        <p:nvSpPr>
          <p:cNvPr id="55" name="Google Shape;55;p13"/>
          <p:cNvSpPr txBox="1"/>
          <p:nvPr/>
        </p:nvSpPr>
        <p:spPr>
          <a:xfrm>
            <a:off x="1511253" y="3802988"/>
            <a:ext cx="6121500" cy="720600"/>
          </a:xfrm>
          <a:prstGeom prst="rect">
            <a:avLst/>
          </a:prstGeom>
          <a:noFill/>
          <a:ln>
            <a:noFill/>
          </a:ln>
        </p:spPr>
        <p:txBody>
          <a:bodyPr anchorCtr="0" anchor="t" bIns="45700" lIns="91425" spcFirstLastPara="1" rIns="91425" wrap="square" tIns="45700">
            <a:noAutofit/>
          </a:bodyPr>
          <a:lstStyle/>
          <a:p>
            <a:pPr indent="-228600" lvl="0" marL="457200" rtl="0" algn="l">
              <a:lnSpc>
                <a:spcPct val="80000"/>
              </a:lnSpc>
              <a:spcBef>
                <a:spcPts val="560"/>
              </a:spcBef>
              <a:spcAft>
                <a:spcPts val="0"/>
              </a:spcAft>
              <a:buNone/>
            </a:pPr>
            <a:r>
              <a:rPr b="1" i="1" lang="en">
                <a:solidFill>
                  <a:srgbClr val="404040"/>
                </a:solidFill>
              </a:rPr>
              <a:t>Alexander Nakos</a:t>
            </a:r>
            <a:r>
              <a:rPr b="1" i="1" lang="en">
                <a:solidFill>
                  <a:srgbClr val="404040"/>
                </a:solidFill>
              </a:rPr>
              <a:t> &lt;nakos.al@iasa.gr&gt;</a:t>
            </a:r>
            <a:r>
              <a:rPr b="1" i="1" lang="en">
                <a:solidFill>
                  <a:srgbClr val="404040"/>
                </a:solidFill>
                <a:latin typeface="Calibri"/>
                <a:ea typeface="Calibri"/>
                <a:cs typeface="Calibri"/>
                <a:sym typeface="Calibri"/>
              </a:rPr>
              <a:t>, et al.</a:t>
            </a:r>
            <a:endParaRPr i="1">
              <a:solidFill>
                <a:srgbClr val="B5892D"/>
              </a:solidFill>
            </a:endParaRPr>
          </a:p>
          <a:p>
            <a:pPr indent="-228600" lvl="0" marL="457200" rtl="0" algn="l">
              <a:lnSpc>
                <a:spcPct val="80000"/>
              </a:lnSpc>
              <a:spcBef>
                <a:spcPts val="560"/>
              </a:spcBef>
              <a:spcAft>
                <a:spcPts val="0"/>
              </a:spcAft>
              <a:buNone/>
            </a:pPr>
            <a:r>
              <a:rPr b="1" i="1" lang="en">
                <a:solidFill>
                  <a:srgbClr val="404040"/>
                </a:solidFill>
              </a:rPr>
              <a:t>Institute of Accelerating Systems and Applications (IASA)</a:t>
            </a:r>
            <a:endParaRPr i="1">
              <a:solidFill>
                <a:srgbClr val="B5892D"/>
              </a:solidFill>
            </a:endParaRPr>
          </a:p>
          <a:p>
            <a:pPr indent="0" lvl="0" marL="0" rtl="0" algn="l">
              <a:spcBef>
                <a:spcPts val="0"/>
              </a:spcBef>
              <a:spcAft>
                <a:spcPts val="0"/>
              </a:spcAft>
              <a:buNone/>
            </a:pPr>
            <a:r>
              <a:t/>
            </a:r>
            <a:endParaRPr i="1">
              <a:solidFill>
                <a:srgbClr val="B5892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H</a:t>
            </a:r>
            <a:r>
              <a:rPr lang="en" sz="2400"/>
              <a:t>ome page: Create a new VM topology (4 / 4)</a:t>
            </a:r>
            <a:endParaRPr sz="2400"/>
          </a:p>
        </p:txBody>
      </p:sp>
      <p:sp>
        <p:nvSpPr>
          <p:cNvPr id="126" name="Google Shape;126;p22"/>
          <p:cNvSpPr/>
          <p:nvPr/>
        </p:nvSpPr>
        <p:spPr>
          <a:xfrm>
            <a:off x="1872450" y="3118200"/>
            <a:ext cx="1031700" cy="16113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4669650" y="3523250"/>
            <a:ext cx="1643100" cy="1377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2"/>
          <p:cNvPicPr preferRelativeResize="0"/>
          <p:nvPr/>
        </p:nvPicPr>
        <p:blipFill>
          <a:blip r:embed="rId3">
            <a:alphaModFix/>
          </a:blip>
          <a:stretch>
            <a:fillRect/>
          </a:stretch>
        </p:blipFill>
        <p:spPr>
          <a:xfrm>
            <a:off x="387900" y="811381"/>
            <a:ext cx="8520600" cy="4091668"/>
          </a:xfrm>
          <a:prstGeom prst="rect">
            <a:avLst/>
          </a:prstGeom>
          <a:noFill/>
          <a:ln cap="flat" cmpd="sng" w="9525">
            <a:solidFill>
              <a:schemeClr val="dk2"/>
            </a:solidFill>
            <a:prstDash val="solid"/>
            <a:round/>
            <a:headEnd len="sm" w="sm" type="none"/>
            <a:tailEnd len="sm" w="sm" type="none"/>
          </a:ln>
        </p:spPr>
      </p:pic>
      <p:sp>
        <p:nvSpPr>
          <p:cNvPr id="129" name="Google Shape;129;p22"/>
          <p:cNvSpPr/>
          <p:nvPr/>
        </p:nvSpPr>
        <p:spPr>
          <a:xfrm>
            <a:off x="4073975" y="2124425"/>
            <a:ext cx="1452000" cy="412800"/>
          </a:xfrm>
          <a:prstGeom prst="roundRect">
            <a:avLst>
              <a:gd fmla="val 16667"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387150" y="1352075"/>
            <a:ext cx="514500" cy="412800"/>
          </a:xfrm>
          <a:prstGeom prst="roundRect">
            <a:avLst>
              <a:gd fmla="val 16667"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4693025" y="1764875"/>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rot="5400000">
            <a:off x="966450" y="1386725"/>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673050" y="4484325"/>
            <a:ext cx="8007000" cy="5733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2"/>
          <p:cNvSpPr txBox="1"/>
          <p:nvPr/>
        </p:nvSpPr>
        <p:spPr>
          <a:xfrm>
            <a:off x="604225" y="4484325"/>
            <a:ext cx="7787700" cy="54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434343"/>
                </a:solidFill>
              </a:rPr>
              <a:t>Click on the “Create a new VM topology” link on the homepage, to start the process of VM selection, configuration, and deployment.</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T</a:t>
            </a:r>
            <a:r>
              <a:rPr lang="en" sz="2400"/>
              <a:t>opology builder: Select a Virtual Appliance (1 / 5)</a:t>
            </a:r>
            <a:endParaRPr sz="2400"/>
          </a:p>
        </p:txBody>
      </p:sp>
      <p:pic>
        <p:nvPicPr>
          <p:cNvPr id="140" name="Google Shape;140;p23"/>
          <p:cNvPicPr preferRelativeResize="0"/>
          <p:nvPr/>
        </p:nvPicPr>
        <p:blipFill>
          <a:blip r:embed="rId3">
            <a:alphaModFix/>
          </a:blip>
          <a:stretch>
            <a:fillRect/>
          </a:stretch>
        </p:blipFill>
        <p:spPr>
          <a:xfrm>
            <a:off x="348850" y="792975"/>
            <a:ext cx="8470714" cy="4067700"/>
          </a:xfrm>
          <a:prstGeom prst="rect">
            <a:avLst/>
          </a:prstGeom>
          <a:noFill/>
          <a:ln cap="flat" cmpd="sng" w="9525">
            <a:solidFill>
              <a:schemeClr val="dk2"/>
            </a:solidFill>
            <a:prstDash val="solid"/>
            <a:round/>
            <a:headEnd len="sm" w="sm" type="none"/>
            <a:tailEnd len="sm" w="sm" type="none"/>
          </a:ln>
        </p:spPr>
      </p:pic>
      <p:sp>
        <p:nvSpPr>
          <p:cNvPr id="141" name="Google Shape;141;p23"/>
          <p:cNvSpPr/>
          <p:nvPr/>
        </p:nvSpPr>
        <p:spPr>
          <a:xfrm>
            <a:off x="1880100" y="1169100"/>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p:nvPr/>
        </p:nvSpPr>
        <p:spPr>
          <a:xfrm>
            <a:off x="646650" y="45984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3"/>
          <p:cNvSpPr txBox="1"/>
          <p:nvPr/>
        </p:nvSpPr>
        <p:spPr>
          <a:xfrm>
            <a:off x="794825" y="4598475"/>
            <a:ext cx="7589100" cy="41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434343"/>
                </a:solidFill>
              </a:rPr>
              <a:t>The u</a:t>
            </a:r>
            <a:r>
              <a:rPr b="0" i="0" lang="en" sz="1400" u="none" cap="none" strike="noStrike">
                <a:solidFill>
                  <a:srgbClr val="434343"/>
                </a:solidFill>
                <a:latin typeface="Arial"/>
                <a:ea typeface="Arial"/>
                <a:cs typeface="Arial"/>
                <a:sym typeface="Arial"/>
              </a:rPr>
              <a:t>ser first selects the desired Virtual Appliance, as registered in the AppDB portal.</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T</a:t>
            </a:r>
            <a:r>
              <a:rPr lang="en" sz="2400"/>
              <a:t>opology builder: Filtering Virtual Appliances (1 / 5)</a:t>
            </a:r>
            <a:endParaRPr sz="2400"/>
          </a:p>
        </p:txBody>
      </p:sp>
      <p:pic>
        <p:nvPicPr>
          <p:cNvPr id="149" name="Google Shape;149;p24"/>
          <p:cNvPicPr preferRelativeResize="0"/>
          <p:nvPr/>
        </p:nvPicPr>
        <p:blipFill>
          <a:blip r:embed="rId3">
            <a:alphaModFix/>
          </a:blip>
          <a:stretch>
            <a:fillRect/>
          </a:stretch>
        </p:blipFill>
        <p:spPr>
          <a:xfrm>
            <a:off x="334425" y="774425"/>
            <a:ext cx="8470714" cy="4067700"/>
          </a:xfrm>
          <a:prstGeom prst="rect">
            <a:avLst/>
          </a:prstGeom>
          <a:noFill/>
          <a:ln cap="flat" cmpd="sng" w="9525">
            <a:solidFill>
              <a:schemeClr val="dk2"/>
            </a:solidFill>
            <a:prstDash val="solid"/>
            <a:round/>
            <a:headEnd len="sm" w="sm" type="none"/>
            <a:tailEnd len="sm" w="sm" type="none"/>
          </a:ln>
        </p:spPr>
      </p:pic>
      <p:pic>
        <p:nvPicPr>
          <p:cNvPr id="150" name="Google Shape;150;p24"/>
          <p:cNvPicPr preferRelativeResize="0"/>
          <p:nvPr/>
        </p:nvPicPr>
        <p:blipFill>
          <a:blip r:embed="rId4">
            <a:alphaModFix/>
          </a:blip>
          <a:stretch>
            <a:fillRect/>
          </a:stretch>
        </p:blipFill>
        <p:spPr>
          <a:xfrm>
            <a:off x="492175" y="2419348"/>
            <a:ext cx="4348900" cy="2058775"/>
          </a:xfrm>
          <a:prstGeom prst="rect">
            <a:avLst/>
          </a:prstGeom>
          <a:noFill/>
          <a:ln cap="flat" cmpd="sng" w="28575">
            <a:solidFill>
              <a:schemeClr val="dk2"/>
            </a:solidFill>
            <a:prstDash val="solid"/>
            <a:round/>
            <a:headEnd len="sm" w="sm" type="none"/>
            <a:tailEnd len="sm" w="sm" type="none"/>
          </a:ln>
        </p:spPr>
      </p:pic>
      <p:sp>
        <p:nvSpPr>
          <p:cNvPr id="151" name="Google Shape;151;p24"/>
          <p:cNvSpPr/>
          <p:nvPr/>
        </p:nvSpPr>
        <p:spPr>
          <a:xfrm>
            <a:off x="1123450" y="2083075"/>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a:off x="646650" y="45222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4"/>
          <p:cNvSpPr txBox="1"/>
          <p:nvPr/>
        </p:nvSpPr>
        <p:spPr>
          <a:xfrm>
            <a:off x="777450" y="45222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V</a:t>
            </a:r>
            <a:r>
              <a:rPr lang="en">
                <a:solidFill>
                  <a:srgbClr val="434343"/>
                </a:solidFill>
              </a:rPr>
              <a:t>irtual Appliances can be filtered by the VO supporting them and their name.</a:t>
            </a:r>
            <a:endParaRPr b="0" i="0" sz="1400" u="none" cap="none" strike="noStrike">
              <a:solidFill>
                <a:srgbClr val="434343"/>
              </a:solidFill>
              <a:latin typeface="Arial"/>
              <a:ea typeface="Arial"/>
              <a:cs typeface="Arial"/>
              <a:sym typeface="Arial"/>
            </a:endParaRPr>
          </a:p>
        </p:txBody>
      </p:sp>
      <p:sp>
        <p:nvSpPr>
          <p:cNvPr id="154" name="Google Shape;154;p24"/>
          <p:cNvSpPr/>
          <p:nvPr/>
        </p:nvSpPr>
        <p:spPr>
          <a:xfrm>
            <a:off x="1851275" y="1288525"/>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To</a:t>
            </a:r>
            <a:r>
              <a:rPr lang="en" sz="2400"/>
              <a:t>pology builder: Select a Virtual Appliance (1 / 5)</a:t>
            </a:r>
            <a:endParaRPr sz="2400"/>
          </a:p>
        </p:txBody>
      </p:sp>
      <p:pic>
        <p:nvPicPr>
          <p:cNvPr id="160" name="Google Shape;160;p25"/>
          <p:cNvPicPr preferRelativeResize="0"/>
          <p:nvPr/>
        </p:nvPicPr>
        <p:blipFill>
          <a:blip r:embed="rId3">
            <a:alphaModFix/>
          </a:blip>
          <a:stretch>
            <a:fillRect/>
          </a:stretch>
        </p:blipFill>
        <p:spPr>
          <a:xfrm>
            <a:off x="420400" y="857300"/>
            <a:ext cx="8303211" cy="4067699"/>
          </a:xfrm>
          <a:prstGeom prst="rect">
            <a:avLst/>
          </a:prstGeom>
          <a:noFill/>
          <a:ln cap="flat" cmpd="sng" w="9525">
            <a:solidFill>
              <a:schemeClr val="dk2"/>
            </a:solidFill>
            <a:prstDash val="solid"/>
            <a:round/>
            <a:headEnd len="sm" w="sm" type="none"/>
            <a:tailEnd len="sm" w="sm" type="none"/>
          </a:ln>
        </p:spPr>
      </p:pic>
      <p:sp>
        <p:nvSpPr>
          <p:cNvPr id="161" name="Google Shape;161;p25"/>
          <p:cNvSpPr/>
          <p:nvPr/>
        </p:nvSpPr>
        <p:spPr>
          <a:xfrm>
            <a:off x="473850" y="3932500"/>
            <a:ext cx="1910700" cy="6342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p:nvPr/>
        </p:nvSpPr>
        <p:spPr>
          <a:xfrm rot="5400000">
            <a:off x="2449350" y="4077850"/>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p:nvPr/>
        </p:nvSpPr>
        <p:spPr>
          <a:xfrm>
            <a:off x="646650" y="45984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5"/>
          <p:cNvSpPr txBox="1"/>
          <p:nvPr/>
        </p:nvSpPr>
        <p:spPr>
          <a:xfrm>
            <a:off x="794825" y="45984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User can select a</a:t>
            </a:r>
            <a:r>
              <a:rPr lang="en">
                <a:solidFill>
                  <a:srgbClr val="434343"/>
                </a:solidFill>
              </a:rPr>
              <a:t> Virtual Appliance by clicking </a:t>
            </a:r>
            <a:r>
              <a:rPr lang="en">
                <a:solidFill>
                  <a:srgbClr val="434343"/>
                </a:solidFill>
              </a:rPr>
              <a:t>on i</a:t>
            </a:r>
            <a:r>
              <a:rPr lang="en">
                <a:solidFill>
                  <a:srgbClr val="434343"/>
                </a:solidFill>
              </a:rPr>
              <a:t>t</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T</a:t>
            </a:r>
            <a:r>
              <a:rPr lang="en" sz="2400"/>
              <a:t>opology builder: Select a Virtual Organization (2 / 5)</a:t>
            </a:r>
            <a:endParaRPr sz="2400"/>
          </a:p>
        </p:txBody>
      </p:sp>
      <p:sp>
        <p:nvSpPr>
          <p:cNvPr id="170" name="Google Shape;170;p26"/>
          <p:cNvSpPr/>
          <p:nvPr/>
        </p:nvSpPr>
        <p:spPr>
          <a:xfrm>
            <a:off x="1123450" y="1930675"/>
            <a:ext cx="213900" cy="191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6"/>
          <p:cNvPicPr preferRelativeResize="0"/>
          <p:nvPr/>
        </p:nvPicPr>
        <p:blipFill rotWithShape="1">
          <a:blip r:embed="rId3">
            <a:alphaModFix/>
          </a:blip>
          <a:srcRect b="0" l="0" r="22160" t="0"/>
          <a:stretch/>
        </p:blipFill>
        <p:spPr>
          <a:xfrm>
            <a:off x="329063" y="866438"/>
            <a:ext cx="8485874" cy="2953430"/>
          </a:xfrm>
          <a:prstGeom prst="rect">
            <a:avLst/>
          </a:prstGeom>
          <a:noFill/>
          <a:ln cap="flat" cmpd="sng" w="9525">
            <a:solidFill>
              <a:schemeClr val="dk2"/>
            </a:solidFill>
            <a:prstDash val="solid"/>
            <a:round/>
            <a:headEnd len="sm" w="sm" type="none"/>
            <a:tailEnd len="sm" w="sm" type="none"/>
          </a:ln>
        </p:spPr>
      </p:pic>
      <p:sp>
        <p:nvSpPr>
          <p:cNvPr id="172" name="Google Shape;172;p26"/>
          <p:cNvSpPr/>
          <p:nvPr/>
        </p:nvSpPr>
        <p:spPr>
          <a:xfrm>
            <a:off x="418350" y="1702075"/>
            <a:ext cx="8414700" cy="9777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p:nvPr/>
        </p:nvSpPr>
        <p:spPr>
          <a:xfrm>
            <a:off x="4363950" y="748725"/>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a:off x="346600" y="4276650"/>
            <a:ext cx="8485800" cy="5841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6"/>
          <p:cNvSpPr txBox="1"/>
          <p:nvPr/>
        </p:nvSpPr>
        <p:spPr>
          <a:xfrm>
            <a:off x="515950" y="4276650"/>
            <a:ext cx="81471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After selecting a Virtual Appliance, the user can select the Virtual Organization under which the topology will run</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T</a:t>
            </a:r>
            <a:r>
              <a:rPr lang="en" sz="2400"/>
              <a:t>opology builder: Select the site endpoint to deploy VM (3 / 5)</a:t>
            </a:r>
            <a:endParaRPr sz="2400"/>
          </a:p>
        </p:txBody>
      </p:sp>
      <p:pic>
        <p:nvPicPr>
          <p:cNvPr id="181" name="Google Shape;181;p27"/>
          <p:cNvPicPr preferRelativeResize="0"/>
          <p:nvPr/>
        </p:nvPicPr>
        <p:blipFill rotWithShape="1">
          <a:blip r:embed="rId3">
            <a:alphaModFix/>
          </a:blip>
          <a:srcRect b="0" l="0" r="3744" t="0"/>
          <a:stretch/>
        </p:blipFill>
        <p:spPr>
          <a:xfrm>
            <a:off x="171138" y="978013"/>
            <a:ext cx="8801725" cy="3070049"/>
          </a:xfrm>
          <a:prstGeom prst="rect">
            <a:avLst/>
          </a:prstGeom>
          <a:noFill/>
          <a:ln cap="flat" cmpd="sng" w="9525">
            <a:solidFill>
              <a:schemeClr val="dk2"/>
            </a:solidFill>
            <a:prstDash val="solid"/>
            <a:round/>
            <a:headEnd len="sm" w="sm" type="none"/>
            <a:tailEnd len="sm" w="sm" type="none"/>
          </a:ln>
        </p:spPr>
      </p:pic>
      <p:sp>
        <p:nvSpPr>
          <p:cNvPr id="182" name="Google Shape;182;p27"/>
          <p:cNvSpPr/>
          <p:nvPr/>
        </p:nvSpPr>
        <p:spPr>
          <a:xfrm>
            <a:off x="5907775" y="831875"/>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310950" y="2501625"/>
            <a:ext cx="2865900" cy="7953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rot="5400000">
            <a:off x="3241650" y="2727525"/>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346600" y="4276650"/>
            <a:ext cx="8485800" cy="5841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7"/>
          <p:cNvSpPr txBox="1"/>
          <p:nvPr/>
        </p:nvSpPr>
        <p:spPr>
          <a:xfrm>
            <a:off x="515950" y="4276650"/>
            <a:ext cx="81471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In this step users can select which site will instantiate and host the VM.</a:t>
            </a:r>
            <a:br>
              <a:rPr lang="en">
                <a:solidFill>
                  <a:srgbClr val="434343"/>
                </a:solidFill>
              </a:rPr>
            </a:br>
            <a:r>
              <a:rPr lang="en">
                <a:solidFill>
                  <a:srgbClr val="434343"/>
                </a:solidFill>
              </a:rPr>
              <a:t>This list also displays some properties of each site, e.g. </a:t>
            </a:r>
            <a:r>
              <a:rPr lang="en">
                <a:solidFill>
                  <a:srgbClr val="434343"/>
                </a:solidFill>
              </a:rPr>
              <a:t>CMF</a:t>
            </a:r>
            <a:r>
              <a:rPr lang="en">
                <a:solidFill>
                  <a:srgbClr val="434343"/>
                </a:solidFill>
              </a:rPr>
              <a:t>, country, health status, etc</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T</a:t>
            </a:r>
            <a:r>
              <a:rPr lang="en" sz="2400"/>
              <a:t>opology builder: Select the template of the VM (4 / 5)</a:t>
            </a:r>
            <a:endParaRPr sz="2400"/>
          </a:p>
        </p:txBody>
      </p:sp>
      <p:pic>
        <p:nvPicPr>
          <p:cNvPr id="192" name="Google Shape;192;p28"/>
          <p:cNvPicPr preferRelativeResize="0"/>
          <p:nvPr/>
        </p:nvPicPr>
        <p:blipFill>
          <a:blip r:embed="rId3">
            <a:alphaModFix/>
          </a:blip>
          <a:stretch>
            <a:fillRect/>
          </a:stretch>
        </p:blipFill>
        <p:spPr>
          <a:xfrm>
            <a:off x="346350" y="1083813"/>
            <a:ext cx="8451301" cy="2213875"/>
          </a:xfrm>
          <a:prstGeom prst="rect">
            <a:avLst/>
          </a:prstGeom>
          <a:noFill/>
          <a:ln cap="flat" cmpd="sng" w="9525">
            <a:solidFill>
              <a:schemeClr val="dk2"/>
            </a:solidFill>
            <a:prstDash val="solid"/>
            <a:round/>
            <a:headEnd len="sm" w="sm" type="none"/>
            <a:tailEnd len="sm" w="sm" type="none"/>
          </a:ln>
        </p:spPr>
      </p:pic>
      <p:sp>
        <p:nvSpPr>
          <p:cNvPr id="193" name="Google Shape;193;p28"/>
          <p:cNvSpPr/>
          <p:nvPr/>
        </p:nvSpPr>
        <p:spPr>
          <a:xfrm>
            <a:off x="7614725" y="872750"/>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432450" y="1877625"/>
            <a:ext cx="8279100" cy="3051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a:off x="346600" y="4276650"/>
            <a:ext cx="8485800" cy="5841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8"/>
          <p:cNvSpPr txBox="1"/>
          <p:nvPr/>
        </p:nvSpPr>
        <p:spPr>
          <a:xfrm>
            <a:off x="515950" y="4276650"/>
            <a:ext cx="81471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Depending on the selected site, users can select from a list of predefined templates to run the VM, which vary based on the CPU count, memory size, disk size, etc. </a:t>
            </a:r>
            <a:endParaRPr>
              <a:solidFill>
                <a:srgbClr val="434343"/>
              </a:solidFill>
            </a:endParaRPr>
          </a:p>
          <a:p>
            <a:pPr indent="0" lvl="0" marL="0" rtl="0" algn="ctr">
              <a:spcBef>
                <a:spcPts val="0"/>
              </a:spcBef>
              <a:spcAft>
                <a:spcPts val="0"/>
              </a:spcAft>
              <a:buClr>
                <a:schemeClr val="dk1"/>
              </a:buClr>
              <a:buSzPts val="1400"/>
              <a:buFont typeface="Arial"/>
              <a:buNone/>
            </a:pPr>
            <a:r>
              <a:t/>
            </a:r>
            <a:endParaRPr>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T</a:t>
            </a:r>
            <a:r>
              <a:rPr lang="en" sz="2400"/>
              <a:t>opology builder: VM configuration  (5 / 5)</a:t>
            </a:r>
            <a:endParaRPr sz="2400"/>
          </a:p>
        </p:txBody>
      </p:sp>
      <p:pic>
        <p:nvPicPr>
          <p:cNvPr id="202" name="Google Shape;202;p29"/>
          <p:cNvPicPr preferRelativeResize="0"/>
          <p:nvPr/>
        </p:nvPicPr>
        <p:blipFill>
          <a:blip r:embed="rId3">
            <a:alphaModFix/>
          </a:blip>
          <a:stretch>
            <a:fillRect/>
          </a:stretch>
        </p:blipFill>
        <p:spPr>
          <a:xfrm>
            <a:off x="378800" y="835650"/>
            <a:ext cx="8386376" cy="4055301"/>
          </a:xfrm>
          <a:prstGeom prst="rect">
            <a:avLst/>
          </a:prstGeom>
          <a:noFill/>
          <a:ln cap="flat" cmpd="sng" w="9525">
            <a:solidFill>
              <a:schemeClr val="dk2"/>
            </a:solidFill>
            <a:prstDash val="solid"/>
            <a:round/>
            <a:headEnd len="sm" w="sm" type="none"/>
            <a:tailEnd len="sm" w="sm" type="none"/>
          </a:ln>
        </p:spPr>
      </p:pic>
      <p:sp>
        <p:nvSpPr>
          <p:cNvPr id="203" name="Google Shape;203;p29"/>
          <p:cNvSpPr/>
          <p:nvPr/>
        </p:nvSpPr>
        <p:spPr>
          <a:xfrm>
            <a:off x="8315200" y="4658325"/>
            <a:ext cx="397500" cy="1533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9"/>
          <p:cNvSpPr/>
          <p:nvPr/>
        </p:nvSpPr>
        <p:spPr>
          <a:xfrm>
            <a:off x="346600" y="4299125"/>
            <a:ext cx="7609500" cy="7140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9"/>
          <p:cNvSpPr txBox="1"/>
          <p:nvPr/>
        </p:nvSpPr>
        <p:spPr>
          <a:xfrm>
            <a:off x="412700" y="4347050"/>
            <a:ext cx="75435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rgbClr val="434343"/>
                </a:solidFill>
              </a:rPr>
              <a:t>After selecting which Virtual Appliance and infrastructure to use, users can launch the deployment process. Optionally, users can further configure the topology before deploy</a:t>
            </a:r>
            <a:r>
              <a:rPr lang="en">
                <a:solidFill>
                  <a:srgbClr val="434343"/>
                </a:solidFill>
              </a:rPr>
              <a:t>ing</a:t>
            </a:r>
            <a:r>
              <a:rPr lang="en">
                <a:solidFill>
                  <a:srgbClr val="434343"/>
                </a:solidFill>
              </a:rPr>
              <a:t>.</a:t>
            </a:r>
            <a:endParaRPr>
              <a:solidFill>
                <a:srgbClr val="434343"/>
              </a:solidFill>
            </a:endParaRPr>
          </a:p>
          <a:p>
            <a:pPr indent="0" lvl="0" marL="0" rtl="0" algn="ctr">
              <a:spcBef>
                <a:spcPts val="0"/>
              </a:spcBef>
              <a:spcAft>
                <a:spcPts val="0"/>
              </a:spcAft>
              <a:buClr>
                <a:schemeClr val="dk1"/>
              </a:buClr>
              <a:buSzPts val="1400"/>
              <a:buFont typeface="Arial"/>
              <a:buNone/>
            </a:pPr>
            <a:r>
              <a:t/>
            </a:r>
            <a:endParaRPr>
              <a:solidFill>
                <a:srgbClr val="434343"/>
              </a:solidFill>
            </a:endParaRPr>
          </a:p>
        </p:txBody>
      </p:sp>
      <p:pic>
        <p:nvPicPr>
          <p:cNvPr id="206" name="Google Shape;206;p29"/>
          <p:cNvPicPr preferRelativeResize="0"/>
          <p:nvPr/>
        </p:nvPicPr>
        <p:blipFill>
          <a:blip r:embed="rId4">
            <a:alphaModFix/>
          </a:blip>
          <a:stretch>
            <a:fillRect/>
          </a:stretch>
        </p:blipFill>
        <p:spPr>
          <a:xfrm>
            <a:off x="5705350" y="3498938"/>
            <a:ext cx="2457450" cy="638175"/>
          </a:xfrm>
          <a:prstGeom prst="rect">
            <a:avLst/>
          </a:prstGeom>
          <a:noFill/>
          <a:ln cap="flat" cmpd="sng" w="9525">
            <a:solidFill>
              <a:schemeClr val="dk2"/>
            </a:solidFill>
            <a:prstDash val="solid"/>
            <a:round/>
            <a:headEnd len="sm" w="sm" type="none"/>
            <a:tailEnd len="sm" w="sm" type="none"/>
          </a:ln>
          <a:effectLst>
            <a:outerShdw blurRad="85725" rotWithShape="0" algn="bl" dir="2940000" dist="66675">
              <a:srgbClr val="000000">
                <a:alpha val="50000"/>
              </a:srgbClr>
            </a:outerShdw>
          </a:effectLst>
        </p:spPr>
      </p:pic>
      <p:sp>
        <p:nvSpPr>
          <p:cNvPr id="207" name="Google Shape;207;p29"/>
          <p:cNvSpPr/>
          <p:nvPr/>
        </p:nvSpPr>
        <p:spPr>
          <a:xfrm rot="5396737">
            <a:off x="8120699" y="4012575"/>
            <a:ext cx="632100" cy="395100"/>
          </a:xfrm>
          <a:prstGeom prst="bentArrow">
            <a:avLst>
              <a:gd fmla="val 25000" name="adj1"/>
              <a:gd fmla="val 20991" name="adj2"/>
              <a:gd fmla="val 25000" name="adj3"/>
              <a:gd fmla="val 43750" name="adj4"/>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configuration: General information  (1 / 5)</a:t>
            </a:r>
            <a:endParaRPr sz="2400"/>
          </a:p>
        </p:txBody>
      </p:sp>
      <p:pic>
        <p:nvPicPr>
          <p:cNvPr id="213" name="Google Shape;213;p30"/>
          <p:cNvPicPr preferRelativeResize="0"/>
          <p:nvPr/>
        </p:nvPicPr>
        <p:blipFill>
          <a:blip r:embed="rId3">
            <a:alphaModFix/>
          </a:blip>
          <a:stretch>
            <a:fillRect/>
          </a:stretch>
        </p:blipFill>
        <p:spPr>
          <a:xfrm>
            <a:off x="378813" y="824575"/>
            <a:ext cx="8386376" cy="4055301"/>
          </a:xfrm>
          <a:prstGeom prst="rect">
            <a:avLst/>
          </a:prstGeom>
          <a:noFill/>
          <a:ln cap="flat" cmpd="sng" w="9525">
            <a:solidFill>
              <a:schemeClr val="dk2"/>
            </a:solidFill>
            <a:prstDash val="solid"/>
            <a:round/>
            <a:headEnd len="sm" w="sm" type="none"/>
            <a:tailEnd len="sm" w="sm" type="none"/>
          </a:ln>
        </p:spPr>
      </p:pic>
      <p:pic>
        <p:nvPicPr>
          <p:cNvPr id="214" name="Google Shape;214;p30"/>
          <p:cNvPicPr preferRelativeResize="0"/>
          <p:nvPr/>
        </p:nvPicPr>
        <p:blipFill rotWithShape="1">
          <a:blip r:embed="rId4">
            <a:alphaModFix/>
          </a:blip>
          <a:srcRect b="0" l="0" r="0" t="25738"/>
          <a:stretch/>
        </p:blipFill>
        <p:spPr>
          <a:xfrm>
            <a:off x="638550" y="1497250"/>
            <a:ext cx="7866898" cy="1538725"/>
          </a:xfrm>
          <a:prstGeom prst="rect">
            <a:avLst/>
          </a:prstGeom>
          <a:noFill/>
          <a:ln cap="flat" cmpd="sng" w="9525">
            <a:solidFill>
              <a:schemeClr val="dk2"/>
            </a:solidFill>
            <a:prstDash val="solid"/>
            <a:round/>
            <a:headEnd len="sm" w="sm" type="none"/>
            <a:tailEnd len="sm" w="sm" type="none"/>
          </a:ln>
          <a:effectLst>
            <a:outerShdw blurRad="242888" rotWithShape="0" algn="bl" dir="5400000" dist="57150">
              <a:srgbClr val="000000">
                <a:alpha val="50000"/>
              </a:srgbClr>
            </a:outerShdw>
          </a:effectLst>
        </p:spPr>
      </p:pic>
      <p:sp>
        <p:nvSpPr>
          <p:cNvPr id="215" name="Google Shape;215;p30"/>
          <p:cNvSpPr/>
          <p:nvPr/>
        </p:nvSpPr>
        <p:spPr>
          <a:xfrm>
            <a:off x="378825" y="1401175"/>
            <a:ext cx="237000" cy="313500"/>
          </a:xfrm>
          <a:prstGeom prst="curvedRightArrow">
            <a:avLst>
              <a:gd fmla="val 25000" name="adj1"/>
              <a:gd fmla="val 50000" name="adj2"/>
              <a:gd fmla="val 25000" name="adj3"/>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0"/>
          <p:cNvSpPr/>
          <p:nvPr/>
        </p:nvSpPr>
        <p:spPr>
          <a:xfrm>
            <a:off x="646650" y="45984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0"/>
          <p:cNvSpPr txBox="1"/>
          <p:nvPr/>
        </p:nvSpPr>
        <p:spPr>
          <a:xfrm>
            <a:off x="794825" y="45984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The top section of the VM configuration displays the current user selection set </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configuration: </a:t>
            </a:r>
            <a:r>
              <a:rPr lang="en" sz="2400"/>
              <a:t>General settings  (2 / 5)</a:t>
            </a:r>
            <a:endParaRPr sz="2400"/>
          </a:p>
        </p:txBody>
      </p:sp>
      <p:pic>
        <p:nvPicPr>
          <p:cNvPr id="223" name="Google Shape;223;p31"/>
          <p:cNvPicPr preferRelativeResize="0"/>
          <p:nvPr/>
        </p:nvPicPr>
        <p:blipFill rotWithShape="1">
          <a:blip r:embed="rId3">
            <a:alphaModFix/>
          </a:blip>
          <a:srcRect b="4406" l="0" r="0" t="0"/>
          <a:stretch/>
        </p:blipFill>
        <p:spPr>
          <a:xfrm>
            <a:off x="378825" y="824575"/>
            <a:ext cx="8386376" cy="3876451"/>
          </a:xfrm>
          <a:prstGeom prst="rect">
            <a:avLst/>
          </a:prstGeom>
          <a:noFill/>
          <a:ln cap="flat" cmpd="sng" w="9525">
            <a:solidFill>
              <a:schemeClr val="dk2"/>
            </a:solidFill>
            <a:prstDash val="solid"/>
            <a:round/>
            <a:headEnd len="sm" w="sm" type="none"/>
            <a:tailEnd len="sm" w="sm" type="none"/>
          </a:ln>
        </p:spPr>
      </p:pic>
      <p:sp>
        <p:nvSpPr>
          <p:cNvPr id="224" name="Google Shape;224;p31"/>
          <p:cNvSpPr/>
          <p:nvPr/>
        </p:nvSpPr>
        <p:spPr>
          <a:xfrm>
            <a:off x="607825" y="2246600"/>
            <a:ext cx="237000" cy="3135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 name="Google Shape;225;p31"/>
          <p:cNvPicPr preferRelativeResize="0"/>
          <p:nvPr/>
        </p:nvPicPr>
        <p:blipFill rotWithShape="1">
          <a:blip r:embed="rId4">
            <a:alphaModFix/>
          </a:blip>
          <a:srcRect b="0" l="0" r="50985" t="0"/>
          <a:stretch/>
        </p:blipFill>
        <p:spPr>
          <a:xfrm>
            <a:off x="921025" y="2239525"/>
            <a:ext cx="4481826" cy="2059950"/>
          </a:xfrm>
          <a:prstGeom prst="rect">
            <a:avLst/>
          </a:prstGeom>
          <a:noFill/>
          <a:ln cap="flat" cmpd="sng" w="9525">
            <a:solidFill>
              <a:schemeClr val="dk2"/>
            </a:solidFill>
            <a:prstDash val="solid"/>
            <a:round/>
            <a:headEnd len="sm" w="sm" type="none"/>
            <a:tailEnd len="sm" w="sm" type="none"/>
          </a:ln>
          <a:effectLst>
            <a:outerShdw blurRad="285750" rotWithShape="0" algn="bl" dir="600000" dist="47625">
              <a:srgbClr val="000000">
                <a:alpha val="50000"/>
              </a:srgbClr>
            </a:outerShdw>
          </a:effectLst>
        </p:spPr>
      </p:pic>
      <p:sp>
        <p:nvSpPr>
          <p:cNvPr id="226" name="Google Shape;226;p31"/>
          <p:cNvSpPr/>
          <p:nvPr/>
        </p:nvSpPr>
        <p:spPr>
          <a:xfrm>
            <a:off x="646650" y="44460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1"/>
          <p:cNvSpPr txBox="1"/>
          <p:nvPr/>
        </p:nvSpPr>
        <p:spPr>
          <a:xfrm>
            <a:off x="794825" y="44460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Users can configure up to 10 VM instances to be deployed under the current topology </a:t>
            </a:r>
            <a:endParaRPr b="0" i="0" sz="1400" u="none" cap="none" strike="noStrike">
              <a:solidFill>
                <a:srgbClr val="434343"/>
              </a:solidFill>
              <a:latin typeface="Arial"/>
              <a:ea typeface="Arial"/>
              <a:cs typeface="Arial"/>
              <a:sym typeface="Arial"/>
            </a:endParaRPr>
          </a:p>
        </p:txBody>
      </p:sp>
      <p:sp>
        <p:nvSpPr>
          <p:cNvPr id="228" name="Google Shape;228;p31"/>
          <p:cNvSpPr/>
          <p:nvPr/>
        </p:nvSpPr>
        <p:spPr>
          <a:xfrm>
            <a:off x="921025" y="3695825"/>
            <a:ext cx="2732100" cy="3135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t>
            </a:r>
            <a:r>
              <a:rPr lang="en"/>
              <a:t>the </a:t>
            </a:r>
            <a:r>
              <a:rPr lang="en"/>
              <a:t>EGI AppDB VMOps Dashboard?</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 is a sub</a:t>
            </a:r>
            <a:r>
              <a:rPr lang="en"/>
              <a:t>-</a:t>
            </a:r>
            <a:r>
              <a:rPr lang="en"/>
              <a:t>service of the EGI AppDB Service for deploying registered Virtual Appliances to the EGI Fedcloud infrastructure.</a:t>
            </a:r>
            <a:br>
              <a:rPr lang="en"/>
            </a:br>
            <a:endParaRPr/>
          </a:p>
          <a:p>
            <a:pPr indent="-342900" lvl="0" marL="457200" rtl="0" algn="l">
              <a:spcBef>
                <a:spcPts val="0"/>
              </a:spcBef>
              <a:spcAft>
                <a:spcPts val="0"/>
              </a:spcAft>
              <a:buSzPts val="1800"/>
              <a:buChar char="●"/>
            </a:pPr>
            <a:r>
              <a:rPr lang="en"/>
              <a:t>It enable</a:t>
            </a:r>
            <a:r>
              <a:rPr lang="en"/>
              <a:t>s</a:t>
            </a:r>
            <a:r>
              <a:rPr lang="en"/>
              <a:t> users to perform cloud-related operations without the need of any special technical skills.</a:t>
            </a:r>
            <a:br>
              <a:rPr lang="en"/>
            </a:br>
            <a:endParaRPr/>
          </a:p>
          <a:p>
            <a:pPr indent="-342900" lvl="0" marL="457200" rtl="0" algn="l">
              <a:spcBef>
                <a:spcPts val="0"/>
              </a:spcBef>
              <a:spcAft>
                <a:spcPts val="0"/>
              </a:spcAft>
              <a:buSzPts val="1800"/>
              <a:buChar char="●"/>
            </a:pPr>
            <a:r>
              <a:rPr lang="en"/>
              <a:t>It is designed to hide the </a:t>
            </a:r>
            <a:r>
              <a:rPr lang="en"/>
              <a:t>inherent</a:t>
            </a:r>
            <a:r>
              <a:rPr lang="en"/>
              <a:t> complexities of </a:t>
            </a:r>
            <a:r>
              <a:rPr lang="en"/>
              <a:t>heterogeneous infrastructures and focus on the</a:t>
            </a:r>
            <a:r>
              <a:rPr lang="en"/>
              <a:t> user’s intentions.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configuration: Attach block storages  (3 / 5)</a:t>
            </a:r>
            <a:endParaRPr sz="2400"/>
          </a:p>
        </p:txBody>
      </p:sp>
      <p:pic>
        <p:nvPicPr>
          <p:cNvPr id="234" name="Google Shape;234;p32"/>
          <p:cNvPicPr preferRelativeResize="0"/>
          <p:nvPr/>
        </p:nvPicPr>
        <p:blipFill>
          <a:blip r:embed="rId3">
            <a:alphaModFix/>
          </a:blip>
          <a:stretch>
            <a:fillRect/>
          </a:stretch>
        </p:blipFill>
        <p:spPr>
          <a:xfrm>
            <a:off x="378813" y="824575"/>
            <a:ext cx="8386376" cy="4055301"/>
          </a:xfrm>
          <a:prstGeom prst="rect">
            <a:avLst/>
          </a:prstGeom>
          <a:noFill/>
          <a:ln cap="flat" cmpd="sng" w="9525">
            <a:solidFill>
              <a:schemeClr val="dk2"/>
            </a:solidFill>
            <a:prstDash val="solid"/>
            <a:round/>
            <a:headEnd len="sm" w="sm" type="none"/>
            <a:tailEnd len="sm" w="sm" type="none"/>
          </a:ln>
        </p:spPr>
      </p:pic>
      <p:sp>
        <p:nvSpPr>
          <p:cNvPr id="235" name="Google Shape;235;p32"/>
          <p:cNvSpPr/>
          <p:nvPr/>
        </p:nvSpPr>
        <p:spPr>
          <a:xfrm>
            <a:off x="8460400" y="2399350"/>
            <a:ext cx="198600" cy="2370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32"/>
          <p:cNvPicPr preferRelativeResize="0"/>
          <p:nvPr/>
        </p:nvPicPr>
        <p:blipFill>
          <a:blip r:embed="rId4">
            <a:alphaModFix/>
          </a:blip>
          <a:stretch>
            <a:fillRect/>
          </a:stretch>
        </p:blipFill>
        <p:spPr>
          <a:xfrm>
            <a:off x="4037550" y="2449175"/>
            <a:ext cx="4377000" cy="2325149"/>
          </a:xfrm>
          <a:prstGeom prst="rect">
            <a:avLst/>
          </a:prstGeom>
          <a:noFill/>
          <a:ln cap="flat" cmpd="sng" w="9525">
            <a:solidFill>
              <a:schemeClr val="dk2"/>
            </a:solidFill>
            <a:prstDash val="solid"/>
            <a:round/>
            <a:headEnd len="sm" w="sm" type="none"/>
            <a:tailEnd len="sm" w="sm" type="none"/>
          </a:ln>
          <a:effectLst>
            <a:outerShdw blurRad="242888" rotWithShape="0" algn="bl" dir="10680000" dist="57150">
              <a:srgbClr val="000000">
                <a:alpha val="50000"/>
              </a:srgbClr>
            </a:outerShdw>
          </a:effectLst>
        </p:spPr>
      </p:pic>
      <p:sp>
        <p:nvSpPr>
          <p:cNvPr id="237" name="Google Shape;237;p32"/>
          <p:cNvSpPr/>
          <p:nvPr/>
        </p:nvSpPr>
        <p:spPr>
          <a:xfrm>
            <a:off x="378825" y="4598475"/>
            <a:ext cx="82803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2"/>
          <p:cNvSpPr txBox="1"/>
          <p:nvPr/>
        </p:nvSpPr>
        <p:spPr>
          <a:xfrm>
            <a:off x="450925" y="4598475"/>
            <a:ext cx="79329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a:t>
            </a:r>
            <a:r>
              <a:rPr lang="en">
                <a:solidFill>
                  <a:srgbClr val="434343"/>
                </a:solidFill>
              </a:rPr>
              <a:t>sers can attach up to 2 block storages for each VM instance and configure their mount points</a:t>
            </a:r>
            <a:endParaRPr b="0" i="0" sz="1400" u="none" cap="none" strike="noStrike">
              <a:solidFill>
                <a:srgbClr val="434343"/>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configuration: Add user accounts  (4 / 5)</a:t>
            </a:r>
            <a:endParaRPr sz="2400"/>
          </a:p>
        </p:txBody>
      </p:sp>
      <p:pic>
        <p:nvPicPr>
          <p:cNvPr id="244" name="Google Shape;244;p33"/>
          <p:cNvPicPr preferRelativeResize="0"/>
          <p:nvPr/>
        </p:nvPicPr>
        <p:blipFill>
          <a:blip r:embed="rId3">
            <a:alphaModFix/>
          </a:blip>
          <a:stretch>
            <a:fillRect/>
          </a:stretch>
        </p:blipFill>
        <p:spPr>
          <a:xfrm>
            <a:off x="378813" y="824575"/>
            <a:ext cx="8386376" cy="4055301"/>
          </a:xfrm>
          <a:prstGeom prst="rect">
            <a:avLst/>
          </a:prstGeom>
          <a:noFill/>
          <a:ln cap="flat" cmpd="sng" w="9525">
            <a:solidFill>
              <a:schemeClr val="dk2"/>
            </a:solidFill>
            <a:prstDash val="solid"/>
            <a:round/>
            <a:headEnd len="sm" w="sm" type="none"/>
            <a:tailEnd len="sm" w="sm" type="none"/>
          </a:ln>
        </p:spPr>
      </p:pic>
      <p:pic>
        <p:nvPicPr>
          <p:cNvPr id="245" name="Google Shape;245;p33"/>
          <p:cNvPicPr preferRelativeResize="0"/>
          <p:nvPr/>
        </p:nvPicPr>
        <p:blipFill>
          <a:blip r:embed="rId4">
            <a:alphaModFix/>
          </a:blip>
          <a:stretch>
            <a:fillRect/>
          </a:stretch>
        </p:blipFill>
        <p:spPr>
          <a:xfrm>
            <a:off x="939913" y="2766400"/>
            <a:ext cx="7168674" cy="2037276"/>
          </a:xfrm>
          <a:prstGeom prst="rect">
            <a:avLst/>
          </a:prstGeom>
          <a:noFill/>
          <a:ln cap="flat" cmpd="sng" w="9525">
            <a:solidFill>
              <a:schemeClr val="dk2"/>
            </a:solidFill>
            <a:prstDash val="solid"/>
            <a:round/>
            <a:headEnd len="sm" w="sm" type="none"/>
            <a:tailEnd len="sm" w="sm" type="none"/>
          </a:ln>
          <a:effectLst>
            <a:outerShdw blurRad="342900" rotWithShape="0" algn="bl" dir="900000" dist="47625">
              <a:srgbClr val="000000">
                <a:alpha val="50000"/>
              </a:srgbClr>
            </a:outerShdw>
          </a:effectLst>
        </p:spPr>
      </p:pic>
      <p:sp>
        <p:nvSpPr>
          <p:cNvPr id="246" name="Google Shape;246;p33"/>
          <p:cNvSpPr/>
          <p:nvPr/>
        </p:nvSpPr>
        <p:spPr>
          <a:xfrm>
            <a:off x="680200" y="2972525"/>
            <a:ext cx="259800" cy="2751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3"/>
          <p:cNvSpPr/>
          <p:nvPr/>
        </p:nvSpPr>
        <p:spPr>
          <a:xfrm>
            <a:off x="646650" y="45222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3"/>
          <p:cNvSpPr txBox="1"/>
          <p:nvPr/>
        </p:nvSpPr>
        <p:spPr>
          <a:xfrm>
            <a:off x="794825" y="45222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Users can contextualize the VMs with custom user accounts created for each VM instance</a:t>
            </a:r>
            <a:endParaRPr>
              <a:solidFill>
                <a:srgbClr val="434343"/>
              </a:solidFill>
            </a:endParaRPr>
          </a:p>
          <a:p>
            <a:pPr indent="0" lvl="0" marL="0" rtl="0" algn="ctr">
              <a:spcBef>
                <a:spcPts val="0"/>
              </a:spcBef>
              <a:spcAft>
                <a:spcPts val="0"/>
              </a:spcAft>
              <a:buClr>
                <a:schemeClr val="dk1"/>
              </a:buClr>
              <a:buSzPts val="1400"/>
              <a:buFont typeface="Arial"/>
              <a:buNone/>
            </a:pPr>
            <a:r>
              <a:t/>
            </a:r>
            <a:endParaRPr>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configuration: </a:t>
            </a:r>
            <a:r>
              <a:rPr lang="en" sz="2400"/>
              <a:t>Add user accounts</a:t>
            </a:r>
            <a:r>
              <a:rPr lang="en" sz="2400"/>
              <a:t>  (4 / 5)</a:t>
            </a:r>
            <a:endParaRPr sz="2400"/>
          </a:p>
        </p:txBody>
      </p:sp>
      <p:pic>
        <p:nvPicPr>
          <p:cNvPr id="254" name="Google Shape;254;p34"/>
          <p:cNvPicPr preferRelativeResize="0"/>
          <p:nvPr/>
        </p:nvPicPr>
        <p:blipFill>
          <a:blip r:embed="rId3">
            <a:alphaModFix/>
          </a:blip>
          <a:stretch>
            <a:fillRect/>
          </a:stretch>
        </p:blipFill>
        <p:spPr>
          <a:xfrm>
            <a:off x="396175" y="820400"/>
            <a:ext cx="8386376" cy="4055301"/>
          </a:xfrm>
          <a:prstGeom prst="rect">
            <a:avLst/>
          </a:prstGeom>
          <a:noFill/>
          <a:ln cap="flat" cmpd="sng" w="9525">
            <a:solidFill>
              <a:schemeClr val="dk2"/>
            </a:solidFill>
            <a:prstDash val="solid"/>
            <a:round/>
            <a:headEnd len="sm" w="sm" type="none"/>
            <a:tailEnd len="sm" w="sm" type="none"/>
          </a:ln>
        </p:spPr>
      </p:pic>
      <p:pic>
        <p:nvPicPr>
          <p:cNvPr id="255" name="Google Shape;255;p34"/>
          <p:cNvPicPr preferRelativeResize="0"/>
          <p:nvPr/>
        </p:nvPicPr>
        <p:blipFill>
          <a:blip r:embed="rId4">
            <a:alphaModFix/>
          </a:blip>
          <a:stretch>
            <a:fillRect/>
          </a:stretch>
        </p:blipFill>
        <p:spPr>
          <a:xfrm>
            <a:off x="946525" y="2766400"/>
            <a:ext cx="7168674" cy="2037276"/>
          </a:xfrm>
          <a:prstGeom prst="rect">
            <a:avLst/>
          </a:prstGeom>
          <a:noFill/>
          <a:ln cap="flat" cmpd="sng" w="9525">
            <a:solidFill>
              <a:schemeClr val="dk2"/>
            </a:solidFill>
            <a:prstDash val="solid"/>
            <a:round/>
            <a:headEnd len="sm" w="sm" type="none"/>
            <a:tailEnd len="sm" w="sm" type="none"/>
          </a:ln>
          <a:effectLst>
            <a:outerShdw blurRad="342900" rotWithShape="0" algn="bl" dir="900000" dist="47625">
              <a:srgbClr val="000000">
                <a:alpha val="50000"/>
              </a:srgbClr>
            </a:outerShdw>
          </a:effectLst>
        </p:spPr>
      </p:pic>
      <p:pic>
        <p:nvPicPr>
          <p:cNvPr id="256" name="Google Shape;256;p34"/>
          <p:cNvPicPr preferRelativeResize="0"/>
          <p:nvPr/>
        </p:nvPicPr>
        <p:blipFill rotWithShape="1">
          <a:blip r:embed="rId5">
            <a:alphaModFix/>
          </a:blip>
          <a:srcRect b="1565" l="1364" r="2565" t="3576"/>
          <a:stretch/>
        </p:blipFill>
        <p:spPr>
          <a:xfrm>
            <a:off x="1688600" y="878875"/>
            <a:ext cx="5410999" cy="2925201"/>
          </a:xfrm>
          <a:prstGeom prst="rect">
            <a:avLst/>
          </a:prstGeom>
          <a:noFill/>
          <a:ln cap="flat" cmpd="sng" w="9525">
            <a:solidFill>
              <a:schemeClr val="dk2"/>
            </a:solidFill>
            <a:prstDash val="solid"/>
            <a:round/>
            <a:headEnd len="sm" w="sm" type="none"/>
            <a:tailEnd len="sm" w="sm" type="none"/>
          </a:ln>
          <a:effectLst>
            <a:outerShdw blurRad="328613" rotWithShape="0" algn="bl" dir="1500000" dist="76200">
              <a:srgbClr val="000000">
                <a:alpha val="50000"/>
              </a:srgbClr>
            </a:outerShdw>
          </a:effectLst>
        </p:spPr>
      </p:pic>
      <p:sp>
        <p:nvSpPr>
          <p:cNvPr id="257" name="Google Shape;257;p34"/>
          <p:cNvSpPr/>
          <p:nvPr/>
        </p:nvSpPr>
        <p:spPr>
          <a:xfrm>
            <a:off x="1451250" y="3804075"/>
            <a:ext cx="420600" cy="2370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4"/>
          <p:cNvSpPr/>
          <p:nvPr/>
        </p:nvSpPr>
        <p:spPr>
          <a:xfrm>
            <a:off x="680200" y="2896325"/>
            <a:ext cx="259800" cy="2751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4"/>
          <p:cNvSpPr/>
          <p:nvPr/>
        </p:nvSpPr>
        <p:spPr>
          <a:xfrm>
            <a:off x="646650" y="45222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4"/>
          <p:cNvSpPr txBox="1"/>
          <p:nvPr/>
        </p:nvSpPr>
        <p:spPr>
          <a:xfrm>
            <a:off x="794825" y="45222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Pre-install ssh keys for the user accounts to enable remote access to the VM instances</a:t>
            </a:r>
            <a:endParaRPr>
              <a:solidFill>
                <a:srgbClr val="434343"/>
              </a:solidFill>
            </a:endParaRPr>
          </a:p>
          <a:p>
            <a:pPr indent="0" lvl="0" marL="0" rtl="0" algn="ctr">
              <a:spcBef>
                <a:spcPts val="0"/>
              </a:spcBef>
              <a:spcAft>
                <a:spcPts val="0"/>
              </a:spcAft>
              <a:buClr>
                <a:schemeClr val="dk1"/>
              </a:buClr>
              <a:buSzPts val="1400"/>
              <a:buFont typeface="Arial"/>
              <a:buNone/>
            </a:pPr>
            <a:r>
              <a:t/>
            </a:r>
            <a:endParaRPr>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configuration: User defined shell script  (5 / 5)</a:t>
            </a:r>
            <a:endParaRPr sz="2400"/>
          </a:p>
        </p:txBody>
      </p:sp>
      <p:pic>
        <p:nvPicPr>
          <p:cNvPr id="266" name="Google Shape;266;p35"/>
          <p:cNvPicPr preferRelativeResize="0"/>
          <p:nvPr/>
        </p:nvPicPr>
        <p:blipFill rotWithShape="1">
          <a:blip r:embed="rId3">
            <a:alphaModFix/>
          </a:blip>
          <a:srcRect b="0" l="0" r="0" t="0"/>
          <a:stretch/>
        </p:blipFill>
        <p:spPr>
          <a:xfrm>
            <a:off x="378800" y="851800"/>
            <a:ext cx="8386376" cy="3627874"/>
          </a:xfrm>
          <a:prstGeom prst="rect">
            <a:avLst/>
          </a:prstGeom>
          <a:noFill/>
          <a:ln cap="flat" cmpd="sng" w="9525">
            <a:solidFill>
              <a:schemeClr val="dk2"/>
            </a:solidFill>
            <a:prstDash val="solid"/>
            <a:round/>
            <a:headEnd len="sm" w="sm" type="none"/>
            <a:tailEnd len="sm" w="sm" type="none"/>
          </a:ln>
        </p:spPr>
      </p:pic>
      <p:pic>
        <p:nvPicPr>
          <p:cNvPr id="267" name="Google Shape;267;p35"/>
          <p:cNvPicPr preferRelativeResize="0"/>
          <p:nvPr/>
        </p:nvPicPr>
        <p:blipFill rotWithShape="1">
          <a:blip r:embed="rId4">
            <a:alphaModFix/>
          </a:blip>
          <a:srcRect b="26621" l="0" r="0" t="0"/>
          <a:stretch/>
        </p:blipFill>
        <p:spPr>
          <a:xfrm>
            <a:off x="894150" y="2631525"/>
            <a:ext cx="6054626" cy="1640725"/>
          </a:xfrm>
          <a:prstGeom prst="rect">
            <a:avLst/>
          </a:prstGeom>
          <a:noFill/>
          <a:ln cap="flat" cmpd="sng" w="9525">
            <a:solidFill>
              <a:schemeClr val="dk2"/>
            </a:solidFill>
            <a:prstDash val="solid"/>
            <a:round/>
            <a:headEnd len="sm" w="sm" type="none"/>
            <a:tailEnd len="sm" w="sm" type="none"/>
          </a:ln>
          <a:effectLst>
            <a:outerShdw blurRad="257175" rotWithShape="0" algn="bl" dir="720000" dist="47625">
              <a:srgbClr val="000000">
                <a:alpha val="50000"/>
              </a:srgbClr>
            </a:outerShdw>
          </a:effectLst>
        </p:spPr>
      </p:pic>
      <p:sp>
        <p:nvSpPr>
          <p:cNvPr id="268" name="Google Shape;268;p35"/>
          <p:cNvSpPr/>
          <p:nvPr/>
        </p:nvSpPr>
        <p:spPr>
          <a:xfrm>
            <a:off x="580850" y="3569125"/>
            <a:ext cx="313200" cy="3285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5"/>
          <p:cNvSpPr/>
          <p:nvPr/>
        </p:nvSpPr>
        <p:spPr>
          <a:xfrm>
            <a:off x="378825" y="4348450"/>
            <a:ext cx="8386500" cy="5883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5"/>
          <p:cNvSpPr txBox="1"/>
          <p:nvPr/>
        </p:nvSpPr>
        <p:spPr>
          <a:xfrm>
            <a:off x="378825" y="4348575"/>
            <a:ext cx="83865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Users can define shell scripts that will get executed during VM deployment, to install and pre-configure applications in each VM instance</a:t>
            </a:r>
            <a:endParaRPr>
              <a:solidFill>
                <a:srgbClr val="434343"/>
              </a:solidFill>
            </a:endParaRPr>
          </a:p>
          <a:p>
            <a:pPr indent="0" lvl="0" marL="0" rtl="0" algn="ctr">
              <a:spcBef>
                <a:spcPts val="0"/>
              </a:spcBef>
              <a:spcAft>
                <a:spcPts val="0"/>
              </a:spcAft>
              <a:buClr>
                <a:schemeClr val="dk1"/>
              </a:buClr>
              <a:buSzPts val="1400"/>
              <a:buFont typeface="Arial"/>
              <a:buNone/>
            </a:pPr>
            <a:r>
              <a:t/>
            </a:r>
            <a:endParaRPr>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6"/>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Deploying the VM topology</a:t>
            </a:r>
            <a:endParaRPr sz="2400"/>
          </a:p>
        </p:txBody>
      </p:sp>
      <p:pic>
        <p:nvPicPr>
          <p:cNvPr id="276" name="Google Shape;276;p36"/>
          <p:cNvPicPr preferRelativeResize="0"/>
          <p:nvPr/>
        </p:nvPicPr>
        <p:blipFill>
          <a:blip r:embed="rId3">
            <a:alphaModFix/>
          </a:blip>
          <a:stretch>
            <a:fillRect/>
          </a:stretch>
        </p:blipFill>
        <p:spPr>
          <a:xfrm>
            <a:off x="349200" y="855175"/>
            <a:ext cx="8445576" cy="4055624"/>
          </a:xfrm>
          <a:prstGeom prst="rect">
            <a:avLst/>
          </a:prstGeom>
          <a:noFill/>
          <a:ln cap="flat" cmpd="sng" w="9525">
            <a:solidFill>
              <a:schemeClr val="dk2"/>
            </a:solidFill>
            <a:prstDash val="solid"/>
            <a:round/>
            <a:headEnd len="sm" w="sm" type="none"/>
            <a:tailEnd len="sm" w="sm" type="none"/>
          </a:ln>
        </p:spPr>
      </p:pic>
      <p:sp>
        <p:nvSpPr>
          <p:cNvPr id="277" name="Google Shape;277;p36"/>
          <p:cNvSpPr/>
          <p:nvPr/>
        </p:nvSpPr>
        <p:spPr>
          <a:xfrm>
            <a:off x="646650" y="45984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6"/>
          <p:cNvSpPr txBox="1"/>
          <p:nvPr/>
        </p:nvSpPr>
        <p:spPr>
          <a:xfrm>
            <a:off x="794825" y="45984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After initiating deployment, users can view the topology details</a:t>
            </a:r>
            <a:endParaRPr>
              <a:solidFill>
                <a:srgbClr val="434343"/>
              </a:solidFill>
            </a:endParaRPr>
          </a:p>
          <a:p>
            <a:pPr indent="0" lvl="0" marL="0" rtl="0" algn="ctr">
              <a:spcBef>
                <a:spcPts val="0"/>
              </a:spcBef>
              <a:spcAft>
                <a:spcPts val="0"/>
              </a:spcAft>
              <a:buClr>
                <a:schemeClr val="dk1"/>
              </a:buClr>
              <a:buSzPts val="1400"/>
              <a:buFont typeface="Arial"/>
              <a:buNone/>
            </a:pPr>
            <a:r>
              <a:t/>
            </a:r>
            <a:endParaRPr>
              <a:solidFill>
                <a:srgbClr val="434343"/>
              </a:solidFill>
            </a:endParaRPr>
          </a:p>
        </p:txBody>
      </p:sp>
      <p:sp>
        <p:nvSpPr>
          <p:cNvPr id="279" name="Google Shape;279;p36"/>
          <p:cNvSpPr/>
          <p:nvPr/>
        </p:nvSpPr>
        <p:spPr>
          <a:xfrm>
            <a:off x="8101200" y="2984600"/>
            <a:ext cx="603900" cy="2751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6"/>
          <p:cNvSpPr/>
          <p:nvPr/>
        </p:nvSpPr>
        <p:spPr>
          <a:xfrm>
            <a:off x="8326650" y="2647950"/>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pic>
        <p:nvPicPr>
          <p:cNvPr id="285" name="Google Shape;285;p37"/>
          <p:cNvPicPr preferRelativeResize="0"/>
          <p:nvPr/>
        </p:nvPicPr>
        <p:blipFill>
          <a:blip r:embed="rId3">
            <a:alphaModFix/>
          </a:blip>
          <a:stretch>
            <a:fillRect/>
          </a:stretch>
        </p:blipFill>
        <p:spPr>
          <a:xfrm>
            <a:off x="342225" y="799949"/>
            <a:ext cx="8343950" cy="4006825"/>
          </a:xfrm>
          <a:prstGeom prst="rect">
            <a:avLst/>
          </a:prstGeom>
          <a:noFill/>
          <a:ln cap="flat" cmpd="sng" w="9525">
            <a:solidFill>
              <a:schemeClr val="dk2"/>
            </a:solidFill>
            <a:prstDash val="solid"/>
            <a:round/>
            <a:headEnd len="sm" w="sm" type="none"/>
            <a:tailEnd len="sm" w="sm" type="none"/>
          </a:ln>
        </p:spPr>
      </p:pic>
      <p:sp>
        <p:nvSpPr>
          <p:cNvPr id="286" name="Google Shape;286;p37"/>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Topology details page</a:t>
            </a:r>
            <a:endParaRPr sz="2400"/>
          </a:p>
        </p:txBody>
      </p:sp>
      <p:sp>
        <p:nvSpPr>
          <p:cNvPr id="287" name="Google Shape;287;p37"/>
          <p:cNvSpPr/>
          <p:nvPr/>
        </p:nvSpPr>
        <p:spPr>
          <a:xfrm>
            <a:off x="646650" y="45222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7"/>
          <p:cNvSpPr txBox="1"/>
          <p:nvPr/>
        </p:nvSpPr>
        <p:spPr>
          <a:xfrm>
            <a:off x="755850" y="45222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Here the users can see an overview of the deployed VM topology </a:t>
            </a:r>
            <a:endParaRPr>
              <a:solidFill>
                <a:srgbClr val="43434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id="293" name="Google Shape;293;p38"/>
          <p:cNvPicPr preferRelativeResize="0"/>
          <p:nvPr/>
        </p:nvPicPr>
        <p:blipFill>
          <a:blip r:embed="rId3">
            <a:alphaModFix/>
          </a:blip>
          <a:stretch>
            <a:fillRect/>
          </a:stretch>
        </p:blipFill>
        <p:spPr>
          <a:xfrm>
            <a:off x="330550" y="796936"/>
            <a:ext cx="8343950" cy="4006825"/>
          </a:xfrm>
          <a:prstGeom prst="rect">
            <a:avLst/>
          </a:prstGeom>
          <a:noFill/>
          <a:ln cap="flat" cmpd="sng" w="9525">
            <a:solidFill>
              <a:schemeClr val="dk2"/>
            </a:solidFill>
            <a:prstDash val="solid"/>
            <a:round/>
            <a:headEnd len="sm" w="sm" type="none"/>
            <a:tailEnd len="sm" w="sm" type="none"/>
          </a:ln>
        </p:spPr>
      </p:pic>
      <p:sp>
        <p:nvSpPr>
          <p:cNvPr id="294" name="Google Shape;294;p38"/>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chemeClr val="dk1"/>
              </a:buClr>
              <a:buSzPts val="1100"/>
              <a:buFont typeface="Arial"/>
              <a:buNone/>
            </a:pPr>
            <a:r>
              <a:rPr lang="en" sz="2400"/>
              <a:t>VM Topology details page</a:t>
            </a:r>
            <a:endParaRPr sz="2400"/>
          </a:p>
          <a:p>
            <a:pPr indent="0" lvl="0" marL="0" rtl="0" algn="l">
              <a:lnSpc>
                <a:spcPct val="100000"/>
              </a:lnSpc>
              <a:spcBef>
                <a:spcPts val="0"/>
              </a:spcBef>
              <a:spcAft>
                <a:spcPts val="0"/>
              </a:spcAft>
              <a:buNone/>
            </a:pPr>
            <a:r>
              <a:t/>
            </a:r>
            <a:endParaRPr sz="1400"/>
          </a:p>
        </p:txBody>
      </p:sp>
      <p:sp>
        <p:nvSpPr>
          <p:cNvPr id="295" name="Google Shape;295;p38"/>
          <p:cNvSpPr/>
          <p:nvPr/>
        </p:nvSpPr>
        <p:spPr>
          <a:xfrm>
            <a:off x="646650" y="4447800"/>
            <a:ext cx="7850700" cy="4890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8"/>
          <p:cNvSpPr txBox="1"/>
          <p:nvPr/>
        </p:nvSpPr>
        <p:spPr>
          <a:xfrm>
            <a:off x="794825" y="4394300"/>
            <a:ext cx="7589100" cy="5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Users can view the current state of the VM topology and</a:t>
            </a:r>
            <a:r>
              <a:rPr lang="en">
                <a:solidFill>
                  <a:srgbClr val="434343"/>
                </a:solidFill>
              </a:rPr>
              <a:t> </a:t>
            </a:r>
            <a:r>
              <a:rPr lang="en">
                <a:solidFill>
                  <a:srgbClr val="434343"/>
                </a:solidFill>
              </a:rPr>
              <a:t>start/stop or undeploy all of its VM instances</a:t>
            </a:r>
            <a:endParaRPr>
              <a:solidFill>
                <a:srgbClr val="434343"/>
              </a:solidFill>
            </a:endParaRPr>
          </a:p>
        </p:txBody>
      </p:sp>
      <p:sp>
        <p:nvSpPr>
          <p:cNvPr id="297" name="Google Shape;297;p38"/>
          <p:cNvSpPr/>
          <p:nvPr/>
        </p:nvSpPr>
        <p:spPr>
          <a:xfrm>
            <a:off x="7451600" y="974375"/>
            <a:ext cx="1184700" cy="2751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8"/>
          <p:cNvSpPr/>
          <p:nvPr/>
        </p:nvSpPr>
        <p:spPr>
          <a:xfrm rot="-5400000">
            <a:off x="7237550" y="974375"/>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pic>
        <p:nvPicPr>
          <p:cNvPr id="303" name="Google Shape;303;p39"/>
          <p:cNvPicPr preferRelativeResize="0"/>
          <p:nvPr/>
        </p:nvPicPr>
        <p:blipFill>
          <a:blip r:embed="rId3">
            <a:alphaModFix/>
          </a:blip>
          <a:stretch>
            <a:fillRect/>
          </a:stretch>
        </p:blipFill>
        <p:spPr>
          <a:xfrm>
            <a:off x="330550" y="796936"/>
            <a:ext cx="8343950" cy="4006825"/>
          </a:xfrm>
          <a:prstGeom prst="rect">
            <a:avLst/>
          </a:prstGeom>
          <a:noFill/>
          <a:ln>
            <a:noFill/>
          </a:ln>
        </p:spPr>
      </p:pic>
      <p:sp>
        <p:nvSpPr>
          <p:cNvPr id="304" name="Google Shape;304;p39"/>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chemeClr val="dk1"/>
              </a:buClr>
              <a:buSzPts val="1100"/>
              <a:buFont typeface="Arial"/>
              <a:buNone/>
            </a:pPr>
            <a:r>
              <a:rPr lang="en" sz="2400"/>
              <a:t>VM Topology details page</a:t>
            </a:r>
            <a:endParaRPr sz="2400"/>
          </a:p>
          <a:p>
            <a:pPr indent="0" lvl="0" marL="0" rtl="0" algn="l">
              <a:lnSpc>
                <a:spcPct val="100000"/>
              </a:lnSpc>
              <a:spcBef>
                <a:spcPts val="0"/>
              </a:spcBef>
              <a:spcAft>
                <a:spcPts val="0"/>
              </a:spcAft>
              <a:buNone/>
            </a:pPr>
            <a:r>
              <a:t/>
            </a:r>
            <a:endParaRPr sz="1400"/>
          </a:p>
        </p:txBody>
      </p:sp>
      <p:sp>
        <p:nvSpPr>
          <p:cNvPr id="305" name="Google Shape;305;p39"/>
          <p:cNvSpPr/>
          <p:nvPr/>
        </p:nvSpPr>
        <p:spPr>
          <a:xfrm>
            <a:off x="8235175" y="2250138"/>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9"/>
          <p:cNvSpPr/>
          <p:nvPr/>
        </p:nvSpPr>
        <p:spPr>
          <a:xfrm>
            <a:off x="646650" y="4522275"/>
            <a:ext cx="7850700" cy="4146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9"/>
          <p:cNvSpPr txBox="1"/>
          <p:nvPr/>
        </p:nvSpPr>
        <p:spPr>
          <a:xfrm>
            <a:off x="794825" y="4522275"/>
            <a:ext cx="7589100" cy="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a:t>
            </a:r>
            <a:r>
              <a:rPr lang="en">
                <a:solidFill>
                  <a:srgbClr val="434343"/>
                </a:solidFill>
              </a:rPr>
              <a:t>sers can select and view any VM of the topology and perform individual start/stop actions</a:t>
            </a:r>
            <a:endParaRPr>
              <a:solidFill>
                <a:srgbClr val="434343"/>
              </a:solidFill>
            </a:endParaRPr>
          </a:p>
        </p:txBody>
      </p:sp>
      <p:sp>
        <p:nvSpPr>
          <p:cNvPr id="308" name="Google Shape;308;p39"/>
          <p:cNvSpPr/>
          <p:nvPr/>
        </p:nvSpPr>
        <p:spPr>
          <a:xfrm>
            <a:off x="908250" y="1830325"/>
            <a:ext cx="7589100" cy="2751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9"/>
          <p:cNvSpPr/>
          <p:nvPr/>
        </p:nvSpPr>
        <p:spPr>
          <a:xfrm rot="-5400000">
            <a:off x="707700" y="1830325"/>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9"/>
          <p:cNvSpPr/>
          <p:nvPr/>
        </p:nvSpPr>
        <p:spPr>
          <a:xfrm>
            <a:off x="8085925" y="2525250"/>
            <a:ext cx="527400" cy="2751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Google Shape;315;p40"/>
          <p:cNvPicPr preferRelativeResize="0"/>
          <p:nvPr/>
        </p:nvPicPr>
        <p:blipFill>
          <a:blip r:embed="rId3">
            <a:alphaModFix/>
          </a:blip>
          <a:stretch>
            <a:fillRect/>
          </a:stretch>
        </p:blipFill>
        <p:spPr>
          <a:xfrm>
            <a:off x="341750" y="823750"/>
            <a:ext cx="8538600" cy="4095848"/>
          </a:xfrm>
          <a:prstGeom prst="rect">
            <a:avLst/>
          </a:prstGeom>
          <a:noFill/>
          <a:ln cap="flat" cmpd="sng" w="9525">
            <a:solidFill>
              <a:schemeClr val="dk2"/>
            </a:solidFill>
            <a:prstDash val="solid"/>
            <a:round/>
            <a:headEnd len="sm" w="sm" type="none"/>
            <a:tailEnd len="sm" w="sm" type="none"/>
          </a:ln>
        </p:spPr>
      </p:pic>
      <p:sp>
        <p:nvSpPr>
          <p:cNvPr id="316" name="Google Shape;316;p40"/>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chemeClr val="dk1"/>
              </a:buClr>
              <a:buSzPts val="1100"/>
              <a:buFont typeface="Arial"/>
              <a:buNone/>
            </a:pPr>
            <a:r>
              <a:rPr lang="en" sz="2400"/>
              <a:t>VM Topology details page</a:t>
            </a:r>
            <a:endParaRPr sz="2400"/>
          </a:p>
          <a:p>
            <a:pPr indent="0" lvl="0" marL="0" rtl="0" algn="l">
              <a:lnSpc>
                <a:spcPct val="100000"/>
              </a:lnSpc>
              <a:spcBef>
                <a:spcPts val="0"/>
              </a:spcBef>
              <a:spcAft>
                <a:spcPts val="0"/>
              </a:spcAft>
              <a:buNone/>
            </a:pPr>
            <a:r>
              <a:t/>
            </a:r>
            <a:endParaRPr sz="1400"/>
          </a:p>
        </p:txBody>
      </p:sp>
      <p:sp>
        <p:nvSpPr>
          <p:cNvPr id="317" name="Google Shape;317;p40"/>
          <p:cNvSpPr/>
          <p:nvPr/>
        </p:nvSpPr>
        <p:spPr>
          <a:xfrm>
            <a:off x="310950" y="4325500"/>
            <a:ext cx="8693700" cy="6114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0"/>
          <p:cNvSpPr txBox="1"/>
          <p:nvPr/>
        </p:nvSpPr>
        <p:spPr>
          <a:xfrm>
            <a:off x="662750" y="4325500"/>
            <a:ext cx="7996200" cy="6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Here the users can view information about the resources allocated by the VM and its location within the infrastructure</a:t>
            </a:r>
            <a:endParaRPr>
              <a:solidFill>
                <a:srgbClr val="434343"/>
              </a:solidFill>
            </a:endParaRPr>
          </a:p>
        </p:txBody>
      </p:sp>
      <p:sp>
        <p:nvSpPr>
          <p:cNvPr id="319" name="Google Shape;319;p40"/>
          <p:cNvSpPr/>
          <p:nvPr/>
        </p:nvSpPr>
        <p:spPr>
          <a:xfrm>
            <a:off x="984450" y="1650125"/>
            <a:ext cx="2378100" cy="12459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0"/>
          <p:cNvSpPr/>
          <p:nvPr/>
        </p:nvSpPr>
        <p:spPr>
          <a:xfrm>
            <a:off x="5852600" y="1650125"/>
            <a:ext cx="2980500" cy="12459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pic>
        <p:nvPicPr>
          <p:cNvPr id="325" name="Google Shape;325;p41"/>
          <p:cNvPicPr preferRelativeResize="0"/>
          <p:nvPr/>
        </p:nvPicPr>
        <p:blipFill>
          <a:blip r:embed="rId3">
            <a:alphaModFix/>
          </a:blip>
          <a:stretch>
            <a:fillRect/>
          </a:stretch>
        </p:blipFill>
        <p:spPr>
          <a:xfrm>
            <a:off x="378900" y="820005"/>
            <a:ext cx="8378851" cy="4019221"/>
          </a:xfrm>
          <a:prstGeom prst="rect">
            <a:avLst/>
          </a:prstGeom>
          <a:noFill/>
          <a:ln cap="flat" cmpd="sng" w="9525">
            <a:solidFill>
              <a:schemeClr val="dk2"/>
            </a:solidFill>
            <a:prstDash val="solid"/>
            <a:round/>
            <a:headEnd len="sm" w="sm" type="none"/>
            <a:tailEnd len="sm" w="sm" type="none"/>
          </a:ln>
        </p:spPr>
      </p:pic>
      <p:sp>
        <p:nvSpPr>
          <p:cNvPr id="326" name="Google Shape;326;p41"/>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chemeClr val="dk1"/>
              </a:buClr>
              <a:buSzPts val="1100"/>
              <a:buFont typeface="Arial"/>
              <a:buNone/>
            </a:pPr>
            <a:r>
              <a:rPr lang="en" sz="2400"/>
              <a:t>VM Topology details page</a:t>
            </a:r>
            <a:endParaRPr sz="2400"/>
          </a:p>
          <a:p>
            <a:pPr indent="0" lvl="0" marL="0" rtl="0" algn="l">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None/>
            </a:pPr>
            <a:r>
              <a:t/>
            </a:r>
            <a:endParaRPr sz="1400"/>
          </a:p>
        </p:txBody>
      </p:sp>
      <p:sp>
        <p:nvSpPr>
          <p:cNvPr id="327" name="Google Shape;327;p41"/>
          <p:cNvSpPr/>
          <p:nvPr/>
        </p:nvSpPr>
        <p:spPr>
          <a:xfrm>
            <a:off x="302700" y="4591750"/>
            <a:ext cx="8538600" cy="3669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1"/>
          <p:cNvSpPr txBox="1"/>
          <p:nvPr/>
        </p:nvSpPr>
        <p:spPr>
          <a:xfrm>
            <a:off x="463350" y="4570075"/>
            <a:ext cx="82182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Users have the option to attach additional block storage devices to the running VM instance</a:t>
            </a:r>
            <a:endParaRPr>
              <a:solidFill>
                <a:srgbClr val="434343"/>
              </a:solidFill>
            </a:endParaRPr>
          </a:p>
        </p:txBody>
      </p:sp>
      <p:sp>
        <p:nvSpPr>
          <p:cNvPr id="329" name="Google Shape;329;p41"/>
          <p:cNvSpPr/>
          <p:nvPr/>
        </p:nvSpPr>
        <p:spPr>
          <a:xfrm>
            <a:off x="966100" y="3215125"/>
            <a:ext cx="2706600" cy="12075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it provide?</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user-friendly web interface, guiding users through the deployment and lifecycle of any VM.</a:t>
            </a:r>
            <a:endParaRPr/>
          </a:p>
          <a:p>
            <a:pPr indent="-342900" lvl="0" marL="457200" rtl="0" algn="l">
              <a:spcBef>
                <a:spcPts val="0"/>
              </a:spcBef>
              <a:spcAft>
                <a:spcPts val="0"/>
              </a:spcAft>
              <a:buSzPts val="1800"/>
              <a:buChar char="●"/>
            </a:pPr>
            <a:r>
              <a:rPr lang="en"/>
              <a:t>Monitoring of VMs so that users may view the latest information regarding the state of their VMs.</a:t>
            </a:r>
            <a:endParaRPr/>
          </a:p>
          <a:p>
            <a:pPr indent="-342900" lvl="0" marL="457200" rtl="0" algn="l">
              <a:spcBef>
                <a:spcPts val="0"/>
              </a:spcBef>
              <a:spcAft>
                <a:spcPts val="0"/>
              </a:spcAft>
              <a:buSzPts val="1800"/>
              <a:buChar char="●"/>
            </a:pPr>
            <a:r>
              <a:rPr lang="en"/>
              <a:t>A generic report with respect to the state of the infrastructure itself.</a:t>
            </a:r>
            <a:endParaRPr/>
          </a:p>
          <a:p>
            <a:pPr indent="-342900" lvl="0" marL="457200" rtl="0" algn="l">
              <a:spcBef>
                <a:spcPts val="0"/>
              </a:spcBef>
              <a:spcAft>
                <a:spcPts val="0"/>
              </a:spcAft>
              <a:buSzPts val="1800"/>
              <a:buChar char="●"/>
            </a:pPr>
            <a:r>
              <a:rPr lang="en"/>
              <a:t>Easy authentication/authorization through the EGI AAI check-in.</a:t>
            </a:r>
            <a:endParaRPr/>
          </a:p>
          <a:p>
            <a:pPr indent="-342900" lvl="0" marL="457200" rtl="0" algn="l">
              <a:spcBef>
                <a:spcPts val="0"/>
              </a:spcBef>
              <a:spcAft>
                <a:spcPts val="0"/>
              </a:spcAft>
              <a:buSzPts val="1800"/>
              <a:buChar char="●"/>
            </a:pPr>
            <a:r>
              <a:rPr lang="en"/>
              <a:t>T</a:t>
            </a:r>
            <a:r>
              <a:rPr lang="en"/>
              <a:t>roubleshooting</a:t>
            </a:r>
            <a:r>
              <a:rPr lang="en"/>
              <a:t> issues regarding running VMs.</a:t>
            </a:r>
            <a:endParaRPr/>
          </a:p>
          <a:p>
            <a:pPr indent="-342900" lvl="0" marL="457200" rtl="0" algn="l">
              <a:spcBef>
                <a:spcPts val="0"/>
              </a:spcBef>
              <a:spcAft>
                <a:spcPts val="0"/>
              </a:spcAft>
              <a:buSzPts val="1800"/>
              <a:buChar char="●"/>
            </a:pPr>
            <a:r>
              <a:rPr lang="en"/>
              <a:t>Support for 46 Virtual Organizations and 14 sites to deploy to.</a:t>
            </a:r>
            <a:endParaRPr/>
          </a:p>
          <a:p>
            <a:pPr indent="0" lvl="0" marL="45720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id="334" name="Google Shape;334;p42"/>
          <p:cNvPicPr preferRelativeResize="0"/>
          <p:nvPr/>
        </p:nvPicPr>
        <p:blipFill>
          <a:blip r:embed="rId3">
            <a:alphaModFix/>
          </a:blip>
          <a:stretch>
            <a:fillRect/>
          </a:stretch>
        </p:blipFill>
        <p:spPr>
          <a:xfrm>
            <a:off x="378900" y="852300"/>
            <a:ext cx="8242752" cy="3953950"/>
          </a:xfrm>
          <a:prstGeom prst="rect">
            <a:avLst/>
          </a:prstGeom>
          <a:noFill/>
          <a:ln cap="flat" cmpd="sng" w="9525">
            <a:solidFill>
              <a:schemeClr val="dk2"/>
            </a:solidFill>
            <a:prstDash val="solid"/>
            <a:round/>
            <a:headEnd len="sm" w="sm" type="none"/>
            <a:tailEnd len="sm" w="sm" type="none"/>
          </a:ln>
        </p:spPr>
      </p:pic>
      <p:sp>
        <p:nvSpPr>
          <p:cNvPr id="335" name="Google Shape;335;p42"/>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chemeClr val="dk1"/>
              </a:buClr>
              <a:buSzPts val="1100"/>
              <a:buFont typeface="Arial"/>
              <a:buNone/>
            </a:pPr>
            <a:r>
              <a:rPr lang="en" sz="2400"/>
              <a:t>VM Topology details page</a:t>
            </a:r>
            <a:endParaRPr sz="2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None/>
            </a:pPr>
            <a:r>
              <a:t/>
            </a:r>
            <a:endParaRPr sz="1400"/>
          </a:p>
        </p:txBody>
      </p:sp>
      <p:sp>
        <p:nvSpPr>
          <p:cNvPr id="336" name="Google Shape;336;p42"/>
          <p:cNvSpPr/>
          <p:nvPr/>
        </p:nvSpPr>
        <p:spPr>
          <a:xfrm>
            <a:off x="310950" y="4493800"/>
            <a:ext cx="8405700" cy="3669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2"/>
          <p:cNvSpPr txBox="1"/>
          <p:nvPr/>
        </p:nvSpPr>
        <p:spPr>
          <a:xfrm>
            <a:off x="310950" y="4493875"/>
            <a:ext cx="84057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Networking and access information is also provided to allow remote access to the VM instance</a:t>
            </a:r>
            <a:endParaRPr>
              <a:solidFill>
                <a:srgbClr val="434343"/>
              </a:solidFill>
            </a:endParaRPr>
          </a:p>
        </p:txBody>
      </p:sp>
      <p:sp>
        <p:nvSpPr>
          <p:cNvPr id="338" name="Google Shape;338;p42"/>
          <p:cNvSpPr/>
          <p:nvPr/>
        </p:nvSpPr>
        <p:spPr>
          <a:xfrm>
            <a:off x="3218700" y="1627200"/>
            <a:ext cx="2706600" cy="12075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id="343" name="Google Shape;343;p43"/>
          <p:cNvPicPr preferRelativeResize="0"/>
          <p:nvPr/>
        </p:nvPicPr>
        <p:blipFill>
          <a:blip r:embed="rId3">
            <a:alphaModFix/>
          </a:blip>
          <a:stretch>
            <a:fillRect/>
          </a:stretch>
        </p:blipFill>
        <p:spPr>
          <a:xfrm>
            <a:off x="302700" y="786600"/>
            <a:ext cx="8538600" cy="4095848"/>
          </a:xfrm>
          <a:prstGeom prst="rect">
            <a:avLst/>
          </a:prstGeom>
          <a:noFill/>
          <a:ln cap="flat" cmpd="sng" w="9525">
            <a:solidFill>
              <a:schemeClr val="dk2"/>
            </a:solidFill>
            <a:prstDash val="solid"/>
            <a:round/>
            <a:headEnd len="sm" w="sm" type="none"/>
            <a:tailEnd len="sm" w="sm" type="none"/>
          </a:ln>
        </p:spPr>
      </p:pic>
      <p:sp>
        <p:nvSpPr>
          <p:cNvPr id="344" name="Google Shape;344;p43"/>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Accessing </a:t>
            </a:r>
            <a:r>
              <a:rPr lang="en" sz="2400"/>
              <a:t>VM Instance</a:t>
            </a:r>
            <a:endParaRPr sz="2400"/>
          </a:p>
        </p:txBody>
      </p:sp>
      <p:sp>
        <p:nvSpPr>
          <p:cNvPr id="345" name="Google Shape;345;p43"/>
          <p:cNvSpPr/>
          <p:nvPr/>
        </p:nvSpPr>
        <p:spPr>
          <a:xfrm>
            <a:off x="310950" y="4371375"/>
            <a:ext cx="8538600" cy="5655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3"/>
          <p:cNvSpPr txBox="1"/>
          <p:nvPr/>
        </p:nvSpPr>
        <p:spPr>
          <a:xfrm>
            <a:off x="327475" y="4371475"/>
            <a:ext cx="8522100" cy="5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The users can download a private key, follow the instructions provided and connect remotely via SSH to the VM instance</a:t>
            </a:r>
            <a:endParaRPr>
              <a:solidFill>
                <a:srgbClr val="434343"/>
              </a:solidFill>
            </a:endParaRPr>
          </a:p>
        </p:txBody>
      </p:sp>
      <p:pic>
        <p:nvPicPr>
          <p:cNvPr id="347" name="Google Shape;347;p43"/>
          <p:cNvPicPr preferRelativeResize="0"/>
          <p:nvPr/>
        </p:nvPicPr>
        <p:blipFill>
          <a:blip r:embed="rId4">
            <a:alphaModFix/>
          </a:blip>
          <a:stretch>
            <a:fillRect/>
          </a:stretch>
        </p:blipFill>
        <p:spPr>
          <a:xfrm>
            <a:off x="2942425" y="1973288"/>
            <a:ext cx="4700225" cy="2250225"/>
          </a:xfrm>
          <a:prstGeom prst="rect">
            <a:avLst/>
          </a:prstGeom>
          <a:noFill/>
          <a:ln cap="flat" cmpd="sng" w="9525">
            <a:solidFill>
              <a:schemeClr val="dk2"/>
            </a:solidFill>
            <a:prstDash val="solid"/>
            <a:round/>
            <a:headEnd len="sm" w="sm" type="none"/>
            <a:tailEnd len="sm" w="sm" type="none"/>
          </a:ln>
          <a:effectLst>
            <a:outerShdw blurRad="100013" rotWithShape="0" algn="bl" dir="720000" dist="85725">
              <a:srgbClr val="000000">
                <a:alpha val="50000"/>
              </a:srgbClr>
            </a:outerShdw>
          </a:effectLst>
        </p:spPr>
      </p:pic>
      <p:sp>
        <p:nvSpPr>
          <p:cNvPr id="348" name="Google Shape;348;p43"/>
          <p:cNvSpPr/>
          <p:nvPr/>
        </p:nvSpPr>
        <p:spPr>
          <a:xfrm rot="2202852">
            <a:off x="3958836" y="1734199"/>
            <a:ext cx="397441" cy="191221"/>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pic>
        <p:nvPicPr>
          <p:cNvPr id="353" name="Google Shape;353;p44"/>
          <p:cNvPicPr preferRelativeResize="0"/>
          <p:nvPr/>
        </p:nvPicPr>
        <p:blipFill>
          <a:blip r:embed="rId3">
            <a:alphaModFix/>
          </a:blip>
          <a:stretch>
            <a:fillRect/>
          </a:stretch>
        </p:blipFill>
        <p:spPr>
          <a:xfrm>
            <a:off x="310950" y="786600"/>
            <a:ext cx="8522098" cy="3911684"/>
          </a:xfrm>
          <a:prstGeom prst="rect">
            <a:avLst/>
          </a:prstGeom>
          <a:noFill/>
          <a:ln cap="flat" cmpd="sng" w="9525">
            <a:solidFill>
              <a:schemeClr val="dk2"/>
            </a:solidFill>
            <a:prstDash val="solid"/>
            <a:round/>
            <a:headEnd len="sm" w="sm" type="none"/>
            <a:tailEnd len="sm" w="sm" type="none"/>
          </a:ln>
        </p:spPr>
      </p:pic>
      <p:sp>
        <p:nvSpPr>
          <p:cNvPr id="354" name="Google Shape;354;p44"/>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Instance logs</a:t>
            </a:r>
            <a:endParaRPr sz="2400"/>
          </a:p>
        </p:txBody>
      </p:sp>
      <p:sp>
        <p:nvSpPr>
          <p:cNvPr id="355" name="Google Shape;355;p44"/>
          <p:cNvSpPr/>
          <p:nvPr/>
        </p:nvSpPr>
        <p:spPr>
          <a:xfrm>
            <a:off x="310950" y="4545975"/>
            <a:ext cx="8538600" cy="3909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4"/>
          <p:cNvSpPr txBox="1"/>
          <p:nvPr/>
        </p:nvSpPr>
        <p:spPr>
          <a:xfrm>
            <a:off x="310950" y="4545875"/>
            <a:ext cx="85221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The users can view the changes of the VM instance state and the user actions requests and outcomes </a:t>
            </a:r>
            <a:endParaRPr>
              <a:solidFill>
                <a:srgbClr val="434343"/>
              </a:solidFill>
            </a:endParaRPr>
          </a:p>
        </p:txBody>
      </p:sp>
      <p:sp>
        <p:nvSpPr>
          <p:cNvPr id="357" name="Google Shape;357;p44"/>
          <p:cNvSpPr/>
          <p:nvPr/>
        </p:nvSpPr>
        <p:spPr>
          <a:xfrm>
            <a:off x="1682025" y="1544700"/>
            <a:ext cx="527100" cy="2370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4"/>
          <p:cNvSpPr/>
          <p:nvPr/>
        </p:nvSpPr>
        <p:spPr>
          <a:xfrm rot="5393246">
            <a:off x="2270469" y="1525661"/>
            <a:ext cx="1527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pic>
        <p:nvPicPr>
          <p:cNvPr id="363" name="Google Shape;363;p45"/>
          <p:cNvPicPr preferRelativeResize="0"/>
          <p:nvPr/>
        </p:nvPicPr>
        <p:blipFill rotWithShape="1">
          <a:blip r:embed="rId3">
            <a:alphaModFix/>
          </a:blip>
          <a:srcRect b="9847" l="0" r="0" t="12246"/>
          <a:stretch/>
        </p:blipFill>
        <p:spPr>
          <a:xfrm>
            <a:off x="299400" y="822213"/>
            <a:ext cx="8680450" cy="3803876"/>
          </a:xfrm>
          <a:prstGeom prst="rect">
            <a:avLst/>
          </a:prstGeom>
          <a:noFill/>
          <a:ln cap="flat" cmpd="sng" w="9525">
            <a:solidFill>
              <a:schemeClr val="dk2"/>
            </a:solidFill>
            <a:prstDash val="solid"/>
            <a:round/>
            <a:headEnd len="sm" w="sm" type="none"/>
            <a:tailEnd len="sm" w="sm" type="none"/>
          </a:ln>
        </p:spPr>
      </p:pic>
      <p:sp>
        <p:nvSpPr>
          <p:cNvPr id="364" name="Google Shape;364;p45"/>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instance error handling (</a:t>
            </a:r>
            <a:r>
              <a:rPr lang="en" sz="2400"/>
              <a:t>1 / 2</a:t>
            </a:r>
            <a:r>
              <a:rPr lang="en" sz="2400"/>
              <a:t>)</a:t>
            </a:r>
            <a:endParaRPr sz="2400"/>
          </a:p>
        </p:txBody>
      </p:sp>
      <p:sp>
        <p:nvSpPr>
          <p:cNvPr id="365" name="Google Shape;365;p45"/>
          <p:cNvSpPr/>
          <p:nvPr/>
        </p:nvSpPr>
        <p:spPr>
          <a:xfrm>
            <a:off x="375600" y="4386350"/>
            <a:ext cx="8538600" cy="5655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5"/>
          <p:cNvSpPr txBox="1"/>
          <p:nvPr/>
        </p:nvSpPr>
        <p:spPr>
          <a:xfrm>
            <a:off x="448500" y="4386350"/>
            <a:ext cx="8392800" cy="5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In cases where the VM instance does not behave as expected, the user may communicate with the site administrators to resolve any issues via GGUS service</a:t>
            </a:r>
            <a:endParaRPr>
              <a:solidFill>
                <a:srgbClr val="434343"/>
              </a:solidFill>
            </a:endParaRPr>
          </a:p>
        </p:txBody>
      </p:sp>
      <p:sp>
        <p:nvSpPr>
          <p:cNvPr id="367" name="Google Shape;367;p45"/>
          <p:cNvSpPr/>
          <p:nvPr/>
        </p:nvSpPr>
        <p:spPr>
          <a:xfrm>
            <a:off x="5197000" y="1071675"/>
            <a:ext cx="3324600" cy="14499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5"/>
          <p:cNvSpPr/>
          <p:nvPr/>
        </p:nvSpPr>
        <p:spPr>
          <a:xfrm rot="-5400000">
            <a:off x="4906750" y="1514338"/>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id="373" name="Google Shape;373;p46"/>
          <p:cNvPicPr preferRelativeResize="0"/>
          <p:nvPr/>
        </p:nvPicPr>
        <p:blipFill rotWithShape="1">
          <a:blip r:embed="rId3">
            <a:alphaModFix/>
          </a:blip>
          <a:srcRect b="9847" l="0" r="0" t="12246"/>
          <a:stretch/>
        </p:blipFill>
        <p:spPr>
          <a:xfrm>
            <a:off x="304675" y="873763"/>
            <a:ext cx="8680450" cy="3803876"/>
          </a:xfrm>
          <a:prstGeom prst="rect">
            <a:avLst/>
          </a:prstGeom>
          <a:noFill/>
          <a:ln cap="flat" cmpd="sng" w="9525">
            <a:solidFill>
              <a:schemeClr val="dk2"/>
            </a:solidFill>
            <a:prstDash val="solid"/>
            <a:round/>
            <a:headEnd len="sm" w="sm" type="none"/>
            <a:tailEnd len="sm" w="sm" type="none"/>
          </a:ln>
        </p:spPr>
      </p:pic>
      <p:sp>
        <p:nvSpPr>
          <p:cNvPr id="374" name="Google Shape;374;p46"/>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 instance error handling </a:t>
            </a:r>
            <a:r>
              <a:rPr lang="en" sz="2400"/>
              <a:t>(2 / 2)</a:t>
            </a:r>
            <a:endParaRPr sz="2400"/>
          </a:p>
        </p:txBody>
      </p:sp>
      <p:sp>
        <p:nvSpPr>
          <p:cNvPr id="375" name="Google Shape;375;p46"/>
          <p:cNvSpPr/>
          <p:nvPr/>
        </p:nvSpPr>
        <p:spPr>
          <a:xfrm>
            <a:off x="375600" y="4386350"/>
            <a:ext cx="8538600" cy="5655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6"/>
          <p:cNvSpPr txBox="1"/>
          <p:nvPr/>
        </p:nvSpPr>
        <p:spPr>
          <a:xfrm>
            <a:off x="448500" y="4386350"/>
            <a:ext cx="8392800" cy="5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In cases where the VM instance does not behave as expected, the users may communicate with the site administrators to resolve any issues</a:t>
            </a:r>
            <a:r>
              <a:rPr lang="en">
                <a:solidFill>
                  <a:srgbClr val="434343"/>
                </a:solidFill>
              </a:rPr>
              <a:t> via GGUS</a:t>
            </a:r>
            <a:endParaRPr>
              <a:solidFill>
                <a:srgbClr val="434343"/>
              </a:solidFill>
            </a:endParaRPr>
          </a:p>
        </p:txBody>
      </p:sp>
      <p:sp>
        <p:nvSpPr>
          <p:cNvPr id="377" name="Google Shape;377;p46"/>
          <p:cNvSpPr/>
          <p:nvPr/>
        </p:nvSpPr>
        <p:spPr>
          <a:xfrm rot="-5400000">
            <a:off x="4982950" y="1133338"/>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8" name="Google Shape;378;p46"/>
          <p:cNvPicPr preferRelativeResize="0"/>
          <p:nvPr/>
        </p:nvPicPr>
        <p:blipFill>
          <a:blip r:embed="rId4">
            <a:alphaModFix/>
          </a:blip>
          <a:stretch>
            <a:fillRect/>
          </a:stretch>
        </p:blipFill>
        <p:spPr>
          <a:xfrm>
            <a:off x="2052950" y="916712"/>
            <a:ext cx="3951174" cy="3415725"/>
          </a:xfrm>
          <a:prstGeom prst="rect">
            <a:avLst/>
          </a:prstGeom>
          <a:noFill/>
          <a:ln cap="flat" cmpd="sng" w="9525">
            <a:solidFill>
              <a:schemeClr val="dk2"/>
            </a:solidFill>
            <a:prstDash val="solid"/>
            <a:round/>
            <a:headEnd len="sm" w="sm" type="none"/>
            <a:tailEnd len="sm" w="sm" type="none"/>
          </a:ln>
          <a:effectLst>
            <a:outerShdw blurRad="57150" rotWithShape="0" algn="bl" dir="5400000" dist="57150">
              <a:srgbClr val="000000">
                <a:alpha val="50000"/>
              </a:srgbClr>
            </a:outerShdw>
          </a:effectLst>
        </p:spPr>
      </p:pic>
      <p:sp>
        <p:nvSpPr>
          <p:cNvPr id="379" name="Google Shape;379;p46"/>
          <p:cNvSpPr/>
          <p:nvPr/>
        </p:nvSpPr>
        <p:spPr>
          <a:xfrm rot="-5400000">
            <a:off x="5910829" y="1214446"/>
            <a:ext cx="515100" cy="3285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pic>
        <p:nvPicPr>
          <p:cNvPr id="384" name="Google Shape;384;p47"/>
          <p:cNvPicPr preferRelativeResize="0"/>
          <p:nvPr/>
        </p:nvPicPr>
        <p:blipFill>
          <a:blip r:embed="rId3">
            <a:alphaModFix/>
          </a:blip>
          <a:stretch>
            <a:fillRect/>
          </a:stretch>
        </p:blipFill>
        <p:spPr>
          <a:xfrm>
            <a:off x="310950" y="875199"/>
            <a:ext cx="8603249" cy="3961503"/>
          </a:xfrm>
          <a:prstGeom prst="rect">
            <a:avLst/>
          </a:prstGeom>
          <a:noFill/>
          <a:ln cap="flat" cmpd="sng" w="9525">
            <a:solidFill>
              <a:schemeClr val="dk2"/>
            </a:solidFill>
            <a:prstDash val="solid"/>
            <a:round/>
            <a:headEnd len="sm" w="sm" type="none"/>
            <a:tailEnd len="sm" w="sm" type="none"/>
          </a:ln>
        </p:spPr>
      </p:pic>
      <p:sp>
        <p:nvSpPr>
          <p:cNvPr id="385" name="Google Shape;385;p47"/>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Viewing VM instances (1 / 3)</a:t>
            </a:r>
            <a:endParaRPr sz="2400"/>
          </a:p>
        </p:txBody>
      </p:sp>
      <p:sp>
        <p:nvSpPr>
          <p:cNvPr id="386" name="Google Shape;386;p47"/>
          <p:cNvSpPr/>
          <p:nvPr/>
        </p:nvSpPr>
        <p:spPr>
          <a:xfrm>
            <a:off x="375600" y="4386350"/>
            <a:ext cx="8538600" cy="5655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7"/>
          <p:cNvSpPr txBox="1"/>
          <p:nvPr/>
        </p:nvSpPr>
        <p:spPr>
          <a:xfrm>
            <a:off x="448500" y="4386350"/>
            <a:ext cx="8392800" cy="5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The users can view the full list of all of the deployed VM instances along with information regarding their current state, site, VO, public IP, etc</a:t>
            </a:r>
            <a:endParaRPr>
              <a:solidFill>
                <a:srgbClr val="434343"/>
              </a:solidFill>
            </a:endParaRPr>
          </a:p>
        </p:txBody>
      </p:sp>
      <p:sp>
        <p:nvSpPr>
          <p:cNvPr id="388" name="Google Shape;388;p47"/>
          <p:cNvSpPr/>
          <p:nvPr/>
        </p:nvSpPr>
        <p:spPr>
          <a:xfrm>
            <a:off x="375600" y="2876775"/>
            <a:ext cx="604200" cy="5010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7"/>
          <p:cNvSpPr/>
          <p:nvPr/>
        </p:nvSpPr>
        <p:spPr>
          <a:xfrm rot="5393246">
            <a:off x="1031419" y="2989736"/>
            <a:ext cx="1527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pic>
        <p:nvPicPr>
          <p:cNvPr id="394" name="Google Shape;394;p48"/>
          <p:cNvPicPr preferRelativeResize="0"/>
          <p:nvPr/>
        </p:nvPicPr>
        <p:blipFill>
          <a:blip r:embed="rId3">
            <a:alphaModFix/>
          </a:blip>
          <a:stretch>
            <a:fillRect/>
          </a:stretch>
        </p:blipFill>
        <p:spPr>
          <a:xfrm>
            <a:off x="310950" y="875199"/>
            <a:ext cx="8603249" cy="3961503"/>
          </a:xfrm>
          <a:prstGeom prst="rect">
            <a:avLst/>
          </a:prstGeom>
          <a:noFill/>
          <a:ln>
            <a:noFill/>
          </a:ln>
        </p:spPr>
      </p:pic>
      <p:sp>
        <p:nvSpPr>
          <p:cNvPr id="395" name="Google Shape;395;p48"/>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Viewing VM instances </a:t>
            </a:r>
            <a:r>
              <a:rPr lang="en" sz="2400"/>
              <a:t>(2 / 3)</a:t>
            </a:r>
            <a:endParaRPr sz="2400"/>
          </a:p>
        </p:txBody>
      </p:sp>
      <p:sp>
        <p:nvSpPr>
          <p:cNvPr id="396" name="Google Shape;396;p48"/>
          <p:cNvSpPr/>
          <p:nvPr/>
        </p:nvSpPr>
        <p:spPr>
          <a:xfrm>
            <a:off x="310950" y="4608050"/>
            <a:ext cx="8603400" cy="3438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8"/>
          <p:cNvSpPr txBox="1"/>
          <p:nvPr/>
        </p:nvSpPr>
        <p:spPr>
          <a:xfrm>
            <a:off x="311000" y="4608050"/>
            <a:ext cx="86034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The list can be filtered based on the current state of each VM instance</a:t>
            </a:r>
            <a:endParaRPr>
              <a:solidFill>
                <a:srgbClr val="434343"/>
              </a:solidFill>
            </a:endParaRPr>
          </a:p>
        </p:txBody>
      </p:sp>
      <p:sp>
        <p:nvSpPr>
          <p:cNvPr id="398" name="Google Shape;398;p48"/>
          <p:cNvSpPr/>
          <p:nvPr/>
        </p:nvSpPr>
        <p:spPr>
          <a:xfrm>
            <a:off x="4269900" y="2087175"/>
            <a:ext cx="4461000" cy="3027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8"/>
          <p:cNvSpPr/>
          <p:nvPr/>
        </p:nvSpPr>
        <p:spPr>
          <a:xfrm rot="-5400000">
            <a:off x="4055850" y="2100963"/>
            <a:ext cx="1530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pic>
        <p:nvPicPr>
          <p:cNvPr id="404" name="Google Shape;404;p49"/>
          <p:cNvPicPr preferRelativeResize="0"/>
          <p:nvPr/>
        </p:nvPicPr>
        <p:blipFill>
          <a:blip r:embed="rId3">
            <a:alphaModFix/>
          </a:blip>
          <a:stretch>
            <a:fillRect/>
          </a:stretch>
        </p:blipFill>
        <p:spPr>
          <a:xfrm>
            <a:off x="310950" y="875199"/>
            <a:ext cx="8603249" cy="3961503"/>
          </a:xfrm>
          <a:prstGeom prst="rect">
            <a:avLst/>
          </a:prstGeom>
          <a:noFill/>
          <a:ln>
            <a:noFill/>
          </a:ln>
        </p:spPr>
      </p:pic>
      <p:sp>
        <p:nvSpPr>
          <p:cNvPr id="405" name="Google Shape;405;p49"/>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Viewing VM instances </a:t>
            </a:r>
            <a:r>
              <a:rPr lang="en" sz="2400"/>
              <a:t>(3 / 3)</a:t>
            </a:r>
            <a:endParaRPr sz="2400"/>
          </a:p>
        </p:txBody>
      </p:sp>
      <p:sp>
        <p:nvSpPr>
          <p:cNvPr id="406" name="Google Shape;406;p49"/>
          <p:cNvSpPr/>
          <p:nvPr/>
        </p:nvSpPr>
        <p:spPr>
          <a:xfrm>
            <a:off x="375600" y="4608050"/>
            <a:ext cx="8538600" cy="3438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9"/>
          <p:cNvSpPr txBox="1"/>
          <p:nvPr/>
        </p:nvSpPr>
        <p:spPr>
          <a:xfrm>
            <a:off x="521400" y="4608100"/>
            <a:ext cx="8392800" cy="34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Or perform a free text search for virtual organizations, site names, CMFs, etc</a:t>
            </a:r>
            <a:endParaRPr>
              <a:solidFill>
                <a:srgbClr val="434343"/>
              </a:solidFill>
            </a:endParaRPr>
          </a:p>
        </p:txBody>
      </p:sp>
      <p:sp>
        <p:nvSpPr>
          <p:cNvPr id="408" name="Google Shape;408;p49"/>
          <p:cNvSpPr/>
          <p:nvPr/>
        </p:nvSpPr>
        <p:spPr>
          <a:xfrm>
            <a:off x="1215500" y="1770225"/>
            <a:ext cx="5397600" cy="3027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9"/>
          <p:cNvSpPr/>
          <p:nvPr/>
        </p:nvSpPr>
        <p:spPr>
          <a:xfrm rot="134745">
            <a:off x="4113548" y="1492329"/>
            <a:ext cx="153118" cy="275001"/>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pic>
        <p:nvPicPr>
          <p:cNvPr id="414" name="Google Shape;414;p50"/>
          <p:cNvPicPr preferRelativeResize="0"/>
          <p:nvPr/>
        </p:nvPicPr>
        <p:blipFill>
          <a:blip r:embed="rId3">
            <a:alphaModFix/>
          </a:blip>
          <a:stretch>
            <a:fillRect/>
          </a:stretch>
        </p:blipFill>
        <p:spPr>
          <a:xfrm>
            <a:off x="310950" y="862800"/>
            <a:ext cx="8603249" cy="3961510"/>
          </a:xfrm>
          <a:prstGeom prst="rect">
            <a:avLst/>
          </a:prstGeom>
          <a:noFill/>
          <a:ln>
            <a:noFill/>
          </a:ln>
        </p:spPr>
      </p:pic>
      <p:sp>
        <p:nvSpPr>
          <p:cNvPr id="415" name="Google Shape;415;p50"/>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Viewing topologies</a:t>
            </a:r>
            <a:endParaRPr sz="2400"/>
          </a:p>
        </p:txBody>
      </p:sp>
      <p:sp>
        <p:nvSpPr>
          <p:cNvPr id="416" name="Google Shape;416;p50"/>
          <p:cNvSpPr/>
          <p:nvPr/>
        </p:nvSpPr>
        <p:spPr>
          <a:xfrm>
            <a:off x="375600" y="4531850"/>
            <a:ext cx="8538600" cy="3438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50"/>
          <p:cNvSpPr txBox="1"/>
          <p:nvPr/>
        </p:nvSpPr>
        <p:spPr>
          <a:xfrm>
            <a:off x="416175" y="4531850"/>
            <a:ext cx="8392800" cy="34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The users can also view the currently deployed topologies, as in the VM instances list</a:t>
            </a:r>
            <a:endParaRPr>
              <a:solidFill>
                <a:srgbClr val="434343"/>
              </a:solidFill>
            </a:endParaRPr>
          </a:p>
        </p:txBody>
      </p:sp>
      <p:sp>
        <p:nvSpPr>
          <p:cNvPr id="418" name="Google Shape;418;p50"/>
          <p:cNvSpPr/>
          <p:nvPr/>
        </p:nvSpPr>
        <p:spPr>
          <a:xfrm>
            <a:off x="310950" y="2299350"/>
            <a:ext cx="699600" cy="5010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0"/>
          <p:cNvSpPr/>
          <p:nvPr/>
        </p:nvSpPr>
        <p:spPr>
          <a:xfrm rot="5393246">
            <a:off x="1071994" y="2412311"/>
            <a:ext cx="152700" cy="2751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434343"/>
                </a:solidFill>
              </a:rPr>
              <a:t>Thank you for your attention!</a:t>
            </a:r>
            <a:endParaRPr>
              <a:solidFill>
                <a:srgbClr val="434343"/>
              </a:solidFill>
            </a:endParaRPr>
          </a:p>
        </p:txBody>
      </p:sp>
      <p:sp>
        <p:nvSpPr>
          <p:cNvPr id="425" name="Google Shape;425;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800">
              <a:solidFill>
                <a:schemeClr val="dk1"/>
              </a:solidFill>
            </a:endParaRPr>
          </a:p>
          <a:p>
            <a:pPr indent="0" lvl="0" marL="0" rtl="0" algn="l">
              <a:lnSpc>
                <a:spcPct val="100000"/>
              </a:lnSpc>
              <a:spcBef>
                <a:spcPts val="0"/>
              </a:spcBef>
              <a:spcAft>
                <a:spcPts val="0"/>
              </a:spcAft>
              <a:buNone/>
            </a:pPr>
            <a:r>
              <a:t/>
            </a:r>
            <a:endParaRPr sz="2800">
              <a:solidFill>
                <a:srgbClr val="434343"/>
              </a:solidFill>
            </a:endParaRPr>
          </a:p>
          <a:p>
            <a:pPr indent="0" lvl="0" marL="0" rtl="0" algn="l">
              <a:lnSpc>
                <a:spcPct val="100000"/>
              </a:lnSpc>
              <a:spcBef>
                <a:spcPts val="0"/>
              </a:spcBef>
              <a:spcAft>
                <a:spcPts val="0"/>
              </a:spcAft>
              <a:buNone/>
            </a:pPr>
            <a:r>
              <a:rPr lang="en" sz="2800">
                <a:solidFill>
                  <a:srgbClr val="434343"/>
                </a:solidFill>
              </a:rPr>
              <a:t>Questions?</a:t>
            </a:r>
            <a:br>
              <a:rPr lang="en" sz="2800">
                <a:solidFill>
                  <a:schemeClr val="dk1"/>
                </a:solidFill>
              </a:rPr>
            </a:br>
            <a:br>
              <a:rPr lang="en" sz="2800">
                <a:solidFill>
                  <a:schemeClr val="dk1"/>
                </a:solidFill>
              </a:rPr>
            </a:br>
            <a:br>
              <a:rPr lang="en" sz="2800">
                <a:solidFill>
                  <a:schemeClr val="dk1"/>
                </a:solidFill>
              </a:rPr>
            </a:br>
            <a:br>
              <a:rPr lang="en" sz="2800">
                <a:solidFill>
                  <a:schemeClr val="dk1"/>
                </a:solidFill>
              </a:rPr>
            </a:br>
            <a:br>
              <a:rPr lang="en" sz="2800">
                <a:solidFill>
                  <a:schemeClr val="dk1"/>
                </a:solidFill>
              </a:rPr>
            </a:br>
            <a:r>
              <a:rPr b="1" lang="en" sz="1200">
                <a:solidFill>
                  <a:srgbClr val="515151"/>
                </a:solidFill>
                <a:latin typeface="Calibri"/>
                <a:ea typeface="Calibri"/>
                <a:cs typeface="Calibri"/>
                <a:sym typeface="Calibri"/>
              </a:rPr>
              <a:t>AppDB SU: </a:t>
            </a:r>
            <a:r>
              <a:rPr b="1" lang="en" sz="1200">
                <a:solidFill>
                  <a:srgbClr val="B11913"/>
                </a:solidFill>
                <a:uFill>
                  <a:noFill/>
                </a:uFill>
                <a:latin typeface="Calibri"/>
                <a:ea typeface="Calibri"/>
                <a:cs typeface="Calibri"/>
                <a:sym typeface="Calibri"/>
                <a:hlinkClick r:id="rId3"/>
              </a:rPr>
              <a:t>appdb-support@iasa.gr</a:t>
            </a:r>
            <a:endParaRPr b="1" sz="1200">
              <a:solidFill>
                <a:srgbClr val="515151"/>
              </a:solidFill>
              <a:latin typeface="Calibri"/>
              <a:ea typeface="Calibri"/>
              <a:cs typeface="Calibri"/>
              <a:sym typeface="Calibri"/>
            </a:endParaRPr>
          </a:p>
          <a:p>
            <a:pPr indent="0" lvl="0" marL="0" rtl="0" algn="l">
              <a:lnSpc>
                <a:spcPct val="100000"/>
              </a:lnSpc>
              <a:spcBef>
                <a:spcPts val="0"/>
              </a:spcBef>
              <a:spcAft>
                <a:spcPts val="0"/>
              </a:spcAft>
              <a:buNone/>
            </a:pPr>
            <a:r>
              <a:rPr b="1" lang="en" sz="1200">
                <a:solidFill>
                  <a:srgbClr val="515151"/>
                </a:solidFill>
                <a:latin typeface="Calibri"/>
                <a:ea typeface="Calibri"/>
                <a:cs typeface="Calibri"/>
                <a:sym typeface="Calibri"/>
              </a:rPr>
              <a:t>Alexander Nakos: </a:t>
            </a:r>
            <a:r>
              <a:rPr b="1" lang="en" sz="1200">
                <a:solidFill>
                  <a:srgbClr val="980000"/>
                </a:solidFill>
                <a:uFill>
                  <a:noFill/>
                </a:uFill>
                <a:latin typeface="Calibri"/>
                <a:ea typeface="Calibri"/>
                <a:cs typeface="Calibri"/>
                <a:sym typeface="Calibri"/>
                <a:hlinkClick r:id="rId4"/>
              </a:rPr>
              <a:t>nakos.al@iasa.gr</a:t>
            </a:r>
            <a:r>
              <a:rPr b="1" lang="en" sz="1200">
                <a:solidFill>
                  <a:srgbClr val="980000"/>
                </a:solidFill>
                <a:latin typeface="Calibri"/>
                <a:ea typeface="Calibri"/>
                <a:cs typeface="Calibri"/>
                <a:sym typeface="Calibri"/>
              </a:rPr>
              <a:t> </a:t>
            </a:r>
            <a:endParaRPr b="1" sz="1200">
              <a:solidFill>
                <a:srgbClr val="98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Usage requirements</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Be able to authenticate using EGI AAI check-in service</a:t>
            </a:r>
            <a:br>
              <a:rPr b="1" lang="en" sz="2400"/>
            </a:br>
            <a:endParaRPr b="1" sz="1100"/>
          </a:p>
          <a:p>
            <a:pPr indent="-342900" lvl="0" marL="457200" rtl="0" algn="l">
              <a:spcBef>
                <a:spcPts val="0"/>
              </a:spcBef>
              <a:spcAft>
                <a:spcPts val="0"/>
              </a:spcAft>
              <a:buSzPts val="1800"/>
              <a:buChar char="●"/>
            </a:pPr>
            <a:r>
              <a:rPr lang="en"/>
              <a:t>Have</a:t>
            </a:r>
            <a:r>
              <a:rPr lang="en"/>
              <a:t> membership in a supported Virtual Organization and be granted the role of VM Operator (more on that later).</a:t>
            </a:r>
            <a:br>
              <a:rPr lang="en"/>
            </a:br>
            <a:endParaRPr/>
          </a:p>
          <a:p>
            <a:pPr indent="0" lvl="0" marL="457200" rtl="0" algn="ctr">
              <a:spcBef>
                <a:spcPts val="1600"/>
              </a:spcBef>
              <a:spcAft>
                <a:spcPts val="1600"/>
              </a:spcAft>
              <a:buNone/>
            </a:pPr>
            <a:r>
              <a:t/>
            </a:r>
            <a:endParaRPr b="1"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access the VMOps dashboard</a:t>
            </a:r>
            <a:endParaRPr/>
          </a:p>
        </p:txBody>
      </p:sp>
      <p:sp>
        <p:nvSpPr>
          <p:cNvPr id="79" name="Google Shape;79;p17"/>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Through the AppDB portal at </a:t>
            </a:r>
            <a:r>
              <a:rPr b="1" lang="en"/>
              <a:t>https://appdb.egi.eu</a:t>
            </a:r>
            <a:br>
              <a:rPr lang="en"/>
            </a:br>
            <a:br>
              <a:rPr lang="en"/>
            </a:br>
            <a:r>
              <a:rPr b="1" lang="en" sz="2400"/>
              <a:t>			   </a:t>
            </a:r>
            <a:endParaRPr b="1" sz="2400"/>
          </a:p>
        </p:txBody>
      </p:sp>
      <p:pic>
        <p:nvPicPr>
          <p:cNvPr id="80" name="Google Shape;80;p17"/>
          <p:cNvPicPr preferRelativeResize="0"/>
          <p:nvPr/>
        </p:nvPicPr>
        <p:blipFill rotWithShape="1">
          <a:blip r:embed="rId3">
            <a:alphaModFix/>
          </a:blip>
          <a:srcRect b="17409" l="2302" r="3730" t="0"/>
          <a:stretch/>
        </p:blipFill>
        <p:spPr>
          <a:xfrm>
            <a:off x="757474" y="1695676"/>
            <a:ext cx="7629051" cy="3095375"/>
          </a:xfrm>
          <a:prstGeom prst="rect">
            <a:avLst/>
          </a:prstGeom>
          <a:noFill/>
          <a:ln cap="flat" cmpd="sng" w="9525">
            <a:solidFill>
              <a:schemeClr val="dk2"/>
            </a:solidFill>
            <a:prstDash val="solid"/>
            <a:round/>
            <a:headEnd len="sm" w="sm" type="none"/>
            <a:tailEnd len="sm" w="sm" type="none"/>
          </a:ln>
        </p:spPr>
      </p:pic>
      <p:sp>
        <p:nvSpPr>
          <p:cNvPr id="81" name="Google Shape;81;p17"/>
          <p:cNvSpPr/>
          <p:nvPr/>
        </p:nvSpPr>
        <p:spPr>
          <a:xfrm>
            <a:off x="5739175" y="1947350"/>
            <a:ext cx="1291800" cy="740700"/>
          </a:xfrm>
          <a:prstGeom prst="roundRect">
            <a:avLst>
              <a:gd fmla="val 16667"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rot="-5400000">
            <a:off x="5460475" y="2177900"/>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rot="-5400000">
            <a:off x="4901425" y="2688925"/>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p:nvPr/>
        </p:nvSpPr>
        <p:spPr>
          <a:xfrm>
            <a:off x="5395675" y="2753725"/>
            <a:ext cx="2802300" cy="891900"/>
          </a:xfrm>
          <a:prstGeom prst="roundRect">
            <a:avLst>
              <a:gd fmla="val 16667"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6569850" y="2017050"/>
            <a:ext cx="343500" cy="2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FEFEF"/>
              </a:solidFill>
              <a:highlight>
                <a:srgbClr val="FF0000"/>
              </a:highlight>
            </a:endParaRPr>
          </a:p>
        </p:txBody>
      </p:sp>
      <p:sp>
        <p:nvSpPr>
          <p:cNvPr id="86" name="Google Shape;86;p17"/>
          <p:cNvSpPr txBox="1"/>
          <p:nvPr/>
        </p:nvSpPr>
        <p:spPr>
          <a:xfrm>
            <a:off x="7808900" y="432225"/>
            <a:ext cx="6627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highlight>
                  <a:srgbClr val="FF0000"/>
                </a:highlight>
              </a:rPr>
              <a:t>  </a:t>
            </a:r>
            <a:endParaRPr>
              <a:solidFill>
                <a:srgbClr val="F3F3F3"/>
              </a:solidFill>
              <a:highlight>
                <a:srgbClr val="FF0000"/>
              </a:highlight>
            </a:endParaRPr>
          </a:p>
        </p:txBody>
      </p:sp>
      <p:sp>
        <p:nvSpPr>
          <p:cNvPr id="87" name="Google Shape;87;p17"/>
          <p:cNvSpPr/>
          <p:nvPr/>
        </p:nvSpPr>
        <p:spPr>
          <a:xfrm>
            <a:off x="6771575" y="2025300"/>
            <a:ext cx="432300" cy="213900"/>
          </a:xfrm>
          <a:prstGeom prst="wedgeRectCallout">
            <a:avLst>
              <a:gd fmla="val -57394" name="adj1"/>
              <a:gd fmla="val 13134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 1</a:t>
            </a:r>
            <a:endParaRPr b="1"/>
          </a:p>
        </p:txBody>
      </p:sp>
      <p:sp>
        <p:nvSpPr>
          <p:cNvPr id="88" name="Google Shape;88;p17"/>
          <p:cNvSpPr/>
          <p:nvPr/>
        </p:nvSpPr>
        <p:spPr>
          <a:xfrm>
            <a:off x="8039300" y="2464800"/>
            <a:ext cx="432300" cy="213900"/>
          </a:xfrm>
          <a:prstGeom prst="wedgeRectCallout">
            <a:avLst>
              <a:gd fmla="val -57394" name="adj1"/>
              <a:gd fmla="val 13134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 2</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access the VMOps dashboard</a:t>
            </a:r>
            <a:endParaRPr/>
          </a:p>
        </p:txBody>
      </p:sp>
      <p:sp>
        <p:nvSpPr>
          <p:cNvPr id="94" name="Google Shape;94;p18"/>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Or directly, by visiting the VMOps dashboard at </a:t>
            </a:r>
            <a:r>
              <a:rPr b="1" lang="en"/>
              <a:t>https://dashboard.appdb.egi.eu</a:t>
            </a:r>
            <a:br>
              <a:rPr lang="en"/>
            </a:br>
            <a:br>
              <a:rPr lang="en"/>
            </a:br>
            <a:r>
              <a:rPr b="1" lang="en" sz="2400"/>
              <a:t>			   </a:t>
            </a:r>
            <a:endParaRPr b="1" sz="2400"/>
          </a:p>
        </p:txBody>
      </p:sp>
      <p:pic>
        <p:nvPicPr>
          <p:cNvPr id="95" name="Google Shape;95;p18"/>
          <p:cNvPicPr preferRelativeResize="0"/>
          <p:nvPr/>
        </p:nvPicPr>
        <p:blipFill rotWithShape="1">
          <a:blip r:embed="rId3">
            <a:alphaModFix/>
          </a:blip>
          <a:srcRect b="12556" l="6823" r="9557" t="0"/>
          <a:stretch/>
        </p:blipFill>
        <p:spPr>
          <a:xfrm>
            <a:off x="1211088" y="1492775"/>
            <a:ext cx="6721818" cy="341639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0950" y="321000"/>
            <a:ext cx="8522100" cy="4932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VMOps dashboard h</a:t>
            </a:r>
            <a:r>
              <a:rPr lang="en" sz="2400"/>
              <a:t>ome page (1 / 4)</a:t>
            </a:r>
            <a:endParaRPr sz="2400"/>
          </a:p>
        </p:txBody>
      </p:sp>
      <p:pic>
        <p:nvPicPr>
          <p:cNvPr id="101" name="Google Shape;101;p19"/>
          <p:cNvPicPr preferRelativeResize="0"/>
          <p:nvPr/>
        </p:nvPicPr>
        <p:blipFill>
          <a:blip r:embed="rId3">
            <a:alphaModFix/>
          </a:blip>
          <a:stretch>
            <a:fillRect/>
          </a:stretch>
        </p:blipFill>
        <p:spPr>
          <a:xfrm>
            <a:off x="334375" y="814100"/>
            <a:ext cx="8470694" cy="40677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H</a:t>
            </a:r>
            <a:r>
              <a:rPr lang="en" sz="2400"/>
              <a:t>ome page: Active VM instances (2 / 4)</a:t>
            </a:r>
            <a:endParaRPr sz="2400"/>
          </a:p>
        </p:txBody>
      </p:sp>
      <p:pic>
        <p:nvPicPr>
          <p:cNvPr id="107" name="Google Shape;107;p20"/>
          <p:cNvPicPr preferRelativeResize="0"/>
          <p:nvPr/>
        </p:nvPicPr>
        <p:blipFill>
          <a:blip r:embed="rId3">
            <a:alphaModFix/>
          </a:blip>
          <a:stretch>
            <a:fillRect/>
          </a:stretch>
        </p:blipFill>
        <p:spPr>
          <a:xfrm>
            <a:off x="336650" y="811850"/>
            <a:ext cx="8470694" cy="4067700"/>
          </a:xfrm>
          <a:prstGeom prst="rect">
            <a:avLst/>
          </a:prstGeom>
          <a:noFill/>
          <a:ln cap="flat" cmpd="sng" w="9525">
            <a:solidFill>
              <a:schemeClr val="dk2"/>
            </a:solidFill>
            <a:prstDash val="solid"/>
            <a:round/>
            <a:headEnd len="sm" w="sm" type="none"/>
            <a:tailEnd len="sm" w="sm" type="none"/>
          </a:ln>
        </p:spPr>
      </p:pic>
      <p:sp>
        <p:nvSpPr>
          <p:cNvPr id="108" name="Google Shape;108;p20"/>
          <p:cNvSpPr/>
          <p:nvPr/>
        </p:nvSpPr>
        <p:spPr>
          <a:xfrm>
            <a:off x="3798400" y="2728425"/>
            <a:ext cx="1777200" cy="237000"/>
          </a:xfrm>
          <a:prstGeom prst="wedgeRectCallout">
            <a:avLst>
              <a:gd fmla="val -44792" name="adj1"/>
              <a:gd fmla="val 13857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Currently running VMs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0950" y="321000"/>
            <a:ext cx="8522100" cy="2370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lang="en" sz="2400"/>
              <a:t>H</a:t>
            </a:r>
            <a:r>
              <a:rPr lang="en" sz="2400"/>
              <a:t>ome page: VO memberships (3 / 4)</a:t>
            </a:r>
            <a:endParaRPr sz="2400"/>
          </a:p>
        </p:txBody>
      </p:sp>
      <p:pic>
        <p:nvPicPr>
          <p:cNvPr id="114" name="Google Shape;114;p21"/>
          <p:cNvPicPr preferRelativeResize="0"/>
          <p:nvPr/>
        </p:nvPicPr>
        <p:blipFill>
          <a:blip r:embed="rId3">
            <a:alphaModFix/>
          </a:blip>
          <a:stretch>
            <a:fillRect/>
          </a:stretch>
        </p:blipFill>
        <p:spPr>
          <a:xfrm>
            <a:off x="412850" y="838347"/>
            <a:ext cx="8420198" cy="4043454"/>
          </a:xfrm>
          <a:prstGeom prst="rect">
            <a:avLst/>
          </a:prstGeom>
          <a:noFill/>
          <a:ln cap="flat" cmpd="sng" w="9525">
            <a:solidFill>
              <a:schemeClr val="dk2"/>
            </a:solidFill>
            <a:prstDash val="solid"/>
            <a:round/>
            <a:headEnd len="sm" w="sm" type="none"/>
            <a:tailEnd len="sm" w="sm" type="none"/>
          </a:ln>
        </p:spPr>
      </p:pic>
      <p:sp>
        <p:nvSpPr>
          <p:cNvPr id="115" name="Google Shape;115;p21"/>
          <p:cNvSpPr/>
          <p:nvPr/>
        </p:nvSpPr>
        <p:spPr>
          <a:xfrm>
            <a:off x="1872450" y="3118200"/>
            <a:ext cx="1031700" cy="16113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a:off x="4669650" y="3675650"/>
            <a:ext cx="1643100" cy="1377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rot="-5400000">
            <a:off x="1593750" y="3202675"/>
            <a:ext cx="213900" cy="3435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rot="10800000">
            <a:off x="6030325" y="3813350"/>
            <a:ext cx="159900" cy="3957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rot="10800000">
            <a:off x="4715350" y="3813350"/>
            <a:ext cx="159900" cy="395700"/>
          </a:xfrm>
          <a:prstGeom prst="down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a:off x="481475" y="4421875"/>
            <a:ext cx="8235000" cy="536400"/>
          </a:xfrm>
          <a:prstGeom prst="flowChartAlternateProcess">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rgbClr val="434343"/>
                </a:solidFill>
              </a:rPr>
              <a:t>Users with membership to the supported VOs, granted with the “VM operator” role </a:t>
            </a:r>
            <a:endParaRPr>
              <a:solidFill>
                <a:srgbClr val="434343"/>
              </a:solidFill>
            </a:endParaRPr>
          </a:p>
          <a:p>
            <a:pPr indent="0" lvl="0" marL="0" rtl="0" algn="ctr">
              <a:spcBef>
                <a:spcPts val="0"/>
              </a:spcBef>
              <a:spcAft>
                <a:spcPts val="0"/>
              </a:spcAft>
              <a:buClr>
                <a:schemeClr val="dk1"/>
              </a:buClr>
              <a:buSzPts val="1400"/>
              <a:buFont typeface="Arial"/>
              <a:buNone/>
            </a:pPr>
            <a:r>
              <a:rPr lang="en">
                <a:solidFill>
                  <a:srgbClr val="434343"/>
                </a:solidFill>
              </a:rPr>
              <a:t>can deploy VM instances in the EGI VM operations dashboard.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