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3"/>
    <p:sldMasterId id="2147483683" r:id="rId4"/>
  </p:sldMasterIdLst>
  <p:notesMasterIdLst>
    <p:notesMasterId r:id="rId11"/>
  </p:notesMasterIdLst>
  <p:handoutMasterIdLst>
    <p:handoutMasterId r:id="rId12"/>
  </p:handoutMasterIdLst>
  <p:sldIdLst>
    <p:sldId id="258" r:id="rId5"/>
    <p:sldId id="275" r:id="rId6"/>
    <p:sldId id="263" r:id="rId7"/>
    <p:sldId id="265" r:id="rId8"/>
    <p:sldId id="273" r:id="rId9"/>
    <p:sldId id="272" r:id="rId10"/>
  </p:sldIdLst>
  <p:sldSz cx="9144000" cy="6858000" type="screen4x3"/>
  <p:notesSz cx="677545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71" autoAdjust="0"/>
    <p:restoredTop sz="94697" autoAdjust="0"/>
  </p:normalViewPr>
  <p:slideViewPr>
    <p:cSldViewPr>
      <p:cViewPr varScale="1">
        <p:scale>
          <a:sx n="85" d="100"/>
          <a:sy n="85" d="100"/>
        </p:scale>
        <p:origin x="114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528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38575" y="0"/>
            <a:ext cx="293528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F3BB4-DE60-ED4D-AA5D-DEE7AFB52C0C}" type="datetimeFigureOut">
              <a:rPr lang="en-GB" smtClean="0"/>
              <a:t>07/05/2019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3528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38575" y="9409113"/>
            <a:ext cx="293528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341D1-90ED-524B-8610-C80AF4A1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234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8575" y="0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714-06A7-4C3E-B282-1CB27244E958}" type="datetimeFigureOut">
              <a:rPr lang="en-US" smtClean="0"/>
              <a:pPr/>
              <a:t>5/7/19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7863" y="4705350"/>
            <a:ext cx="5419725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8575" y="9409113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08315-CB39-4237-8C9E-1377361ADB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41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tacks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7467600" y="4343400"/>
            <a:ext cx="1676400" cy="914400"/>
          </a:xfrm>
          <a:prstGeom prst="rect">
            <a:avLst/>
          </a:prstGeom>
        </p:spPr>
      </p:pic>
      <p:pic>
        <p:nvPicPr>
          <p:cNvPr id="9" name="Picture 8" descr="accelerat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>
          <a:xfrm>
            <a:off x="1447800" y="4343400"/>
            <a:ext cx="15240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76630" y="1066800"/>
            <a:ext cx="592897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Principle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45285" y="2590800"/>
            <a:ext cx="2895600" cy="609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</a:t>
            </a:r>
          </a:p>
        </p:txBody>
      </p:sp>
      <p:pic>
        <p:nvPicPr>
          <p:cNvPr id="8" name="Picture 7" descr="HiggsInCMS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>
          <a:xfrm>
            <a:off x="0" y="4343400"/>
            <a:ext cx="1463040" cy="924025"/>
          </a:xfrm>
          <a:prstGeom prst="rect">
            <a:avLst/>
          </a:prstGeom>
        </p:spPr>
      </p:pic>
      <p:pic>
        <p:nvPicPr>
          <p:cNvPr id="10" name="Picture 9" descr="01 nyte - globe encounters.tif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>
          <a:xfrm>
            <a:off x="2920595" y="3773425"/>
            <a:ext cx="1463040" cy="1627890"/>
          </a:xfrm>
          <a:prstGeom prst="rect">
            <a:avLst/>
          </a:prstGeom>
        </p:spPr>
      </p:pic>
      <p:pic>
        <p:nvPicPr>
          <p:cNvPr id="11" name="Picture 10" descr="0804041_30.tif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>
          <a:xfrm>
            <a:off x="4556760" y="4343400"/>
            <a:ext cx="1463040" cy="914400"/>
          </a:xfrm>
          <a:prstGeom prst="rect">
            <a:avLst/>
          </a:prstGeom>
        </p:spPr>
      </p:pic>
      <p:pic>
        <p:nvPicPr>
          <p:cNvPr id="12" name="Picture 11" descr="blueinstall.jp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>
          <a:xfrm>
            <a:off x="6019800" y="4343400"/>
            <a:ext cx="1463040" cy="914400"/>
          </a:xfrm>
          <a:prstGeom prst="rect">
            <a:avLst/>
          </a:prstGeom>
        </p:spPr>
      </p:pic>
      <p:sp>
        <p:nvSpPr>
          <p:cNvPr id="24" name="Text Placeholder 23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705600" y="228600"/>
            <a:ext cx="2438400" cy="457200"/>
          </a:xfrm>
        </p:spPr>
        <p:txBody>
          <a:bodyPr/>
          <a:lstStyle>
            <a:lvl1pPr algn="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WLCG Group</a:t>
            </a:r>
          </a:p>
        </p:txBody>
      </p:sp>
      <p:sp>
        <p:nvSpPr>
          <p:cNvPr id="28" name="Text Placeholder 27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752600" y="3200400"/>
            <a:ext cx="31242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5pPr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Date/other info</a:t>
            </a:r>
          </a:p>
        </p:txBody>
      </p:sp>
      <p:sp>
        <p:nvSpPr>
          <p:cNvPr id="23" name="Date Placeholder 22"/>
          <p:cNvSpPr>
            <a:spLocks noGrp="1"/>
          </p:cNvSpPr>
          <p:nvPr userDrawn="1">
            <p:ph type="dt" sz="half" idx="16"/>
          </p:nvPr>
        </p:nvSpPr>
        <p:spPr/>
        <p:txBody>
          <a:bodyPr/>
          <a:lstStyle/>
          <a:p>
            <a:r>
              <a:rPr lang="en-GB"/>
              <a:t>13/01/1016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 userDrawn="1">
            <p:ph type="sldNum" sz="quarter" idx="17"/>
          </p:nvPr>
        </p:nvSpPr>
        <p:spPr/>
        <p:txBody>
          <a:bodyPr/>
          <a:lstStyle/>
          <a:p>
            <a:fld id="{BDA23336-5C51-4AB1-BEE6-DB5BC4505B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 userDrawn="1">
            <p:ph type="ftr" sz="quarter" idx="18"/>
          </p:nvPr>
        </p:nvSpPr>
        <p:spPr/>
        <p:txBody>
          <a:bodyPr/>
          <a:lstStyle/>
          <a:p>
            <a:r>
              <a:rPr lang="en-US"/>
              <a:t>Ian Collier, GDB Introduction</a:t>
            </a:r>
            <a:endParaRPr lang="en-US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76200" y="6248400"/>
            <a:ext cx="2089150" cy="548640"/>
            <a:chOff x="76200" y="13479"/>
            <a:chExt cx="2089150" cy="548640"/>
          </a:xfrm>
        </p:grpSpPr>
        <p:pic>
          <p:nvPicPr>
            <p:cNvPr id="27" name="Picture 26" descr="WLCG-TextOnly_black.jpg"/>
            <p:cNvPicPr>
              <a:picLocks noChangeAspect="1"/>
            </p:cNvPicPr>
            <p:nvPr userDrawn="1"/>
          </p:nvPicPr>
          <p:blipFill>
            <a:blip r:embed="rId8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464" t="16667" r="4985" b="16667"/>
            <a:stretch>
              <a:fillRect/>
            </a:stretch>
          </p:blipFill>
          <p:spPr>
            <a:xfrm>
              <a:off x="412750" y="13479"/>
              <a:ext cx="1752600" cy="54864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 rotWithShape="1">
            <a:blip r:embed="rId9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7324" t="5143" r="5141" b="5667"/>
            <a:stretch/>
          </p:blipFill>
          <p:spPr>
            <a:xfrm>
              <a:off x="76200" y="51840"/>
              <a:ext cx="500132" cy="450720"/>
            </a:xfrm>
            <a:prstGeom prst="rect">
              <a:avLst/>
            </a:prstGeom>
          </p:spPr>
        </p:pic>
      </p:grpSp>
      <p:pic>
        <p:nvPicPr>
          <p:cNvPr id="4" name="Picture 3" descr="CERN-logo_outline.jpg"/>
          <p:cNvPicPr>
            <a:picLocks noChangeAspect="1"/>
          </p:cNvPicPr>
          <p:nvPr userDrawn="1"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313801"/>
            <a:ext cx="475881" cy="467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8382000" cy="5211763"/>
          </a:xfrm>
        </p:spPr>
        <p:txBody>
          <a:bodyPr/>
          <a:lstStyle>
            <a:lvl1pPr>
              <a:defRPr lang="en-US" sz="3200" kern="12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800" kern="120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en-US"/>
              <a:t>Ian Collier, GDB Introduction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8FA168C2-9F18-4032-8801-50E4CEA0EA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-3124200" y="3124201"/>
            <a:ext cx="6858000" cy="609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LCG-TextOnly_black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464" t="16667" r="4985" b="16667"/>
          <a:stretch>
            <a:fillRect/>
          </a:stretch>
        </p:blipFill>
        <p:spPr>
          <a:xfrm rot="16200000">
            <a:off x="-588020" y="5250180"/>
            <a:ext cx="1752600" cy="54864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609600" y="0"/>
            <a:ext cx="8534400" cy="76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924800" cy="762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ndar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Date Placeholder 22"/>
          <p:cNvSpPr>
            <a:spLocks noGrp="1"/>
          </p:cNvSpPr>
          <p:nvPr>
            <p:ph type="dt" sz="half" idx="16"/>
          </p:nvPr>
        </p:nvSpPr>
        <p:spPr>
          <a:xfrm>
            <a:off x="685800" y="6356350"/>
            <a:ext cx="1905000" cy="365125"/>
          </a:xfrm>
        </p:spPr>
        <p:txBody>
          <a:bodyPr/>
          <a:lstStyle/>
          <a:p>
            <a:r>
              <a:rPr lang="en-GB"/>
              <a:t>13/01/1016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48400"/>
            <a:ext cx="609600" cy="53918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4038600" cy="5211763"/>
          </a:xfrm>
        </p:spPr>
        <p:txBody>
          <a:bodyPr/>
          <a:lstStyle>
            <a:lvl1pPr>
              <a:defRPr lang="en-US" sz="3200" kern="12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800" kern="120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914400"/>
            <a:ext cx="4038600" cy="5211763"/>
          </a:xfrm>
        </p:spPr>
        <p:txBody>
          <a:bodyPr/>
          <a:lstStyle>
            <a:lvl1pPr>
              <a:defRPr lang="en-US" sz="3200" kern="12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800" kern="120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en-US"/>
              <a:t>Ian Collier, GDB Introduction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8FA168C2-9F18-4032-8801-50E4CEA0EA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-3124200" y="3124201"/>
            <a:ext cx="6858000" cy="609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LCG-TextOnly_black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464" t="16667" r="4985" b="16667"/>
          <a:stretch>
            <a:fillRect/>
          </a:stretch>
        </p:blipFill>
        <p:spPr>
          <a:xfrm rot="16200000">
            <a:off x="-588020" y="5250180"/>
            <a:ext cx="1752600" cy="54864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609600" y="0"/>
            <a:ext cx="8534400" cy="76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924800" cy="762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ndar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Date Placeholder 22"/>
          <p:cNvSpPr>
            <a:spLocks noGrp="1"/>
          </p:cNvSpPr>
          <p:nvPr>
            <p:ph type="dt" sz="half" idx="16"/>
          </p:nvPr>
        </p:nvSpPr>
        <p:spPr>
          <a:xfrm>
            <a:off x="685800" y="6356350"/>
            <a:ext cx="1905000" cy="365125"/>
          </a:xfrm>
        </p:spPr>
        <p:txBody>
          <a:bodyPr/>
          <a:lstStyle/>
          <a:p>
            <a:r>
              <a:rPr lang="en-GB"/>
              <a:t>13/01/1016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48400"/>
            <a:ext cx="609600" cy="53918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blipFill dpi="0" rotWithShape="1">
            <a:blip r:embed="rId2" cstate="print">
              <a:alphaModFix amt="2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Candar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ln>
            <a:noFill/>
          </a:ln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Ian Collier, GDB Introduction</a:t>
            </a:r>
            <a:endParaRPr lang="en-US" dirty="0"/>
          </a:p>
        </p:txBody>
      </p:sp>
      <p:sp>
        <p:nvSpPr>
          <p:cNvPr id="12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DA23336-5C51-4AB1-BEE6-DB5BC4505B2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63242" y="6267840"/>
            <a:ext cx="2089150" cy="548640"/>
            <a:chOff x="76200" y="13479"/>
            <a:chExt cx="2089150" cy="548640"/>
          </a:xfrm>
        </p:grpSpPr>
        <p:pic>
          <p:nvPicPr>
            <p:cNvPr id="18" name="Picture 17" descr="WLCG-TextOnly_black.jpg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464" t="16667" r="4985" b="16667"/>
            <a:stretch>
              <a:fillRect/>
            </a:stretch>
          </p:blipFill>
          <p:spPr>
            <a:xfrm>
              <a:off x="412750" y="13479"/>
              <a:ext cx="1752600" cy="54864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7324" t="5143" r="5141" b="5667"/>
            <a:stretch/>
          </p:blipFill>
          <p:spPr>
            <a:xfrm>
              <a:off x="76200" y="51840"/>
              <a:ext cx="500132" cy="450720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Ian Collier, GDB Introduction</a:t>
            </a:r>
            <a:endParaRPr lang="en-US" dirty="0"/>
          </a:p>
        </p:txBody>
      </p:sp>
      <p:sp>
        <p:nvSpPr>
          <p:cNvPr id="12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DA23336-5C51-4AB1-BEE6-DB5BC4505B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6477000" cy="6096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  <a:latin typeface="Candar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22"/>
          <p:cNvSpPr>
            <a:spLocks noGrp="1"/>
          </p:cNvSpPr>
          <p:nvPr>
            <p:ph type="dt" sz="half" idx="16"/>
          </p:nvPr>
        </p:nvSpPr>
        <p:spPr>
          <a:xfrm>
            <a:off x="685800" y="6356350"/>
            <a:ext cx="1905000" cy="365125"/>
          </a:xfrm>
        </p:spPr>
        <p:txBody>
          <a:bodyPr/>
          <a:lstStyle/>
          <a:p>
            <a:r>
              <a:rPr lang="en-GB"/>
              <a:t>13/01/1016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76200" y="13479"/>
            <a:ext cx="2089150" cy="548640"/>
            <a:chOff x="76200" y="13479"/>
            <a:chExt cx="2089150" cy="548640"/>
          </a:xfrm>
        </p:grpSpPr>
        <p:pic>
          <p:nvPicPr>
            <p:cNvPr id="15" name="Picture 14" descr="WLCG-TextOnly_black.jpg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464" t="16667" r="4985" b="16667"/>
            <a:stretch>
              <a:fillRect/>
            </a:stretch>
          </p:blipFill>
          <p:spPr>
            <a:xfrm>
              <a:off x="412750" y="13479"/>
              <a:ext cx="1752600" cy="54864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7324" t="5143" r="5141" b="5667"/>
            <a:stretch/>
          </p:blipFill>
          <p:spPr>
            <a:xfrm>
              <a:off x="76200" y="51840"/>
              <a:ext cx="500132" cy="450720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124200" cy="684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343400" cy="365125"/>
          </a:xfrm>
        </p:spPr>
        <p:txBody>
          <a:bodyPr/>
          <a:lstStyle/>
          <a:p>
            <a:r>
              <a:rPr lang="en-US"/>
              <a:t>Ian Collier, GDB Introduction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905000" y="6172200"/>
            <a:ext cx="12192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0" y="609600"/>
            <a:ext cx="5334000" cy="6858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Final Slide Title (EMEA)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3657600" y="1676400"/>
            <a:ext cx="4724400" cy="426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7543800" y="6356350"/>
            <a:ext cx="1066800" cy="365125"/>
          </a:xfrm>
        </p:spPr>
        <p:txBody>
          <a:bodyPr/>
          <a:lstStyle/>
          <a:p>
            <a:fld id="{BDA23336-5C51-4AB1-BEE6-DB5BC4505B2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76200" y="6172200"/>
            <a:ext cx="2089150" cy="548640"/>
            <a:chOff x="76200" y="13479"/>
            <a:chExt cx="2089150" cy="548640"/>
          </a:xfrm>
        </p:grpSpPr>
        <p:pic>
          <p:nvPicPr>
            <p:cNvPr id="18" name="Picture 17" descr="WLCG-TextOnly_black.jpg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464" t="16667" r="4985" b="16667"/>
            <a:stretch>
              <a:fillRect/>
            </a:stretch>
          </p:blipFill>
          <p:spPr>
            <a:xfrm>
              <a:off x="412750" y="13479"/>
              <a:ext cx="1752600" cy="54864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7324" t="5143" r="5141" b="5667"/>
            <a:stretch/>
          </p:blipFill>
          <p:spPr>
            <a:xfrm>
              <a:off x="76200" y="51840"/>
              <a:ext cx="500132" cy="45072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124200" cy="684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343400" cy="365125"/>
          </a:xfrm>
        </p:spPr>
        <p:txBody>
          <a:bodyPr/>
          <a:lstStyle/>
          <a:p>
            <a:r>
              <a:rPr lang="en-US"/>
              <a:t>Ian Collier, GDB Introduction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905000" y="6172200"/>
            <a:ext cx="12192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0" y="609600"/>
            <a:ext cx="5334000" cy="6858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Final Slide Title (EMEA)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3657600" y="1676400"/>
            <a:ext cx="4724400" cy="426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7543800" y="6356350"/>
            <a:ext cx="1143000" cy="365125"/>
          </a:xfrm>
        </p:spPr>
        <p:txBody>
          <a:bodyPr/>
          <a:lstStyle/>
          <a:p>
            <a:fld id="{BDA23336-5C51-4AB1-BEE6-DB5BC4505B2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76200" y="6172200"/>
            <a:ext cx="2089150" cy="548640"/>
            <a:chOff x="76200" y="13479"/>
            <a:chExt cx="2089150" cy="548640"/>
          </a:xfrm>
        </p:grpSpPr>
        <p:pic>
          <p:nvPicPr>
            <p:cNvPr id="18" name="Picture 17" descr="WLCG-TextOnly_black.jpg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464" t="16667" r="4985" b="16667"/>
            <a:stretch>
              <a:fillRect/>
            </a:stretch>
          </p:blipFill>
          <p:spPr>
            <a:xfrm>
              <a:off x="412750" y="13479"/>
              <a:ext cx="1752600" cy="54864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7324" t="5143" r="5141" b="5667"/>
            <a:stretch/>
          </p:blipFill>
          <p:spPr>
            <a:xfrm>
              <a:off x="76200" y="51840"/>
              <a:ext cx="500132" cy="45072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47597" cy="684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343400" cy="365125"/>
          </a:xfrm>
        </p:spPr>
        <p:txBody>
          <a:bodyPr/>
          <a:lstStyle/>
          <a:p>
            <a:r>
              <a:rPr lang="en-US"/>
              <a:t>Ian Collier, GDB Introduction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133600" y="6172200"/>
            <a:ext cx="12192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0" y="609600"/>
            <a:ext cx="5334000" cy="6858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Final Slide Title (USA)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3657600" y="1676400"/>
            <a:ext cx="4724400" cy="426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7543800" y="6356350"/>
            <a:ext cx="1066800" cy="365125"/>
          </a:xfrm>
        </p:spPr>
        <p:txBody>
          <a:bodyPr/>
          <a:lstStyle/>
          <a:p>
            <a:fld id="{BDA23336-5C51-4AB1-BEE6-DB5BC4505B2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76200" y="6172200"/>
            <a:ext cx="2089150" cy="548640"/>
            <a:chOff x="76200" y="13479"/>
            <a:chExt cx="2089150" cy="548640"/>
          </a:xfrm>
        </p:grpSpPr>
        <p:pic>
          <p:nvPicPr>
            <p:cNvPr id="18" name="Picture 17" descr="WLCG-TextOnly_black.jpg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464" t="16667" r="4985" b="16667"/>
            <a:stretch>
              <a:fillRect/>
            </a:stretch>
          </p:blipFill>
          <p:spPr>
            <a:xfrm>
              <a:off x="412750" y="13479"/>
              <a:ext cx="1752600" cy="54864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7324" t="5143" r="5141" b="5667"/>
            <a:stretch/>
          </p:blipFill>
          <p:spPr>
            <a:xfrm>
              <a:off x="76200" y="51840"/>
              <a:ext cx="500132" cy="45072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13/01/1016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Ian Collier, GDB 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23336-5C51-4AB1-BEE6-DB5BC4505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78" r:id="rId3"/>
    <p:sldLayoutId id="2147483650" r:id="rId4"/>
    <p:sldLayoutId id="2147483680" r:id="rId5"/>
    <p:sldLayoutId id="2147483655" r:id="rId6"/>
    <p:sldLayoutId id="2147483681" r:id="rId7"/>
    <p:sldLayoutId id="2147483677" r:id="rId8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13/01/1016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Ian Collier, GDB 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3BF3F-C9BD-49B4-9F22-AB3D6D301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Fs_7OMq2Ck-viZnYw823dzuNfYj0cr7vd-42EMrZt_s/edit?usp=sharing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6630" y="762000"/>
            <a:ext cx="7757770" cy="1219201"/>
          </a:xfrm>
        </p:spPr>
        <p:txBody>
          <a:bodyPr>
            <a:normAutofit/>
          </a:bodyPr>
          <a:lstStyle/>
          <a:p>
            <a:r>
              <a:rPr lang="en-US" dirty="0"/>
              <a:t>WLCG Privacy Policy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5284" y="2286000"/>
            <a:ext cx="5112716" cy="1219200"/>
          </a:xfrm>
        </p:spPr>
        <p:txBody>
          <a:bodyPr>
            <a:normAutofit/>
          </a:bodyPr>
          <a:lstStyle/>
          <a:p>
            <a:r>
              <a:rPr lang="en-US" dirty="0"/>
              <a:t>David Kelsey</a:t>
            </a:r>
          </a:p>
          <a:p>
            <a:r>
              <a:rPr lang="en-US" dirty="0"/>
              <a:t>STFC UK Research and Innovation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45284" y="3499018"/>
            <a:ext cx="4105032" cy="76818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GDB</a:t>
            </a:r>
            <a:r>
              <a:rPr lang="en-GB" dirty="0"/>
              <a:t>, </a:t>
            </a:r>
            <a:r>
              <a:rPr lang="en-US" dirty="0"/>
              <a:t>May 8</a:t>
            </a:r>
            <a:r>
              <a:rPr lang="en-US" baseline="30000" dirty="0"/>
              <a:t>th</a:t>
            </a:r>
            <a:r>
              <a:rPr lang="en-US" dirty="0"/>
              <a:t>  2019,</a:t>
            </a:r>
          </a:p>
          <a:p>
            <a:r>
              <a:rPr lang="en-US" dirty="0"/>
              <a:t>@EGI Conference, Amsterdam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14171-09B5-0D4E-B46B-422C9E981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– since Feb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AAC05-B082-E643-988D-4A4497E05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Thanks to Ian Collier for presenting in February</a:t>
            </a:r>
          </a:p>
          <a:p>
            <a:r>
              <a:rPr lang="en-US" dirty="0"/>
              <a:t>The draft WLCG Privacy Notice</a:t>
            </a:r>
          </a:p>
          <a:p>
            <a:r>
              <a:rPr lang="en-US" dirty="0"/>
              <a:t>Policy on the Processing of Personal Data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99B71B-2972-504B-BE33-5B9D39345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 Collier, GDB Introduction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BDCE95-9C62-EF40-AAEB-0918C0622A5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DA23336-5C51-4AB1-BEE6-DB5BC4505B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34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Draft Privacy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6991662" cy="484075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Draft (version 0.6 still available):</a:t>
            </a:r>
          </a:p>
          <a:p>
            <a:pPr lvl="1"/>
            <a:r>
              <a:rPr lang="en-US" dirty="0">
                <a:hlinkClick r:id="rId2"/>
              </a:rPr>
              <a:t>https://docs.google.com/document/d/1Fs_7OMq2Ck-viZnYw823dzuNfYj0cr7vd-42EMrZt_s/edit?usp=sharing</a:t>
            </a:r>
            <a:endParaRPr lang="en-US" dirty="0"/>
          </a:p>
          <a:p>
            <a:r>
              <a:rPr lang="en-US" dirty="0"/>
              <a:t>Being commented on now</a:t>
            </a:r>
          </a:p>
          <a:p>
            <a:pPr lvl="1"/>
            <a:r>
              <a:rPr lang="en-US" dirty="0"/>
              <a:t>Some not yet addressed</a:t>
            </a:r>
          </a:p>
          <a:p>
            <a:r>
              <a:rPr lang="en-US" dirty="0"/>
              <a:t>This would be presented at certain entry points</a:t>
            </a:r>
          </a:p>
          <a:p>
            <a:pPr lvl="1"/>
            <a:r>
              <a:rPr lang="en-US" dirty="0"/>
              <a:t>E.g. VOMS registration</a:t>
            </a:r>
          </a:p>
          <a:p>
            <a:r>
              <a:rPr lang="en-US" dirty="0"/>
              <a:t>Clearly linked to from others</a:t>
            </a:r>
          </a:p>
          <a:p>
            <a:pPr lvl="1"/>
            <a:r>
              <a:rPr lang="en-US" dirty="0"/>
              <a:t>Experiment portals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 Collier, GDB Introduction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DA23336-5C51-4AB1-BEE6-DB5BC4505B2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Processing of Personal Data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A policy to ensure all act appropriately</a:t>
            </a:r>
          </a:p>
          <a:p>
            <a:r>
              <a:rPr lang="en-GB" sz="2800" dirty="0"/>
              <a:t>Starting points </a:t>
            </a:r>
          </a:p>
          <a:p>
            <a:pPr lvl="1"/>
            <a:r>
              <a:rPr lang="en-GB" sz="2400" dirty="0"/>
              <a:t>Old WLCG/EGI policy (based on EU 1995 Directive)</a:t>
            </a:r>
          </a:p>
          <a:p>
            <a:pPr lvl="1"/>
            <a:r>
              <a:rPr lang="en-GB" sz="2400" dirty="0"/>
              <a:t>new policy toolkit developed in AARC project</a:t>
            </a:r>
            <a:endParaRPr lang="en-GB" sz="2800" dirty="0"/>
          </a:p>
          <a:p>
            <a:r>
              <a:rPr lang="en-GB" sz="2800" dirty="0"/>
              <a:t>EOSC-hub/AARC2/EGI/EUDAT/WLCG Joint Security Policy Workshop – happened after Feb GDB</a:t>
            </a:r>
          </a:p>
          <a:p>
            <a:r>
              <a:rPr lang="en-GB" sz="2800" dirty="0"/>
              <a:t>Draft last edits on 21</a:t>
            </a:r>
            <a:r>
              <a:rPr lang="en-GB" sz="2800" baseline="30000" dirty="0"/>
              <a:t>st</a:t>
            </a:r>
            <a:r>
              <a:rPr lang="en-GB" sz="2800" dirty="0"/>
              <a:t> March</a:t>
            </a:r>
          </a:p>
          <a:p>
            <a:pPr lvl="1"/>
            <a:r>
              <a:rPr lang="en-GB" sz="2400" dirty="0"/>
              <a:t>Then ISGC2019 and then leave for DPK</a:t>
            </a:r>
          </a:p>
          <a:p>
            <a:pPr lvl="2"/>
            <a:r>
              <a:rPr lang="en-GB" sz="2000" dirty="0"/>
              <a:t>Slow progress – apologies!</a:t>
            </a:r>
          </a:p>
          <a:p>
            <a:r>
              <a:rPr lang="en-GB" sz="2800" dirty="0"/>
              <a:t>Now need to finalise our response to comments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 Collier, GDB Introduction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DA23336-5C51-4AB1-BEE6-DB5BC4505B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50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120FC-9CB1-154D-92D8-1A1925DC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3B67F-7EFD-E147-BD64-295C61357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Services run at CERN will be going through processes determined by new OC11 legislation</a:t>
            </a:r>
          </a:p>
          <a:p>
            <a:r>
              <a:rPr lang="en-US" sz="2400" dirty="0"/>
              <a:t>Initial survey of services across all of WLCG already carried out</a:t>
            </a:r>
          </a:p>
          <a:p>
            <a:pPr lvl="1"/>
            <a:r>
              <a:rPr lang="en-US" sz="2000" dirty="0"/>
              <a:t>More detailed audit – perhaps analogous to CERN’s Record Of Processing Operations may be appropriate</a:t>
            </a:r>
          </a:p>
          <a:p>
            <a:r>
              <a:rPr lang="en-US" sz="2400" dirty="0"/>
              <a:t>Service endpoints and portals will need specific privacy notices</a:t>
            </a:r>
          </a:p>
          <a:p>
            <a:pPr lvl="1"/>
            <a:r>
              <a:rPr lang="en-US" sz="2000" dirty="0"/>
              <a:t>Consistent with overall WLCG privacy policy</a:t>
            </a:r>
          </a:p>
          <a:p>
            <a:pPr lvl="1"/>
            <a:r>
              <a:rPr lang="en-US" sz="2000" dirty="0"/>
              <a:t>Consistent with local requirements (and WLCG Privacy Notice)</a:t>
            </a:r>
          </a:p>
          <a:p>
            <a:pPr lvl="1"/>
            <a:r>
              <a:rPr lang="en-US" sz="2000" dirty="0"/>
              <a:t>Dependent upon details of data processing carried out</a:t>
            </a:r>
          </a:p>
          <a:p>
            <a:r>
              <a:rPr lang="en-US" sz="2400" dirty="0"/>
              <a:t>Aim to complete the Policy and the WLCG Privacy Notice</a:t>
            </a:r>
            <a:r>
              <a:rPr lang="en-US" sz="2000" dirty="0"/>
              <a:t> before the June 2019 MB meeting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763AC0-2764-7C43-A1F5-2CA9F1F69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 Collier, GDB Introduction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D6C34B-E299-884E-A401-E7F8E850D2F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DA23336-5C51-4AB1-BEE6-DB5BC4505B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8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 Collier, GDB Introduction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DA23336-5C51-4AB1-BEE6-DB5BC4505B2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93870" y="-5937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4461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E0032810302C4BA8C6DFE6C81A99E9" ma:contentTypeVersion="0" ma:contentTypeDescription="Create a new document." ma:contentTypeScope="" ma:versionID="c3f8a219ae538c110916a381b70ebbe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CE3D7DE2-7EE6-4486-B78A-90869BD217D7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7911F46-D39E-45AC-9167-F15ACCD6CC5A}">
  <ds:schemaRefs>
    <ds:schemaRef ds:uri="http://schemas.microsoft.com/office/2006/metadata/propertie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3418</TotalTime>
  <Words>311</Words>
  <Application>Microsoft Macintosh PowerPoint</Application>
  <PresentationFormat>On-screen Show (4:3)</PresentationFormat>
  <Paragraphs>48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Candara</vt:lpstr>
      <vt:lpstr>Office Theme</vt:lpstr>
      <vt:lpstr>Custom Design</vt:lpstr>
      <vt:lpstr>WLCG Privacy Policy Update</vt:lpstr>
      <vt:lpstr>Update – since Feb 2019</vt:lpstr>
      <vt:lpstr>New Draft Privacy Statement</vt:lpstr>
      <vt:lpstr>New Processing of Personal Data Policy</vt:lpstr>
      <vt:lpstr>Next steps</vt:lpstr>
      <vt:lpstr>Questions?</vt:lpstr>
    </vt:vector>
  </TitlesOfParts>
  <Company>CERN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Noble</dc:creator>
  <cp:lastModifiedBy>D Kelsey</cp:lastModifiedBy>
  <cp:revision>415</cp:revision>
  <cp:lastPrinted>2016-05-11T07:41:18Z</cp:lastPrinted>
  <dcterms:created xsi:type="dcterms:W3CDTF">2009-11-20T09:29:17Z</dcterms:created>
  <dcterms:modified xsi:type="dcterms:W3CDTF">2019-05-07T12:25:02Z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0x0101007AE0032810302C4BA8C6DFE6C81A99E9</vt:lpwstr>
  </property>
</Properties>
</file>