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2" r:id="rId1"/>
  </p:sldMasterIdLst>
  <p:notesMasterIdLst>
    <p:notesMasterId r:id="rId30"/>
  </p:notesMasterIdLst>
  <p:handoutMasterIdLst>
    <p:handoutMasterId r:id="rId31"/>
  </p:handoutMasterIdLst>
  <p:sldIdLst>
    <p:sldId id="256" r:id="rId2"/>
    <p:sldId id="459" r:id="rId3"/>
    <p:sldId id="438" r:id="rId4"/>
    <p:sldId id="458" r:id="rId5"/>
    <p:sldId id="450" r:id="rId6"/>
    <p:sldId id="392" r:id="rId7"/>
    <p:sldId id="441" r:id="rId8"/>
    <p:sldId id="442" r:id="rId9"/>
    <p:sldId id="460" r:id="rId10"/>
    <p:sldId id="443" r:id="rId11"/>
    <p:sldId id="444" r:id="rId12"/>
    <p:sldId id="463" r:id="rId13"/>
    <p:sldId id="439" r:id="rId14"/>
    <p:sldId id="455" r:id="rId15"/>
    <p:sldId id="456" r:id="rId16"/>
    <p:sldId id="457" r:id="rId17"/>
    <p:sldId id="465" r:id="rId18"/>
    <p:sldId id="464" r:id="rId19"/>
    <p:sldId id="470" r:id="rId20"/>
    <p:sldId id="466" r:id="rId21"/>
    <p:sldId id="467" r:id="rId22"/>
    <p:sldId id="471" r:id="rId23"/>
    <p:sldId id="469" r:id="rId24"/>
    <p:sldId id="431" r:id="rId25"/>
    <p:sldId id="462" r:id="rId26"/>
    <p:sldId id="468" r:id="rId27"/>
    <p:sldId id="403" r:id="rId28"/>
    <p:sldId id="449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3" autoAdjust="0"/>
    <p:restoredTop sz="94553" autoAdjust="0"/>
  </p:normalViewPr>
  <p:slideViewPr>
    <p:cSldViewPr>
      <p:cViewPr varScale="1">
        <p:scale>
          <a:sx n="63" d="100"/>
          <a:sy n="63" d="100"/>
        </p:scale>
        <p:origin x="70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2466" y="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xana\Documents\ARC-CE%20in%20EGI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ARC-CE in EGI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Sheet1!$A$3:$A$9</c:f>
              <c:strCache>
                <c:ptCount val="7"/>
                <c:pt idx="0">
                  <c:v>Oct-12</c:v>
                </c:pt>
                <c:pt idx="1">
                  <c:v>Mar-13</c:v>
                </c:pt>
                <c:pt idx="2">
                  <c:v>Jun-13</c:v>
                </c:pt>
                <c:pt idx="3">
                  <c:v>Sep-13</c:v>
                </c:pt>
                <c:pt idx="4">
                  <c:v>Dec-13</c:v>
                </c:pt>
                <c:pt idx="5">
                  <c:v>Mar-14</c:v>
                </c:pt>
                <c:pt idx="6">
                  <c:v>Jun-14</c:v>
                </c:pt>
              </c:strCache>
            </c:strRef>
          </c:cat>
          <c:val>
            <c:numRef>
              <c:f>Sheet1!$B$3:$B$9</c:f>
              <c:numCache>
                <c:formatCode>General</c:formatCode>
                <c:ptCount val="7"/>
                <c:pt idx="0">
                  <c:v>39</c:v>
                </c:pt>
                <c:pt idx="1">
                  <c:v>63</c:v>
                </c:pt>
                <c:pt idx="2">
                  <c:v>66</c:v>
                </c:pt>
                <c:pt idx="3">
                  <c:v>74</c:v>
                </c:pt>
                <c:pt idx="4">
                  <c:v>80</c:v>
                </c:pt>
                <c:pt idx="5">
                  <c:v>85</c:v>
                </c:pt>
                <c:pt idx="6">
                  <c:v>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746-4841-945E-F7F224129D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078509392"/>
        <c:axId val="-1078518096"/>
      </c:barChart>
      <c:catAx>
        <c:axId val="-1078509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78518096"/>
        <c:crosses val="autoZero"/>
        <c:auto val="1"/>
        <c:lblAlgn val="ctr"/>
        <c:lblOffset val="100"/>
        <c:noMultiLvlLbl val="0"/>
      </c:catAx>
      <c:valAx>
        <c:axId val="-1078518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78509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2" name="Picture 1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10058400" cy="7110841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3" name="Picture 2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9266286" cy="5595429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06B78-0169-4245-8EC2-37F4E65BC830}" type="datetimeFigureOut">
              <a:rPr lang="hu-HU" smtClean="0"/>
              <a:t>2019. 05. 07.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36F63-D432-4358-A9F2-8CA2692DBDD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1559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8620496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000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3345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05848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8B50A84-8B22-41FE-B923-7B4084F7AAA5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3850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8B50A84-8B22-41FE-B923-7B4084F7AAA5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95405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Shall</a:t>
            </a:r>
            <a:r>
              <a:rPr lang="en-GB" baseline="0" dirty="0" smtClean="0"/>
              <a:t> REST be added?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8B50A84-8B22-41FE-B923-7B4084F7AAA5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74777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033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1979613" cy="6858000"/>
          </a:xfrm>
          <a:prstGeom prst="rect">
            <a:avLst/>
          </a:prstGeom>
          <a:pattFill prst="dkHorz">
            <a:fgClr>
              <a:schemeClr val="accent2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195513" y="2130425"/>
            <a:ext cx="6262687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843213" y="4292600"/>
            <a:ext cx="4929187" cy="1346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>
                <a:solidFill>
                  <a:srgbClr val="000099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07/05/2019</a:t>
            </a:r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CC533B6-DB29-4D3B-B8AE-BC31AC783B43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728" name="Picture 8" descr="logo-ng-shear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404813"/>
            <a:ext cx="3887787" cy="14636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07/05/2019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12726F-9494-4111-B9D7-79999C92DD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381000"/>
            <a:ext cx="2041525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973763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07/05/2019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58C77A-F1E9-419F-A2CC-E28E350E75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07/05/2019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AD7C4-BBDA-42E5-A351-0264996418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07/05/2019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34D521-C443-46BD-B393-4AF5CB72D3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07/05/2019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31F31-4010-488B-BB4A-3047FA044B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07/05/2019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C219A-8869-4DBB-AC26-890D9019EC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07/05/2019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D185A-87FB-40AE-A2B0-6B8B4A6FBE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07/05/2019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9E436-2C34-4E29-B543-783DD34813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07/05/2019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E13E6B-A243-449E-8D96-0BA31DFB80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07/05/2019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8B635-9ECA-4FA5-B2C0-7C063E36DE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381000"/>
            <a:ext cx="671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07/05/2019</a:t>
            </a: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40C511D-C383-4DBD-A0E8-BAA16D6428C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29703" name="Picture 7" descr="logo-ng-sheared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44475" y="304800"/>
            <a:ext cx="1584325" cy="596900"/>
          </a:xfrm>
          <a:prstGeom prst="rect">
            <a:avLst/>
          </a:prstGeom>
          <a:noFill/>
        </p:spPr>
      </p:pic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0" y="152400"/>
            <a:ext cx="9144000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152400" y="0"/>
            <a:ext cx="0" cy="68580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0" y="6172200"/>
            <a:ext cx="9144000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8991600" y="152400"/>
            <a:ext cx="152400" cy="601980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0" y="0"/>
            <a:ext cx="152400" cy="1066800"/>
          </a:xfrm>
          <a:prstGeom prst="rect">
            <a:avLst/>
          </a:prstGeom>
          <a:solidFill>
            <a:srgbClr val="C8004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0" y="6172200"/>
            <a:ext cx="152400" cy="68580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304800" y="0"/>
            <a:ext cx="0" cy="1524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>
            <a:off x="304800" y="1066800"/>
            <a:ext cx="0" cy="57912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152400" y="0"/>
            <a:ext cx="152400" cy="15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152400" y="1066800"/>
            <a:ext cx="152400" cy="510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00009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nordugrid-discuss@nordugrid.org" TargetMode="External"/><Relationship Id="rId7" Type="http://schemas.openxmlformats.org/officeDocument/2006/relationships/hyperlink" Target="http://download.nordugrid.org/repos.html" TargetMode="External"/><Relationship Id="rId2" Type="http://schemas.openxmlformats.org/officeDocument/2006/relationships/hyperlink" Target="http://www.nordugrid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ource.coderefinery.org/nordugrid/arc" TargetMode="External"/><Relationship Id="rId5" Type="http://schemas.openxmlformats.org/officeDocument/2006/relationships/hyperlink" Target="https://bugzilla.nordugrid.org/" TargetMode="External"/><Relationship Id="rId4" Type="http://schemas.openxmlformats.org/officeDocument/2006/relationships/hyperlink" Target="mailto:wlcg-arc-ce-discuss@cern.ch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09800" y="2438400"/>
            <a:ext cx="6262687" cy="1470025"/>
          </a:xfrm>
        </p:spPr>
        <p:txBody>
          <a:bodyPr/>
          <a:lstStyle/>
          <a:p>
            <a:r>
              <a:rPr lang="sv-SE" dirty="0" smtClean="0"/>
              <a:t>ARC</a:t>
            </a:r>
            <a:r>
              <a:rPr lang="hu-HU" dirty="0" smtClean="0"/>
              <a:t>: a short </a:t>
            </a:r>
            <a:r>
              <a:rPr lang="hu-HU" dirty="0" smtClean="0"/>
              <a:t>introduction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en-GB" sz="2400" dirty="0" smtClean="0"/>
              <a:t>at the </a:t>
            </a:r>
            <a:r>
              <a:rPr lang="hu-HU" sz="2400" dirty="0" smtClean="0"/>
              <a:t>Future </a:t>
            </a:r>
            <a:r>
              <a:rPr lang="hu-HU" sz="2400" dirty="0" smtClean="0"/>
              <a:t>After CREAM Workshop,</a:t>
            </a:r>
            <a:r>
              <a:rPr lang="en-GB" sz="2400" dirty="0" smtClean="0"/>
              <a:t> </a:t>
            </a:r>
            <a:r>
              <a:rPr lang="hu-HU" sz="2400" dirty="0" smtClean="0"/>
              <a:t>Amsterdam, 7 May</a:t>
            </a:r>
            <a:r>
              <a:rPr lang="en-GB" sz="2400" dirty="0" smtClean="0"/>
              <a:t> 201</a:t>
            </a:r>
            <a:r>
              <a:rPr lang="hu-HU" sz="2400" dirty="0" smtClean="0"/>
              <a:t>9</a:t>
            </a:r>
            <a:endParaRPr lang="ru-RU" sz="2400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4572000"/>
            <a:ext cx="5943600" cy="965200"/>
          </a:xfrm>
        </p:spPr>
        <p:txBody>
          <a:bodyPr/>
          <a:lstStyle/>
          <a:p>
            <a:pPr algn="ctr"/>
            <a:r>
              <a:rPr lang="hu-HU" i="1" dirty="0" smtClean="0"/>
              <a:t>Balázs Kónya, Lund University</a:t>
            </a:r>
          </a:p>
          <a:p>
            <a:pPr algn="ctr"/>
            <a:r>
              <a:rPr lang="hu-HU" i="1" dirty="0" smtClean="0"/>
              <a:t>NorduGrid Technical Coordinator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762000" y="1524000"/>
            <a:ext cx="7924800" cy="213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Key ARC components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92D050"/>
            </a:solidFill>
          </a:ln>
        </p:spPr>
        <p:txBody>
          <a:bodyPr>
            <a:normAutofit fontScale="85000" lnSpcReduction="20000"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lang="en-GB" dirty="0"/>
              <a:t>Key </a:t>
            </a:r>
            <a:r>
              <a:rPr lang="en-GB" dirty="0" smtClean="0"/>
              <a:t>components:</a:t>
            </a:r>
          </a:p>
          <a:p>
            <a:pPr marL="642938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lang="en-GB" b="1" dirty="0" smtClean="0"/>
              <a:t>ARC </a:t>
            </a:r>
            <a:r>
              <a:rPr lang="en-GB" b="1" dirty="0"/>
              <a:t>CE </a:t>
            </a:r>
            <a:r>
              <a:rPr lang="en-GB" dirty="0"/>
              <a:t>– a Compute Element, providing interfaces to computing </a:t>
            </a:r>
            <a:r>
              <a:rPr lang="en-GB" dirty="0" smtClean="0"/>
              <a:t>resources</a:t>
            </a:r>
          </a:p>
          <a:p>
            <a:pPr marL="942975" lvl="2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lang="en-GB" dirty="0" smtClean="0"/>
              <a:t>Modular, consists of several sub-components (services and utilities)</a:t>
            </a:r>
          </a:p>
          <a:p>
            <a:pPr marL="942975" lvl="2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lang="en-GB" dirty="0" smtClean="0"/>
              <a:t>Interface for job control</a:t>
            </a:r>
          </a:p>
          <a:p>
            <a:pPr marL="942975" lvl="2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lang="en-GB" dirty="0" smtClean="0"/>
              <a:t>Interface for exposing resource and job status info</a:t>
            </a:r>
          </a:p>
          <a:p>
            <a:pPr marL="942975" lvl="2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lang="en-GB" dirty="0" smtClean="0"/>
              <a:t>Data staging </a:t>
            </a:r>
            <a:r>
              <a:rPr lang="en-GB" dirty="0"/>
              <a:t>and shared cache </a:t>
            </a:r>
            <a:r>
              <a:rPr lang="en-GB" dirty="0" smtClean="0"/>
              <a:t>management utilities</a:t>
            </a:r>
          </a:p>
          <a:p>
            <a:pPr marL="1285875" lvl="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lang="en-GB" dirty="0" smtClean="0"/>
              <a:t>Jobs do not need to stage data in or out</a:t>
            </a:r>
          </a:p>
          <a:p>
            <a:pPr marL="642938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lang="en-GB" b="1" dirty="0" smtClean="0"/>
              <a:t>CLI</a:t>
            </a:r>
            <a:r>
              <a:rPr lang="en-GB" dirty="0" smtClean="0"/>
              <a:t> client tools </a:t>
            </a:r>
            <a:r>
              <a:rPr lang="hu-HU" dirty="0" smtClean="0"/>
              <a:t>to </a:t>
            </a:r>
            <a:r>
              <a:rPr lang="hu-HU" dirty="0"/>
              <a:t>interact with ARC CE and </a:t>
            </a:r>
            <a:r>
              <a:rPr lang="en-GB" dirty="0" smtClean="0"/>
              <a:t>relevant </a:t>
            </a:r>
            <a:r>
              <a:rPr lang="hu-HU" dirty="0" smtClean="0"/>
              <a:t>third-party services</a:t>
            </a:r>
            <a:endParaRPr lang="en-GB" dirty="0" smtClean="0"/>
          </a:p>
          <a:p>
            <a:pPr marL="942975" lvl="2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lang="en-GB" dirty="0" smtClean="0"/>
              <a:t>CLI for jobs management</a:t>
            </a:r>
          </a:p>
          <a:p>
            <a:pPr marL="942975" lvl="2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lang="en-GB" dirty="0" smtClean="0"/>
              <a:t>CLI for X509 proxy management (client to VOMS)</a:t>
            </a:r>
          </a:p>
          <a:p>
            <a:pPr marL="942975" lvl="2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lang="en-GB" dirty="0" smtClean="0"/>
              <a:t>CLI for file transfer (a wide range of protocols)</a:t>
            </a:r>
          </a:p>
          <a:p>
            <a:pPr marL="642938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lang="en-GB" b="1" dirty="0" smtClean="0"/>
              <a:t>API</a:t>
            </a:r>
            <a:r>
              <a:rPr lang="en-GB" dirty="0"/>
              <a:t>: </a:t>
            </a:r>
            <a:r>
              <a:rPr lang="en-GB" dirty="0" smtClean="0"/>
              <a:t>C++ and Python, for interfacing </a:t>
            </a:r>
            <a:r>
              <a:rPr lang="en-GB" dirty="0"/>
              <a:t>to full software </a:t>
            </a:r>
            <a:r>
              <a:rPr lang="en-GB" dirty="0" smtClean="0"/>
              <a:t>stack</a:t>
            </a:r>
          </a:p>
          <a:p>
            <a:pPr marL="942975" lvl="2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lang="en-GB" dirty="0" smtClean="0"/>
              <a:t>Enables custom services and clients</a:t>
            </a:r>
            <a:r>
              <a:rPr lang="en-GB" dirty="0"/>
              <a:t>, </a:t>
            </a:r>
            <a:r>
              <a:rPr lang="en-GB" dirty="0" smtClean="0"/>
              <a:t>including </a:t>
            </a:r>
            <a:r>
              <a:rPr lang="en-GB" dirty="0" err="1" smtClean="0"/>
              <a:t>arcControlTower</a:t>
            </a:r>
            <a:r>
              <a:rPr lang="en-GB" dirty="0" smtClean="0"/>
              <a:t> (</a:t>
            </a:r>
            <a:r>
              <a:rPr lang="en-GB" dirty="0" err="1" smtClean="0"/>
              <a:t>aCT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07/05/2019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www.nordugrid.org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17369-A205-4AC3-ACD4-F0E40A62FC8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75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ARC CE </a:t>
            </a:r>
            <a:r>
              <a:rPr lang="hu-HU" dirty="0" smtClean="0"/>
              <a:t>internals &amp; </a:t>
            </a:r>
            <a:r>
              <a:rPr lang="en-GB" dirty="0" smtClean="0"/>
              <a:t>interfaces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690" y="1771650"/>
            <a:ext cx="7678821" cy="36576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07/05/2019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www.nordugrid.org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17369-A205-4AC3-ACD4-F0E40A62FC88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10" name="Explosion 1 9"/>
          <p:cNvSpPr/>
          <p:nvPr/>
        </p:nvSpPr>
        <p:spPr>
          <a:xfrm>
            <a:off x="5676900" y="4343400"/>
            <a:ext cx="685800" cy="762000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Explosion 1 10"/>
          <p:cNvSpPr/>
          <p:nvPr/>
        </p:nvSpPr>
        <p:spPr>
          <a:xfrm>
            <a:off x="4572000" y="2743200"/>
            <a:ext cx="914400" cy="874712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4703854" y="3026667"/>
            <a:ext cx="637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 smtClean="0"/>
              <a:t>DATA</a:t>
            </a:r>
            <a:endParaRPr lang="hu-HU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5658966" y="4570511"/>
            <a:ext cx="637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 smtClean="0"/>
              <a:t>DATA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518741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to chose ARC?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0" y="2531268"/>
            <a:ext cx="6096000" cy="30480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07/05/2019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www.nordugrid.org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D7C4-BBDA-42E5-A351-02649964184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02920" y="1361568"/>
            <a:ext cx="79560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i</a:t>
            </a:r>
            <a:r>
              <a:rPr lang="en-GB" i="1" dirty="0" smtClean="0"/>
              <a:t>t is almost trivial to provide a service that acts as a simplistic gatekeeper, i.e.</a:t>
            </a:r>
          </a:p>
          <a:p>
            <a:r>
              <a:rPr lang="en-GB" i="1" dirty="0" smtClean="0"/>
              <a:t>executes a job either directly on a node or hands over to a batch system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4255470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ARC?</a:t>
            </a:r>
            <a:br>
              <a:rPr lang="en-GB" dirty="0" smtClean="0"/>
            </a:br>
            <a:r>
              <a:rPr lang="hu-HU" dirty="0" smtClean="0"/>
              <a:t>Powerfull data staging with CACHE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130320"/>
            <a:ext cx="4495800" cy="4876800"/>
          </a:xfrm>
        </p:spPr>
        <p:txBody>
          <a:bodyPr/>
          <a:lstStyle/>
          <a:p>
            <a:r>
              <a:rPr lang="hu-HU" sz="1600" dirty="0" smtClean="0"/>
              <a:t>The </a:t>
            </a:r>
            <a:r>
              <a:rPr lang="hu-HU" sz="1600" u="sng" dirty="0" smtClean="0"/>
              <a:t>DTR subsystem </a:t>
            </a:r>
            <a:r>
              <a:rPr lang="hu-HU" sz="1600" dirty="0" smtClean="0"/>
              <a:t>of </a:t>
            </a:r>
            <a:r>
              <a:rPr lang="en-US" sz="1600" dirty="0" smtClean="0"/>
              <a:t>ARC </a:t>
            </a:r>
            <a:r>
              <a:rPr lang="en-US" sz="1600" dirty="0"/>
              <a:t>CE performs the critical role of transferring input and output data for </a:t>
            </a:r>
            <a:r>
              <a:rPr lang="en-US" sz="1600" dirty="0" smtClean="0"/>
              <a:t>jobs</a:t>
            </a:r>
            <a:r>
              <a:rPr lang="hu-HU" sz="1600" dirty="0" smtClean="0"/>
              <a:t>, [arex/data-staging] </a:t>
            </a:r>
            <a:endParaRPr lang="en-US" sz="1600" dirty="0"/>
          </a:p>
          <a:p>
            <a:pPr lvl="1">
              <a:spcBef>
                <a:spcPts val="0"/>
              </a:spcBef>
            </a:pPr>
            <a:r>
              <a:rPr lang="en-US" sz="1400" dirty="0"/>
              <a:t>Generally copying data between a shared file system and Grid </a:t>
            </a:r>
            <a:r>
              <a:rPr lang="en-US" sz="1400" dirty="0" smtClean="0"/>
              <a:t>storage</a:t>
            </a:r>
            <a:endParaRPr lang="hu-HU" sz="1400" dirty="0" smtClean="0"/>
          </a:p>
          <a:p>
            <a:pPr lvl="1">
              <a:spcBef>
                <a:spcPts val="0"/>
              </a:spcBef>
            </a:pPr>
            <a:r>
              <a:rPr lang="hu-HU" sz="1400" dirty="0" smtClean="0"/>
              <a:t>transfershares, speedcontrol, transferretries, etc..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hu-HU" sz="1400" i="1" dirty="0" smtClean="0"/>
              <a:t>tech </a:t>
            </a:r>
            <a:r>
              <a:rPr lang="hu-HU" sz="1400" i="1" dirty="0"/>
              <a:t>descripition: https://wiki.nordugrid.org/wiki/Data_Staging</a:t>
            </a:r>
            <a:endParaRPr lang="hu-HU" sz="1600" i="1" dirty="0" smtClean="0"/>
          </a:p>
          <a:p>
            <a:r>
              <a:rPr lang="hu-HU" sz="1600" dirty="0" smtClean="0"/>
              <a:t>The </a:t>
            </a:r>
            <a:r>
              <a:rPr lang="hu-HU" sz="1600" u="sng" dirty="0" smtClean="0"/>
              <a:t>CACHE module </a:t>
            </a:r>
            <a:r>
              <a:rPr lang="hu-HU" sz="1600" dirty="0" smtClean="0"/>
              <a:t>of an </a:t>
            </a:r>
            <a:r>
              <a:rPr lang="en-US" sz="1600" dirty="0" smtClean="0"/>
              <a:t>ARC </a:t>
            </a:r>
            <a:r>
              <a:rPr lang="hu-HU" sz="1600" dirty="0" smtClean="0"/>
              <a:t>CE may </a:t>
            </a:r>
            <a:r>
              <a:rPr lang="en-US" sz="1600" dirty="0" smtClean="0"/>
              <a:t>keep </a:t>
            </a:r>
            <a:r>
              <a:rPr lang="en-US" sz="1600" dirty="0"/>
              <a:t>a cache of input data on the shared file </a:t>
            </a:r>
            <a:r>
              <a:rPr lang="en-US" sz="1600" dirty="0" smtClean="0"/>
              <a:t>system</a:t>
            </a:r>
            <a:r>
              <a:rPr lang="hu-HU" sz="1600" dirty="0"/>
              <a:t>,</a:t>
            </a:r>
            <a:r>
              <a:rPr lang="hu-HU" sz="1600" dirty="0" smtClean="0"/>
              <a:t> [arex/cache], [arex/cache/cleaner]</a:t>
            </a:r>
            <a:endParaRPr lang="en-US" sz="1600" dirty="0"/>
          </a:p>
          <a:p>
            <a:pPr lvl="1">
              <a:spcBef>
                <a:spcPts val="0"/>
              </a:spcBef>
            </a:pPr>
            <a:r>
              <a:rPr lang="en-US" sz="1400" dirty="0"/>
              <a:t>Jobs requiring already cached files do not need to re-download them</a:t>
            </a:r>
          </a:p>
          <a:p>
            <a:pPr lvl="1">
              <a:spcBef>
                <a:spcPts val="0"/>
              </a:spcBef>
            </a:pPr>
            <a:r>
              <a:rPr lang="en-US" sz="1400" dirty="0"/>
              <a:t>Cache is self-managing using </a:t>
            </a:r>
            <a:r>
              <a:rPr lang="en-US" sz="1400" dirty="0" smtClean="0"/>
              <a:t>LRU</a:t>
            </a:r>
            <a:r>
              <a:rPr lang="hu-HU" sz="1400" dirty="0"/>
              <a:t> </a:t>
            </a:r>
            <a:r>
              <a:rPr lang="hu-HU" sz="1400" dirty="0" smtClean="0"/>
              <a:t>and/or a file lifetime based cleanup</a:t>
            </a:r>
          </a:p>
          <a:p>
            <a:pPr lvl="1">
              <a:spcBef>
                <a:spcPts val="0"/>
              </a:spcBef>
            </a:pPr>
            <a:r>
              <a:rPr lang="hu-HU" sz="1400" dirty="0" smtClean="0"/>
              <a:t>Multiple cachedirs, cache draining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hu-HU" sz="1400" i="1" dirty="0"/>
              <a:t>t</a:t>
            </a:r>
            <a:r>
              <a:rPr lang="hu-HU" sz="1400" i="1" dirty="0" smtClean="0"/>
              <a:t>ech description: Section 6.4 sysadmin guide</a:t>
            </a:r>
            <a:endParaRPr lang="en-US" sz="14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07/05/2019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www.nordugrid.org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D7C4-BBDA-42E5-A351-026499641842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7" name="Google Shape;279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002192" y="2057400"/>
            <a:ext cx="4030651" cy="2246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737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staging protocols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Largely influenced by WLCG evolution, the current data transfer protocols supported by ARC are:</a:t>
            </a:r>
          </a:p>
          <a:p>
            <a:pPr lvl="1">
              <a:spcBef>
                <a:spcPts val="0"/>
              </a:spcBef>
            </a:pPr>
            <a:r>
              <a:rPr lang="en-GB" sz="1800" dirty="0"/>
              <a:t>ACIX (ARC Cache Index)</a:t>
            </a:r>
          </a:p>
          <a:p>
            <a:pPr lvl="1">
              <a:spcBef>
                <a:spcPts val="0"/>
              </a:spcBef>
            </a:pPr>
            <a:r>
              <a:rPr lang="en-GB" sz="1800" dirty="0"/>
              <a:t>File</a:t>
            </a:r>
          </a:p>
          <a:p>
            <a:pPr lvl="1">
              <a:spcBef>
                <a:spcPts val="0"/>
              </a:spcBef>
            </a:pPr>
            <a:r>
              <a:rPr lang="en-GB" sz="1800" dirty="0" err="1"/>
              <a:t>GridFTP</a:t>
            </a:r>
            <a:endParaRPr lang="en-GB" sz="1800" dirty="0"/>
          </a:p>
          <a:p>
            <a:pPr lvl="1">
              <a:spcBef>
                <a:spcPts val="0"/>
              </a:spcBef>
            </a:pPr>
            <a:r>
              <a:rPr lang="en-GB" sz="1800" dirty="0"/>
              <a:t>HTTP(S)</a:t>
            </a:r>
          </a:p>
          <a:p>
            <a:pPr lvl="1">
              <a:spcBef>
                <a:spcPts val="0"/>
              </a:spcBef>
            </a:pPr>
            <a:r>
              <a:rPr lang="en-GB" sz="1800" dirty="0"/>
              <a:t>LDAP</a:t>
            </a:r>
          </a:p>
          <a:p>
            <a:pPr lvl="1">
              <a:spcBef>
                <a:spcPts val="0"/>
              </a:spcBef>
            </a:pPr>
            <a:r>
              <a:rPr lang="en-GB" sz="1800" dirty="0" err="1"/>
              <a:t>Rucio</a:t>
            </a:r>
            <a:r>
              <a:rPr lang="en-GB" sz="1800" dirty="0"/>
              <a:t> (ATLAS data management system)</a:t>
            </a:r>
          </a:p>
          <a:p>
            <a:pPr lvl="1">
              <a:spcBef>
                <a:spcPts val="0"/>
              </a:spcBef>
            </a:pPr>
            <a:r>
              <a:rPr lang="en-GB" sz="1800" dirty="0"/>
              <a:t>SRM (Meta-protocol for access to WLCG storage, now deprecated)</a:t>
            </a:r>
          </a:p>
          <a:p>
            <a:pPr lvl="1">
              <a:spcBef>
                <a:spcPts val="0"/>
              </a:spcBef>
            </a:pPr>
            <a:r>
              <a:rPr lang="en-GB" sz="1800" dirty="0"/>
              <a:t>S3</a:t>
            </a:r>
          </a:p>
          <a:p>
            <a:pPr lvl="1">
              <a:spcBef>
                <a:spcPts val="0"/>
              </a:spcBef>
            </a:pPr>
            <a:r>
              <a:rPr lang="en-GB" sz="1800" dirty="0" err="1"/>
              <a:t>Xrootd</a:t>
            </a:r>
            <a:r>
              <a:rPr lang="en-GB" sz="1800" dirty="0"/>
              <a:t> (Native protocol to access files stored in ROOT format)</a:t>
            </a:r>
          </a:p>
          <a:p>
            <a:pPr lvl="1">
              <a:spcBef>
                <a:spcPts val="0"/>
              </a:spcBef>
            </a:pPr>
            <a:r>
              <a:rPr lang="en-GB" sz="1800" dirty="0"/>
              <a:t>LFC, </a:t>
            </a:r>
            <a:r>
              <a:rPr lang="en-GB" sz="1800" dirty="0" err="1"/>
              <a:t>dcap</a:t>
            </a:r>
            <a:r>
              <a:rPr lang="en-GB" sz="1800" dirty="0"/>
              <a:t>, </a:t>
            </a:r>
            <a:r>
              <a:rPr lang="en-GB" sz="1800" dirty="0" err="1"/>
              <a:t>rfio</a:t>
            </a:r>
            <a:r>
              <a:rPr lang="en-GB" sz="1800" dirty="0"/>
              <a:t>, ... (legacy WLCG protocols supported through gfal2 library)</a:t>
            </a:r>
          </a:p>
          <a:p>
            <a:r>
              <a:rPr lang="en-GB" sz="2000" dirty="0"/>
              <a:t>Note that ARC CE does not do 3rd party transfer, all data is transferred to or from a local file system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07/05/2019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www.nordugrid.org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D7C4-BBDA-42E5-A351-02649964184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30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Datadelivery-service: </a:t>
            </a:r>
            <a:br>
              <a:rPr lang="hu-HU" dirty="0" smtClean="0"/>
            </a:br>
            <a:r>
              <a:rPr lang="hu-HU" dirty="0" smtClean="0"/>
              <a:t>scaling up data staging</a:t>
            </a: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07/05/2019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www.nordugrid.org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D7C4-BBDA-42E5-A351-02649964184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" name="Google Shape;291;p15"/>
          <p:cNvSpPr txBox="1">
            <a:spLocks/>
          </p:cNvSpPr>
          <p:nvPr/>
        </p:nvSpPr>
        <p:spPr bwMode="auto">
          <a:xfrm>
            <a:off x="285300" y="1029387"/>
            <a:ext cx="8401500" cy="133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00009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kern="0" dirty="0" smtClean="0"/>
              <a:t>Data transfer capability can be scaled up by adding extra data staging hosts</a:t>
            </a:r>
            <a:r>
              <a:rPr lang="hu-HU" sz="1600" kern="0" dirty="0" smtClean="0"/>
              <a:t>, [datadelivery-service]</a:t>
            </a:r>
            <a:endParaRPr lang="en-US" sz="1600" kern="0" dirty="0" smtClean="0"/>
          </a:p>
          <a:p>
            <a:r>
              <a:rPr lang="en-US" sz="1600" kern="0" dirty="0" smtClean="0"/>
              <a:t>The master CE hosts delegates data transfer to the other hosts</a:t>
            </a:r>
            <a:endParaRPr lang="hu-HU" sz="1600" kern="0" dirty="0" smtClean="0"/>
          </a:p>
          <a:p>
            <a:pPr marL="0" indent="0">
              <a:buNone/>
            </a:pPr>
            <a:r>
              <a:rPr lang="hu-HU" sz="1600" i="1" kern="0" dirty="0" smtClean="0"/>
              <a:t>     tech </a:t>
            </a:r>
            <a:r>
              <a:rPr lang="hu-HU" sz="1600" i="1" kern="0" dirty="0"/>
              <a:t>description: https://wiki.nordugrid.org/wiki/Data_Staging/Multi-host</a:t>
            </a:r>
            <a:endParaRPr lang="en-US" sz="1600" i="1" kern="0" dirty="0" smtClean="0"/>
          </a:p>
          <a:p>
            <a:pPr marL="0" indent="0">
              <a:spcBef>
                <a:spcPts val="1600"/>
              </a:spcBef>
              <a:spcAft>
                <a:spcPts val="1600"/>
              </a:spcAft>
              <a:buFont typeface="Wingdings" pitchFamily="2" charset="2"/>
              <a:buNone/>
            </a:pPr>
            <a:endParaRPr lang="en-US" kern="0" dirty="0"/>
          </a:p>
        </p:txBody>
      </p:sp>
      <p:pic>
        <p:nvPicPr>
          <p:cNvPr id="9" name="Google Shape;292;p1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46846" y="3277853"/>
            <a:ext cx="3229350" cy="2653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29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29200" y="3382487"/>
            <a:ext cx="3437458" cy="244420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294;p15"/>
          <p:cNvSpPr txBox="1"/>
          <p:nvPr/>
        </p:nvSpPr>
        <p:spPr>
          <a:xfrm>
            <a:off x="746846" y="2423524"/>
            <a:ext cx="3101400" cy="3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GB" sz="16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Multiple hosts with one large shared FS</a:t>
            </a:r>
            <a:endParaRPr sz="16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2" name="Google Shape;295;p15"/>
          <p:cNvSpPr txBox="1"/>
          <p:nvPr/>
        </p:nvSpPr>
        <p:spPr>
          <a:xfrm>
            <a:off x="5365258" y="2553387"/>
            <a:ext cx="3101400" cy="3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GB" sz="16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Multiple hosts each with own cache</a:t>
            </a:r>
            <a:endParaRPr sz="16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3684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More on cache, ACIX and </a:t>
            </a:r>
            <a:r>
              <a:rPr lang="en-GB" sz="2800" dirty="0" err="1"/>
              <a:t>Candypond</a:t>
            </a:r>
            <a:endParaRPr lang="hu-H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722" y="1219200"/>
            <a:ext cx="4395725" cy="4876800"/>
          </a:xfrm>
        </p:spPr>
        <p:txBody>
          <a:bodyPr/>
          <a:lstStyle/>
          <a:p>
            <a:r>
              <a:rPr lang="en-US" sz="1600" dirty="0"/>
              <a:t>Caching of remote </a:t>
            </a:r>
            <a:r>
              <a:rPr lang="en-US" sz="1600" dirty="0" smtClean="0"/>
              <a:t>files </a:t>
            </a:r>
            <a:r>
              <a:rPr lang="en-US" sz="1600" dirty="0"/>
              <a:t>is a very powerful feature for workloads which require the same input data for many jobs</a:t>
            </a:r>
          </a:p>
          <a:p>
            <a:r>
              <a:rPr lang="en-US" sz="1600" dirty="0"/>
              <a:t>Several related services also exist:</a:t>
            </a:r>
          </a:p>
          <a:p>
            <a:pPr lvl="1">
              <a:spcBef>
                <a:spcPts val="0"/>
              </a:spcBef>
            </a:pPr>
            <a:r>
              <a:rPr lang="en-US" sz="1400" dirty="0" err="1"/>
              <a:t>CacheAccess</a:t>
            </a:r>
            <a:r>
              <a:rPr lang="en-US" sz="1400" dirty="0"/>
              <a:t>: extension of A-REX service allowing the cache to be exposed to the outside</a:t>
            </a:r>
            <a:r>
              <a:rPr lang="hu-HU" sz="1400" dirty="0"/>
              <a:t>, [arex/ws/cache]</a:t>
            </a:r>
            <a:endParaRPr lang="en-US" sz="1400" dirty="0"/>
          </a:p>
          <a:p>
            <a:pPr lvl="1">
              <a:spcBef>
                <a:spcPts val="0"/>
              </a:spcBef>
            </a:pPr>
            <a:r>
              <a:rPr lang="en-US" sz="1400" dirty="0" err="1" smtClean="0"/>
              <a:t>CandyPond</a:t>
            </a:r>
            <a:r>
              <a:rPr lang="hu-HU" sz="1400" dirty="0" smtClean="0"/>
              <a:t> </a:t>
            </a:r>
            <a:r>
              <a:rPr lang="hu-HU" sz="1400" i="1" dirty="0" smtClean="0"/>
              <a:t>(c</a:t>
            </a:r>
            <a:r>
              <a:rPr lang="en-US" sz="1400" i="1" dirty="0" smtClean="0"/>
              <a:t>ache </a:t>
            </a:r>
            <a:r>
              <a:rPr lang="en-US" sz="1400" i="1" dirty="0"/>
              <a:t>and deliver your pilot on-demand </a:t>
            </a:r>
            <a:r>
              <a:rPr lang="en-US" sz="1400" i="1" dirty="0" smtClean="0"/>
              <a:t>data</a:t>
            </a:r>
            <a:r>
              <a:rPr lang="hu-HU" sz="1400" dirty="0" smtClean="0"/>
              <a:t>)</a:t>
            </a:r>
            <a:r>
              <a:rPr lang="en-US" sz="1400" dirty="0" smtClean="0"/>
              <a:t>: extension of A-REX service allowing on-demand caching of files by a running job</a:t>
            </a:r>
            <a:r>
              <a:rPr lang="hu-HU" sz="1400" dirty="0" smtClean="0"/>
              <a:t>, [arex/ws/candypond]</a:t>
            </a:r>
          </a:p>
          <a:p>
            <a:pPr lvl="1">
              <a:spcBef>
                <a:spcPts val="0"/>
              </a:spcBef>
            </a:pPr>
            <a:r>
              <a:rPr lang="en-US" sz="1400" dirty="0" smtClean="0"/>
              <a:t>ACIX</a:t>
            </a:r>
            <a:r>
              <a:rPr lang="en-US" sz="1400" dirty="0"/>
              <a:t>: A catalog of cache content - useful for brokering jobs to CEs where data is already </a:t>
            </a:r>
            <a:r>
              <a:rPr lang="en-US" sz="1400" dirty="0" smtClean="0"/>
              <a:t>cached</a:t>
            </a:r>
            <a:r>
              <a:rPr lang="hu-HU" sz="1400" dirty="0" smtClean="0"/>
              <a:t>, [acix-scanner], [acix-index]</a:t>
            </a:r>
            <a:endParaRPr lang="en-US" sz="1400" dirty="0"/>
          </a:p>
          <a:p>
            <a:pPr lvl="1">
              <a:spcBef>
                <a:spcPts val="0"/>
              </a:spcBef>
            </a:pPr>
            <a:r>
              <a:rPr lang="en-US" sz="1400" dirty="0"/>
              <a:t>Whistleblower: Publication of cache content to an external service </a:t>
            </a:r>
            <a:r>
              <a:rPr lang="hu-HU" sz="1400" dirty="0" smtClean="0"/>
              <a:t>(e.g. Rucio) </a:t>
            </a:r>
            <a:r>
              <a:rPr lang="en-US" sz="1400" dirty="0" smtClean="0"/>
              <a:t>through </a:t>
            </a:r>
            <a:r>
              <a:rPr lang="en-US" sz="1400" dirty="0"/>
              <a:t>message </a:t>
            </a:r>
            <a:r>
              <a:rPr lang="en-US" sz="1400" dirty="0" smtClean="0"/>
              <a:t>queues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07/05/2019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www.nordugrid.org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D7C4-BBDA-42E5-A351-026499641842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" name="Google Shape;302;p1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394731" y="1713670"/>
            <a:ext cx="4332400" cy="27560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303;p16"/>
          <p:cNvSpPr txBox="1"/>
          <p:nvPr/>
        </p:nvSpPr>
        <p:spPr>
          <a:xfrm>
            <a:off x="4733250" y="4562215"/>
            <a:ext cx="4063200" cy="4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GB" sz="900" kern="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Possible ACIX deployment, with one global Index Server and a local Index Server for CE 1a and CE 1b</a:t>
            </a:r>
            <a:endParaRPr sz="900" kern="0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  <p:extLst>
      <p:ext uri="{BB962C8B-B14F-4D97-AF65-F5344CB8AC3E}">
        <p14:creationId xmlns:p14="http://schemas.microsoft.com/office/powerpoint/2010/main" val="86468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ARC</a:t>
            </a:r>
            <a:r>
              <a:rPr lang="en-GB" dirty="0" smtClean="0"/>
              <a:t>? </a:t>
            </a:r>
            <a:r>
              <a:rPr lang="en-GB" dirty="0" smtClean="0"/>
              <a:t>strong INFOSYS </a:t>
            </a:r>
            <a:r>
              <a:rPr lang="en-GB" dirty="0" smtClean="0"/>
              <a:t>gets even better with the </a:t>
            </a:r>
            <a:r>
              <a:rPr lang="en-GB" dirty="0" smtClean="0"/>
              <a:t>new ARCHERY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8458200" cy="48768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ARC was always strong </a:t>
            </a:r>
            <a:r>
              <a:rPr lang="en-GB" dirty="0" err="1" smtClean="0"/>
              <a:t>wrt</a:t>
            </a:r>
            <a:r>
              <a:rPr lang="en-GB" dirty="0" smtClean="0"/>
              <a:t>. </a:t>
            </a:r>
            <a:r>
              <a:rPr lang="en-GB" dirty="0" smtClean="0"/>
              <a:t>INFOSYS, with ARC 6 it gets even stronger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ARC</a:t>
            </a:r>
            <a:r>
              <a:rPr lang="en-GB" dirty="0" smtClean="0"/>
              <a:t> </a:t>
            </a:r>
            <a:r>
              <a:rPr lang="en-GB" dirty="0">
                <a:solidFill>
                  <a:srgbClr val="FF0000"/>
                </a:solidFill>
              </a:rPr>
              <a:t>H</a:t>
            </a:r>
            <a:r>
              <a:rPr lang="en-GB" dirty="0"/>
              <a:t>ierarchical </a:t>
            </a:r>
            <a:r>
              <a:rPr lang="en-GB" dirty="0">
                <a:solidFill>
                  <a:srgbClr val="FF0000"/>
                </a:solidFill>
              </a:rPr>
              <a:t>E</a:t>
            </a:r>
            <a:r>
              <a:rPr lang="en-GB" dirty="0"/>
              <a:t>ndpoint </a:t>
            </a:r>
            <a:r>
              <a:rPr lang="en-GB" dirty="0" err="1" smtClean="0">
                <a:solidFill>
                  <a:srgbClr val="FF0000"/>
                </a:solidFill>
              </a:rPr>
              <a:t>R</a:t>
            </a:r>
            <a:r>
              <a:rPr lang="en-GB" dirty="0" err="1" smtClean="0"/>
              <a:t>egistr</a:t>
            </a:r>
            <a:r>
              <a:rPr lang="en-GB" dirty="0" err="1" smtClean="0">
                <a:solidFill>
                  <a:srgbClr val="FF0000"/>
                </a:solidFill>
              </a:rPr>
              <a:t>Y</a:t>
            </a:r>
            <a:r>
              <a:rPr lang="en-GB" dirty="0" smtClean="0"/>
              <a:t>: </a:t>
            </a:r>
            <a:r>
              <a:rPr lang="en-GB" dirty="0" smtClean="0"/>
              <a:t>a service endpoint catalogue embedded in DNS</a:t>
            </a:r>
            <a:endParaRPr lang="hu-H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5/6/2018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www.nordugrid.org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31F31-4010-488B-BB4A-3047FA044BEE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971800"/>
            <a:ext cx="3763875" cy="2663825"/>
          </a:xfrm>
          <a:prstGeom prst="rect">
            <a:avLst/>
          </a:prstGeom>
        </p:spPr>
      </p:pic>
      <p:sp>
        <p:nvSpPr>
          <p:cNvPr id="9" name="Content Placeholder 5"/>
          <p:cNvSpPr>
            <a:spLocks noGrp="1"/>
          </p:cNvSpPr>
          <p:nvPr>
            <p:ph idx="1"/>
          </p:nvPr>
        </p:nvSpPr>
        <p:spPr>
          <a:xfrm>
            <a:off x="2362200" y="3733800"/>
            <a:ext cx="6524270" cy="2057400"/>
          </a:xfrm>
        </p:spPr>
        <p:txBody>
          <a:bodyPr/>
          <a:lstStyle/>
          <a:p>
            <a:pPr algn="r"/>
            <a:r>
              <a:rPr lang="en-GB" sz="2400" dirty="0" smtClean="0"/>
              <a:t>Use DNS infrastructure </a:t>
            </a:r>
          </a:p>
          <a:p>
            <a:pPr algn="r"/>
            <a:r>
              <a:rPr lang="en-GB" sz="2400" dirty="0" smtClean="0"/>
              <a:t>Store essential, mostly static </a:t>
            </a:r>
            <a:r>
              <a:rPr lang="en-GB" sz="2400" dirty="0" smtClean="0"/>
              <a:t>data as DNS TXT RRs </a:t>
            </a:r>
            <a:endParaRPr lang="en-GB" sz="2400" dirty="0" smtClean="0"/>
          </a:p>
          <a:p>
            <a:pPr algn="r"/>
            <a:r>
              <a:rPr lang="en-GB" sz="2400" dirty="0" smtClean="0"/>
              <a:t>Organize endpoints in a natural  hierarchy</a:t>
            </a:r>
          </a:p>
          <a:p>
            <a:pPr algn="r"/>
            <a:r>
              <a:rPr lang="en-GB" sz="2400" dirty="0" smtClean="0"/>
              <a:t>Top-bottom management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761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381000"/>
            <a:ext cx="7010400" cy="457200"/>
          </a:xfrm>
        </p:spPr>
        <p:txBody>
          <a:bodyPr/>
          <a:lstStyle/>
          <a:p>
            <a:r>
              <a:rPr lang="en-GB" sz="2800" dirty="0" smtClean="0"/>
              <a:t>WHY </a:t>
            </a:r>
            <a:r>
              <a:rPr lang="en-GB" sz="2800" dirty="0" smtClean="0"/>
              <a:t>ARC? </a:t>
            </a:r>
            <a:r>
              <a:rPr lang="en-GB" sz="2400" dirty="0" smtClean="0"/>
              <a:t>it</a:t>
            </a:r>
            <a:r>
              <a:rPr lang="en-GB" sz="2400" dirty="0" smtClean="0"/>
              <a:t> comes with a sophisticated  </a:t>
            </a:r>
            <a:r>
              <a:rPr lang="en-GB" sz="2400" dirty="0" err="1" smtClean="0"/>
              <a:t>RunTimeEnvironment</a:t>
            </a:r>
            <a:r>
              <a:rPr lang="en-GB" sz="2400" dirty="0" smtClean="0"/>
              <a:t> </a:t>
            </a:r>
            <a:r>
              <a:rPr lang="en-GB" sz="2400" dirty="0" smtClean="0"/>
              <a:t>framework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RTE (</a:t>
            </a:r>
            <a:r>
              <a:rPr lang="en-GB" sz="2400" dirty="0" err="1" smtClean="0"/>
              <a:t>RuntimeEnvironment</a:t>
            </a:r>
            <a:r>
              <a:rPr lang="en-GB" sz="2400" dirty="0" smtClean="0"/>
              <a:t>) is a named reference for a feature (ENV/PROXY), software (APPS/HEP/ATLAS), hardware (ENV/GPU) offered to the job by ARC in a consistent way</a:t>
            </a:r>
          </a:p>
          <a:p>
            <a:pPr lvl="1"/>
            <a:r>
              <a:rPr lang="en-GB" sz="2000" dirty="0" smtClean="0"/>
              <a:t>Basically various scripts executed by ARC in connection with job processing</a:t>
            </a:r>
            <a:endParaRPr lang="en-GB" sz="2000" dirty="0" smtClean="0"/>
          </a:p>
          <a:p>
            <a:r>
              <a:rPr lang="en-GB" sz="2400" dirty="0" smtClean="0"/>
              <a:t>RTEs contextualise </a:t>
            </a:r>
            <a:r>
              <a:rPr lang="en-GB" sz="2400" dirty="0"/>
              <a:t>job </a:t>
            </a:r>
            <a:r>
              <a:rPr lang="en-GB" sz="2400" dirty="0" smtClean="0"/>
              <a:t>execution in a standard manner</a:t>
            </a:r>
          </a:p>
          <a:p>
            <a:pPr lvl="1"/>
            <a:r>
              <a:rPr lang="en-GB" sz="2000" dirty="0" smtClean="0"/>
              <a:t>The connection point for containers </a:t>
            </a:r>
            <a:endParaRPr lang="en-GB" sz="2000" dirty="0" smtClean="0"/>
          </a:p>
          <a:p>
            <a:r>
              <a:rPr lang="en-GB" sz="2400" dirty="0" smtClean="0"/>
              <a:t>RTEs are advertised, can be used in resource discovery, filtering and site authorization</a:t>
            </a:r>
          </a:p>
          <a:p>
            <a:r>
              <a:rPr lang="en-GB" sz="2400" dirty="0" smtClean="0"/>
              <a:t>RTE parameters, DEFAULT RTEs, enable/disable RTEs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07/05/2019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www.nordugrid.org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D7C4-BBDA-42E5-A351-02649964184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999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 for RTEs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ENV/PROXY</a:t>
            </a:r>
          </a:p>
          <a:p>
            <a:pPr lvl="1"/>
            <a:r>
              <a:rPr lang="en-GB" dirty="0" smtClean="0"/>
              <a:t>Copy proxy and CA certs (optionally) to the worker node</a:t>
            </a:r>
          </a:p>
          <a:p>
            <a:r>
              <a:rPr lang="en-GB" dirty="0" smtClean="0"/>
              <a:t>ENV/RTE</a:t>
            </a:r>
          </a:p>
          <a:p>
            <a:pPr lvl="1"/>
            <a:r>
              <a:rPr lang="en-GB" dirty="0" smtClean="0"/>
              <a:t>Copy the RTE scripts to the WN</a:t>
            </a:r>
          </a:p>
          <a:p>
            <a:r>
              <a:rPr lang="en-GB" dirty="0" smtClean="0"/>
              <a:t>ENV/LRMS-SCRATCH</a:t>
            </a:r>
          </a:p>
          <a:p>
            <a:pPr lvl="1"/>
            <a:r>
              <a:rPr lang="en-GB" dirty="0" smtClean="0"/>
              <a:t>Define local scratch, move files to the local WN disk, that is created dynamically by the LRMS</a:t>
            </a:r>
          </a:p>
          <a:p>
            <a:r>
              <a:rPr lang="en-GB" dirty="0" smtClean="0"/>
              <a:t>ENV/PREPOD-TEST</a:t>
            </a:r>
          </a:p>
          <a:p>
            <a:pPr lvl="1"/>
            <a:r>
              <a:rPr lang="en-GB" dirty="0" smtClean="0"/>
              <a:t>Declare the cluster as a test site (advertisement only)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07/05/2019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www.nordugrid.org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D7C4-BBDA-42E5-A351-02649964184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outline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What is ARC</a:t>
            </a:r>
            <a:r>
              <a:rPr lang="en-GB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endParaRPr lang="hu-HU" dirty="0" smtClean="0"/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Why to choose ARC</a:t>
            </a:r>
            <a:r>
              <a:rPr lang="en-GB" dirty="0" smtClean="0"/>
              <a:t>? …. </a:t>
            </a:r>
            <a:r>
              <a:rPr lang="en-GB" sz="2000" i="1" dirty="0"/>
              <a:t>a</a:t>
            </a:r>
            <a:r>
              <a:rPr lang="en-GB" sz="2000" i="1" dirty="0" smtClean="0"/>
              <a:t>lso mentioning w</a:t>
            </a:r>
            <a:r>
              <a:rPr lang="hu-HU" sz="2000" i="1" dirty="0" smtClean="0"/>
              <a:t>hen not to </a:t>
            </a:r>
            <a:r>
              <a:rPr lang="en-GB" sz="2000" i="1" dirty="0" smtClean="0"/>
              <a:t>go for</a:t>
            </a:r>
            <a:r>
              <a:rPr lang="hu-HU" sz="2000" i="1" dirty="0" smtClean="0"/>
              <a:t> </a:t>
            </a:r>
            <a:r>
              <a:rPr lang="hu-HU" sz="2000" i="1" dirty="0" smtClean="0"/>
              <a:t>ARC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07/05/2019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www.nordugrid.org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D7C4-BBDA-42E5-A351-02649964184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2182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</a:t>
            </a:r>
            <a:r>
              <a:rPr lang="en-GB" dirty="0" smtClean="0"/>
              <a:t>ARC? </a:t>
            </a:r>
            <a:br>
              <a:rPr lang="en-GB" dirty="0" smtClean="0"/>
            </a:br>
            <a:r>
              <a:rPr lang="en-GB" dirty="0" smtClean="0"/>
              <a:t>dedicated </a:t>
            </a:r>
            <a:r>
              <a:rPr lang="en-GB" dirty="0" smtClean="0"/>
              <a:t>tools for sysadmins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i="1" dirty="0" smtClean="0"/>
              <a:t>GOAL: make it </a:t>
            </a:r>
            <a:r>
              <a:rPr lang="en-GB" sz="2400" i="1" dirty="0"/>
              <a:t>e</a:t>
            </a:r>
            <a:r>
              <a:rPr lang="en-GB" sz="2400" i="1" dirty="0" smtClean="0"/>
              <a:t>asy to deploy and operate an ARC </a:t>
            </a:r>
            <a:r>
              <a:rPr lang="en-GB" sz="2400" i="1" dirty="0" smtClean="0"/>
              <a:t>CE</a:t>
            </a:r>
          </a:p>
          <a:p>
            <a:r>
              <a:rPr lang="en-GB" sz="2400" dirty="0" smtClean="0"/>
              <a:t>A new tool, </a:t>
            </a:r>
            <a:r>
              <a:rPr lang="en-GB" sz="2400" b="1" dirty="0" err="1" smtClean="0"/>
              <a:t>arcctl</a:t>
            </a:r>
            <a:r>
              <a:rPr lang="en-GB" sz="2400" dirty="0" smtClean="0"/>
              <a:t> was delivered to simplify the life of an  ARC CE sysadmin/manager:</a:t>
            </a:r>
          </a:p>
          <a:p>
            <a:pPr lvl="1"/>
            <a:r>
              <a:rPr lang="en-GB" sz="2000" dirty="0" smtClean="0"/>
              <a:t>BASH-completion for subsystem names, arguments, </a:t>
            </a:r>
            <a:r>
              <a:rPr lang="en-GB" sz="2000" dirty="0" err="1" smtClean="0"/>
              <a:t>jobIDs</a:t>
            </a:r>
            <a:r>
              <a:rPr lang="en-GB" sz="2000" dirty="0" smtClean="0"/>
              <a:t>, cert DNs, RTE names… </a:t>
            </a:r>
          </a:p>
          <a:p>
            <a:pPr lvl="1"/>
            <a:r>
              <a:rPr lang="en-GB" sz="2000" b="1" dirty="0" smtClean="0"/>
              <a:t>DEPLOY, TEST-CA</a:t>
            </a:r>
            <a:r>
              <a:rPr lang="en-GB" sz="2000" dirty="0" smtClean="0"/>
              <a:t>: </a:t>
            </a:r>
            <a:r>
              <a:rPr lang="en-GB" sz="2000" dirty="0" err="1" smtClean="0"/>
              <a:t>voms-lsc</a:t>
            </a:r>
            <a:r>
              <a:rPr lang="en-GB" sz="2000" dirty="0" smtClean="0"/>
              <a:t>, IGTF, missing dependencies, generate test certificates</a:t>
            </a:r>
          </a:p>
          <a:p>
            <a:pPr lvl="1"/>
            <a:r>
              <a:rPr lang="en-GB" sz="2000" b="1" dirty="0" smtClean="0"/>
              <a:t>JOB</a:t>
            </a:r>
            <a:r>
              <a:rPr lang="en-GB" sz="2000" dirty="0" smtClean="0"/>
              <a:t>: complete job management, job logs, job statistics</a:t>
            </a:r>
          </a:p>
          <a:p>
            <a:pPr lvl="1"/>
            <a:r>
              <a:rPr lang="en-GB" sz="2000" b="1" dirty="0" smtClean="0"/>
              <a:t>ACCOUNTING</a:t>
            </a:r>
            <a:r>
              <a:rPr lang="en-GB" sz="2000" dirty="0" smtClean="0"/>
              <a:t>: archived records, accounting logs, APEL re-publishing (sysadmin tool for JURA)</a:t>
            </a:r>
          </a:p>
          <a:p>
            <a:pPr lvl="1"/>
            <a:r>
              <a:rPr lang="en-GB" sz="2000" b="1" dirty="0" smtClean="0"/>
              <a:t>CONFIG</a:t>
            </a:r>
            <a:r>
              <a:rPr lang="en-GB" sz="2000" dirty="0" smtClean="0"/>
              <a:t>: </a:t>
            </a:r>
            <a:r>
              <a:rPr lang="en-GB" sz="2000" dirty="0" err="1" smtClean="0"/>
              <a:t>arc.conf</a:t>
            </a:r>
            <a:r>
              <a:rPr lang="en-GB" sz="2000" dirty="0" smtClean="0"/>
              <a:t> management</a:t>
            </a:r>
          </a:p>
          <a:p>
            <a:pPr lvl="1"/>
            <a:r>
              <a:rPr lang="en-GB" sz="2000" b="1" dirty="0" smtClean="0"/>
              <a:t>RTE</a:t>
            </a:r>
            <a:r>
              <a:rPr lang="en-GB" sz="2000" dirty="0" smtClean="0"/>
              <a:t>: RTE subsystem management</a:t>
            </a:r>
          </a:p>
          <a:p>
            <a:pPr lvl="1"/>
            <a:r>
              <a:rPr lang="en-GB" sz="2000" b="1" dirty="0" smtClean="0"/>
              <a:t>SERVICES</a:t>
            </a:r>
            <a:r>
              <a:rPr lang="en-GB" sz="2000" dirty="0" smtClean="0"/>
              <a:t>: enable/disable ARC services, start/stop/restart sub-components</a:t>
            </a: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07/05/2019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www.nordugrid.org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D7C4-BBDA-42E5-A351-02649964184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4902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ARC: </a:t>
            </a:r>
            <a:r>
              <a:rPr lang="en-GB" dirty="0" smtClean="0"/>
              <a:t>it offers a powerful and flexible control over the entire 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Sophisticated global (grid) -&gt; local (</a:t>
            </a:r>
            <a:r>
              <a:rPr lang="en-GB" sz="2400" dirty="0" err="1" smtClean="0"/>
              <a:t>unix</a:t>
            </a:r>
            <a:r>
              <a:rPr lang="en-GB" sz="2400" dirty="0" smtClean="0"/>
              <a:t>) user identity mapping framework:</a:t>
            </a:r>
          </a:p>
          <a:p>
            <a:pPr lvl="1"/>
            <a:r>
              <a:rPr lang="en-GB" sz="2000" dirty="0" err="1"/>
              <a:t>m</a:t>
            </a:r>
            <a:r>
              <a:rPr lang="en-GB" sz="2000" dirty="0" err="1" smtClean="0"/>
              <a:t>ap_to_user</a:t>
            </a:r>
            <a:r>
              <a:rPr lang="en-GB" sz="2000" dirty="0" smtClean="0"/>
              <a:t>, </a:t>
            </a:r>
            <a:r>
              <a:rPr lang="en-GB" sz="2000" dirty="0" err="1" smtClean="0"/>
              <a:t>map_to_pool</a:t>
            </a:r>
            <a:r>
              <a:rPr lang="en-GB" sz="2000" dirty="0" smtClean="0"/>
              <a:t>, </a:t>
            </a:r>
            <a:r>
              <a:rPr lang="en-GB" sz="2000" dirty="0" err="1" smtClean="0"/>
              <a:t>map_with_file</a:t>
            </a:r>
            <a:r>
              <a:rPr lang="en-GB" sz="2000" dirty="0" smtClean="0"/>
              <a:t>, </a:t>
            </a:r>
            <a:r>
              <a:rPr lang="en-GB" sz="2000" dirty="0" err="1" smtClean="0"/>
              <a:t>map_with_plugin</a:t>
            </a:r>
            <a:r>
              <a:rPr lang="en-GB" sz="2000" dirty="0" smtClean="0"/>
              <a:t>, </a:t>
            </a:r>
            <a:r>
              <a:rPr lang="en-GB" sz="2000" dirty="0" err="1" smtClean="0"/>
              <a:t>policy_on_nomap</a:t>
            </a:r>
            <a:r>
              <a:rPr lang="en-GB" sz="2000" dirty="0" smtClean="0"/>
              <a:t>, </a:t>
            </a:r>
            <a:r>
              <a:rPr lang="en-GB" sz="2000" dirty="0" err="1" smtClean="0"/>
              <a:t>policy_on_nogroup</a:t>
            </a:r>
            <a:endParaRPr lang="en-GB" sz="2000" dirty="0" smtClean="0"/>
          </a:p>
          <a:p>
            <a:r>
              <a:rPr lang="en-GB" sz="2400" dirty="0" smtClean="0"/>
              <a:t>[</a:t>
            </a:r>
            <a:r>
              <a:rPr lang="en-GB" sz="2400" dirty="0" err="1" smtClean="0"/>
              <a:t>authgroup</a:t>
            </a:r>
            <a:r>
              <a:rPr lang="en-GB" sz="2400" dirty="0" smtClean="0"/>
              <a:t>] based authorization</a:t>
            </a:r>
          </a:p>
          <a:p>
            <a:pPr lvl="1"/>
            <a:r>
              <a:rPr lang="en-GB" sz="2000" dirty="0"/>
              <a:t>a</a:t>
            </a:r>
            <a:r>
              <a:rPr lang="en-GB" sz="2000" dirty="0" smtClean="0"/>
              <a:t>n </a:t>
            </a:r>
            <a:r>
              <a:rPr lang="en-GB" sz="2000" dirty="0" err="1" smtClean="0"/>
              <a:t>authgroup</a:t>
            </a:r>
            <a:r>
              <a:rPr lang="en-GB" sz="2000" dirty="0" smtClean="0"/>
              <a:t> represents set </a:t>
            </a:r>
            <a:r>
              <a:rPr lang="en-GB" sz="2000" dirty="0"/>
              <a:t>of </a:t>
            </a:r>
            <a:r>
              <a:rPr lang="en-GB" sz="2000" dirty="0" smtClean="0"/>
              <a:t>user </a:t>
            </a:r>
            <a:r>
              <a:rPr lang="en-GB" sz="2000" dirty="0"/>
              <a:t>identities </a:t>
            </a:r>
            <a:r>
              <a:rPr lang="en-GB" sz="2000" dirty="0" smtClean="0"/>
              <a:t>that are defined by matching configured rules</a:t>
            </a:r>
          </a:p>
          <a:p>
            <a:pPr lvl="2"/>
            <a:r>
              <a:rPr lang="en-GB" dirty="0" err="1" smtClean="0"/>
              <a:t>subject,file,voms,userlist,plugin,authgroup</a:t>
            </a:r>
            <a:endParaRPr lang="en-GB" dirty="0" smtClean="0"/>
          </a:p>
          <a:p>
            <a:pPr lvl="1"/>
            <a:r>
              <a:rPr lang="en-GB" sz="2000" dirty="0" smtClean="0"/>
              <a:t>Access control on submission interface AND queue level</a:t>
            </a:r>
          </a:p>
          <a:p>
            <a:r>
              <a:rPr lang="en-GB" sz="2400" dirty="0" smtClean="0"/>
              <a:t>Additional control mechanisms for jobs and data:</a:t>
            </a:r>
          </a:p>
          <a:p>
            <a:pPr lvl="1"/>
            <a:r>
              <a:rPr lang="en-GB" sz="2000" dirty="0" err="1"/>
              <a:t>s</a:t>
            </a:r>
            <a:r>
              <a:rPr lang="en-GB" sz="2000" dirty="0" err="1" smtClean="0"/>
              <a:t>tatecallout</a:t>
            </a:r>
            <a:r>
              <a:rPr lang="en-GB" sz="2000" dirty="0" smtClean="0"/>
              <a:t>: AREX runs an external executable at a job state transitions to decide upon job cancellation</a:t>
            </a:r>
          </a:p>
          <a:p>
            <a:pPr lvl="1"/>
            <a:r>
              <a:rPr lang="en-GB" sz="2000" dirty="0" err="1"/>
              <a:t>m</a:t>
            </a:r>
            <a:r>
              <a:rPr lang="en-GB" sz="2000" dirty="0" err="1" smtClean="0"/>
              <a:t>axjobs</a:t>
            </a:r>
            <a:r>
              <a:rPr lang="en-GB" sz="2000" dirty="0" smtClean="0"/>
              <a:t>, </a:t>
            </a:r>
            <a:r>
              <a:rPr lang="en-GB" sz="2000" dirty="0" err="1" smtClean="0"/>
              <a:t>maxrerun</a:t>
            </a:r>
            <a:r>
              <a:rPr lang="en-GB" sz="2000" dirty="0" smtClean="0"/>
              <a:t>, </a:t>
            </a:r>
            <a:r>
              <a:rPr lang="en-GB" sz="2000" dirty="0" err="1" smtClean="0"/>
              <a:t>speedcontrol</a:t>
            </a:r>
            <a:r>
              <a:rPr lang="en-GB" sz="2000" dirty="0" smtClean="0"/>
              <a:t>, </a:t>
            </a:r>
            <a:r>
              <a:rPr lang="en-GB" sz="2000" dirty="0" err="1" smtClean="0"/>
              <a:t>maxdelivery</a:t>
            </a:r>
            <a:endParaRPr lang="en-GB" sz="2000" dirty="0" smtClean="0"/>
          </a:p>
          <a:p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07/05/2019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www.nordugrid.org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D7C4-BBDA-42E5-A351-02649964184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193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Powerful authorization &amp; mapping scheme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0968" y="1981200"/>
            <a:ext cx="7802064" cy="270047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07/05/2019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www.nordugrid.org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D7C4-BBDA-42E5-A351-026499641842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1136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ARC</a:t>
            </a:r>
            <a:r>
              <a:rPr lang="en-GB" dirty="0" smtClean="0"/>
              <a:t>?  HPC </a:t>
            </a:r>
            <a:r>
              <a:rPr lang="en-GB" dirty="0" smtClean="0"/>
              <a:t>friendly</a:t>
            </a:r>
            <a:r>
              <a:rPr lang="en-GB" dirty="0" smtClean="0"/>
              <a:t>…., nevertheless fully EGI integrated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07/05/2019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www.nordugrid.org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D7C4-BBDA-42E5-A351-026499641842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581400" y="1146697"/>
            <a:ext cx="4876800" cy="2324722"/>
          </a:xfrm>
          <a:ln>
            <a:solidFill>
              <a:schemeClr val="accent1">
                <a:lumMod val="90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0070C0"/>
                </a:solidFill>
              </a:rPr>
              <a:t>HPC </a:t>
            </a:r>
            <a:r>
              <a:rPr lang="en-GB" b="1" dirty="0" smtClean="0">
                <a:solidFill>
                  <a:srgbClr val="0070C0"/>
                </a:solidFill>
              </a:rPr>
              <a:t>sites are very restrictive</a:t>
            </a:r>
            <a:r>
              <a:rPr lang="en-GB" dirty="0" smtClean="0"/>
              <a:t> allowing only </a:t>
            </a:r>
            <a:r>
              <a:rPr lang="en-GB" dirty="0" err="1" smtClean="0"/>
              <a:t>ssh</a:t>
            </a:r>
            <a:r>
              <a:rPr lang="en-GB" dirty="0" smtClean="0"/>
              <a:t> communication with outside world. 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ARC jobs can st</a:t>
            </a:r>
            <a:r>
              <a:rPr lang="en-GB" b="1" dirty="0" smtClean="0"/>
              <a:t>il</a:t>
            </a:r>
            <a:r>
              <a:rPr lang="en-GB" dirty="0" smtClean="0"/>
              <a:t>l run on these sites </a:t>
            </a:r>
            <a:r>
              <a:rPr lang="en-GB" dirty="0"/>
              <a:t>e</a:t>
            </a:r>
            <a:r>
              <a:rPr lang="en-GB" dirty="0" smtClean="0"/>
              <a:t>.g. with ARC-CE </a:t>
            </a:r>
            <a:r>
              <a:rPr lang="en-GB" dirty="0" err="1" smtClean="0"/>
              <a:t>ssh-ing</a:t>
            </a:r>
            <a:r>
              <a:rPr lang="en-GB" dirty="0" smtClean="0"/>
              <a:t> to site’s login-node (</a:t>
            </a:r>
            <a:r>
              <a:rPr lang="en-GB" b="1" dirty="0" smtClean="0"/>
              <a:t>remote </a:t>
            </a:r>
            <a:r>
              <a:rPr lang="en-GB" b="1" dirty="0" err="1" smtClean="0"/>
              <a:t>lrms</a:t>
            </a:r>
            <a:r>
              <a:rPr lang="en-GB" b="1" dirty="0" smtClean="0"/>
              <a:t> </a:t>
            </a:r>
            <a:r>
              <a:rPr lang="en-GB" dirty="0" smtClean="0"/>
              <a:t>feature of ARC)</a:t>
            </a:r>
          </a:p>
          <a:p>
            <a:pPr marL="0" indent="0">
              <a:buNone/>
            </a:pPr>
            <a:endParaRPr lang="en-GB" dirty="0" smtClean="0">
              <a:solidFill>
                <a:srgbClr val="0070C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80" y="1428988"/>
            <a:ext cx="2565840" cy="1863341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255819" y="3687216"/>
            <a:ext cx="5103198" cy="2374900"/>
          </a:xfrm>
          <a:prstGeom prst="rect">
            <a:avLst/>
          </a:prstGeom>
          <a:noFill/>
          <a:ln w="9525">
            <a:solidFill>
              <a:schemeClr val="accent1">
                <a:lumMod val="9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62500" lnSpcReduction="2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00009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GB" sz="3200" b="1" kern="0" dirty="0" smtClean="0">
                <a:solidFill>
                  <a:srgbClr val="0070C0"/>
                </a:solidFill>
              </a:rPr>
              <a:t>Some HPC sites are even more restrictive</a:t>
            </a:r>
            <a:r>
              <a:rPr lang="en-GB" sz="3200" kern="0" dirty="0" smtClean="0"/>
              <a:t> and don’t want any unusual service with open network interfaces</a:t>
            </a:r>
          </a:p>
          <a:p>
            <a:pPr marL="0" indent="0">
              <a:buFont typeface="Wingdings" pitchFamily="2" charset="2"/>
              <a:buNone/>
            </a:pPr>
            <a:endParaRPr lang="en-GB" sz="3200" kern="0" dirty="0" smtClean="0"/>
          </a:p>
          <a:p>
            <a:pPr marL="0" indent="0">
              <a:buFont typeface="Wingdings" pitchFamily="2" charset="2"/>
              <a:buNone/>
            </a:pPr>
            <a:r>
              <a:rPr lang="en-GB" sz="3200" kern="0" dirty="0" smtClean="0"/>
              <a:t>Solution: pull jobs/data to the HPC site:  using </a:t>
            </a:r>
            <a:r>
              <a:rPr lang="en-GB" kern="0" dirty="0" err="1" smtClean="0">
                <a:solidFill>
                  <a:srgbClr val="0070C0"/>
                </a:solidFill>
              </a:rPr>
              <a:t>aCT@site</a:t>
            </a:r>
            <a:endParaRPr lang="en-GB" kern="0" dirty="0" smtClean="0">
              <a:solidFill>
                <a:srgbClr val="0070C0"/>
              </a:solidFill>
            </a:endParaRPr>
          </a:p>
          <a:p>
            <a:r>
              <a:rPr lang="en-GB" kern="0" dirty="0" smtClean="0"/>
              <a:t>a tightly integrated </a:t>
            </a:r>
            <a:r>
              <a:rPr lang="en-GB" kern="0" dirty="0" err="1" smtClean="0"/>
              <a:t>aCT</a:t>
            </a:r>
            <a:r>
              <a:rPr lang="en-GB" kern="0" dirty="0" smtClean="0"/>
              <a:t> and a </a:t>
            </a:r>
            <a:r>
              <a:rPr lang="en-GB" kern="0" dirty="0" err="1" smtClean="0"/>
              <a:t>networkless</a:t>
            </a:r>
            <a:r>
              <a:rPr lang="en-GB" kern="0" dirty="0" smtClean="0"/>
              <a:t> ARC CE on the HPC the site</a:t>
            </a:r>
          </a:p>
          <a:p>
            <a:pPr marL="0" indent="0">
              <a:buFont typeface="Wingdings" pitchFamily="2" charset="2"/>
              <a:buNone/>
            </a:pPr>
            <a:endParaRPr lang="en-GB" kern="0" dirty="0" smtClean="0">
              <a:solidFill>
                <a:srgbClr val="0070C0"/>
              </a:solidFill>
            </a:endParaRPr>
          </a:p>
          <a:p>
            <a:pPr marL="0" indent="0">
              <a:buFont typeface="Wingdings" pitchFamily="2" charset="2"/>
              <a:buNone/>
            </a:pPr>
            <a:endParaRPr lang="en-GB" kern="0" dirty="0" smtClean="0">
              <a:solidFill>
                <a:srgbClr val="0070C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858000" y="2974451"/>
            <a:ext cx="2006666" cy="3240294"/>
            <a:chOff x="6022068" y="1610426"/>
            <a:chExt cx="2792627" cy="4201849"/>
          </a:xfrm>
        </p:grpSpPr>
        <p:grpSp>
          <p:nvGrpSpPr>
            <p:cNvPr id="12" name="Group 11"/>
            <p:cNvGrpSpPr/>
            <p:nvPr/>
          </p:nvGrpSpPr>
          <p:grpSpPr>
            <a:xfrm>
              <a:off x="6022068" y="1610426"/>
              <a:ext cx="2792627" cy="4201849"/>
              <a:chOff x="9168714" y="2172094"/>
              <a:chExt cx="2792627" cy="4201849"/>
            </a:xfrm>
          </p:grpSpPr>
          <p:sp>
            <p:nvSpPr>
              <p:cNvPr id="16" name="Rounded Rectangle 15"/>
              <p:cNvSpPr/>
              <p:nvPr/>
            </p:nvSpPr>
            <p:spPr bwMode="auto">
              <a:xfrm>
                <a:off x="9638119" y="4325406"/>
                <a:ext cx="1699214" cy="446188"/>
              </a:xfrm>
              <a:prstGeom prst="roundRect">
                <a:avLst/>
              </a:prstGeom>
              <a:solidFill>
                <a:srgbClr val="FFFF00"/>
              </a:solidFill>
              <a:ln>
                <a:headEnd type="none" w="med" len="med"/>
                <a:tailEnd type="none" w="med" len="med"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schemeClr val="tx1"/>
                    </a:solidFill>
                    <a:latin typeface="Arial" charset="0"/>
                    <a:ea typeface="ヒラギノ角ゴ Pro W3" charset="-128"/>
                    <a:cs typeface="ヒラギノ角ゴ Pro W3" charset="-128"/>
                  </a:rPr>
                  <a:t>ARC CE</a:t>
                </a:r>
              </a:p>
            </p:txBody>
          </p:sp>
          <p:sp>
            <p:nvSpPr>
              <p:cNvPr id="17" name="Rounded Rectangle 16"/>
              <p:cNvSpPr/>
              <p:nvPr/>
            </p:nvSpPr>
            <p:spPr bwMode="auto">
              <a:xfrm>
                <a:off x="9638119" y="5475198"/>
                <a:ext cx="1699214" cy="446188"/>
              </a:xfrm>
              <a:prstGeom prst="roundRect">
                <a:avLst/>
              </a:prstGeom>
              <a:solidFill>
                <a:schemeClr val="accent3">
                  <a:lumMod val="50000"/>
                </a:schemeClr>
              </a:solidFill>
              <a:ln>
                <a:headEnd type="none" w="med" len="med"/>
                <a:tailEnd type="none" w="med" len="med"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>
                    <a:solidFill>
                      <a:schemeClr val="tx1"/>
                    </a:solidFill>
                    <a:latin typeface="Arial" charset="0"/>
                    <a:ea typeface="ヒラギノ角ゴ Pro W3" charset="-128"/>
                    <a:cs typeface="ヒラギノ角ゴ Pro W3" charset="-128"/>
                  </a:rPr>
                  <a:t>WN</a:t>
                </a:r>
              </a:p>
            </p:txBody>
          </p:sp>
          <p:sp>
            <p:nvSpPr>
              <p:cNvPr id="18" name="Rounded Rectangle 17"/>
              <p:cNvSpPr/>
              <p:nvPr/>
            </p:nvSpPr>
            <p:spPr bwMode="auto">
              <a:xfrm>
                <a:off x="9638119" y="3331086"/>
                <a:ext cx="1699214" cy="446188"/>
              </a:xfrm>
              <a:prstGeom prst="roundRect">
                <a:avLst/>
              </a:prstGeom>
              <a:solidFill>
                <a:srgbClr val="FF6600"/>
              </a:solidFill>
              <a:ln>
                <a:headEnd type="none" w="med" len="med"/>
                <a:tailEnd type="none" w="med" len="med"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dirty="0" err="1">
                    <a:solidFill>
                      <a:schemeClr val="tx1"/>
                    </a:solidFill>
                    <a:latin typeface="Arial" charset="0"/>
                    <a:ea typeface="ヒラギノ角ゴ Pro W3" charset="-128"/>
                    <a:cs typeface="ヒラギノ角ゴ Pro W3" charset="-128"/>
                  </a:rPr>
                  <a:t>aCT</a:t>
                </a:r>
                <a:endParaRPr lang="en-GB" dirty="0">
                  <a:solidFill>
                    <a:schemeClr val="tx1"/>
                  </a:solidFill>
                  <a:latin typeface="Arial" charset="0"/>
                  <a:ea typeface="ヒラギノ角ゴ Pro W3" charset="-128"/>
                  <a:cs typeface="ヒラギノ角ゴ Pro W3" charset="-128"/>
                </a:endParaRPr>
              </a:p>
            </p:txBody>
          </p:sp>
          <p:cxnSp>
            <p:nvCxnSpPr>
              <p:cNvPr id="19" name="Straight Arrow Connector 18"/>
              <p:cNvCxnSpPr/>
              <p:nvPr/>
            </p:nvCxnSpPr>
            <p:spPr bwMode="auto">
              <a:xfrm flipV="1">
                <a:off x="10487726" y="2172094"/>
                <a:ext cx="0" cy="1127649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0" name="Straight Arrow Connector 19"/>
              <p:cNvCxnSpPr/>
              <p:nvPr/>
            </p:nvCxnSpPr>
            <p:spPr bwMode="auto">
              <a:xfrm>
                <a:off x="10487726" y="3777274"/>
                <a:ext cx="0" cy="548132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1" name="Straight Arrow Connector 20"/>
              <p:cNvCxnSpPr/>
              <p:nvPr/>
            </p:nvCxnSpPr>
            <p:spPr bwMode="auto">
              <a:xfrm>
                <a:off x="10487726" y="4771594"/>
                <a:ext cx="0" cy="703604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22" name="Rectangle 21"/>
              <p:cNvSpPr/>
              <p:nvPr/>
            </p:nvSpPr>
            <p:spPr bwMode="auto">
              <a:xfrm>
                <a:off x="9168714" y="3042816"/>
                <a:ext cx="2792627" cy="3331127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 w="9525" cap="flat" cmpd="sng" algn="ctr">
                <a:solidFill>
                  <a:schemeClr val="tx1"/>
                </a:solidFill>
                <a:prstDash val="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b" anchorCtr="0" compatLnSpc="1">
                <a:prstTxWarp prst="textNoShape">
                  <a:avLst/>
                </a:prstTxWarp>
              </a:bodyPr>
              <a:lstStyle/>
              <a:p>
                <a:pPr algn="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sz="2000" dirty="0">
                    <a:latin typeface="Arial" charset="0"/>
                    <a:ea typeface="ヒラギノ角ゴ Pro W3" charset="-128"/>
                    <a:cs typeface="ヒラギノ角ゴ Pro W3" charset="-128"/>
                  </a:rPr>
                  <a:t>HPC-Site</a:t>
                </a:r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7341080" y="1934416"/>
              <a:ext cx="13925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pull requests</a:t>
              </a:r>
              <a:endParaRPr lang="en-GB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6181575" y="2570137"/>
              <a:ext cx="2505225" cy="1890835"/>
            </a:xfrm>
            <a:prstGeom prst="round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782370" y="3305006"/>
              <a:ext cx="17620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tight integration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9526918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</a:t>
            </a:r>
            <a:r>
              <a:rPr lang="en-GB" dirty="0" smtClean="0"/>
              <a:t>ARC?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hu-HU" dirty="0" smtClean="0"/>
              <a:t>ARC 6: major release soon </a:t>
            </a:r>
            <a:r>
              <a:rPr lang="hu-HU" dirty="0" smtClean="0"/>
              <a:t>out</a:t>
            </a:r>
            <a:r>
              <a:rPr lang="en-GB" dirty="0"/>
              <a:t>!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688" y="1219200"/>
            <a:ext cx="8153400" cy="4876800"/>
          </a:xfrm>
        </p:spPr>
        <p:txBody>
          <a:bodyPr/>
          <a:lstStyle/>
          <a:p>
            <a:r>
              <a:rPr lang="en-GB" dirty="0"/>
              <a:t>M</a:t>
            </a:r>
            <a:r>
              <a:rPr lang="en-GB" dirty="0" smtClean="0"/>
              <a:t>ajor changes</a:t>
            </a:r>
            <a:r>
              <a:rPr lang="hu-HU" dirty="0" smtClean="0"/>
              <a:t>:</a:t>
            </a:r>
          </a:p>
          <a:p>
            <a:pPr lvl="1"/>
            <a:r>
              <a:rPr lang="en-GB" dirty="0" smtClean="0"/>
              <a:t>Internal scalability</a:t>
            </a:r>
          </a:p>
          <a:p>
            <a:pPr lvl="1"/>
            <a:r>
              <a:rPr lang="en-GB" dirty="0" smtClean="0"/>
              <a:t>Manageability: configuration</a:t>
            </a:r>
            <a:r>
              <a:rPr lang="hu-HU" dirty="0" smtClean="0"/>
              <a:t> redesign</a:t>
            </a:r>
            <a:endParaRPr lang="en-GB" dirty="0" smtClean="0"/>
          </a:p>
          <a:p>
            <a:pPr lvl="1"/>
            <a:r>
              <a:rPr lang="en-GB" dirty="0" smtClean="0"/>
              <a:t>Clean-up, retirement, interface consolidation: kept only what is needed</a:t>
            </a:r>
          </a:p>
          <a:p>
            <a:pPr lvl="1"/>
            <a:r>
              <a:rPr lang="en-GB" dirty="0" smtClean="0"/>
              <a:t>New sysadmin tools</a:t>
            </a:r>
          </a:p>
          <a:p>
            <a:pPr lvl="1"/>
            <a:r>
              <a:rPr lang="en-GB" dirty="0" smtClean="0"/>
              <a:t>Redesigned RTE</a:t>
            </a:r>
          </a:p>
          <a:p>
            <a:pPr lvl="1"/>
            <a:r>
              <a:rPr lang="en-GB" dirty="0" smtClean="0"/>
              <a:t>Reworked accounting subsystem (JURA)</a:t>
            </a:r>
          </a:p>
          <a:p>
            <a:pPr lvl="1"/>
            <a:r>
              <a:rPr lang="en-GB" dirty="0" smtClean="0"/>
              <a:t>New Infosys component for service registry: ARCHERY </a:t>
            </a:r>
          </a:p>
          <a:p>
            <a:r>
              <a:rPr lang="en-GB" sz="2000" dirty="0" smtClean="0"/>
              <a:t>With ARC6 you’ll get a </a:t>
            </a:r>
            <a:r>
              <a:rPr lang="en-GB" sz="2000" dirty="0" smtClean="0"/>
              <a:t>modern </a:t>
            </a:r>
            <a:r>
              <a:rPr lang="en-GB" sz="2000" dirty="0" smtClean="0"/>
              <a:t>CE, </a:t>
            </a:r>
            <a:r>
              <a:rPr lang="en-GB" sz="2000" dirty="0"/>
              <a:t>s</a:t>
            </a:r>
            <a:r>
              <a:rPr lang="hu-HU" sz="2000" dirty="0" smtClean="0"/>
              <a:t>tay tuned:  </a:t>
            </a:r>
            <a:r>
              <a:rPr lang="en-GB" sz="2000" dirty="0" smtClean="0"/>
              <a:t>http</a:t>
            </a:r>
            <a:r>
              <a:rPr lang="en-GB" sz="2000" dirty="0"/>
              <a:t>://www.nordugrid.org/arc/arc6/</a:t>
            </a:r>
            <a:endParaRPr lang="en-GB" sz="2000" dirty="0" smtClean="0"/>
          </a:p>
          <a:p>
            <a:pPr marL="0" indent="0">
              <a:buNone/>
            </a:pPr>
            <a:endParaRPr lang="hu-HU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07/05/2019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www.nordugrid.org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D7C4-BBDA-42E5-A351-026499641842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8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ARC 5 support statement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No </a:t>
            </a:r>
            <a:r>
              <a:rPr lang="en-GB" sz="2000" dirty="0"/>
              <a:t>new feature development is planned or going on for ARC5 for at least half a year by </a:t>
            </a:r>
            <a:r>
              <a:rPr lang="en-GB" sz="2000" dirty="0" smtClean="0"/>
              <a:t>now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N</a:t>
            </a:r>
            <a:r>
              <a:rPr lang="en-GB" sz="2000" dirty="0" smtClean="0"/>
              <a:t>o </a:t>
            </a:r>
            <a:r>
              <a:rPr lang="en-GB" sz="2000" dirty="0"/>
              <a:t>bug-fixing </a:t>
            </a:r>
            <a:r>
              <a:rPr lang="en-GB" sz="2000" dirty="0" smtClean="0"/>
              <a:t>development</a:t>
            </a:r>
            <a:r>
              <a:rPr lang="en-GB" sz="2000" dirty="0"/>
              <a:t>  will happen on ARC5 code base in the future except for security issues</a:t>
            </a:r>
            <a:r>
              <a:rPr lang="en-GB" sz="20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Security </a:t>
            </a:r>
            <a:r>
              <a:rPr lang="en-GB" sz="2000" dirty="0"/>
              <a:t>fixes for ARC5 will be provided till end of June 2020. </a:t>
            </a:r>
            <a:endParaRPr lang="en-GB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Production sites </a:t>
            </a:r>
            <a:r>
              <a:rPr lang="en-GB" sz="2000" dirty="0"/>
              <a:t>already </a:t>
            </a:r>
            <a:r>
              <a:rPr lang="en-GB" sz="2000" dirty="0" smtClean="0"/>
              <a:t>running </a:t>
            </a:r>
            <a:r>
              <a:rPr lang="en-GB" sz="2000" dirty="0"/>
              <a:t>ARC 5 will be able to get deployment and configuration troubleshooting help for their ARC 5 sites via GGUS till end June 2021. This we call "operational site support</a:t>
            </a:r>
            <a:r>
              <a:rPr lang="en-GB" sz="2000" dirty="0" smtClean="0"/>
              <a:t>".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ARC5 </a:t>
            </a:r>
            <a:r>
              <a:rPr lang="en-GB" sz="2000" dirty="0"/>
              <a:t>is available in EPEL7 and will stay there. EPEL8 will only contain ARC 6.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07/05/2019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www.nordugrid.org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D7C4-BBDA-42E5-A351-02649964184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8593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Sometimes ARC is not the best option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4724400" cy="4876800"/>
          </a:xfrm>
        </p:spPr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Communities not familiar with the “x509 grid security” world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Native </a:t>
            </a:r>
            <a:r>
              <a:rPr lang="en-GB" dirty="0"/>
              <a:t>C</a:t>
            </a:r>
            <a:r>
              <a:rPr lang="en-GB" dirty="0" smtClean="0"/>
              <a:t>ondor sites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07/05/2019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www.nordugrid.org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D7C4-BBDA-42E5-A351-026499641842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1144" y="1841132"/>
            <a:ext cx="3632935" cy="3632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6296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ARC </a:t>
            </a:r>
            <a:r>
              <a:rPr lang="en-GB" dirty="0" smtClean="0"/>
              <a:t>CE</a:t>
            </a:r>
            <a:r>
              <a:rPr lang="hu-HU" dirty="0" smtClean="0"/>
              <a:t>: </a:t>
            </a:r>
            <a:r>
              <a:rPr lang="en-GB" dirty="0" smtClean="0"/>
              <a:t>the </a:t>
            </a:r>
            <a:r>
              <a:rPr lang="hu-HU" dirty="0" smtClean="0"/>
              <a:t>summary</a:t>
            </a: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07/05/2019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810" y="1219199"/>
            <a:ext cx="8454390" cy="4876800"/>
          </a:xfrm>
        </p:spPr>
        <p:txBody>
          <a:bodyPr/>
          <a:lstStyle/>
          <a:p>
            <a:pPr lvl="1"/>
            <a:r>
              <a:rPr lang="en-GB" sz="2000" dirty="0" smtClean="0"/>
              <a:t>ARC has a long history of being an efficient CE for EGI/WLCG</a:t>
            </a:r>
            <a:endParaRPr lang="hu-HU" sz="2000" dirty="0" smtClean="0"/>
          </a:p>
          <a:p>
            <a:pPr lvl="2"/>
            <a:r>
              <a:rPr lang="en-GB" dirty="0" smtClean="0"/>
              <a:t>Reliable </a:t>
            </a:r>
            <a:r>
              <a:rPr lang="hu-HU" dirty="0" smtClean="0"/>
              <a:t>Open </a:t>
            </a:r>
            <a:r>
              <a:rPr lang="en-GB" dirty="0"/>
              <a:t>S</a:t>
            </a:r>
            <a:r>
              <a:rPr lang="hu-HU" dirty="0" smtClean="0"/>
              <a:t>o</a:t>
            </a:r>
            <a:r>
              <a:rPr lang="en-GB" dirty="0" err="1"/>
              <a:t>urce</a:t>
            </a:r>
            <a:r>
              <a:rPr lang="en-GB" dirty="0"/>
              <a:t> </a:t>
            </a:r>
            <a:r>
              <a:rPr lang="en-GB" dirty="0" smtClean="0"/>
              <a:t>community</a:t>
            </a:r>
          </a:p>
          <a:p>
            <a:pPr lvl="2"/>
            <a:r>
              <a:rPr lang="en-GB" dirty="0" smtClean="0"/>
              <a:t>Long-term sustainability thanks to the governing </a:t>
            </a:r>
            <a:r>
              <a:rPr lang="en-GB" dirty="0" err="1" smtClean="0"/>
              <a:t>NorduGrid</a:t>
            </a:r>
            <a:r>
              <a:rPr lang="en-GB" dirty="0" smtClean="0"/>
              <a:t> Collaboration behind</a:t>
            </a:r>
            <a:endParaRPr lang="hu-HU" dirty="0" smtClean="0"/>
          </a:p>
          <a:p>
            <a:pPr lvl="1"/>
            <a:r>
              <a:rPr lang="en-GB" sz="2000" dirty="0" smtClean="0"/>
              <a:t>In addition to being a “normal CE”, ARC offers numerous innovative and attractive features:</a:t>
            </a:r>
          </a:p>
          <a:p>
            <a:pPr lvl="2"/>
            <a:r>
              <a:rPr lang="en-GB" dirty="0" smtClean="0"/>
              <a:t>Data caching, provisioning</a:t>
            </a:r>
          </a:p>
          <a:p>
            <a:pPr lvl="2"/>
            <a:r>
              <a:rPr lang="en-GB" dirty="0" smtClean="0"/>
              <a:t>Job environment framework (RTEs)</a:t>
            </a:r>
          </a:p>
          <a:p>
            <a:pPr lvl="2"/>
            <a:r>
              <a:rPr lang="en-GB" dirty="0" smtClean="0"/>
              <a:t>Information system solutions</a:t>
            </a:r>
          </a:p>
          <a:p>
            <a:pPr lvl="2"/>
            <a:r>
              <a:rPr lang="en-GB" dirty="0" smtClean="0"/>
              <a:t>Server-side manageability, sysadmin friendliness</a:t>
            </a:r>
          </a:p>
          <a:p>
            <a:pPr lvl="2"/>
            <a:r>
              <a:rPr lang="en-GB" dirty="0" smtClean="0"/>
              <a:t>Powerful Authorization &amp; resource control</a:t>
            </a:r>
          </a:p>
          <a:p>
            <a:pPr lvl="2"/>
            <a:r>
              <a:rPr lang="en-GB" dirty="0" smtClean="0"/>
              <a:t>Stability, non-intrusiveness, HPC friendly</a:t>
            </a:r>
            <a:endParaRPr lang="en-GB" dirty="0"/>
          </a:p>
          <a:p>
            <a:pPr lvl="1"/>
            <a:r>
              <a:rPr lang="en-GB" sz="2000" dirty="0" smtClean="0"/>
              <a:t>The new major release, ARC </a:t>
            </a:r>
            <a:r>
              <a:rPr lang="en-GB" sz="2000" dirty="0" smtClean="0"/>
              <a:t>6 offers a unique </a:t>
            </a:r>
            <a:r>
              <a:rPr lang="en-GB" sz="2000" dirty="0" smtClean="0"/>
              <a:t>opportunity to experiment with ARC</a:t>
            </a:r>
            <a:endParaRPr lang="en-GB" sz="2000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www.nordugrid.org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D7C4-BBDA-42E5-A351-026499641842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94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Documentation, support, availability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Documentation:</a:t>
            </a:r>
          </a:p>
          <a:p>
            <a:pPr lvl="1"/>
            <a:r>
              <a:rPr lang="en-GB" dirty="0" smtClean="0"/>
              <a:t>ARC5: documentation is distributed with the software</a:t>
            </a:r>
          </a:p>
          <a:p>
            <a:pPr lvl="2"/>
            <a:r>
              <a:rPr lang="en-GB" dirty="0" smtClean="0"/>
              <a:t>ARC CE </a:t>
            </a:r>
            <a:r>
              <a:rPr lang="en-GB" dirty="0" err="1" smtClean="0"/>
              <a:t>sysadmin</a:t>
            </a:r>
            <a:r>
              <a:rPr lang="en-GB" dirty="0" smtClean="0"/>
              <a:t> guide is the must</a:t>
            </a:r>
          </a:p>
          <a:p>
            <a:pPr lvl="1"/>
            <a:r>
              <a:rPr lang="en-GB" dirty="0" smtClean="0"/>
              <a:t>ARC6: modernised documentation online at </a:t>
            </a:r>
            <a:r>
              <a:rPr lang="en-GB" dirty="0" smtClean="0">
                <a:hlinkClick r:id="rId2"/>
              </a:rPr>
              <a:t>http://www.nordugrid.org</a:t>
            </a:r>
            <a:r>
              <a:rPr lang="en-GB" dirty="0" smtClean="0"/>
              <a:t> </a:t>
            </a:r>
          </a:p>
          <a:p>
            <a:pPr lvl="2"/>
            <a:r>
              <a:rPr lang="en-GB" dirty="0" smtClean="0"/>
              <a:t>Still in works</a:t>
            </a:r>
          </a:p>
          <a:p>
            <a:r>
              <a:rPr lang="en-GB" dirty="0" smtClean="0"/>
              <a:t>Support:</a:t>
            </a:r>
          </a:p>
          <a:p>
            <a:pPr lvl="1"/>
            <a:r>
              <a:rPr lang="en-GB" dirty="0" smtClean="0"/>
              <a:t>For those familiar with GGUS, submit tickets to “ARC” unit</a:t>
            </a:r>
          </a:p>
          <a:p>
            <a:pPr lvl="1"/>
            <a:r>
              <a:rPr lang="en-GB" dirty="0" smtClean="0"/>
              <a:t>For community support, subscribe to either:</a:t>
            </a:r>
          </a:p>
          <a:p>
            <a:pPr lvl="2"/>
            <a:r>
              <a:rPr lang="en-GB" dirty="0">
                <a:hlinkClick r:id="rId3"/>
              </a:rPr>
              <a:t>n</a:t>
            </a:r>
            <a:r>
              <a:rPr lang="en-GB" dirty="0" smtClean="0">
                <a:hlinkClick r:id="rId3"/>
              </a:rPr>
              <a:t>ordugrid-discuss@nordugrid.org</a:t>
            </a:r>
            <a:r>
              <a:rPr lang="en-GB" dirty="0" smtClean="0"/>
              <a:t> – generic</a:t>
            </a:r>
          </a:p>
          <a:p>
            <a:pPr lvl="2"/>
            <a:r>
              <a:rPr lang="en-GB" dirty="0" smtClean="0"/>
              <a:t>CERN e-group </a:t>
            </a:r>
            <a:r>
              <a:rPr lang="en-GB" dirty="0"/>
              <a:t> </a:t>
            </a:r>
            <a:r>
              <a:rPr lang="en-GB" dirty="0" smtClean="0">
                <a:hlinkClick r:id="rId4"/>
              </a:rPr>
              <a:t>wlcg-arc-ce-discuss@cern.ch</a:t>
            </a:r>
            <a:r>
              <a:rPr lang="en-GB" dirty="0" smtClean="0"/>
              <a:t> – WLCG-specific</a:t>
            </a:r>
          </a:p>
          <a:p>
            <a:pPr lvl="1"/>
            <a:r>
              <a:rPr lang="en-GB" dirty="0" smtClean="0"/>
              <a:t>For bug reports and feature requests, submit tickets to:</a:t>
            </a:r>
          </a:p>
          <a:p>
            <a:pPr lvl="2"/>
            <a:r>
              <a:rPr lang="en-GB" dirty="0" smtClean="0">
                <a:hlinkClick r:id="rId5"/>
              </a:rPr>
              <a:t>https://bugzilla.nordugrid.org</a:t>
            </a:r>
            <a:endParaRPr lang="en-GB" dirty="0" smtClean="0"/>
          </a:p>
          <a:p>
            <a:r>
              <a:rPr lang="en-GB" dirty="0" smtClean="0"/>
              <a:t>Code:</a:t>
            </a:r>
          </a:p>
          <a:p>
            <a:pPr lvl="1"/>
            <a:r>
              <a:rPr lang="en-GB" dirty="0">
                <a:hlinkClick r:id="rId6"/>
              </a:rPr>
              <a:t>https://</a:t>
            </a:r>
            <a:r>
              <a:rPr lang="en-GB" dirty="0" smtClean="0">
                <a:hlinkClick r:id="rId6"/>
              </a:rPr>
              <a:t>source.coderefinery.org/nordugrid/arc</a:t>
            </a:r>
            <a:endParaRPr lang="en-GB" dirty="0" smtClean="0"/>
          </a:p>
          <a:p>
            <a:r>
              <a:rPr lang="en-GB" dirty="0" smtClean="0"/>
              <a:t>Linux packages:</a:t>
            </a:r>
          </a:p>
          <a:p>
            <a:pPr lvl="1"/>
            <a:r>
              <a:rPr lang="en-GB" dirty="0" smtClean="0"/>
              <a:t>Global Linux repositories (CentOS, </a:t>
            </a:r>
            <a:r>
              <a:rPr lang="en-GB" dirty="0" err="1" smtClean="0"/>
              <a:t>Debian</a:t>
            </a:r>
            <a:r>
              <a:rPr lang="en-GB" dirty="0" smtClean="0"/>
              <a:t>, EPEL)</a:t>
            </a:r>
          </a:p>
          <a:p>
            <a:pPr lvl="1"/>
            <a:r>
              <a:rPr lang="en-GB" dirty="0"/>
              <a:t>Upstream: </a:t>
            </a:r>
            <a:r>
              <a:rPr lang="en-GB" dirty="0">
                <a:hlinkClick r:id="rId7"/>
              </a:rPr>
              <a:t>http://</a:t>
            </a:r>
            <a:r>
              <a:rPr lang="en-GB" dirty="0" smtClean="0">
                <a:hlinkClick r:id="rId7"/>
              </a:rPr>
              <a:t>download.nordugrid.org/repos.html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07/05/2019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www.nordugrid.org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17369-A205-4AC3-ACD4-F0E40A62FC88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325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Advanced Resource Connector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</a:t>
            </a:r>
            <a:r>
              <a:rPr lang="hu-HU" dirty="0" smtClean="0"/>
              <a:t>onnects computing resources in a streamlined standard manner</a:t>
            </a:r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07/05/2019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www.nordugrid.org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D7C4-BBDA-42E5-A351-026499641842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491387"/>
            <a:ext cx="6477000" cy="360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200400" y="2491387"/>
            <a:ext cx="1371600" cy="457200"/>
          </a:xfrm>
          <a:prstGeom prst="rect">
            <a:avLst/>
          </a:prstGeom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sv-SE" kern="0" dirty="0" smtClean="0">
                <a:solidFill>
                  <a:srgbClr val="FF6600"/>
                </a:solidFill>
              </a:rPr>
              <a:t>ARC</a:t>
            </a:r>
            <a:endParaRPr lang="sv-SE" kern="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14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What is ARC?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670" y="1103311"/>
            <a:ext cx="5108474" cy="5141913"/>
          </a:xfrm>
        </p:spPr>
        <p:txBody>
          <a:bodyPr/>
          <a:lstStyle/>
          <a:p>
            <a:pPr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lang="hu-HU" dirty="0" smtClean="0"/>
              <a:t>A light-weight, non-intrusive </a:t>
            </a:r>
            <a:r>
              <a:rPr lang="hu-HU" u="sng" dirty="0" smtClean="0"/>
              <a:t>middle layer</a:t>
            </a:r>
          </a:p>
          <a:p>
            <a:pPr marL="85725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lang="hu-HU" dirty="0" smtClean="0"/>
              <a:t>built in line with scandinavian design</a:t>
            </a:r>
          </a:p>
          <a:p>
            <a:pPr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lang="hu-HU" dirty="0" smtClean="0"/>
              <a:t>Adds several „clever features” on top of the cluster layer </a:t>
            </a:r>
          </a:p>
          <a:p>
            <a:pPr marL="85725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lang="en-GB" dirty="0"/>
              <a:t>s</a:t>
            </a:r>
            <a:r>
              <a:rPr lang="hu-HU" dirty="0" smtClean="0"/>
              <a:t>o the jobs don’t need to do those on their own</a:t>
            </a:r>
          </a:p>
          <a:p>
            <a:pPr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lang="hu-HU" dirty="0" smtClean="0"/>
              <a:t>Much more than a simple cluster gateway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07/05/2019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www.nordugrid.org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D7C4-BBDA-42E5-A351-026499641842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219200"/>
            <a:ext cx="3915839" cy="3348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07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What is ARC?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4876800"/>
          </a:xfrm>
        </p:spPr>
        <p:txBody>
          <a:bodyPr/>
          <a:lstStyle/>
          <a:p>
            <a:pPr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lang="en-GB" dirty="0"/>
              <a:t>Middleware to enable </a:t>
            </a:r>
            <a:r>
              <a:rPr lang="hu-HU" dirty="0" smtClean="0"/>
              <a:t>distributed </a:t>
            </a:r>
            <a:r>
              <a:rPr lang="en-GB" dirty="0" smtClean="0"/>
              <a:t>computing</a:t>
            </a:r>
            <a:r>
              <a:rPr lang="hu-HU" dirty="0" smtClean="0"/>
              <a:t> &amp; data handling</a:t>
            </a:r>
            <a:endParaRPr lang="en-GB" dirty="0"/>
          </a:p>
          <a:p>
            <a:pPr marL="85725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lang="en-GB" dirty="0"/>
              <a:t>Motivated by the needs of LHC experiments</a:t>
            </a:r>
          </a:p>
          <a:p>
            <a:pPr marL="1257300" lvl="2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lang="en-GB" dirty="0"/>
              <a:t>Main goal: common interface to disparate computing facilities</a:t>
            </a:r>
          </a:p>
          <a:p>
            <a:pPr marL="1257300" lvl="2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lang="en-GB" dirty="0" smtClean="0"/>
              <a:t>Designed </a:t>
            </a:r>
            <a:r>
              <a:rPr lang="en-GB" dirty="0"/>
              <a:t>with a distributed Nordic Tier1 in mind</a:t>
            </a:r>
          </a:p>
          <a:p>
            <a:pPr marL="1257300" lvl="2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lang="en-GB" dirty="0"/>
              <a:t>Optimised for HPC deployment</a:t>
            </a:r>
          </a:p>
          <a:p>
            <a:pPr marL="1257300" lvl="2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lang="en-GB" dirty="0"/>
              <a:t>Built-in data caching</a:t>
            </a:r>
          </a:p>
          <a:p>
            <a:pPr marL="85725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lang="en-GB" dirty="0"/>
              <a:t>Open Source, mostly volunteer contributors</a:t>
            </a:r>
          </a:p>
          <a:p>
            <a:pPr marL="1257300" lvl="2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lang="en-GB" dirty="0"/>
              <a:t>Coordinated by the </a:t>
            </a:r>
            <a:r>
              <a:rPr lang="en-GB" dirty="0" err="1"/>
              <a:t>NorduGrid</a:t>
            </a:r>
            <a:r>
              <a:rPr lang="en-GB" dirty="0"/>
              <a:t> Collaboration</a:t>
            </a:r>
          </a:p>
          <a:p>
            <a:pPr marL="1257300" lvl="2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lang="en-GB" dirty="0"/>
              <a:t>Supported by EU in past, </a:t>
            </a:r>
            <a:r>
              <a:rPr lang="en-GB" dirty="0" err="1"/>
              <a:t>NeIC</a:t>
            </a:r>
            <a:r>
              <a:rPr lang="en-GB" dirty="0"/>
              <a:t> now (partially</a:t>
            </a:r>
            <a:r>
              <a:rPr lang="en-GB" dirty="0" smtClean="0"/>
              <a:t>)</a:t>
            </a:r>
            <a:endParaRPr lang="hu-HU" dirty="0" smtClean="0"/>
          </a:p>
          <a:p>
            <a:pPr marL="1257300" lvl="2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lang="en-GB" dirty="0"/>
              <a:t>Preview in 2002, first release in </a:t>
            </a:r>
            <a:r>
              <a:rPr lang="en-GB" dirty="0" smtClean="0"/>
              <a:t>2004, </a:t>
            </a:r>
            <a:r>
              <a:rPr lang="en-GB" dirty="0" smtClean="0">
                <a:solidFill>
                  <a:srgbClr val="FF0000"/>
                </a:solidFill>
              </a:rPr>
              <a:t>Version 6 in 2019</a:t>
            </a:r>
            <a:endParaRPr lang="en-GB" dirty="0">
              <a:solidFill>
                <a:srgbClr val="FF0000"/>
              </a:solidFill>
            </a:endParaRPr>
          </a:p>
          <a:p>
            <a:pPr marL="1257300" lvl="2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endParaRPr lang="en-GB" dirty="0"/>
          </a:p>
          <a:p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07/05/2019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www.nordugrid.org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D7C4-BBDA-42E5-A351-02649964184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ARC </a:t>
            </a:r>
            <a:r>
              <a:rPr lang="hu-HU" dirty="0" smtClean="0"/>
              <a:t>major release</a:t>
            </a:r>
            <a:r>
              <a:rPr lang="en-GB" dirty="0" smtClean="0"/>
              <a:t>s</a:t>
            </a:r>
            <a:r>
              <a:rPr lang="hu-HU" dirty="0" smtClean="0"/>
              <a:t> 2004-</a:t>
            </a:r>
            <a:r>
              <a:rPr lang="en-GB" dirty="0" smtClean="0"/>
              <a:t>20</a:t>
            </a:r>
            <a:r>
              <a:rPr lang="hu-HU" dirty="0" smtClean="0"/>
              <a:t>18</a:t>
            </a: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07/05/2019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85800" y="1222375"/>
            <a:ext cx="4070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http://www.nordugrid.org/arc/releases/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www.nordugrid.org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D7C4-BBDA-42E5-A351-026499641842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5938220"/>
              </p:ext>
            </p:extLst>
          </p:nvPr>
        </p:nvGraphicFramePr>
        <p:xfrm>
          <a:off x="700088" y="1591707"/>
          <a:ext cx="8139111" cy="4953000"/>
        </p:xfrm>
        <a:graphic>
          <a:graphicData uri="http://schemas.openxmlformats.org/drawingml/2006/table">
            <a:tbl>
              <a:tblPr/>
              <a:tblGrid>
                <a:gridCol w="2043112"/>
                <a:gridCol w="2438400"/>
                <a:gridCol w="3657599"/>
              </a:tblGrid>
              <a:tr h="0">
                <a:tc>
                  <a:txBody>
                    <a:bodyPr/>
                    <a:lstStyle/>
                    <a:p>
                      <a:r>
                        <a:rPr lang="hu-HU" u="sng" dirty="0" smtClean="0"/>
                        <a:t>Release nr</a:t>
                      </a:r>
                      <a:endParaRPr lang="hu-HU" u="sng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u="sng" dirty="0" smtClean="0"/>
                        <a:t>Release Date</a:t>
                      </a:r>
                      <a:endParaRPr lang="hu-HU" u="sng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u="sng" dirty="0" smtClean="0"/>
                        <a:t>Major Change</a:t>
                      </a:r>
                      <a:endParaRPr lang="hu-HU" u="sng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hu-HU" dirty="0" smtClean="0"/>
                        <a:t>Version</a:t>
                      </a:r>
                      <a:r>
                        <a:rPr lang="hu-HU" baseline="0" dirty="0" smtClean="0"/>
                        <a:t> 0.4</a:t>
                      </a:r>
                      <a:endParaRPr lang="hu-H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April13</a:t>
                      </a:r>
                      <a:r>
                        <a:rPr lang="hu-HU" dirty="0"/>
                        <a:t>, </a:t>
                      </a:r>
                      <a:r>
                        <a:rPr lang="hu-HU" dirty="0" smtClean="0"/>
                        <a:t>2004</a:t>
                      </a:r>
                      <a:endParaRPr lang="hu-H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100" dirty="0" smtClean="0"/>
                        <a:t>First official release of ARC after two-year of development</a:t>
                      </a:r>
                      <a:endParaRPr lang="hu-HU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hu-HU" dirty="0" smtClean="0"/>
                        <a:t>Version</a:t>
                      </a:r>
                      <a:r>
                        <a:rPr lang="hu-HU" baseline="0" dirty="0" smtClean="0"/>
                        <a:t> 0.6</a:t>
                      </a:r>
                      <a:endParaRPr lang="hu-H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May 22, 2007</a:t>
                      </a:r>
                      <a:endParaRPr lang="hu-H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000" dirty="0" smtClean="0"/>
                        <a:t>Same protocols nevertheless minimal backward compatibility with v04</a:t>
                      </a:r>
                      <a:endParaRPr lang="hu-HU" sz="16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hu-HU" dirty="0" smtClean="0"/>
                        <a:t>Version</a:t>
                      </a:r>
                      <a:r>
                        <a:rPr lang="hu-HU" baseline="0" dirty="0" smtClean="0"/>
                        <a:t> 0.8</a:t>
                      </a:r>
                      <a:endParaRPr lang="hu-H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Sept 30, 2009</a:t>
                      </a:r>
                      <a:endParaRPr lang="hu-H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Contains technology preview of SOA ARC</a:t>
                      </a:r>
                      <a:endParaRPr lang="hu-HU" sz="105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hu-HU" dirty="0" smtClean="0"/>
                        <a:t>NOX</a:t>
                      </a:r>
                      <a:endParaRPr lang="hu-H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Nov</a:t>
                      </a:r>
                      <a:r>
                        <a:rPr lang="hu-HU" baseline="0" dirty="0" smtClean="0"/>
                        <a:t> 30, 2009</a:t>
                      </a:r>
                      <a:endParaRPr lang="hu-H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Separate release of SOA ARC</a:t>
                      </a:r>
                      <a:endParaRPr lang="hu-HU" sz="105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11.05</a:t>
                      </a:r>
                      <a:r>
                        <a:rPr lang="hu-HU" baseline="0" dirty="0" smtClean="0">
                          <a:solidFill>
                            <a:srgbClr val="FF0000"/>
                          </a:solidFill>
                        </a:rPr>
                        <a:t> (v1.0)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dirty="0">
                          <a:solidFill>
                            <a:srgbClr val="FF0000"/>
                          </a:solidFill>
                        </a:rPr>
                        <a:t>May </a:t>
                      </a:r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10, 2011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Very substantially re-enginered CE &amp; clients</a:t>
                      </a:r>
                      <a:endParaRPr lang="hu-HU" sz="105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hu-HU" dirty="0" smtClean="0"/>
                        <a:t>12.05 (v2.0)</a:t>
                      </a:r>
                      <a:endParaRPr lang="hu-H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May</a:t>
                      </a:r>
                      <a:r>
                        <a:rPr lang="hu-HU" baseline="0" dirty="0" smtClean="0"/>
                        <a:t> 21</a:t>
                      </a:r>
                      <a:r>
                        <a:rPr lang="hu-HU" dirty="0" smtClean="0"/>
                        <a:t>, 2012</a:t>
                      </a:r>
                      <a:endParaRPr lang="hu-H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050" smtClean="0"/>
                        <a:t>Further</a:t>
                      </a:r>
                      <a:r>
                        <a:rPr lang="hu-HU" sz="1050" baseline="0" smtClean="0"/>
                        <a:t> </a:t>
                      </a:r>
                      <a:r>
                        <a:rPr lang="hu-HU" sz="1050" smtClean="0"/>
                        <a:t>client-side </a:t>
                      </a:r>
                      <a:r>
                        <a:rPr lang="hu-HU" sz="1050" dirty="0" smtClean="0"/>
                        <a:t>changes, libarcclient </a:t>
                      </a:r>
                      <a:endParaRPr lang="hu-HU" sz="105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hu-HU" dirty="0" smtClean="0"/>
                        <a:t>13.02 (v3.0)</a:t>
                      </a:r>
                      <a:endParaRPr lang="hu-H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February 28, 2013</a:t>
                      </a:r>
                      <a:endParaRPr lang="hu-H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Several obsoleted components, numerous library name</a:t>
                      </a:r>
                      <a:r>
                        <a:rPr lang="hu-HU" sz="1050" baseline="0" dirty="0" smtClean="0"/>
                        <a:t> changes (libarcdata2 -&gt; libarcdata)</a:t>
                      </a:r>
                      <a:endParaRPr lang="hu-HU" sz="105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hu-HU" dirty="0" smtClean="0"/>
                        <a:t>13.11 (v4.0)</a:t>
                      </a:r>
                      <a:endParaRPr lang="hu-H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November 27, 2013</a:t>
                      </a:r>
                      <a:endParaRPr lang="hu-H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new client-side job </a:t>
                      </a:r>
                      <a:r>
                        <a:rPr lang="hu-HU" sz="1100" dirty="0" smtClean="0"/>
                        <a:t>database</a:t>
                      </a:r>
                      <a:endParaRPr lang="en-GB" sz="1100" dirty="0" smtClean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hu-HU" dirty="0" smtClean="0"/>
                        <a:t>15.03 (v5.0)</a:t>
                      </a:r>
                      <a:endParaRPr lang="hu-H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March 27, 2015</a:t>
                      </a:r>
                      <a:endParaRPr lang="hu-H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arc-</a:t>
                      </a:r>
                      <a:r>
                        <a:rPr lang="en-GB" sz="1100" dirty="0" err="1" smtClean="0"/>
                        <a:t>ur</a:t>
                      </a:r>
                      <a:r>
                        <a:rPr lang="en-GB" sz="1100" dirty="0" smtClean="0"/>
                        <a:t>-logger got replaced by JURA,  removed several components, modules (old data staging)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hu-HU" i="1" dirty="0" smtClean="0">
                          <a:solidFill>
                            <a:srgbClr val="FFC000"/>
                          </a:solidFill>
                        </a:rPr>
                        <a:t>VERSION</a:t>
                      </a:r>
                      <a:r>
                        <a:rPr lang="hu-HU" i="1" baseline="0" dirty="0" smtClean="0">
                          <a:solidFill>
                            <a:srgbClr val="FFC000"/>
                          </a:solidFill>
                        </a:rPr>
                        <a:t> 6.0</a:t>
                      </a:r>
                      <a:endParaRPr lang="hu-HU" i="1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i="1" dirty="0" smtClean="0">
                          <a:solidFill>
                            <a:srgbClr val="FFC000"/>
                          </a:solidFill>
                        </a:rPr>
                        <a:t>2019 (!)</a:t>
                      </a:r>
                      <a:endParaRPr lang="hu-HU" i="1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100" i="1" dirty="0" smtClean="0"/>
                        <a:t>RC5 is under production testing</a:t>
                      </a:r>
                      <a:endParaRPr lang="hu-HU" sz="1100" i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237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fr-FR" dirty="0" smtClean="0"/>
              <a:t>ARC-CE instances in GOCDB</a:t>
            </a:r>
            <a:endParaRPr lang="fr-FR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/>
          </p:nvPr>
        </p:nvGraphicFramePr>
        <p:xfrm>
          <a:off x="1817695" y="1970838"/>
          <a:ext cx="5258850" cy="3189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5" name="Date Placeholder 7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1885950" indent="-171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228850" indent="-171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2571750" indent="-171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2914650" indent="-171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/>
              <a:t>07/05/2019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www.nordugrid.org</a:t>
            </a:r>
            <a:endParaRPr lang="en-US"/>
          </a:p>
        </p:txBody>
      </p:sp>
      <p:sp>
        <p:nvSpPr>
          <p:cNvPr id="5126" name="Slide Number Placeholder 8"/>
          <p:cNvSpPr>
            <a:spLocks noGrp="1"/>
          </p:cNvSpPr>
          <p:nvPr>
            <p:ph type="sldNum" sz="quarter" idx="12"/>
          </p:nvPr>
        </p:nvSpPr>
        <p:spPr>
          <a:prstGeom prst="roundRect">
            <a:avLst>
              <a:gd name="adj" fmla="val 16667"/>
            </a:avLst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1885950" indent="-171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228850" indent="-171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2571750" indent="-171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2914650" indent="-171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2CFD3A76-7620-4E69-93E1-E701A9792703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5103186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c</a:t>
            </a:r>
            <a:r>
              <a:rPr lang="en-GB" i="1" dirty="0" smtClean="0"/>
              <a:t>ompare to appx 370 CREAM-CE instances 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48455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ARC-CE geography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07/05/2019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www.nordugrid.org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17369-A205-4AC3-ACD4-F0E40A62FC88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472894" y="5198418"/>
            <a:ext cx="189021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 dirty="0"/>
              <a:t>Data as of end-2018</a:t>
            </a:r>
          </a:p>
        </p:txBody>
      </p:sp>
      <p:pic>
        <p:nvPicPr>
          <p:cNvPr id="9" name="Content Placeholder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762000" y="697977"/>
            <a:ext cx="10332240" cy="5687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3533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Integration with the (WLCG) world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dirty="0"/>
              <a:t>ARC interacts </a:t>
            </a:r>
            <a:r>
              <a:rPr lang="sv-SE" sz="2400" dirty="0" smtClean="0"/>
              <a:t>with:</a:t>
            </a:r>
            <a:endParaRPr lang="sv-SE" sz="2400" dirty="0"/>
          </a:p>
          <a:p>
            <a:pPr lvl="1"/>
            <a:r>
              <a:rPr lang="sv-SE" sz="2000" dirty="0"/>
              <a:t>Storage Elements: Dcache, StoRM, DPM, </a:t>
            </a:r>
            <a:r>
              <a:rPr lang="sv-SE" sz="2000" dirty="0" smtClean="0"/>
              <a:t>...</a:t>
            </a:r>
            <a:endParaRPr lang="sv-SE" sz="2000" dirty="0"/>
          </a:p>
          <a:p>
            <a:pPr lvl="1"/>
            <a:r>
              <a:rPr lang="sv-SE" sz="2000" dirty="0"/>
              <a:t>Security services: ARGUS, VOMS</a:t>
            </a:r>
          </a:p>
          <a:p>
            <a:pPr lvl="1"/>
            <a:r>
              <a:rPr lang="sv-SE" sz="2000" dirty="0"/>
              <a:t>Accounting servers: APEL, SGAS</a:t>
            </a:r>
          </a:p>
          <a:p>
            <a:pPr lvl="1"/>
            <a:r>
              <a:rPr lang="sv-SE" sz="2000" dirty="0"/>
              <a:t>Info </a:t>
            </a:r>
            <a:r>
              <a:rPr lang="sv-SE" sz="2000" dirty="0" smtClean="0"/>
              <a:t>and monitoring services: </a:t>
            </a:r>
            <a:r>
              <a:rPr lang="sv-SE" sz="2000" dirty="0"/>
              <a:t>Top-BDII, </a:t>
            </a:r>
            <a:r>
              <a:rPr lang="sv-SE" sz="2000" dirty="0" smtClean="0"/>
              <a:t>GOCDB,..</a:t>
            </a:r>
          </a:p>
          <a:p>
            <a:r>
              <a:rPr lang="en-GB" sz="2400" dirty="0"/>
              <a:t>ARC-CE is fully integrated into WLCG and EGI operations</a:t>
            </a:r>
          </a:p>
          <a:p>
            <a:pPr lvl="1"/>
            <a:r>
              <a:rPr lang="en-GB" sz="2000" dirty="0"/>
              <a:t>Registered service in </a:t>
            </a:r>
            <a:r>
              <a:rPr lang="en-GB" sz="2000" dirty="0" smtClean="0"/>
              <a:t>GOCDB, </a:t>
            </a:r>
            <a:r>
              <a:rPr lang="en-GB" sz="2000" dirty="0"/>
              <a:t>a</a:t>
            </a:r>
            <a:r>
              <a:rPr lang="en-GB" sz="2000" dirty="0" smtClean="0"/>
              <a:t>ccounting </a:t>
            </a:r>
            <a:r>
              <a:rPr lang="en-GB" sz="2000" dirty="0"/>
              <a:t>reports sent to APEL by ARC’s JURA </a:t>
            </a:r>
            <a:r>
              <a:rPr lang="en-GB" sz="2000" dirty="0" smtClean="0"/>
              <a:t>module,  GLUE2 Info</a:t>
            </a:r>
            <a:endParaRPr lang="en-GB" sz="2000" dirty="0"/>
          </a:p>
          <a:p>
            <a:pPr lvl="1"/>
            <a:r>
              <a:rPr lang="en-GB" sz="2000" dirty="0" smtClean="0"/>
              <a:t>Part </a:t>
            </a:r>
            <a:r>
              <a:rPr lang="en-GB" sz="2000" dirty="0"/>
              <a:t>of UMD </a:t>
            </a:r>
            <a:r>
              <a:rPr lang="en-GB" sz="2000" dirty="0" smtClean="0"/>
              <a:t>releases, User </a:t>
            </a:r>
            <a:r>
              <a:rPr lang="en-GB" sz="2000" dirty="0"/>
              <a:t>support via GGUS</a:t>
            </a:r>
          </a:p>
          <a:p>
            <a:r>
              <a:rPr lang="en-GB" sz="2400" dirty="0" smtClean="0"/>
              <a:t>Widely </a:t>
            </a:r>
            <a:r>
              <a:rPr lang="en-GB" sz="2400" dirty="0"/>
              <a:t>used by ATLAS sites, also by </a:t>
            </a:r>
            <a:r>
              <a:rPr lang="en-GB" sz="2400" dirty="0" err="1"/>
              <a:t>LHCb</a:t>
            </a:r>
            <a:r>
              <a:rPr lang="en-GB" sz="2400" dirty="0"/>
              <a:t>, CMS, ALICE and smaller VOs that are supported by respective WLCG sites</a:t>
            </a:r>
          </a:p>
          <a:p>
            <a:endParaRPr lang="sv-SE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07/05/2019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www.nordugrid.org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D7C4-BBDA-42E5-A351-02649964184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93426"/>
      </p:ext>
    </p:extLst>
  </p:cSld>
  <p:clrMapOvr>
    <a:masterClrMapping/>
  </p:clrMapOvr>
</p:sld>
</file>

<file path=ppt/theme/theme1.xml><?xml version="1.0" encoding="utf-8"?>
<a:theme xmlns:a="http://schemas.openxmlformats.org/drawingml/2006/main" name="ng-template">
  <a:themeElements>
    <a:clrScheme name="1_nordugrid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1_nordugrid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nordugri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ordugri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ordugri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ordugri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ordugri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ordugri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ordugri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ordugri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ordugri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ordugri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ordugri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ordugri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ng-template</Template>
  <TotalTime>19890</TotalTime>
  <Words>1880</Words>
  <Application>Microsoft Office PowerPoint</Application>
  <PresentationFormat>On-screen Show (4:3)</PresentationFormat>
  <Paragraphs>334</Paragraphs>
  <Slides>28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Lucida Sans Unicode</vt:lpstr>
      <vt:lpstr>Nunito</vt:lpstr>
      <vt:lpstr>Open Sans</vt:lpstr>
      <vt:lpstr>Times New Roman</vt:lpstr>
      <vt:lpstr>Wingdings</vt:lpstr>
      <vt:lpstr>ヒラギノ角ゴ Pro W3</vt:lpstr>
      <vt:lpstr>ng-template</vt:lpstr>
      <vt:lpstr>ARC: a short introduction  at the Future After CREAM Workshop, Amsterdam, 7 May 2019</vt:lpstr>
      <vt:lpstr>outline</vt:lpstr>
      <vt:lpstr>Advanced Resource Connector</vt:lpstr>
      <vt:lpstr>What is ARC?</vt:lpstr>
      <vt:lpstr>What is ARC?</vt:lpstr>
      <vt:lpstr>ARC major releases 2004-2018</vt:lpstr>
      <vt:lpstr>ARC-CE instances in GOCDB</vt:lpstr>
      <vt:lpstr>ARC-CE geography</vt:lpstr>
      <vt:lpstr>Integration with the (WLCG) world</vt:lpstr>
      <vt:lpstr>Key ARC components</vt:lpstr>
      <vt:lpstr>ARC CE internals &amp; interfaces</vt:lpstr>
      <vt:lpstr>Why to chose ARC?</vt:lpstr>
      <vt:lpstr>WHY ARC? Powerfull data staging with CACHE</vt:lpstr>
      <vt:lpstr>Data staging protocols</vt:lpstr>
      <vt:lpstr>Datadelivery-service:  scaling up data staging</vt:lpstr>
      <vt:lpstr>More on cache, ACIX and Candypond</vt:lpstr>
      <vt:lpstr>WHY ARC? strong INFOSYS gets even better with the new ARCHERY</vt:lpstr>
      <vt:lpstr>WHY ARC? it comes with a sophisticated  RunTimeEnvironment framework</vt:lpstr>
      <vt:lpstr>Examples for RTEs</vt:lpstr>
      <vt:lpstr>WHY ARC?  dedicated tools for sysadmins</vt:lpstr>
      <vt:lpstr>WHY ARC: it offers a powerful and flexible control over the entire CE</vt:lpstr>
      <vt:lpstr>Powerful authorization &amp; mapping scheme</vt:lpstr>
      <vt:lpstr>WHY ARC?  HPC friendly…., nevertheless fully EGI integrated</vt:lpstr>
      <vt:lpstr>WHY ARC? ARC 6: major release soon out!</vt:lpstr>
      <vt:lpstr>ARC 5 support statement</vt:lpstr>
      <vt:lpstr>Sometimes ARC is not the best option</vt:lpstr>
      <vt:lpstr>ARC CE: the summary</vt:lpstr>
      <vt:lpstr>Documentation, support, availability</vt:lpstr>
    </vt:vector>
  </TitlesOfParts>
  <Company>Acer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 status</dc:title>
  <dc:creator>Balazs Konya</dc:creator>
  <cp:lastModifiedBy>balazs</cp:lastModifiedBy>
  <cp:revision>1012</cp:revision>
  <dcterms:created xsi:type="dcterms:W3CDTF">2010-04-30T12:57:51Z</dcterms:created>
  <dcterms:modified xsi:type="dcterms:W3CDTF">2019-05-07T10:29:27Z</dcterms:modified>
</cp:coreProperties>
</file>