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4"/>
  </p:notesMasterIdLst>
  <p:handoutMasterIdLst>
    <p:handoutMasterId r:id="rId15"/>
  </p:handoutMasterIdLst>
  <p:sldIdLst>
    <p:sldId id="280" r:id="rId4"/>
    <p:sldId id="296" r:id="rId5"/>
    <p:sldId id="300" r:id="rId6"/>
    <p:sldId id="303" r:id="rId7"/>
    <p:sldId id="299" r:id="rId8"/>
    <p:sldId id="307" r:id="rId9"/>
    <p:sldId id="305" r:id="rId10"/>
    <p:sldId id="304" r:id="rId11"/>
    <p:sldId id="306" r:id="rId12"/>
    <p:sldId id="30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6" autoAdjust="0"/>
    <p:restoredTop sz="94208" autoAdjust="0"/>
  </p:normalViewPr>
  <p:slideViewPr>
    <p:cSldViewPr showGuides="1">
      <p:cViewPr varScale="1">
        <p:scale>
          <a:sx n="88" d="100"/>
          <a:sy n="88" d="100"/>
        </p:scale>
        <p:origin x="-150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6-5-2019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194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insert title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insert title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5/6/2019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ccounting.egi.eu/cloud/sum_elap_processors/SITE/DATE/2019/02/2019/4/egi/onlyinfrajobs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PROC09_Resource_Centre_Registration_and_Certification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FedCloud</a:t>
            </a:r>
            <a:r>
              <a:rPr lang="en-GB" dirty="0" smtClean="0"/>
              <a:t> Badging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A. </a:t>
            </a:r>
            <a:r>
              <a:rPr lang="en-GB" dirty="0" err="1"/>
              <a:t>Paolini</a:t>
            </a:r>
            <a:r>
              <a:rPr lang="en-GB" dirty="0"/>
              <a:t> - V. </a:t>
            </a:r>
            <a:r>
              <a:rPr lang="en-GB" dirty="0" err="1"/>
              <a:t>Spinoso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E5810DD-CE0D-2347-B1C3-C64C8E76A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inputs</a:t>
            </a:r>
            <a:r>
              <a:rPr lang="it-IT" dirty="0"/>
              <a:t> from the audience?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48B775D-D4F7-0748-BDEB-5E493AA8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224357BE-5B39-D247-BDF8-E0D1E1C57269}"/>
              </a:ext>
            </a:extLst>
          </p:cNvPr>
          <p:cNvSpPr txBox="1"/>
          <p:nvPr/>
        </p:nvSpPr>
        <p:spPr>
          <a:xfrm>
            <a:off x="3491880" y="1268760"/>
            <a:ext cx="266429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7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0717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13B886-55C4-9540-8AF1-E286CFAF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Badging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81E654-F306-7F43-A1A3-945DA104B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1520" y="1341438"/>
            <a:ext cx="8640960" cy="4784400"/>
          </a:xfrm>
        </p:spPr>
        <p:txBody>
          <a:bodyPr/>
          <a:lstStyle/>
          <a:p>
            <a:r>
              <a:rPr lang="en-US" sz="2000" dirty="0"/>
              <a:t>Main goal</a:t>
            </a:r>
          </a:p>
          <a:p>
            <a:pPr lvl="1"/>
            <a:r>
              <a:rPr lang="en-US" sz="2000" dirty="0"/>
              <a:t>classify well performing sites on a </a:t>
            </a:r>
            <a:r>
              <a:rPr lang="en-US" sz="2000" b="1" dirty="0"/>
              <a:t>quality level basis</a:t>
            </a:r>
          </a:p>
          <a:p>
            <a:pPr lvl="1"/>
            <a:r>
              <a:rPr lang="en-US" sz="2000" dirty="0"/>
              <a:t>help </a:t>
            </a:r>
            <a:r>
              <a:rPr lang="en-US" sz="2000" b="1" dirty="0"/>
              <a:t>the final user</a:t>
            </a:r>
            <a:r>
              <a:rPr lang="en-US" sz="2000" dirty="0"/>
              <a:t> understanding the overall maturity/quality of a fully working </a:t>
            </a:r>
            <a:r>
              <a:rPr lang="en-US" sz="2000" dirty="0" err="1"/>
              <a:t>fedcloud</a:t>
            </a:r>
            <a:r>
              <a:rPr lang="en-US" sz="2000" dirty="0"/>
              <a:t> site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STEPS</a:t>
            </a:r>
          </a:p>
          <a:p>
            <a:r>
              <a:rPr lang="en-US" sz="2000" b="1" dirty="0"/>
              <a:t>defining the parameters and their sources </a:t>
            </a:r>
            <a:r>
              <a:rPr lang="en-US" sz="2000" b="1" dirty="0">
                <a:sym typeface="Wingdings" pitchFamily="2" charset="2"/>
              </a:rPr>
              <a:t> first round OMB 2018-July</a:t>
            </a:r>
            <a:endParaRPr lang="en-US" sz="2000" b="1" dirty="0"/>
          </a:p>
          <a:p>
            <a:r>
              <a:rPr lang="en" sz="2000" dirty="0"/>
              <a:t>present the </a:t>
            </a:r>
            <a:r>
              <a:rPr lang="en" sz="2000" b="1" dirty="0"/>
              <a:t>updated scoring today based on the last proposal</a:t>
            </a:r>
          </a:p>
          <a:p>
            <a:pPr lvl="1"/>
            <a:r>
              <a:rPr lang="en-GB" sz="1600" dirty="0"/>
              <a:t>≥98% AR running average over previous 3mo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b="1" dirty="0">
                <a:sym typeface="Wingdings" pitchFamily="2" charset="2"/>
              </a:rPr>
              <a:t>first source is ARGO A/R</a:t>
            </a:r>
            <a:endParaRPr lang="en-US" sz="1600" b="1" dirty="0"/>
          </a:p>
          <a:p>
            <a:pPr lvl="1"/>
            <a:r>
              <a:rPr lang="en-US" sz="1600" dirty="0"/>
              <a:t>Running a supported/recent CMF </a:t>
            </a:r>
            <a:r>
              <a:rPr lang="en-US" sz="1600" b="1" dirty="0">
                <a:sym typeface="Wingdings" pitchFamily="2" charset="2"/>
              </a:rPr>
              <a:t> generally OK with highly rated sites, difficult to include in the badging criteria</a:t>
            </a:r>
          </a:p>
          <a:p>
            <a:pPr lvl="1"/>
            <a:r>
              <a:rPr lang="en-US" sz="1600" dirty="0">
                <a:sym typeface="Wingdings" pitchFamily="2" charset="2"/>
              </a:rPr>
              <a:t>No long standing GGUS tickets around </a:t>
            </a:r>
            <a:r>
              <a:rPr lang="en-US" sz="1600" b="1" dirty="0">
                <a:sym typeface="Wingdings" pitchFamily="2" charset="2"/>
              </a:rPr>
              <a:t> generally OK with highly rated sites</a:t>
            </a:r>
            <a:endParaRPr lang="en" sz="1600" b="1" dirty="0"/>
          </a:p>
          <a:p>
            <a:endParaRPr lang="en" sz="2000" b="1" dirty="0"/>
          </a:p>
          <a:p>
            <a:r>
              <a:rPr lang="en" sz="2000" b="1" dirty="0"/>
              <a:t>provide input</a:t>
            </a:r>
            <a:r>
              <a:rPr lang="en" sz="2000" dirty="0"/>
              <a:t> for a discussion on how we can refine the criteria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887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FB8632F-C24D-4349-8313-A2C27BC63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8DCF55-8197-BE40-AA43-E97A6129B3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Some </a:t>
            </a:r>
            <a:r>
              <a:rPr lang="it-IT" dirty="0" err="1"/>
              <a:t>points</a:t>
            </a:r>
            <a:endParaRPr lang="it-IT" dirty="0"/>
          </a:p>
          <a:p>
            <a:pPr lvl="1"/>
            <a:r>
              <a:rPr lang="it-IT" dirty="0" err="1"/>
              <a:t>org.openstack.nova</a:t>
            </a:r>
            <a:r>
              <a:rPr lang="it-IT" dirty="0"/>
              <a:t> </a:t>
            </a:r>
            <a:r>
              <a:rPr lang="it-IT" dirty="0" err="1"/>
              <a:t>monitoring</a:t>
            </a:r>
            <a:r>
              <a:rPr lang="it-IT" dirty="0"/>
              <a:t> </a:t>
            </a:r>
            <a:r>
              <a:rPr lang="it-IT" dirty="0" err="1"/>
              <a:t>requested</a:t>
            </a:r>
            <a:r>
              <a:rPr lang="it-IT" dirty="0"/>
              <a:t> in April, </a:t>
            </a:r>
            <a:r>
              <a:rPr lang="it-IT" dirty="0" err="1"/>
              <a:t>collecting</a:t>
            </a:r>
            <a:r>
              <a:rPr lang="it-IT" dirty="0"/>
              <a:t> </a:t>
            </a:r>
            <a:r>
              <a:rPr lang="it-IT" dirty="0" err="1"/>
              <a:t>statistics</a:t>
            </a:r>
            <a:endParaRPr lang="it-IT" dirty="0"/>
          </a:p>
          <a:p>
            <a:pPr lvl="1"/>
            <a:r>
              <a:rPr lang="it-IT" dirty="0"/>
              <a:t>UNIV-LILLE and GWDG-CLOUD are new, </a:t>
            </a:r>
            <a:r>
              <a:rPr lang="it-IT" dirty="0" err="1"/>
              <a:t>collecting</a:t>
            </a:r>
            <a:r>
              <a:rPr lang="it-IT" dirty="0"/>
              <a:t> </a:t>
            </a:r>
            <a:r>
              <a:rPr lang="it-IT" dirty="0" err="1"/>
              <a:t>stats</a:t>
            </a:r>
            <a:r>
              <a:rPr lang="it-IT" dirty="0"/>
              <a:t>, ready in August</a:t>
            </a:r>
          </a:p>
          <a:p>
            <a:r>
              <a:rPr lang="it-IT" dirty="0" err="1"/>
              <a:t>Criteria</a:t>
            </a:r>
            <a:endParaRPr lang="it-IT" dirty="0"/>
          </a:p>
          <a:p>
            <a:pPr lvl="1"/>
            <a:r>
              <a:rPr lang="it-IT" dirty="0" err="1"/>
              <a:t>Considering</a:t>
            </a:r>
            <a:r>
              <a:rPr lang="it-IT" dirty="0"/>
              <a:t> </a:t>
            </a:r>
            <a:r>
              <a:rPr lang="it-IT" dirty="0" err="1"/>
              <a:t>Feb</a:t>
            </a:r>
            <a:r>
              <a:rPr lang="it-IT" dirty="0"/>
              <a:t>-Mar-</a:t>
            </a:r>
            <a:r>
              <a:rPr lang="it-IT" dirty="0" err="1"/>
              <a:t>Apr</a:t>
            </a:r>
            <a:r>
              <a:rPr lang="it-IT" dirty="0"/>
              <a:t> 2019</a:t>
            </a:r>
          </a:p>
          <a:p>
            <a:pPr lvl="1"/>
            <a:r>
              <a:rPr lang="it-IT" b="1" dirty="0" err="1"/>
              <a:t>Average</a:t>
            </a:r>
            <a:r>
              <a:rPr lang="it-IT" b="1" dirty="0"/>
              <a:t> </a:t>
            </a:r>
            <a:r>
              <a:rPr lang="it-IT" b="1" dirty="0" err="1"/>
              <a:t>avail</a:t>
            </a:r>
            <a:r>
              <a:rPr lang="it-IT" b="1" dirty="0"/>
              <a:t> &gt;=98% AND </a:t>
            </a:r>
            <a:r>
              <a:rPr lang="it-IT" b="1" dirty="0" err="1"/>
              <a:t>average</a:t>
            </a:r>
            <a:r>
              <a:rPr lang="it-IT" b="1" dirty="0"/>
              <a:t> </a:t>
            </a:r>
            <a:r>
              <a:rPr lang="it-IT" b="1" dirty="0" err="1"/>
              <a:t>rel</a:t>
            </a:r>
            <a:r>
              <a:rPr lang="it-IT" b="1" dirty="0"/>
              <a:t> &gt;=98% </a:t>
            </a:r>
            <a:r>
              <a:rPr lang="it-IT" b="1" dirty="0">
                <a:sym typeface="Wingdings" pitchFamily="2" charset="2"/>
              </a:rPr>
              <a:t> GOLDEN</a:t>
            </a:r>
          </a:p>
          <a:p>
            <a:pPr lvl="1"/>
            <a:r>
              <a:rPr lang="it-IT" dirty="0" err="1">
                <a:sym typeface="Wingdings" pitchFamily="2" charset="2"/>
              </a:rPr>
              <a:t>Results</a:t>
            </a:r>
            <a:r>
              <a:rPr lang="it-IT" dirty="0">
                <a:sym typeface="Wingdings" pitchFamily="2" charset="2"/>
              </a:rPr>
              <a:t>…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D111026-D341-9D4C-9B8F-3B141DE3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9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1CA86E9-A97E-CE42-82A6-99D4ACB07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0AD75C14-70E7-D446-BF77-5C16CBF3023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2916544"/>
              </p:ext>
            </p:extLst>
          </p:nvPr>
        </p:nvGraphicFramePr>
        <p:xfrm>
          <a:off x="4860032" y="942853"/>
          <a:ext cx="4032448" cy="5222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xmlns="" val="417369489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17950825"/>
                    </a:ext>
                  </a:extLst>
                </a:gridCol>
              </a:tblGrid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Resource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900" dirty="0" err="1"/>
                        <a:t>Result</a:t>
                      </a:r>
                      <a:endParaRPr lang="it-IT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2420846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100IT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GOLDEN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5632955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 err="1"/>
                        <a:t>BEgrid</a:t>
                      </a:r>
                      <a:r>
                        <a:rPr lang="it-IT" sz="900" dirty="0"/>
                        <a:t>-BELNET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1178478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CESGA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3563091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CESNET-</a:t>
                      </a:r>
                      <a:r>
                        <a:rPr lang="it-IT" sz="900" dirty="0" err="1"/>
                        <a:t>MetaCloud</a:t>
                      </a:r>
                      <a:endParaRPr lang="it-IT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GOLDEN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941033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CLOUDIFIN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4847910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CYFRONET-CLOUD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602363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 err="1"/>
                        <a:t>GoeGrid</a:t>
                      </a:r>
                      <a:endParaRPr lang="it-I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GWDG-CLOUD </a:t>
                      </a:r>
                      <a:r>
                        <a:rPr lang="it-IT" sz="900" dirty="0" err="1"/>
                        <a:t>created</a:t>
                      </a:r>
                      <a:r>
                        <a:rPr lang="it-IT" sz="900" dirty="0"/>
                        <a:t> (no more a </a:t>
                      </a:r>
                      <a:r>
                        <a:rPr lang="it-IT" sz="900" dirty="0" err="1"/>
                        <a:t>grid+cloud</a:t>
                      </a:r>
                      <a:r>
                        <a:rPr lang="it-IT" sz="900" dirty="0"/>
                        <a:t> 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1926886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HG-09-Okeanos-Cloud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6268663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IFCA-LCG2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5618217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IISAS-</a:t>
                      </a:r>
                      <a:r>
                        <a:rPr lang="it-IT" sz="900" dirty="0" err="1"/>
                        <a:t>FedCloud</a:t>
                      </a:r>
                      <a:endParaRPr lang="it-IT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GOLDEN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4218097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IISAS-</a:t>
                      </a:r>
                      <a:r>
                        <a:rPr lang="it-IT" sz="900" dirty="0" err="1"/>
                        <a:t>GPUCloud</a:t>
                      </a:r>
                      <a:endParaRPr lang="it-IT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GOLDEN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2853988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IISAS-Nebula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GOLDEN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8032225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IN2P3-IRES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GOLDEN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283898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INFN-CATANIA-STACK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GOLDEN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7070564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INFN-PADOVA-STACK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3702638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NCG-INGRID-PT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146214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RECAS-BARI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7824080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SCAI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0375854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TR-FC1-ULAKBIM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5215827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UA-BITP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7804645"/>
                  </a:ext>
                </a:extLst>
              </a:tr>
              <a:tr h="231271">
                <a:tc>
                  <a:txBody>
                    <a:bodyPr/>
                    <a:lstStyle/>
                    <a:p>
                      <a:r>
                        <a:rPr lang="it-IT" sz="900" dirty="0"/>
                        <a:t>UPV-</a:t>
                      </a:r>
                      <a:r>
                        <a:rPr lang="it-IT" sz="900" dirty="0" err="1"/>
                        <a:t>GRyCAP</a:t>
                      </a:r>
                      <a:endParaRPr lang="it-I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1234534"/>
                  </a:ext>
                </a:extLst>
              </a:tr>
            </a:tbl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51AA2080-B646-EF4D-BB62-38A750551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9A3E5135-421C-264E-8038-0E33F8FC6051}"/>
              </a:ext>
            </a:extLst>
          </p:cNvPr>
          <p:cNvSpPr txBox="1"/>
          <p:nvPr/>
        </p:nvSpPr>
        <p:spPr>
          <a:xfrm>
            <a:off x="107504" y="1268760"/>
            <a:ext cx="45365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NOTES: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 </a:t>
            </a:r>
            <a:r>
              <a:rPr lang="it-IT" dirty="0" err="1"/>
              <a:t>principle</a:t>
            </a:r>
            <a:r>
              <a:rPr lang="it-IT" dirty="0"/>
              <a:t> a </a:t>
            </a:r>
            <a:r>
              <a:rPr lang="it-IT" dirty="0" err="1"/>
              <a:t>sites</a:t>
            </a:r>
            <a:r>
              <a:rPr lang="it-IT" dirty="0"/>
              <a:t> can </a:t>
            </a:r>
            <a:r>
              <a:rPr lang="it-IT" dirty="0" err="1"/>
              <a:t>shut</a:t>
            </a:r>
            <a:r>
              <a:rPr lang="it-IT" dirty="0"/>
              <a:t> down OCCI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providing</a:t>
            </a:r>
            <a:r>
              <a:rPr lang="it-IT" dirty="0"/>
              <a:t> </a:t>
            </a:r>
            <a:r>
              <a:rPr lang="it-IT" dirty="0" err="1"/>
              <a:t>OpenStack</a:t>
            </a:r>
            <a:r>
              <a:rPr lang="it-IT" dirty="0"/>
              <a:t> API and </a:t>
            </a:r>
            <a:r>
              <a:rPr lang="it-IT" dirty="0" err="1"/>
              <a:t>get</a:t>
            </a:r>
            <a:r>
              <a:rPr lang="it-IT" dirty="0"/>
              <a:t> GOLDEN with the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sBDII</a:t>
            </a:r>
            <a:r>
              <a:rPr lang="it-IT" dirty="0"/>
              <a:t> (PROC09 to be </a:t>
            </a:r>
            <a:r>
              <a:rPr lang="it-IT" dirty="0" err="1"/>
              <a:t>improved</a:t>
            </a:r>
            <a:r>
              <a:rPr lang="it-IT" dirty="0"/>
              <a:t>, or </a:t>
            </a:r>
            <a:r>
              <a:rPr lang="it-IT" b="1" dirty="0" err="1"/>
              <a:t>deploying</a:t>
            </a:r>
            <a:r>
              <a:rPr lang="it-IT" b="1" dirty="0"/>
              <a:t> a</a:t>
            </a:r>
            <a:r>
              <a:rPr lang="it-IT" dirty="0"/>
              <a:t> </a:t>
            </a:r>
            <a:r>
              <a:rPr lang="it-IT" b="1" dirty="0" err="1"/>
              <a:t>minimal</a:t>
            </a:r>
            <a:r>
              <a:rPr lang="it-IT" b="1" dirty="0"/>
              <a:t> set of </a:t>
            </a:r>
            <a:r>
              <a:rPr lang="it-IT" b="1" dirty="0" err="1"/>
              <a:t>services</a:t>
            </a:r>
            <a:r>
              <a:rPr lang="it-IT" b="1" dirty="0"/>
              <a:t> </a:t>
            </a:r>
            <a:r>
              <a:rPr lang="it-IT" b="1" dirty="0" err="1"/>
              <a:t>could</a:t>
            </a:r>
            <a:r>
              <a:rPr lang="it-IT" b="1" dirty="0"/>
              <a:t> be part of </a:t>
            </a:r>
            <a:r>
              <a:rPr lang="it-IT" b="1" dirty="0" err="1"/>
              <a:t>badging</a:t>
            </a:r>
            <a:r>
              <a:rPr lang="it-IT" b="1" dirty="0"/>
              <a:t> </a:t>
            </a:r>
            <a:r>
              <a:rPr lang="it-IT" b="1" dirty="0" err="1"/>
              <a:t>criteria</a:t>
            </a:r>
            <a:r>
              <a:rPr lang="it-IT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7 of 21 (33%) </a:t>
            </a:r>
            <a:r>
              <a:rPr lang="it-IT" dirty="0" err="1"/>
              <a:t>sites</a:t>
            </a:r>
            <a:r>
              <a:rPr lang="it-IT" dirty="0"/>
              <a:t> are GOLDEN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dirty="0"/>
              <a:t>Cloud Availability in </a:t>
            </a:r>
            <a:r>
              <a:rPr lang="en" dirty="0" err="1"/>
              <a:t>VMOps</a:t>
            </a:r>
            <a:r>
              <a:rPr lang="en" dirty="0"/>
              <a:t> is based on information gathered from ARGO, GOCDB (for downtimes) and OCCI endpoints; ARGO “Critical/Warning/OK” means </a:t>
            </a:r>
            <a:r>
              <a:rPr lang="en" dirty="0" err="1"/>
              <a:t>VMOps</a:t>
            </a:r>
            <a:r>
              <a:rPr lang="en" dirty="0"/>
              <a:t> “Critical/Warning/Healthy”; we need to ensure that those information are “consistent” with badging (probably in the future the </a:t>
            </a:r>
            <a:r>
              <a:rPr lang="en" dirty="0" err="1"/>
              <a:t>VMOps</a:t>
            </a:r>
            <a:r>
              <a:rPr lang="en" dirty="0"/>
              <a:t> could </a:t>
            </a:r>
            <a:r>
              <a:rPr lang="en" dirty="0" err="1"/>
              <a:t>visuali</a:t>
            </a:r>
            <a:r>
              <a:rPr lang="it-IT" dirty="0" err="1"/>
              <a:t>z</a:t>
            </a:r>
            <a:r>
              <a:rPr lang="en" dirty="0"/>
              <a:t>e the badge instead)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629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3BCE429-A336-FA45-956D-B588B0DE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Input - Accounting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CC9A67F-84CD-E147-8824-510EB8A0B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544" y="1772816"/>
            <a:ext cx="8424936" cy="4353022"/>
          </a:xfrm>
        </p:spPr>
        <p:txBody>
          <a:bodyPr/>
          <a:lstStyle/>
          <a:p>
            <a:r>
              <a:rPr lang="it-IT" sz="2400" dirty="0" err="1"/>
              <a:t>Should</a:t>
            </a:r>
            <a:r>
              <a:rPr lang="it-IT" sz="2400" dirty="0"/>
              <a:t> </a:t>
            </a:r>
            <a:r>
              <a:rPr lang="it-IT" sz="2400" dirty="0" err="1"/>
              <a:t>accounting</a:t>
            </a:r>
            <a:r>
              <a:rPr lang="it-IT" sz="2400" dirty="0"/>
              <a:t> be </a:t>
            </a:r>
            <a:r>
              <a:rPr lang="it-IT" sz="2400" dirty="0" err="1"/>
              <a:t>considered</a:t>
            </a:r>
            <a:r>
              <a:rPr lang="it-IT" sz="2400" dirty="0"/>
              <a:t>?</a:t>
            </a:r>
          </a:p>
          <a:p>
            <a:pPr lvl="1"/>
            <a:r>
              <a:rPr lang="it-IT" sz="2000" dirty="0">
                <a:hlinkClick r:id="rId2"/>
              </a:rPr>
              <a:t>https://accounting.egi.eu/cloud/sum_elap_processors/SITE/DATE/2019/02/2019/4/egi/onlyinfrajobs/</a:t>
            </a:r>
            <a:r>
              <a:rPr lang="it-IT" sz="2000" dirty="0"/>
              <a:t> </a:t>
            </a:r>
          </a:p>
          <a:p>
            <a:pPr lvl="1"/>
            <a:r>
              <a:rPr lang="it-IT" sz="2000" dirty="0" err="1"/>
              <a:t>Relying</a:t>
            </a:r>
            <a:r>
              <a:rPr lang="it-IT" sz="2000" dirty="0"/>
              <a:t> on the </a:t>
            </a:r>
            <a:r>
              <a:rPr lang="it-IT" sz="2000" dirty="0" err="1"/>
              <a:t>value</a:t>
            </a:r>
            <a:r>
              <a:rPr lang="it-IT" sz="2000" dirty="0"/>
              <a:t> of the </a:t>
            </a:r>
            <a:r>
              <a:rPr lang="it-IT" sz="2000" dirty="0" err="1"/>
              <a:t>accounting</a:t>
            </a:r>
            <a:r>
              <a:rPr lang="it-IT" sz="2000" dirty="0"/>
              <a:t> </a:t>
            </a:r>
            <a:r>
              <a:rPr lang="it-IT" sz="2000" dirty="0" err="1"/>
              <a:t>could</a:t>
            </a:r>
            <a:r>
              <a:rPr lang="it-IT" sz="2000" dirty="0"/>
              <a:t> be </a:t>
            </a:r>
            <a:r>
              <a:rPr lang="it-IT" sz="2000" dirty="0" err="1"/>
              <a:t>wrong</a:t>
            </a:r>
            <a:r>
              <a:rPr lang="it-IT" sz="2000" dirty="0"/>
              <a:t>, </a:t>
            </a:r>
            <a:r>
              <a:rPr lang="it-IT" sz="2000" dirty="0" err="1"/>
              <a:t>as</a:t>
            </a:r>
            <a:r>
              <a:rPr lang="it-IT" sz="2000" dirty="0"/>
              <a:t> the site </a:t>
            </a:r>
            <a:r>
              <a:rPr lang="it-IT" sz="2000" dirty="0" err="1"/>
              <a:t>usage</a:t>
            </a:r>
            <a:r>
              <a:rPr lang="it-IT" sz="2000" dirty="0"/>
              <a:t> </a:t>
            </a:r>
            <a:r>
              <a:rPr lang="it-IT" sz="2000" dirty="0" err="1"/>
              <a:t>depends</a:t>
            </a:r>
            <a:r>
              <a:rPr lang="it-IT" sz="2000" dirty="0"/>
              <a:t> </a:t>
            </a:r>
            <a:r>
              <a:rPr lang="it-IT" sz="2000" dirty="0" err="1"/>
              <a:t>very</a:t>
            </a:r>
            <a:r>
              <a:rPr lang="it-IT" sz="2000" dirty="0"/>
              <a:t> </a:t>
            </a:r>
            <a:r>
              <a:rPr lang="it-IT" sz="2000" dirty="0" err="1"/>
              <a:t>much</a:t>
            </a:r>
            <a:r>
              <a:rPr lang="it-IT" sz="2000" dirty="0"/>
              <a:t> on </a:t>
            </a:r>
            <a:r>
              <a:rPr lang="it-IT" sz="2000" dirty="0" err="1"/>
              <a:t>users</a:t>
            </a:r>
            <a:r>
              <a:rPr lang="it-IT" sz="2000" dirty="0"/>
              <a:t>; </a:t>
            </a:r>
            <a:r>
              <a:rPr lang="it-IT" sz="2000" dirty="0" err="1"/>
              <a:t>but</a:t>
            </a:r>
            <a:r>
              <a:rPr lang="it-IT" sz="2000" dirty="0"/>
              <a:t>… </a:t>
            </a:r>
          </a:p>
          <a:p>
            <a:pPr lvl="1"/>
            <a:r>
              <a:rPr lang="it-IT" sz="2000" dirty="0" err="1"/>
              <a:t>We</a:t>
            </a:r>
            <a:r>
              <a:rPr lang="it-IT" sz="2000" dirty="0"/>
              <a:t> can </a:t>
            </a:r>
            <a:r>
              <a:rPr lang="it-IT" sz="2000" b="1" dirty="0" err="1"/>
              <a:t>require</a:t>
            </a:r>
            <a:r>
              <a:rPr lang="it-IT" sz="2000" b="1" dirty="0"/>
              <a:t> a </a:t>
            </a:r>
            <a:r>
              <a:rPr lang="it-IT" sz="2000" b="1" dirty="0" err="1"/>
              <a:t>minimal</a:t>
            </a:r>
            <a:r>
              <a:rPr lang="it-IT" sz="2000" b="1" dirty="0"/>
              <a:t> </a:t>
            </a:r>
            <a:r>
              <a:rPr lang="it-IT" sz="2000" b="1" dirty="0" err="1"/>
              <a:t>usage</a:t>
            </a:r>
            <a:r>
              <a:rPr lang="it-IT" sz="2000" b="1" dirty="0"/>
              <a:t> from </a:t>
            </a:r>
            <a:r>
              <a:rPr lang="it-IT" sz="2000" b="1" dirty="0" err="1"/>
              <a:t>user</a:t>
            </a:r>
            <a:r>
              <a:rPr lang="it-IT" sz="2000" b="1" dirty="0"/>
              <a:t> </a:t>
            </a:r>
            <a:r>
              <a:rPr lang="it-IT" sz="2000" b="1" dirty="0" err="1"/>
              <a:t>VOs</a:t>
            </a:r>
            <a:r>
              <a:rPr lang="it-IT" sz="2000" b="1" dirty="0"/>
              <a:t> </a:t>
            </a:r>
            <a:r>
              <a:rPr lang="it-IT" sz="2000" dirty="0"/>
              <a:t>(!=0 or &gt; </a:t>
            </a:r>
            <a:r>
              <a:rPr lang="it-IT" sz="2000" dirty="0" err="1"/>
              <a:t>threshold</a:t>
            </a:r>
            <a:r>
              <a:rPr lang="it-IT" sz="2000" dirty="0"/>
              <a:t>) to be </a:t>
            </a:r>
            <a:r>
              <a:rPr lang="it-IT" sz="2000" dirty="0" err="1"/>
              <a:t>golden</a:t>
            </a:r>
            <a:r>
              <a:rPr lang="it-IT" sz="2000" dirty="0"/>
              <a:t>, so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it’s</a:t>
            </a:r>
            <a:r>
              <a:rPr lang="it-IT" sz="2000" dirty="0"/>
              <a:t> </a:t>
            </a:r>
            <a:r>
              <a:rPr lang="it-IT" sz="2000" dirty="0" err="1"/>
              <a:t>not</a:t>
            </a:r>
            <a:r>
              <a:rPr lang="it-IT" sz="2000" dirty="0"/>
              <a:t> </a:t>
            </a:r>
            <a:r>
              <a:rPr lang="it-IT" sz="2000" dirty="0" err="1"/>
              <a:t>only</a:t>
            </a:r>
            <a:r>
              <a:rPr lang="it-IT" sz="2000" dirty="0"/>
              <a:t> </a:t>
            </a:r>
            <a:r>
              <a:rPr lang="it-IT" sz="2000" dirty="0" err="1"/>
              <a:t>true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«</a:t>
            </a:r>
            <a:r>
              <a:rPr lang="it-IT" sz="2000" i="1" dirty="0"/>
              <a:t>ARGO </a:t>
            </a:r>
            <a:r>
              <a:rPr lang="it-IT" sz="2000" i="1" dirty="0" err="1"/>
              <a:t>is</a:t>
            </a:r>
            <a:r>
              <a:rPr lang="it-IT" sz="2000" i="1" dirty="0"/>
              <a:t> green and the site </a:t>
            </a:r>
            <a:r>
              <a:rPr lang="it-IT" sz="2000" i="1" dirty="0" err="1"/>
              <a:t>usable</a:t>
            </a:r>
            <a:r>
              <a:rPr lang="it-IT" sz="2000" i="1" dirty="0"/>
              <a:t> in </a:t>
            </a:r>
            <a:r>
              <a:rPr lang="it-IT" sz="2000" i="1" dirty="0" err="1"/>
              <a:t>principle</a:t>
            </a:r>
            <a:r>
              <a:rPr lang="it-IT" sz="2000" i="1" dirty="0"/>
              <a:t>» or «the site </a:t>
            </a:r>
            <a:r>
              <a:rPr lang="it-IT" sz="2000" i="1" dirty="0" err="1"/>
              <a:t>is</a:t>
            </a:r>
            <a:r>
              <a:rPr lang="it-IT" sz="2000" i="1" dirty="0"/>
              <a:t> </a:t>
            </a:r>
            <a:r>
              <a:rPr lang="it-IT" sz="2000" i="1" dirty="0" err="1"/>
              <a:t>passing</a:t>
            </a:r>
            <a:r>
              <a:rPr lang="it-IT" sz="2000" i="1" dirty="0"/>
              <a:t> </a:t>
            </a:r>
            <a:r>
              <a:rPr lang="it-IT" sz="2000" i="1" dirty="0" err="1"/>
              <a:t>ops</a:t>
            </a:r>
            <a:r>
              <a:rPr lang="it-IT" sz="2000" i="1" dirty="0"/>
              <a:t> </a:t>
            </a:r>
            <a:r>
              <a:rPr lang="it-IT" sz="2000" i="1" dirty="0" err="1"/>
              <a:t>tests</a:t>
            </a:r>
            <a:r>
              <a:rPr lang="it-IT" sz="2000" i="1" dirty="0"/>
              <a:t>»</a:t>
            </a:r>
            <a:r>
              <a:rPr lang="it-IT" sz="2000" dirty="0"/>
              <a:t>, </a:t>
            </a:r>
            <a:r>
              <a:rPr lang="it-IT" sz="2000" dirty="0" err="1"/>
              <a:t>but</a:t>
            </a:r>
            <a:r>
              <a:rPr lang="it-IT" sz="2000" dirty="0"/>
              <a:t> the site </a:t>
            </a:r>
            <a:r>
              <a:rPr lang="it-IT" sz="2000" dirty="0" err="1"/>
              <a:t>is</a:t>
            </a:r>
            <a:r>
              <a:rPr lang="it-IT" sz="2000" dirty="0"/>
              <a:t> «green and </a:t>
            </a:r>
            <a:r>
              <a:rPr lang="it-IT" sz="2000" b="1" i="1" dirty="0" err="1"/>
              <a:t>somehow</a:t>
            </a:r>
            <a:r>
              <a:rPr lang="it-IT" sz="2000" b="1" i="1" dirty="0"/>
              <a:t> </a:t>
            </a:r>
            <a:r>
              <a:rPr lang="it-IT" sz="2000" b="1" i="1" dirty="0" err="1"/>
              <a:t>really</a:t>
            </a:r>
            <a:r>
              <a:rPr lang="it-IT" sz="2000" b="1" i="1" dirty="0"/>
              <a:t> </a:t>
            </a:r>
            <a:r>
              <a:rPr lang="it-IT" sz="2000" b="1" i="1" dirty="0" err="1"/>
              <a:t>used</a:t>
            </a:r>
            <a:r>
              <a:rPr lang="it-IT" sz="2000" i="1" dirty="0"/>
              <a:t>»</a:t>
            </a:r>
            <a:r>
              <a:rPr lang="it-IT" sz="2000" dirty="0"/>
              <a:t>)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A79798C-FD12-F647-939C-C27B9742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557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3BCE429-A336-FA45-956D-B588B0DE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Input – </a:t>
            </a:r>
            <a:r>
              <a:rPr lang="it-IT" dirty="0" err="1"/>
              <a:t>Certification</a:t>
            </a:r>
            <a:r>
              <a:rPr lang="it-IT" dirty="0"/>
              <a:t> </a:t>
            </a:r>
            <a:r>
              <a:rPr lang="it-IT" dirty="0" err="1"/>
              <a:t>requirements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CC9A67F-84CD-E147-8824-510EB8A0B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8424936" cy="3488926"/>
          </a:xfrm>
        </p:spPr>
        <p:txBody>
          <a:bodyPr/>
          <a:lstStyle/>
          <a:p>
            <a:pPr marL="285750" indent="-285750"/>
            <a:r>
              <a:rPr lang="it-IT" sz="2000" dirty="0" smtClean="0"/>
              <a:t>Currently sites </a:t>
            </a:r>
            <a:r>
              <a:rPr lang="it-IT" sz="2000" dirty="0"/>
              <a:t>can </a:t>
            </a:r>
            <a:r>
              <a:rPr lang="it-IT" sz="2000" dirty="0" smtClean="0"/>
              <a:t>disable</a:t>
            </a:r>
            <a:r>
              <a:rPr lang="it-IT" sz="2000" dirty="0" smtClean="0"/>
              <a:t> </a:t>
            </a:r>
            <a:r>
              <a:rPr lang="it-IT" sz="2000" dirty="0"/>
              <a:t>OCCI without providing OpenStack API and get GOLDEN with the only sBDII </a:t>
            </a:r>
          </a:p>
          <a:p>
            <a:pPr marL="685800" lvl="1"/>
            <a:r>
              <a:rPr lang="it-IT" sz="1600" dirty="0">
                <a:hlinkClick r:id="rId2"/>
              </a:rPr>
              <a:t>PROC09</a:t>
            </a:r>
            <a:r>
              <a:rPr lang="it-IT" sz="1600" dirty="0"/>
              <a:t> (site </a:t>
            </a:r>
            <a:r>
              <a:rPr lang="it-IT" sz="1600" dirty="0" err="1"/>
              <a:t>certification</a:t>
            </a:r>
            <a:r>
              <a:rPr lang="it-IT" sz="1600" dirty="0"/>
              <a:t>) to be </a:t>
            </a:r>
            <a:r>
              <a:rPr lang="it-IT" sz="1600" dirty="0" err="1"/>
              <a:t>improved</a:t>
            </a:r>
            <a:r>
              <a:rPr lang="it-IT" sz="1600" dirty="0"/>
              <a:t> (</a:t>
            </a:r>
            <a:r>
              <a:rPr lang="it-IT" sz="1600" dirty="0" err="1"/>
              <a:t>only</a:t>
            </a:r>
            <a:r>
              <a:rPr lang="it-IT" sz="1600" dirty="0"/>
              <a:t> </a:t>
            </a:r>
            <a:r>
              <a:rPr lang="it-IT" sz="1600" dirty="0" err="1"/>
              <a:t>sBDII</a:t>
            </a:r>
            <a:r>
              <a:rPr lang="it-IT" sz="1600" dirty="0"/>
              <a:t> </a:t>
            </a:r>
            <a:r>
              <a:rPr lang="it-IT" sz="1600" dirty="0" err="1"/>
              <a:t>is</a:t>
            </a:r>
            <a:r>
              <a:rPr lang="it-IT" sz="1600" dirty="0"/>
              <a:t> </a:t>
            </a:r>
            <a:r>
              <a:rPr lang="it-IT" sz="1600" dirty="0" err="1"/>
              <a:t>compulsory</a:t>
            </a:r>
            <a:r>
              <a:rPr lang="it-IT" sz="1600" dirty="0"/>
              <a:t>), </a:t>
            </a:r>
            <a:r>
              <a:rPr lang="it-IT" sz="1600" b="1" dirty="0"/>
              <a:t>OR</a:t>
            </a:r>
          </a:p>
          <a:p>
            <a:pPr marL="685800" lvl="1"/>
            <a:r>
              <a:rPr lang="it-IT" sz="1600" dirty="0" err="1"/>
              <a:t>implementing</a:t>
            </a:r>
            <a:r>
              <a:rPr lang="it-IT" sz="1600" dirty="0"/>
              <a:t> a </a:t>
            </a:r>
            <a:r>
              <a:rPr lang="it-IT" sz="1600" b="1" dirty="0" err="1"/>
              <a:t>minimal</a:t>
            </a:r>
            <a:r>
              <a:rPr lang="it-IT" sz="1600" b="1" dirty="0"/>
              <a:t> set of </a:t>
            </a:r>
            <a:r>
              <a:rPr lang="it-IT" sz="1600" b="1" dirty="0" err="1"/>
              <a:t>working</a:t>
            </a:r>
            <a:r>
              <a:rPr lang="it-IT" sz="1600" b="1" dirty="0"/>
              <a:t> </a:t>
            </a:r>
            <a:r>
              <a:rPr lang="it-IT" sz="1600" b="1" dirty="0" err="1"/>
              <a:t>services</a:t>
            </a:r>
            <a:r>
              <a:rPr lang="it-IT" sz="1600" b="1" dirty="0"/>
              <a:t> </a:t>
            </a:r>
            <a:r>
              <a:rPr lang="it-IT" sz="1600" b="1" dirty="0" err="1"/>
              <a:t>could</a:t>
            </a:r>
            <a:r>
              <a:rPr lang="it-IT" sz="1600" b="1" dirty="0"/>
              <a:t> be part of </a:t>
            </a:r>
            <a:r>
              <a:rPr lang="it-IT" sz="1600" b="1" dirty="0" err="1"/>
              <a:t>badging</a:t>
            </a:r>
            <a:r>
              <a:rPr lang="it-IT" sz="1600" b="1" dirty="0"/>
              <a:t> </a:t>
            </a:r>
            <a:r>
              <a:rPr lang="it-IT" sz="1600" b="1" dirty="0" err="1"/>
              <a:t>criteria</a:t>
            </a:r>
            <a:endParaRPr lang="it-IT" sz="1600" b="1" dirty="0"/>
          </a:p>
          <a:p>
            <a:pPr marL="285750"/>
            <a:endParaRPr lang="it-IT" sz="2000" dirty="0"/>
          </a:p>
          <a:p>
            <a:pPr lvl="1"/>
            <a:endParaRPr lang="it-IT" sz="16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A79798C-FD12-F647-939C-C27B9742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53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3BCE429-A336-FA45-956D-B588B0DE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Input – </a:t>
            </a:r>
            <a:r>
              <a:rPr lang="it-IT" dirty="0" err="1"/>
              <a:t>Get</a:t>
            </a:r>
            <a:r>
              <a:rPr lang="it-IT" dirty="0"/>
              <a:t> UCST/</a:t>
            </a:r>
            <a:r>
              <a:rPr lang="it-IT" dirty="0" err="1"/>
              <a:t>user</a:t>
            </a:r>
            <a:r>
              <a:rPr lang="it-IT" dirty="0"/>
              <a:t> feedback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CC9A67F-84CD-E147-8824-510EB8A0B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8424936" cy="3488926"/>
          </a:xfrm>
        </p:spPr>
        <p:txBody>
          <a:bodyPr/>
          <a:lstStyle/>
          <a:p>
            <a:r>
              <a:rPr lang="it-IT" sz="2400" dirty="0" err="1"/>
              <a:t>Arrange</a:t>
            </a:r>
            <a:r>
              <a:rPr lang="it-IT" sz="2400" dirty="0"/>
              <a:t> </a:t>
            </a:r>
            <a:r>
              <a:rPr lang="it-IT" sz="2400" dirty="0" err="1"/>
              <a:t>questions</a:t>
            </a:r>
            <a:r>
              <a:rPr lang="it-IT" sz="2400" dirty="0"/>
              <a:t> </a:t>
            </a:r>
            <a:r>
              <a:rPr lang="it-IT" sz="2400" dirty="0" err="1"/>
              <a:t>together</a:t>
            </a:r>
            <a:r>
              <a:rPr lang="it-IT" sz="2400" dirty="0"/>
              <a:t> with UCST, to be </a:t>
            </a:r>
            <a:r>
              <a:rPr lang="it-IT" sz="2400" dirty="0" err="1"/>
              <a:t>formulated</a:t>
            </a:r>
            <a:r>
              <a:rPr lang="it-IT" sz="2400" dirty="0"/>
              <a:t> to </a:t>
            </a:r>
            <a:r>
              <a:rPr lang="it-IT" sz="2400" dirty="0" err="1"/>
              <a:t>users</a:t>
            </a:r>
            <a:r>
              <a:rPr lang="it-IT" sz="2400" dirty="0"/>
              <a:t> </a:t>
            </a:r>
            <a:r>
              <a:rPr lang="it-IT" sz="2400" dirty="0" err="1"/>
              <a:t>about</a:t>
            </a:r>
            <a:r>
              <a:rPr lang="it-IT" sz="2400" dirty="0"/>
              <a:t> </a:t>
            </a:r>
            <a:r>
              <a:rPr lang="it-IT" sz="2400" dirty="0" err="1"/>
              <a:t>their</a:t>
            </a:r>
            <a:r>
              <a:rPr lang="it-IT" sz="2400" dirty="0"/>
              <a:t> </a:t>
            </a:r>
            <a:r>
              <a:rPr lang="it-IT" sz="2400" dirty="0" err="1"/>
              <a:t>experience</a:t>
            </a:r>
            <a:r>
              <a:rPr lang="it-IT" sz="2400" dirty="0"/>
              <a:t> with </a:t>
            </a:r>
            <a:r>
              <a:rPr lang="it-IT" sz="2400" dirty="0" err="1"/>
              <a:t>cloud</a:t>
            </a:r>
            <a:r>
              <a:rPr lang="it-IT" sz="2400" dirty="0"/>
              <a:t> site </a:t>
            </a:r>
            <a:r>
              <a:rPr lang="it-IT" sz="2400" dirty="0" err="1"/>
              <a:t>usability</a:t>
            </a:r>
            <a:endParaRPr lang="it-IT" sz="2400" dirty="0"/>
          </a:p>
          <a:p>
            <a:pPr lvl="1"/>
            <a:r>
              <a:rPr lang="it-IT" sz="1600" dirty="0" err="1"/>
              <a:t>Most</a:t>
            </a:r>
            <a:r>
              <a:rPr lang="it-IT" sz="1600" dirty="0"/>
              <a:t> </a:t>
            </a:r>
            <a:r>
              <a:rPr lang="it-IT" sz="1600" dirty="0" err="1"/>
              <a:t>frequent</a:t>
            </a:r>
            <a:r>
              <a:rPr lang="it-IT" sz="1600" dirty="0"/>
              <a:t> </a:t>
            </a:r>
            <a:r>
              <a:rPr lang="it-IT" sz="1600" dirty="0" err="1"/>
              <a:t>technical</a:t>
            </a:r>
            <a:r>
              <a:rPr lang="it-IT" sz="1600" dirty="0"/>
              <a:t> </a:t>
            </a:r>
            <a:r>
              <a:rPr lang="it-IT" sz="1600" dirty="0" err="1"/>
              <a:t>issues</a:t>
            </a:r>
            <a:r>
              <a:rPr lang="it-IT" sz="1600" dirty="0"/>
              <a:t> </a:t>
            </a:r>
            <a:r>
              <a:rPr lang="it-IT" sz="1600" dirty="0" err="1"/>
              <a:t>when</a:t>
            </a:r>
            <a:r>
              <a:rPr lang="it-IT" sz="1600" dirty="0"/>
              <a:t> </a:t>
            </a:r>
            <a:r>
              <a:rPr lang="it-IT" sz="1600" dirty="0" err="1"/>
              <a:t>interfacing</a:t>
            </a:r>
            <a:r>
              <a:rPr lang="it-IT" sz="1600" dirty="0"/>
              <a:t> with </a:t>
            </a:r>
            <a:r>
              <a:rPr lang="it-IT" sz="1600" dirty="0" err="1"/>
              <a:t>sites</a:t>
            </a:r>
            <a:r>
              <a:rPr lang="it-IT" sz="1600" dirty="0"/>
              <a:t> (to </a:t>
            </a:r>
            <a:r>
              <a:rPr lang="it-IT" sz="1600" dirty="0" err="1"/>
              <a:t>refine</a:t>
            </a:r>
            <a:r>
              <a:rPr lang="it-IT" sz="1600" dirty="0"/>
              <a:t> </a:t>
            </a:r>
            <a:r>
              <a:rPr lang="it-IT" sz="1600" dirty="0" err="1"/>
              <a:t>criteria</a:t>
            </a:r>
            <a:r>
              <a:rPr lang="it-IT" sz="1600" dirty="0"/>
              <a:t>)</a:t>
            </a:r>
          </a:p>
          <a:p>
            <a:pPr lvl="1"/>
            <a:r>
              <a:rPr lang="it-IT" sz="1600" dirty="0" err="1"/>
              <a:t>Which</a:t>
            </a:r>
            <a:r>
              <a:rPr lang="it-IT" sz="1600" dirty="0"/>
              <a:t> </a:t>
            </a:r>
            <a:r>
              <a:rPr lang="it-IT" sz="1600" dirty="0" err="1"/>
              <a:t>sites</a:t>
            </a:r>
            <a:r>
              <a:rPr lang="it-IT" sz="1600" dirty="0"/>
              <a:t> </a:t>
            </a:r>
            <a:r>
              <a:rPr lang="it-IT" sz="1600" dirty="0" err="1"/>
              <a:t>you</a:t>
            </a:r>
            <a:r>
              <a:rPr lang="it-IT" sz="1600" dirty="0"/>
              <a:t> </a:t>
            </a:r>
            <a:r>
              <a:rPr lang="it-IT" sz="1600" dirty="0" err="1"/>
              <a:t>would</a:t>
            </a:r>
            <a:r>
              <a:rPr lang="it-IT" sz="1600" dirty="0"/>
              <a:t> </a:t>
            </a:r>
            <a:r>
              <a:rPr lang="it-IT" sz="1600" dirty="0" err="1"/>
              <a:t>classify</a:t>
            </a:r>
            <a:r>
              <a:rPr lang="it-IT" sz="1600" dirty="0"/>
              <a:t> </a:t>
            </a:r>
            <a:r>
              <a:rPr lang="it-IT" sz="1600" dirty="0" err="1"/>
              <a:t>as</a:t>
            </a:r>
            <a:r>
              <a:rPr lang="it-IT" sz="1600" dirty="0"/>
              <a:t> «top </a:t>
            </a:r>
            <a:r>
              <a:rPr lang="it-IT" sz="1600" dirty="0" err="1"/>
              <a:t>sites</a:t>
            </a:r>
            <a:r>
              <a:rPr lang="it-IT" sz="1600" dirty="0"/>
              <a:t>» in </a:t>
            </a:r>
            <a:r>
              <a:rPr lang="it-IT" sz="1600" dirty="0" err="1"/>
              <a:t>terms</a:t>
            </a:r>
            <a:r>
              <a:rPr lang="it-IT" sz="1600" dirty="0"/>
              <a:t> of </a:t>
            </a:r>
            <a:r>
              <a:rPr lang="it-IT" sz="1600" dirty="0" err="1"/>
              <a:t>usability</a:t>
            </a:r>
            <a:r>
              <a:rPr lang="it-IT" sz="1600" dirty="0"/>
              <a:t>?</a:t>
            </a:r>
          </a:p>
          <a:p>
            <a:r>
              <a:rPr lang="it-IT" sz="2000" b="1" dirty="0" err="1"/>
              <a:t>Prepare</a:t>
            </a:r>
            <a:r>
              <a:rPr lang="it-IT" sz="2000" b="1" dirty="0"/>
              <a:t> a </a:t>
            </a:r>
            <a:r>
              <a:rPr lang="it-IT" sz="2000" b="1" dirty="0" err="1"/>
              <a:t>survey</a:t>
            </a:r>
            <a:r>
              <a:rPr lang="it-IT" sz="2000" b="1" dirty="0"/>
              <a:t>? How? </a:t>
            </a:r>
          </a:p>
          <a:p>
            <a:pPr lvl="1"/>
            <a:endParaRPr lang="it-IT" sz="1600" i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A79798C-FD12-F647-939C-C27B9742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41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3BCE429-A336-FA45-956D-B588B0DE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Input – Appliance </a:t>
            </a:r>
            <a:r>
              <a:rPr lang="it-IT" dirty="0" err="1"/>
              <a:t>availability</a:t>
            </a:r>
            <a:r>
              <a:rPr lang="it-IT" dirty="0"/>
              <a:t> and </a:t>
            </a:r>
            <a:r>
              <a:rPr lang="it-IT" dirty="0" err="1"/>
              <a:t>freshness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CC9A67F-84CD-E147-8824-510EB8A0B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8424936" cy="3488926"/>
          </a:xfrm>
        </p:spPr>
        <p:txBody>
          <a:bodyPr/>
          <a:lstStyle/>
          <a:p>
            <a:r>
              <a:rPr lang="it-IT" sz="2400" dirty="0"/>
              <a:t>UCST </a:t>
            </a:r>
            <a:r>
              <a:rPr lang="it-IT" sz="2400" dirty="0" err="1"/>
              <a:t>complained</a:t>
            </a:r>
            <a:r>
              <a:rPr lang="it-IT" sz="2400" dirty="0"/>
              <a:t> </a:t>
            </a:r>
            <a:r>
              <a:rPr lang="it-IT" sz="2400" dirty="0" err="1"/>
              <a:t>about</a:t>
            </a:r>
            <a:endParaRPr lang="it-IT" sz="2400" dirty="0"/>
          </a:p>
          <a:p>
            <a:r>
              <a:rPr lang="it-IT" sz="2400" dirty="0" err="1"/>
              <a:t>Should</a:t>
            </a:r>
            <a:r>
              <a:rPr lang="it-IT" sz="2400" dirty="0"/>
              <a:t> image </a:t>
            </a:r>
            <a:r>
              <a:rPr lang="it-IT" sz="2400" dirty="0" err="1"/>
              <a:t>availability</a:t>
            </a:r>
            <a:r>
              <a:rPr lang="it-IT" sz="2400" dirty="0"/>
              <a:t> on </a:t>
            </a:r>
            <a:r>
              <a:rPr lang="it-IT" sz="2400" dirty="0" err="1"/>
              <a:t>AppDB</a:t>
            </a:r>
            <a:r>
              <a:rPr lang="it-IT" sz="2400" dirty="0"/>
              <a:t> be </a:t>
            </a:r>
            <a:r>
              <a:rPr lang="it-IT" sz="2400" dirty="0" err="1"/>
              <a:t>considered</a:t>
            </a:r>
            <a:r>
              <a:rPr lang="it-IT" sz="2400" dirty="0"/>
              <a:t>? </a:t>
            </a:r>
            <a:r>
              <a:rPr lang="it-IT" sz="2400" dirty="0" err="1"/>
              <a:t>If</a:t>
            </a:r>
            <a:r>
              <a:rPr lang="it-IT" sz="2400" dirty="0"/>
              <a:t> so, </a:t>
            </a:r>
            <a:r>
              <a:rPr lang="it-IT" sz="2400" dirty="0" err="1"/>
              <a:t>how</a:t>
            </a:r>
            <a:r>
              <a:rPr lang="it-IT" sz="2400" dirty="0"/>
              <a:t>?</a:t>
            </a:r>
          </a:p>
          <a:p>
            <a:pPr lvl="1"/>
            <a:r>
              <a:rPr lang="it-IT" sz="2000" dirty="0" err="1"/>
              <a:t>Ensure</a:t>
            </a:r>
            <a:r>
              <a:rPr lang="it-IT" sz="2000" dirty="0"/>
              <a:t> </a:t>
            </a:r>
            <a:r>
              <a:rPr lang="it-IT" sz="2000" dirty="0" err="1"/>
              <a:t>VAs</a:t>
            </a:r>
            <a:r>
              <a:rPr lang="it-IT" sz="2000" dirty="0"/>
              <a:t> are </a:t>
            </a:r>
            <a:r>
              <a:rPr lang="it-IT" sz="2000" b="1" dirty="0" err="1"/>
              <a:t>available</a:t>
            </a:r>
            <a:r>
              <a:rPr lang="it-IT" sz="2000" dirty="0"/>
              <a:t> and </a:t>
            </a:r>
            <a:r>
              <a:rPr lang="it-IT" sz="2000" b="1" dirty="0"/>
              <a:t>up to date</a:t>
            </a:r>
            <a:r>
              <a:rPr lang="it-IT" sz="2000" dirty="0"/>
              <a:t> (</a:t>
            </a:r>
            <a:r>
              <a:rPr lang="it-IT" sz="2000" i="1" dirty="0" err="1"/>
              <a:t>which</a:t>
            </a:r>
            <a:r>
              <a:rPr lang="it-IT" sz="2000" i="1" dirty="0"/>
              <a:t> </a:t>
            </a:r>
            <a:r>
              <a:rPr lang="it-IT" sz="2000" i="1" dirty="0" err="1"/>
              <a:t>ones</a:t>
            </a:r>
            <a:r>
              <a:rPr lang="it-IT" sz="2000" i="1" dirty="0"/>
              <a:t>?)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A79798C-FD12-F647-939C-C27B9742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87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3BCE429-A336-FA45-956D-B588B0DE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Input – GGUS </a:t>
            </a:r>
            <a:r>
              <a:rPr lang="it-IT" dirty="0" err="1"/>
              <a:t>tickets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CC9A67F-84CD-E147-8824-510EB8A0B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8424936" cy="3488926"/>
          </a:xfrm>
        </p:spPr>
        <p:txBody>
          <a:bodyPr/>
          <a:lstStyle/>
          <a:p>
            <a:r>
              <a:rPr lang="it-IT" sz="2000" dirty="0"/>
              <a:t>GGUS </a:t>
            </a:r>
            <a:r>
              <a:rPr lang="it-IT" sz="2000" dirty="0" err="1"/>
              <a:t>tickets</a:t>
            </a:r>
            <a:endParaRPr lang="it-IT" sz="2000" dirty="0"/>
          </a:p>
          <a:p>
            <a:pPr lvl="1"/>
            <a:r>
              <a:rPr lang="it-IT" sz="1600" dirty="0" err="1"/>
              <a:t>Difficult</a:t>
            </a:r>
            <a:r>
              <a:rPr lang="it-IT" sz="1600" dirty="0"/>
              <a:t> to </a:t>
            </a:r>
            <a:r>
              <a:rPr lang="it-IT" sz="1600" dirty="0" err="1"/>
              <a:t>define</a:t>
            </a:r>
            <a:r>
              <a:rPr lang="it-IT" sz="1600" dirty="0"/>
              <a:t> </a:t>
            </a:r>
            <a:r>
              <a:rPr lang="it-IT" sz="1600" dirty="0" err="1"/>
              <a:t>criteria</a:t>
            </a:r>
            <a:r>
              <a:rPr lang="it-IT" sz="1600" dirty="0"/>
              <a:t> on </a:t>
            </a:r>
            <a:r>
              <a:rPr lang="it-IT" sz="1600" dirty="0" err="1"/>
              <a:t>tickets</a:t>
            </a:r>
            <a:endParaRPr lang="it-IT" sz="1600" dirty="0"/>
          </a:p>
          <a:p>
            <a:pPr lvl="1"/>
            <a:r>
              <a:rPr lang="it-IT" sz="1600" dirty="0"/>
              <a:t>«Long standing </a:t>
            </a:r>
            <a:r>
              <a:rPr lang="it-IT" sz="1600" dirty="0" err="1"/>
              <a:t>tickets</a:t>
            </a:r>
            <a:r>
              <a:rPr lang="it-IT" sz="1600" dirty="0"/>
              <a:t>» can </a:t>
            </a:r>
            <a:r>
              <a:rPr lang="it-IT" sz="1600" dirty="0" err="1"/>
              <a:t>mean</a:t>
            </a:r>
            <a:r>
              <a:rPr lang="it-IT" sz="1600" dirty="0"/>
              <a:t> </a:t>
            </a:r>
            <a:r>
              <a:rPr lang="it-IT" sz="1600" dirty="0" err="1"/>
              <a:t>everything</a:t>
            </a:r>
            <a:r>
              <a:rPr lang="it-IT" sz="1600" dirty="0"/>
              <a:t>, </a:t>
            </a:r>
            <a:r>
              <a:rPr lang="it-IT" sz="1600" dirty="0" err="1"/>
              <a:t>content</a:t>
            </a:r>
            <a:r>
              <a:rPr lang="it-IT" sz="1600" dirty="0"/>
              <a:t> of the ticket can be </a:t>
            </a:r>
            <a:r>
              <a:rPr lang="it-IT" sz="1600" dirty="0" err="1"/>
              <a:t>easily</a:t>
            </a:r>
            <a:r>
              <a:rPr lang="it-IT" sz="1600" dirty="0"/>
              <a:t> </a:t>
            </a:r>
            <a:r>
              <a:rPr lang="it-IT" sz="1600" dirty="0" err="1"/>
              <a:t>debatable</a:t>
            </a:r>
            <a:r>
              <a:rPr lang="it-IT" sz="1600" dirty="0"/>
              <a:t>/</a:t>
            </a:r>
            <a:r>
              <a:rPr lang="it-IT" sz="1600" dirty="0" err="1"/>
              <a:t>arguable</a:t>
            </a:r>
            <a:endParaRPr lang="it-IT" sz="1600" dirty="0"/>
          </a:p>
          <a:p>
            <a:pPr lvl="1"/>
            <a:r>
              <a:rPr lang="it-IT" sz="1600" b="1" dirty="0" err="1"/>
              <a:t>Responsiveness</a:t>
            </a:r>
            <a:r>
              <a:rPr lang="it-IT" sz="1600" dirty="0"/>
              <a:t> (ticket </a:t>
            </a:r>
            <a:r>
              <a:rPr lang="it-IT" sz="1600" dirty="0" err="1"/>
              <a:t>not</a:t>
            </a:r>
            <a:r>
              <a:rPr lang="it-IT" sz="1600" dirty="0"/>
              <a:t> </a:t>
            </a:r>
            <a:r>
              <a:rPr lang="it-IT" sz="1600" dirty="0" err="1"/>
              <a:t>followed</a:t>
            </a:r>
            <a:r>
              <a:rPr lang="it-IT" sz="1600" dirty="0"/>
              <a:t> up) </a:t>
            </a:r>
            <a:r>
              <a:rPr lang="it-IT" sz="1600" dirty="0" err="1"/>
              <a:t>is</a:t>
            </a:r>
            <a:r>
              <a:rPr lang="it-IT" sz="1600" dirty="0"/>
              <a:t> a common </a:t>
            </a:r>
            <a:r>
              <a:rPr lang="it-IT" sz="1600" dirty="0" err="1"/>
              <a:t>issue</a:t>
            </a:r>
            <a:r>
              <a:rPr lang="it-IT" sz="1600" dirty="0"/>
              <a:t> </a:t>
            </a:r>
            <a:r>
              <a:rPr lang="it-IT" sz="1600" dirty="0" err="1"/>
              <a:t>that</a:t>
            </a:r>
            <a:r>
              <a:rPr lang="it-IT" sz="1600" dirty="0"/>
              <a:t> </a:t>
            </a:r>
            <a:r>
              <a:rPr lang="it-IT" sz="1600" dirty="0" err="1"/>
              <a:t>may</a:t>
            </a:r>
            <a:r>
              <a:rPr lang="it-IT" sz="1600" dirty="0"/>
              <a:t> work </a:t>
            </a:r>
            <a:r>
              <a:rPr lang="it-IT" sz="1600" dirty="0" err="1"/>
              <a:t>as</a:t>
            </a:r>
            <a:r>
              <a:rPr lang="it-IT" sz="1600" dirty="0"/>
              <a:t> criterium</a:t>
            </a:r>
          </a:p>
          <a:p>
            <a:pPr lvl="1"/>
            <a:r>
              <a:rPr lang="it-IT" sz="1600" b="1" dirty="0" err="1"/>
              <a:t>What</a:t>
            </a:r>
            <a:r>
              <a:rPr lang="it-IT" sz="1600" b="1" dirty="0"/>
              <a:t> else? </a:t>
            </a:r>
          </a:p>
          <a:p>
            <a:pPr lvl="1"/>
            <a:endParaRPr lang="it-IT" sz="16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A79798C-FD12-F647-939C-C27B9742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844263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9208</TotalTime>
  <Words>568</Words>
  <Application>Microsoft Office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EGI.eu template</vt:lpstr>
      <vt:lpstr>EGI Powerpoint Presentation (body)</vt:lpstr>
      <vt:lpstr>EGI Powerpoint Presentation (closing)</vt:lpstr>
      <vt:lpstr>FedCloud Badging</vt:lpstr>
      <vt:lpstr>Cloud Badging</vt:lpstr>
      <vt:lpstr>ARGO</vt:lpstr>
      <vt:lpstr>ARGO</vt:lpstr>
      <vt:lpstr>Input - Accounting</vt:lpstr>
      <vt:lpstr>Input – Certification requirements</vt:lpstr>
      <vt:lpstr>Input – Get UCST/user feedback</vt:lpstr>
      <vt:lpstr>Input – Appliance availability and freshness</vt:lpstr>
      <vt:lpstr>Input – GGUS tickets</vt:lpstr>
      <vt:lpstr>Other inputs from the audience?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apaolini</cp:lastModifiedBy>
  <cp:revision>234</cp:revision>
  <cp:lastPrinted>2018-09-20T07:47:08Z</cp:lastPrinted>
  <dcterms:created xsi:type="dcterms:W3CDTF">2015-05-07T09:44:43Z</dcterms:created>
  <dcterms:modified xsi:type="dcterms:W3CDTF">2019-05-06T10:55:43Z</dcterms:modified>
</cp:coreProperties>
</file>