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1"/>
  </p:notesMasterIdLst>
  <p:handoutMasterIdLst>
    <p:handoutMasterId r:id="rId12"/>
  </p:handoutMasterIdLst>
  <p:sldIdLst>
    <p:sldId id="280" r:id="rId4"/>
    <p:sldId id="301" r:id="rId5"/>
    <p:sldId id="303" r:id="rId6"/>
    <p:sldId id="304" r:id="rId7"/>
    <p:sldId id="305" r:id="rId8"/>
    <p:sldId id="306" r:id="rId9"/>
    <p:sldId id="29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3" autoAdjust="0"/>
    <p:restoredTop sz="94579" autoAdjust="0"/>
  </p:normalViewPr>
  <p:slideViewPr>
    <p:cSldViewPr showGuides="1">
      <p:cViewPr varScale="1">
        <p:scale>
          <a:sx n="105" d="100"/>
          <a:sy n="105" d="100"/>
        </p:scale>
        <p:origin x="128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07-05-19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6639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Author</a:t>
            </a:r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C70BFF-7E8B-4B39-8F73-BD7B312B0C28}" type="datetimeFigureOut">
              <a:rPr lang="nl-NL" smtClean="0"/>
              <a:t>07-05-19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43D399-2533-49A8-9026-A38F625F5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052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</p:sldLayoutIdLst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691680" y="5445795"/>
            <a:ext cx="5689178" cy="431477"/>
          </a:xfrm>
        </p:spPr>
        <p:txBody>
          <a:bodyPr/>
          <a:lstStyle/>
          <a:p>
            <a:r>
              <a:rPr lang="en-US" b="0" dirty="0"/>
              <a:t>EGI Conference 2019, Amsterdam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OMB May 2019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Matthew Viljoen – EGI Foundation</a:t>
            </a:r>
          </a:p>
          <a:p>
            <a:endParaRPr lang="en-GB" dirty="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2C547AFF-6362-9949-A4E9-87FC71408558}"/>
              </a:ext>
            </a:extLst>
          </p:cNvPr>
          <p:cNvSpPr txBox="1">
            <a:spLocks/>
          </p:cNvSpPr>
          <p:nvPr/>
        </p:nvSpPr>
        <p:spPr>
          <a:xfrm>
            <a:off x="1691680" y="3795600"/>
            <a:ext cx="5689178" cy="431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Tx/>
              <a:buNone/>
              <a:defRPr sz="2000" b="1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EGI Operations Manger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nl-N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B6FC51-9BDC-F842-9848-AF4946204A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2488"/>
            <a:ext cx="9144000" cy="4253023"/>
          </a:xfrm>
          <a:prstGeom prst="rect">
            <a:avLst/>
          </a:prstGeom>
        </p:spPr>
      </p:pic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B87EF260-20E3-3749-88E7-681A83417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87624" y="6381328"/>
            <a:ext cx="6768752" cy="365125"/>
          </a:xfrm>
        </p:spPr>
        <p:txBody>
          <a:bodyPr/>
          <a:lstStyle/>
          <a:p>
            <a:r>
              <a:rPr lang="en-GB" dirty="0"/>
              <a:t>OMB</a:t>
            </a:r>
          </a:p>
        </p:txBody>
      </p:sp>
    </p:spTree>
    <p:extLst>
      <p:ext uri="{BB962C8B-B14F-4D97-AF65-F5344CB8AC3E}">
        <p14:creationId xmlns:p14="http://schemas.microsoft.com/office/powerpoint/2010/main" val="4285668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1955E-2331-5D45-8914-DC32087A3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EOSC-hub Security Policy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68787-5559-4543-999A-E7E60E0B9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3 baseline EOSC policies: AUP, Security Policy, Site Security Policy</a:t>
            </a:r>
          </a:p>
          <a:p>
            <a:r>
              <a:rPr lang="en-US" sz="2800" dirty="0"/>
              <a:t>Draft Presented at last OMB</a:t>
            </a:r>
          </a:p>
          <a:p>
            <a:r>
              <a:rPr lang="en-US" sz="2800" dirty="0"/>
              <a:t>Awaiting formal feedback from </a:t>
            </a:r>
            <a:r>
              <a:rPr lang="en-US" sz="2800"/>
              <a:t>EUDAT CDI</a:t>
            </a:r>
            <a:endParaRPr lang="en-US" sz="2800" dirty="0"/>
          </a:p>
          <a:p>
            <a:r>
              <a:rPr lang="en-US" sz="2800" dirty="0"/>
              <a:t>Once finalized, will be approved by EOSC-hub AMB</a:t>
            </a:r>
          </a:p>
          <a:p>
            <a:r>
              <a:rPr lang="en-US" sz="2800" dirty="0"/>
              <a:t>AUP to initially cover AAI, Marketplace</a:t>
            </a:r>
          </a:p>
          <a:p>
            <a:r>
              <a:rPr lang="en-US" sz="2800" dirty="0"/>
              <a:t>Plan to supersede existing EGI, EUDAT policies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F4F66FC3-54A4-0745-9D56-BA5348A07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87624" y="6448251"/>
            <a:ext cx="6768752" cy="365125"/>
          </a:xfrm>
        </p:spPr>
        <p:txBody>
          <a:bodyPr/>
          <a:lstStyle/>
          <a:p>
            <a:r>
              <a:rPr lang="en-GB" dirty="0"/>
              <a:t>OMB</a:t>
            </a:r>
          </a:p>
        </p:txBody>
      </p:sp>
    </p:spTree>
    <p:extLst>
      <p:ext uri="{BB962C8B-B14F-4D97-AF65-F5344CB8AC3E}">
        <p14:creationId xmlns:p14="http://schemas.microsoft.com/office/powerpoint/2010/main" val="3764564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1955E-2331-5D45-8914-DC32087A3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Operations Objectives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68787-5559-4543-999A-E7E60E0B9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CREAM CE end of life</a:t>
            </a:r>
          </a:p>
          <a:p>
            <a:pPr lvl="1"/>
            <a:r>
              <a:rPr lang="en-US" sz="2400" dirty="0"/>
              <a:t>Integration of </a:t>
            </a:r>
            <a:r>
              <a:rPr lang="en-US" sz="2400" dirty="0" err="1"/>
              <a:t>HTCondor</a:t>
            </a:r>
            <a:r>
              <a:rPr lang="en-US" sz="2400" dirty="0"/>
              <a:t> into EGI continuing</a:t>
            </a:r>
          </a:p>
          <a:p>
            <a:pPr lvl="1"/>
            <a:r>
              <a:rPr lang="en-US" sz="2400" dirty="0"/>
              <a:t>Migration path to ARC-CE, </a:t>
            </a:r>
            <a:r>
              <a:rPr lang="en-US" sz="2400" dirty="0" err="1"/>
              <a:t>HTCondorCE</a:t>
            </a:r>
            <a:r>
              <a:rPr lang="en-US" sz="2400" dirty="0"/>
              <a:t>, Dirac</a:t>
            </a:r>
          </a:p>
          <a:p>
            <a:pPr marL="457200" lvl="1" indent="0">
              <a:buNone/>
            </a:pPr>
            <a:r>
              <a:rPr lang="en-US" sz="2400" i="1" dirty="0"/>
              <a:t>2 dedicated sessions at conference after OMB</a:t>
            </a:r>
          </a:p>
          <a:p>
            <a:r>
              <a:rPr lang="en-US" sz="2800" dirty="0"/>
              <a:t>Cloud site badging </a:t>
            </a:r>
          </a:p>
          <a:p>
            <a:pPr lvl="1"/>
            <a:r>
              <a:rPr lang="en-US" sz="2400" dirty="0"/>
              <a:t>Covered later in this session </a:t>
            </a:r>
          </a:p>
          <a:p>
            <a:r>
              <a:rPr lang="en-US" sz="2800" dirty="0"/>
              <a:t>Management of Operational Tools Development</a:t>
            </a:r>
          </a:p>
          <a:p>
            <a:pPr lvl="1"/>
            <a:r>
              <a:rPr lang="en-US" sz="2400" dirty="0"/>
              <a:t>To be covered at future OMBs: GGUS, Argo, Ops Portal, </a:t>
            </a:r>
            <a:r>
              <a:rPr lang="en-US" sz="2400" dirty="0" err="1"/>
              <a:t>AppDB</a:t>
            </a:r>
            <a:endParaRPr lang="en-US" sz="2400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FBFD5D1C-9254-9843-AB22-A22F1D484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87624" y="6448251"/>
            <a:ext cx="6768752" cy="365125"/>
          </a:xfrm>
        </p:spPr>
        <p:txBody>
          <a:bodyPr/>
          <a:lstStyle/>
          <a:p>
            <a:r>
              <a:rPr lang="en-GB" dirty="0"/>
              <a:t>OMB</a:t>
            </a:r>
          </a:p>
        </p:txBody>
      </p:sp>
    </p:spTree>
    <p:extLst>
      <p:ext uri="{BB962C8B-B14F-4D97-AF65-F5344CB8AC3E}">
        <p14:creationId xmlns:p14="http://schemas.microsoft.com/office/powerpoint/2010/main" val="3432221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D6574-5340-7E40-BD9A-664BB0DD5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88640"/>
            <a:ext cx="7560840" cy="850106"/>
          </a:xfrm>
        </p:spPr>
        <p:txBody>
          <a:bodyPr>
            <a:normAutofit fontScale="90000"/>
          </a:bodyPr>
          <a:lstStyle/>
          <a:p>
            <a:r>
              <a:rPr lang="fr-FR" dirty="0" err="1"/>
              <a:t>Moving</a:t>
            </a:r>
            <a:r>
              <a:rPr lang="fr-FR" dirty="0"/>
              <a:t> </a:t>
            </a:r>
            <a:r>
              <a:rPr lang="fr-FR" dirty="0" err="1"/>
              <a:t>WebDav</a:t>
            </a:r>
            <a:r>
              <a:rPr lang="fr-FR" dirty="0"/>
              <a:t> </a:t>
            </a:r>
            <a:r>
              <a:rPr lang="fr-FR" dirty="0" err="1"/>
              <a:t>nagios</a:t>
            </a:r>
            <a:r>
              <a:rPr lang="fr-FR" dirty="0"/>
              <a:t> probe </a:t>
            </a:r>
            <a:r>
              <a:rPr lang="fr-FR" dirty="0" err="1"/>
              <a:t>into</a:t>
            </a:r>
            <a:r>
              <a:rPr lang="fr-FR" dirty="0"/>
              <a:t> CRITICAL profile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5294D-7895-5040-9167-88605C03F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webdav</a:t>
            </a:r>
            <a:r>
              <a:rPr lang="en-US" sz="2400" dirty="0"/>
              <a:t> probes included in ARGO_MON_OPERATORS profile since January 2018</a:t>
            </a:r>
          </a:p>
          <a:p>
            <a:pPr lvl="1"/>
            <a:r>
              <a:rPr lang="en-US" sz="2000" dirty="0"/>
              <a:t>failures generates an alarm on the ROD dashboard</a:t>
            </a:r>
          </a:p>
          <a:p>
            <a:r>
              <a:rPr lang="en-US" sz="2400" dirty="0"/>
              <a:t>39 service endpoints registered in GOC-DB</a:t>
            </a:r>
          </a:p>
          <a:p>
            <a:pPr lvl="1"/>
            <a:r>
              <a:rPr lang="en-US" sz="2000" dirty="0"/>
              <a:t>30 production and monitored</a:t>
            </a:r>
          </a:p>
          <a:p>
            <a:r>
              <a:rPr lang="en-US" sz="2400" dirty="0"/>
              <a:t>32 monitored endpoints</a:t>
            </a:r>
          </a:p>
          <a:p>
            <a:pPr lvl="1"/>
            <a:r>
              <a:rPr lang="en-US" sz="2000" dirty="0"/>
              <a:t>CRITICAL status: 2</a:t>
            </a:r>
          </a:p>
          <a:p>
            <a:pPr lvl="1"/>
            <a:r>
              <a:rPr lang="en-US" sz="2000" dirty="0"/>
              <a:t>WARNING status: 1 </a:t>
            </a:r>
          </a:p>
          <a:p>
            <a:pPr lvl="1"/>
            <a:r>
              <a:rPr lang="en-US" sz="2000" dirty="0"/>
              <a:t>OK STATUS: 90.6%</a:t>
            </a:r>
          </a:p>
          <a:p>
            <a:r>
              <a:rPr lang="en-US" sz="2400" dirty="0"/>
              <a:t>More than 75% of </a:t>
            </a:r>
            <a:r>
              <a:rPr lang="en-US" sz="2400" dirty="0" err="1"/>
              <a:t>webdav</a:t>
            </a:r>
            <a:r>
              <a:rPr lang="en-US" sz="2400" dirty="0"/>
              <a:t> endpoints are passing the tests</a:t>
            </a:r>
          </a:p>
          <a:p>
            <a:r>
              <a:rPr lang="en-US" sz="2400" dirty="0"/>
              <a:t>Proposal: </a:t>
            </a:r>
            <a:r>
              <a:rPr lang="en-US" sz="2400" dirty="0" err="1"/>
              <a:t>webdav</a:t>
            </a:r>
            <a:r>
              <a:rPr lang="en-US" sz="2400" dirty="0"/>
              <a:t> probes moved to ARGO_MON_CRITICAL profile from Jun 1</a:t>
            </a:r>
            <a:r>
              <a:rPr lang="en-US" sz="2400" baseline="30000" dirty="0"/>
              <a:t>st</a:t>
            </a:r>
            <a:r>
              <a:rPr lang="en-US" sz="2400" dirty="0"/>
              <a:t>.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0AD3F21-5893-C841-B6BA-7F55EF781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87624" y="6448251"/>
            <a:ext cx="6768752" cy="365125"/>
          </a:xfrm>
        </p:spPr>
        <p:txBody>
          <a:bodyPr/>
          <a:lstStyle/>
          <a:p>
            <a:r>
              <a:rPr lang="en-GB" dirty="0"/>
              <a:t>OMB</a:t>
            </a:r>
          </a:p>
        </p:txBody>
      </p:sp>
    </p:spTree>
    <p:extLst>
      <p:ext uri="{BB962C8B-B14F-4D97-AF65-F5344CB8AC3E}">
        <p14:creationId xmlns:p14="http://schemas.microsoft.com/office/powerpoint/2010/main" val="4088418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A52F9-057A-A048-8790-9DB4D7746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INFRAEOSC-03 and 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914B4-A5BD-A34B-802D-FA093DACE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Future EOSC-hub funding under -03 (Apr’20)</a:t>
            </a:r>
          </a:p>
          <a:p>
            <a:r>
              <a:rPr lang="en-US" dirty="0"/>
              <a:t>Future EGI ops/dev funding under -07 (Apr’20)</a:t>
            </a:r>
          </a:p>
          <a:p>
            <a:pPr marL="0" indent="0">
              <a:buNone/>
            </a:pPr>
            <a:r>
              <a:rPr lang="en-GB" sz="2400" b="1" dirty="0"/>
              <a:t>(a1) Distributed and cloud computing resources</a:t>
            </a:r>
          </a:p>
          <a:p>
            <a:pPr marL="0" indent="0">
              <a:buNone/>
            </a:pPr>
            <a:r>
              <a:rPr lang="en-GB" sz="2000" i="1" dirty="0"/>
              <a:t>Enabling researchers to process/analyse data in distributed environments. </a:t>
            </a:r>
          </a:p>
          <a:p>
            <a:pPr marL="0" indent="0">
              <a:buNone/>
            </a:pPr>
            <a:endParaRPr lang="en-US" sz="2000" i="1" dirty="0"/>
          </a:p>
          <a:p>
            <a:r>
              <a:rPr lang="en-US" dirty="0"/>
              <a:t>Preparations for proposal to start later this year</a:t>
            </a:r>
          </a:p>
          <a:p>
            <a:r>
              <a:rPr lang="en-US" dirty="0"/>
              <a:t>Ops Tools development funded separately for EGI, EOSC-hub</a:t>
            </a:r>
          </a:p>
          <a:p>
            <a:pPr marL="0" indent="0">
              <a:buNone/>
            </a:pPr>
            <a:endParaRPr lang="en-GB" sz="2000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2AA16C-68C1-0049-AFF0-7CEA12659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6784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OMB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Next OMB</a:t>
            </a:r>
          </a:p>
          <a:p>
            <a:r>
              <a:rPr lang="en-US" sz="2400" dirty="0"/>
              <a:t>Thu 20 Jun, Thu 18 Jul</a:t>
            </a:r>
          </a:p>
          <a:p>
            <a:r>
              <a:rPr lang="en-US" sz="2400" dirty="0"/>
              <a:t>To be confirmed on ML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OMB</a:t>
            </a:r>
          </a:p>
        </p:txBody>
      </p:sp>
    </p:spTree>
    <p:extLst>
      <p:ext uri="{BB962C8B-B14F-4D97-AF65-F5344CB8AC3E}">
        <p14:creationId xmlns:p14="http://schemas.microsoft.com/office/powerpoint/2010/main" val="1947357338"/>
      </p:ext>
    </p:extLst>
  </p:cSld>
  <p:clrMapOvr>
    <a:masterClrMapping/>
  </p:clrMapOvr>
</p:sld>
</file>

<file path=ppt/theme/theme1.xml><?xml version="1.0" encoding="utf-8"?>
<a:theme xmlns:a="http://schemas.openxmlformats.org/drawingml/2006/main" name="EGI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v3.2</Template>
  <TotalTime>796</TotalTime>
  <Words>291</Words>
  <Application>Microsoft Macintosh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Segoe UI</vt:lpstr>
      <vt:lpstr>EGI powerpoint presentation v3.2</vt:lpstr>
      <vt:lpstr>EGI Powerpoint Presentation (body)</vt:lpstr>
      <vt:lpstr>EGI Powerpoint Presentation (closing)</vt:lpstr>
      <vt:lpstr>OMB May 2019</vt:lpstr>
      <vt:lpstr>Agenda</vt:lpstr>
      <vt:lpstr>EOSC-hub Security Policy updates</vt:lpstr>
      <vt:lpstr>High Level Operations Objectives Updates</vt:lpstr>
      <vt:lpstr>Moving WebDav nagios probe into CRITICAL profile</vt:lpstr>
      <vt:lpstr>INFRAEOSC-03 and 07</vt:lpstr>
      <vt:lpstr>Next OMB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apaolini</dc:creator>
  <cp:lastModifiedBy>Matthew Viljoen</cp:lastModifiedBy>
  <cp:revision>59</cp:revision>
  <dcterms:created xsi:type="dcterms:W3CDTF">2015-12-15T10:29:40Z</dcterms:created>
  <dcterms:modified xsi:type="dcterms:W3CDTF">2019-05-07T07:10:34Z</dcterms:modified>
</cp:coreProperties>
</file>