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9" r:id="rId2"/>
    <p:sldId id="436" r:id="rId3"/>
    <p:sldId id="295" r:id="rId4"/>
    <p:sldId id="296" r:id="rId5"/>
    <p:sldId id="274" r:id="rId6"/>
    <p:sldId id="297" r:id="rId7"/>
    <p:sldId id="432" r:id="rId8"/>
    <p:sldId id="427" r:id="rId9"/>
    <p:sldId id="442" r:id="rId10"/>
    <p:sldId id="443" r:id="rId11"/>
    <p:sldId id="431" r:id="rId12"/>
    <p:sldId id="438" r:id="rId13"/>
    <p:sldId id="429" r:id="rId14"/>
    <p:sldId id="430" r:id="rId15"/>
    <p:sldId id="437" r:id="rId16"/>
    <p:sldId id="440" r:id="rId17"/>
    <p:sldId id="433" r:id="rId18"/>
    <p:sldId id="44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3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44" y="18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07.05.19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07.05.19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9621B-D985-9C41-94FC-26CC0CCA5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444" y="647993"/>
            <a:ext cx="2933007" cy="1523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82F0F-AAEA-0F42-8327-85CFC3B33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324917"/>
            <a:ext cx="683079" cy="1852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021F4-E532-A945-9BB5-F9C8A552E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79" y="6300856"/>
            <a:ext cx="1322392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Data Analysis with </a:t>
            </a:r>
            <a:r>
              <a:rPr lang="en-US" sz="900" dirty="0" err="1"/>
              <a:t>Jupyter</a:t>
            </a:r>
            <a:r>
              <a:rPr lang="en-US" sz="900" dirty="0"/>
              <a:t> Notebook for Open Science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Hans Fangohr, 7 May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6B90A6-6D90-FB4C-A251-D9D75423B0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324917"/>
            <a:ext cx="683079" cy="185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8AD5EA-21B1-4846-BBB8-F1E1510BA6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379" y="6300856"/>
            <a:ext cx="1322392" cy="233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B4446D-8806-ED45-ABB5-95E6A7248F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754" y="6202083"/>
            <a:ext cx="646359" cy="430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771CF0-8E53-A445-A263-A01AE2CBCB5D}"/>
              </a:ext>
            </a:extLst>
          </p:cNvPr>
          <p:cNvSpPr/>
          <p:nvPr userDrawn="1"/>
        </p:nvSpPr>
        <p:spPr>
          <a:xfrm>
            <a:off x="8286750" y="6186704"/>
            <a:ext cx="263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800" dirty="0"/>
              <a:t>This project has received funding from the European Union's Horizon 2020 research and innovation programme under grant agreement No 823852.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accent1"/>
        </a:buClr>
        <a:buSzPct val="200000"/>
        <a:buFont typeface="System Font Regular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SzPct val="200000"/>
        <a:buFont typeface="System Font Regular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Clr>
          <a:schemeClr val="accent3"/>
        </a:buClr>
        <a:buSzPct val="200000"/>
        <a:buFont typeface="System Font Regular"/>
        <a:buChar char="■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fangohr.github.i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.xfel.eu/readthedocs/docs/data-analysis-user-documentation/en/latest/software.html#karabo-data-interactive" TargetMode="External"/><Relationship Id="rId4" Type="http://schemas.openxmlformats.org/officeDocument/2006/relationships/hyperlink" Target="http://ftp.esrf.fr/pub/scisoft/PyNX/example_notebooks/Wavefront-propagation-operator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Fangohr@xfel.eu" TargetMode="External"/><Relationship Id="rId2" Type="http://schemas.openxmlformats.org/officeDocument/2006/relationships/hyperlink" Target="http://panosc-eu.github.i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ngohr/paper-supplement-2016-dmi-nanocylinder-hysteresis" TargetMode="External"/><Relationship Id="rId2" Type="http://schemas.openxmlformats.org/officeDocument/2006/relationships/hyperlink" Target="https://doi.org/10.1063/1.49627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github.com/maxalbert/paper-supplement-nanoparticle-sensing" TargetMode="External"/><Relationship Id="rId4" Type="http://schemas.openxmlformats.org/officeDocument/2006/relationships/hyperlink" Target="https://doi.org/10.1088/0957-4484/27/45/45550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rabo-data.readthedocs.io/en/latest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analysis with </a:t>
            </a:r>
            <a:r>
              <a:rPr lang="en-GB" dirty="0" err="1"/>
              <a:t>Jupyter</a:t>
            </a:r>
            <a:r>
              <a:rPr lang="en-GB" dirty="0"/>
              <a:t> Notebook </a:t>
            </a:r>
            <a:br>
              <a:rPr lang="en-GB" dirty="0"/>
            </a:br>
            <a:r>
              <a:rPr lang="en-GB" dirty="0"/>
              <a:t>for Open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4725351" cy="3330258"/>
          </a:xfrm>
        </p:spPr>
        <p:txBody>
          <a:bodyPr/>
          <a:lstStyle/>
          <a:p>
            <a:r>
              <a:rPr lang="en-GB" dirty="0"/>
              <a:t>Prof Hans Fangohr</a:t>
            </a:r>
          </a:p>
          <a:p>
            <a:r>
              <a:rPr lang="en-GB" dirty="0"/>
              <a:t>European X-ray Free Electron Laser</a:t>
            </a:r>
          </a:p>
          <a:p>
            <a:r>
              <a:rPr lang="en-GB" dirty="0"/>
              <a:t>Photon and Neutron Open Science Cloud</a:t>
            </a:r>
          </a:p>
          <a:p>
            <a:endParaRPr lang="en-GB" dirty="0"/>
          </a:p>
          <a:p>
            <a:r>
              <a:rPr lang="en-GB" dirty="0"/>
              <a:t>Amsterdam, 7 May 2019</a:t>
            </a:r>
          </a:p>
          <a:p>
            <a:endParaRPr lang="en-GB" dirty="0"/>
          </a:p>
          <a:p>
            <a:r>
              <a:rPr lang="en-GB" dirty="0" err="1"/>
              <a:t>Hans.Fangohr@xfel.eu</a:t>
            </a:r>
            <a:endParaRPr lang="en-GB" dirty="0"/>
          </a:p>
          <a:p>
            <a:r>
              <a:rPr lang="en-GB" dirty="0">
                <a:hlinkClick r:id="rId2"/>
              </a:rPr>
              <a:t>https://fangohr.github.io</a:t>
            </a:r>
            <a:endParaRPr lang="en-GB" dirty="0"/>
          </a:p>
          <a:p>
            <a:r>
              <a:rPr lang="en-GB" dirty="0"/>
              <a:t>@</a:t>
            </a:r>
            <a:r>
              <a:rPr lang="en-GB" dirty="0" err="1"/>
              <a:t>ProfCompMod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779008-0FBC-CA4C-AF8D-82DEE719AC30}"/>
              </a:ext>
            </a:extLst>
          </p:cNvPr>
          <p:cNvSpPr txBox="1"/>
          <p:nvPr/>
        </p:nvSpPr>
        <p:spPr>
          <a:xfrm>
            <a:off x="2302329" y="6466114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de-DE" sz="1400" dirty="0" err="1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C781A21-867A-7245-A9E2-9727B552BE1F}"/>
              </a:ext>
            </a:extLst>
          </p:cNvPr>
          <p:cNvSpPr txBox="1">
            <a:spLocks/>
          </p:cNvSpPr>
          <p:nvPr/>
        </p:nvSpPr>
        <p:spPr>
          <a:xfrm>
            <a:off x="5957889" y="2583180"/>
            <a:ext cx="4725351" cy="33302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1"/>
              </a:buClr>
              <a:buSzPct val="200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SzPct val="200000"/>
              <a:buFont typeface="System Font Regular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200000"/>
              <a:buFont typeface="System Font Regular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4AAE00F-66D6-0642-94BB-209D23297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98" y="115958"/>
            <a:ext cx="6919763" cy="76000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1AC7D6-9016-D042-ADFC-65AE8971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BF6C60-BE9D-3F4A-A057-7E6F8024E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r="7174"/>
          <a:stretch/>
        </p:blipFill>
        <p:spPr>
          <a:xfrm>
            <a:off x="-1031791" y="0"/>
            <a:ext cx="6838241" cy="65949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9CCB3A-2A40-E142-AA08-45F812AB2ECE}"/>
              </a:ext>
            </a:extLst>
          </p:cNvPr>
          <p:cNvSpPr/>
          <p:nvPr/>
        </p:nvSpPr>
        <p:spPr>
          <a:xfrm rot="16200000">
            <a:off x="8950738" y="3454613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hlinkClick r:id="rId4"/>
              </a:rPr>
              <a:t>http://ftp.esrf.fr/pub/scisoft/PyNX/example_notebooks/Wavefront-propagation-operators.html</a:t>
            </a:r>
            <a:r>
              <a:rPr lang="en-US" sz="6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8829F9-4FB1-B247-8A07-6B5EA6778FC5}"/>
              </a:ext>
            </a:extLst>
          </p:cNvPr>
          <p:cNvSpPr/>
          <p:nvPr/>
        </p:nvSpPr>
        <p:spPr>
          <a:xfrm rot="16200000">
            <a:off x="-2955667" y="1400439"/>
            <a:ext cx="6096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hlinkClick r:id="rId5"/>
              </a:rPr>
              <a:t>https://in.xfel.eu/readthedocs/docs/data-analysis-user-documentation/en/latest/software.html#karabo-data-interactive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35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1A42D-1857-304B-AB3A-AC143C949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 </a:t>
            </a:r>
            <a:r>
              <a:rPr lang="de-DE" dirty="0" err="1"/>
              <a:t>architecture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PaNOSC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F2400-A942-514B-AEBF-38C377086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Finding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Web </a:t>
            </a:r>
            <a:r>
              <a:rPr lang="de-DE" dirty="0" err="1"/>
              <a:t>interface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metadata</a:t>
            </a:r>
            <a:endParaRPr lang="de-DE" dirty="0"/>
          </a:p>
          <a:p>
            <a:r>
              <a:rPr lang="de-DE" dirty="0" err="1"/>
              <a:t>Exploring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analysing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remotely</a:t>
            </a:r>
            <a:r>
              <a:rPr lang="de-DE" dirty="0"/>
              <a:t> (=in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cloud</a:t>
            </a:r>
            <a:r>
              <a:rPr lang="de-DE" dirty="0"/>
              <a:t>): </a:t>
            </a:r>
          </a:p>
          <a:p>
            <a:pPr lvl="1"/>
            <a:r>
              <a:rPr lang="de-DE" dirty="0" err="1"/>
              <a:t>JupyterHub</a:t>
            </a:r>
            <a:r>
              <a:rPr lang="de-DE" dirty="0"/>
              <a:t> </a:t>
            </a:r>
            <a:r>
              <a:rPr lang="de-DE" dirty="0" err="1"/>
              <a:t>serving</a:t>
            </a:r>
            <a:r>
              <a:rPr lang="de-DE" dirty="0"/>
              <a:t> relevant </a:t>
            </a:r>
            <a:r>
              <a:rPr lang="de-DE" dirty="0" err="1"/>
              <a:t>notebooks</a:t>
            </a:r>
            <a:endParaRPr lang="de-DE" dirty="0"/>
          </a:p>
          <a:p>
            <a:pPr lvl="1"/>
            <a:r>
              <a:rPr lang="de-DE" dirty="0"/>
              <a:t>Move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notebook</a:t>
            </a:r>
            <a:endParaRPr lang="de-DE" dirty="0"/>
          </a:p>
          <a:p>
            <a:pPr lvl="1"/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remote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desktop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browser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connected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Desktop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virtual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</a:rPr>
              <a:t>machine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7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97B2-6A44-AE44-86FE-B541730D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PaNOSC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1: </a:t>
            </a:r>
            <a:r>
              <a:rPr lang="de-DE" dirty="0" err="1"/>
              <a:t>reproducibility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re-usability</a:t>
            </a:r>
            <a:r>
              <a:rPr lang="de-DE" dirty="0"/>
              <a:t> 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8557-93CD-FD42-9B6D-E832E79F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facility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users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EOSC web </a:t>
            </a:r>
            <a:r>
              <a:rPr lang="de-DE" dirty="0" err="1"/>
              <a:t>portal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URL/DOI in </a:t>
            </a:r>
            <a:r>
              <a:rPr lang="de-DE" dirty="0" err="1"/>
              <a:t>paper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Access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web </a:t>
            </a:r>
            <a:r>
              <a:rPr lang="de-DE" dirty="0" err="1"/>
              <a:t>portal</a:t>
            </a:r>
            <a:endParaRPr lang="de-DE" dirty="0"/>
          </a:p>
          <a:p>
            <a:pPr lvl="1"/>
            <a:r>
              <a:rPr lang="de-DE" dirty="0" err="1"/>
              <a:t>Inspect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</a:t>
            </a:r>
            <a:r>
              <a:rPr lang="de-DE" dirty="0" err="1"/>
              <a:t>notebook</a:t>
            </a:r>
            <a:r>
              <a:rPr lang="de-DE" dirty="0"/>
              <a:t>)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led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figures</a:t>
            </a:r>
            <a:r>
              <a:rPr lang="de-DE" dirty="0"/>
              <a:t> / </a:t>
            </a:r>
            <a:r>
              <a:rPr lang="de-DE" dirty="0" err="1"/>
              <a:t>statements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publication</a:t>
            </a:r>
            <a:endParaRPr lang="de-DE" dirty="0"/>
          </a:p>
          <a:p>
            <a:pPr lvl="1"/>
            <a:r>
              <a:rPr lang="de-DE" dirty="0"/>
              <a:t>Re-</a:t>
            </a:r>
            <a:r>
              <a:rPr lang="de-DE" dirty="0" err="1"/>
              <a:t>execute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(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reproducibility</a:t>
            </a:r>
            <a:r>
              <a:rPr lang="de-DE" dirty="0">
                <a:sym typeface="Wingdings" pitchFamily="2" charset="2"/>
              </a:rPr>
              <a:t>)</a:t>
            </a:r>
            <a:endParaRPr lang="de-DE" dirty="0"/>
          </a:p>
          <a:p>
            <a:pPr lvl="1"/>
            <a:r>
              <a:rPr lang="de-DE" dirty="0"/>
              <a:t>Modify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notebook</a:t>
            </a:r>
            <a:r>
              <a:rPr lang="de-DE" dirty="0"/>
              <a:t> (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reusability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pPr lvl="1"/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Users </a:t>
            </a:r>
            <a:r>
              <a:rPr lang="de-DE" dirty="0" err="1">
                <a:sym typeface="Wingdings" pitchFamily="2" charset="2"/>
              </a:rPr>
              <a:t>may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include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scientists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interested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public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journal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editors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and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reviewers</a:t>
            </a:r>
            <a:r>
              <a:rPr lang="de-DE" dirty="0">
                <a:sym typeface="Wingdings" pitchFamily="2" charset="2"/>
              </a:rPr>
              <a:t>, </a:t>
            </a:r>
            <a:r>
              <a:rPr lang="de-DE" dirty="0" err="1">
                <a:sym typeface="Wingdings" pitchFamily="2" charset="2"/>
              </a:rPr>
              <a:t>representatitves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from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research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councils</a:t>
            </a:r>
            <a:r>
              <a:rPr lang="de-DE" dirty="0">
                <a:sym typeface="Wingdings" pitchFamily="2" charset="2"/>
              </a:rPr>
              <a:t>, . . 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81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97B2-6A44-AE44-86FE-B541730D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PaNOSC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2: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on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D8557-93CD-FD42-9B6D-E832E79FA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Users </a:t>
            </a:r>
            <a:r>
              <a:rPr lang="de-DE" dirty="0" err="1"/>
              <a:t>can</a:t>
            </a:r>
            <a:endParaRPr lang="de-DE" dirty="0"/>
          </a:p>
          <a:p>
            <a:pPr lvl="1"/>
            <a:r>
              <a:rPr lang="de-DE" dirty="0"/>
              <a:t>Search </a:t>
            </a:r>
            <a:r>
              <a:rPr lang="de-DE" dirty="0" err="1"/>
              <a:t>and</a:t>
            </a:r>
            <a:r>
              <a:rPr lang="de-DE" dirty="0"/>
              <a:t> find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experiments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web </a:t>
            </a:r>
            <a:r>
              <a:rPr lang="de-DE" dirty="0" err="1"/>
              <a:t>portal</a:t>
            </a:r>
            <a:endParaRPr lang="de-DE" dirty="0"/>
          </a:p>
          <a:p>
            <a:pPr lvl="1"/>
            <a:r>
              <a:rPr lang="de-DE" dirty="0"/>
              <a:t>Access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web </a:t>
            </a:r>
            <a:r>
              <a:rPr lang="de-DE" dirty="0" err="1"/>
              <a:t>portal</a:t>
            </a:r>
            <a:endParaRPr lang="de-DE" dirty="0"/>
          </a:p>
          <a:p>
            <a:pPr lvl="1"/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(=</a:t>
            </a:r>
            <a:r>
              <a:rPr lang="de-DE" dirty="0" err="1"/>
              <a:t>Jupyter</a:t>
            </a:r>
            <a:r>
              <a:rPr lang="de-DE" dirty="0"/>
              <a:t> Notebook </a:t>
            </a:r>
            <a:r>
              <a:rPr lang="de-DE" dirty="0" err="1"/>
              <a:t>templates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Execute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notebook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Modify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extend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notebook</a:t>
            </a:r>
            <a:endParaRPr lang="de-DE" dirty="0"/>
          </a:p>
          <a:p>
            <a:pPr marL="357187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08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9D60-6A55-D240-9F9C-E4F6EACB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r>
              <a:rPr lang="de-DE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720C-971A-864C-BD07-A4D4FFE5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Different </a:t>
            </a:r>
            <a:r>
              <a:rPr lang="de-DE" dirty="0" err="1"/>
              <a:t>facilities</a:t>
            </a:r>
            <a:endParaRPr lang="de-DE" dirty="0"/>
          </a:p>
          <a:p>
            <a:pPr lvl="1"/>
            <a:r>
              <a:rPr lang="de-DE" dirty="0" err="1"/>
              <a:t>Currently</a:t>
            </a:r>
            <a:r>
              <a:rPr lang="de-DE" dirty="0"/>
              <a:t> 6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involved</a:t>
            </a:r>
            <a:endParaRPr lang="de-DE" dirty="0"/>
          </a:p>
          <a:p>
            <a:pPr lvl="1"/>
            <a:r>
              <a:rPr lang="de-DE" dirty="0"/>
              <a:t>Generally </a:t>
            </a:r>
            <a:r>
              <a:rPr lang="de-DE" dirty="0" err="1"/>
              <a:t>use</a:t>
            </a:r>
            <a:r>
              <a:rPr lang="de-DE" dirty="0"/>
              <a:t> different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store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Common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classifying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) ?</a:t>
            </a:r>
          </a:p>
          <a:p>
            <a:pPr lvl="1"/>
            <a:endParaRPr lang="de-DE" dirty="0"/>
          </a:p>
          <a:p>
            <a:r>
              <a:rPr lang="de-DE" dirty="0"/>
              <a:t>Data </a:t>
            </a:r>
            <a:r>
              <a:rPr lang="de-DE" dirty="0" err="1"/>
              <a:t>scale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moved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resource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9DE1-C95D-6040-9D40-EF5A9EF1BA33}"/>
              </a:ext>
            </a:extLst>
          </p:cNvPr>
          <p:cNvSpPr txBox="1"/>
          <p:nvPr/>
        </p:nvSpPr>
        <p:spPr>
          <a:xfrm>
            <a:off x="1727200" y="-10160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362145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9D60-6A55-D240-9F9C-E4F6EACB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r>
              <a:rPr lang="de-DE" dirty="0"/>
              <a:t>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720C-971A-864C-BD07-A4D4FFE5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Analysis in Notebook</a:t>
            </a:r>
          </a:p>
          <a:p>
            <a:pPr lvl="1"/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–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</a:rPr>
              <a:t>(</a:t>
            </a:r>
            <a:r>
              <a:rPr lang="de-DE" dirty="0" err="1">
                <a:solidFill>
                  <a:schemeClr val="tx2"/>
                </a:solidFill>
              </a:rPr>
              <a:t>containers</a:t>
            </a:r>
            <a:r>
              <a:rPr lang="de-DE" dirty="0">
                <a:solidFill>
                  <a:schemeClr val="tx2"/>
                </a:solidFill>
              </a:rPr>
              <a:t>?)</a:t>
            </a:r>
          </a:p>
          <a:p>
            <a:pPr lvl="3"/>
            <a:r>
              <a:rPr lang="de-DE" dirty="0"/>
              <a:t>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type</a:t>
            </a:r>
          </a:p>
          <a:p>
            <a:pPr lvl="3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maintain</a:t>
            </a:r>
            <a:r>
              <a:rPr lang="de-DE" dirty="0"/>
              <a:t> </a:t>
            </a:r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environments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</a:rPr>
              <a:t>(Binder-like?)</a:t>
            </a:r>
          </a:p>
          <a:p>
            <a:pPr lvl="3"/>
            <a:r>
              <a:rPr lang="de-DE" dirty="0" err="1"/>
              <a:t>Extending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-time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</a:t>
            </a:r>
            <a:r>
              <a:rPr lang="de-DE" dirty="0"/>
              <a:t>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/>
              <a:t>Making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capabilities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Jupyter</a:t>
            </a:r>
            <a:r>
              <a:rPr lang="de-DE" dirty="0"/>
              <a:t> Notebook</a:t>
            </a:r>
          </a:p>
          <a:p>
            <a:pPr lvl="3"/>
            <a:r>
              <a:rPr lang="de-DE" dirty="0"/>
              <a:t>Command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drived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Python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straightforward</a:t>
            </a:r>
            <a:r>
              <a:rPr lang="de-DE" dirty="0"/>
              <a:t>, </a:t>
            </a:r>
          </a:p>
          <a:p>
            <a:pPr lvl="3"/>
            <a:r>
              <a:rPr lang="de-DE" dirty="0"/>
              <a:t>GUI-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difficult</a:t>
            </a:r>
            <a:r>
              <a:rPr lang="de-DE" dirty="0"/>
              <a:t> / </a:t>
            </a:r>
            <a:r>
              <a:rPr lang="de-DE" dirty="0" err="1"/>
              <a:t>impossible</a:t>
            </a:r>
            <a:endParaRPr lang="de-DE" dirty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resulting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? </a:t>
            </a:r>
          </a:p>
          <a:p>
            <a:pPr lvl="1"/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notebooks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HPC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>
                <a:solidFill>
                  <a:schemeClr val="tx2"/>
                </a:solidFill>
              </a:rPr>
              <a:t>(</a:t>
            </a:r>
            <a:r>
              <a:rPr lang="de-DE" dirty="0" err="1">
                <a:solidFill>
                  <a:schemeClr val="tx2"/>
                </a:solidFill>
              </a:rPr>
              <a:t>execute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jobs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from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notebook</a:t>
            </a:r>
            <a:r>
              <a:rPr lang="de-DE" dirty="0">
                <a:solidFill>
                  <a:schemeClr val="tx2"/>
                </a:solidFill>
              </a:rPr>
              <a:t>?)</a:t>
            </a:r>
          </a:p>
          <a:p>
            <a:pPr lvl="1"/>
            <a:r>
              <a:rPr lang="de-DE" dirty="0" err="1"/>
              <a:t>Computational</a:t>
            </a:r>
            <a:r>
              <a:rPr lang="de-DE" dirty="0"/>
              <a:t> </a:t>
            </a:r>
            <a:r>
              <a:rPr lang="de-DE" dirty="0" err="1"/>
              <a:t>environment</a:t>
            </a:r>
            <a:r>
              <a:rPr lang="de-DE" dirty="0"/>
              <a:t> – </a:t>
            </a:r>
            <a:r>
              <a:rPr lang="de-DE" dirty="0" err="1"/>
              <a:t>hardware</a:t>
            </a:r>
            <a:r>
              <a:rPr lang="de-DE" dirty="0"/>
              <a:t>, GPUs? </a:t>
            </a:r>
          </a:p>
          <a:p>
            <a:pPr marL="357187" lvl="1" indent="0">
              <a:buNone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9DE1-C95D-6040-9D40-EF5A9EF1BA33}"/>
              </a:ext>
            </a:extLst>
          </p:cNvPr>
          <p:cNvSpPr txBox="1"/>
          <p:nvPr/>
        </p:nvSpPr>
        <p:spPr>
          <a:xfrm>
            <a:off x="1727200" y="-10160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107605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C9D60-6A55-D240-9F9C-E4F6EACB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Challenges</a:t>
            </a:r>
            <a:r>
              <a:rPr lang="de-DE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6720C-971A-864C-BD07-A4D4FFE5E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Concurrent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EOSC hub</a:t>
            </a:r>
          </a:p>
          <a:p>
            <a:r>
              <a:rPr lang="de-DE" dirty="0" err="1"/>
              <a:t>Complicated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rights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embargo</a:t>
            </a:r>
            <a:r>
              <a:rPr lang="de-DE" dirty="0"/>
              <a:t> </a:t>
            </a:r>
            <a:r>
              <a:rPr lang="de-DE" dirty="0" err="1"/>
              <a:t>period</a:t>
            </a:r>
            <a:endParaRPr lang="de-DE" dirty="0"/>
          </a:p>
          <a:p>
            <a:r>
              <a:rPr lang="de-DE" dirty="0" err="1"/>
              <a:t>Publication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Requires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scientists</a:t>
            </a:r>
            <a:endParaRPr lang="de-DE" dirty="0"/>
          </a:p>
          <a:p>
            <a:pPr lvl="2"/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notebooks</a:t>
            </a:r>
            <a:endParaRPr lang="de-DE" dirty="0"/>
          </a:p>
          <a:p>
            <a:pPr lvl="1"/>
            <a:r>
              <a:rPr lang="de-DE" dirty="0" err="1"/>
              <a:t>Social</a:t>
            </a:r>
            <a:r>
              <a:rPr lang="de-DE" dirty="0"/>
              <a:t> / </a:t>
            </a:r>
            <a:r>
              <a:rPr lang="de-DE" dirty="0" err="1"/>
              <a:t>cultural</a:t>
            </a:r>
            <a:r>
              <a:rPr lang="de-DE" dirty="0"/>
              <a:t> </a:t>
            </a:r>
            <a:r>
              <a:rPr lang="de-DE" dirty="0" err="1"/>
              <a:t>challenge</a:t>
            </a:r>
            <a:endParaRPr lang="de-DE" dirty="0"/>
          </a:p>
          <a:p>
            <a:pPr lvl="1"/>
            <a:r>
              <a:rPr lang="de-DE" dirty="0" err="1"/>
              <a:t>Helped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changing</a:t>
            </a:r>
            <a:r>
              <a:rPr lang="de-DE" dirty="0"/>
              <a:t> </a:t>
            </a:r>
            <a:r>
              <a:rPr lang="de-DE" dirty="0" err="1"/>
              <a:t>metrics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expectations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bodies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journals</a:t>
            </a:r>
            <a:endParaRPr lang="de-DE" dirty="0"/>
          </a:p>
          <a:p>
            <a:pPr lvl="1"/>
            <a:r>
              <a:rPr lang="de-DE" dirty="0"/>
              <a:t>Research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  <a:p>
            <a:pPr marL="357187" lvl="1" indent="0">
              <a:buNone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E9DE1-C95D-6040-9D40-EF5A9EF1BA33}"/>
              </a:ext>
            </a:extLst>
          </p:cNvPr>
          <p:cNvSpPr txBox="1"/>
          <p:nvPr/>
        </p:nvSpPr>
        <p:spPr>
          <a:xfrm>
            <a:off x="1727200" y="-101600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28211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1DA4-62D9-B842-905C-5E718F48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807F-5419-994B-A31D-8AF55483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10944224" cy="3889375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PaNOSC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(Photon </a:t>
            </a:r>
            <a:r>
              <a:rPr lang="de-DE" dirty="0" err="1"/>
              <a:t>and</a:t>
            </a:r>
            <a:r>
              <a:rPr lang="de-DE" dirty="0"/>
              <a:t> Neutron Open Science Cloud), </a:t>
            </a:r>
            <a:r>
              <a:rPr lang="de-DE" dirty="0">
                <a:hlinkClick r:id="rId2"/>
              </a:rPr>
              <a:t>http://panosc-eu.github.io</a:t>
            </a:r>
            <a:r>
              <a:rPr lang="de-DE" dirty="0"/>
              <a:t> </a:t>
            </a:r>
          </a:p>
          <a:p>
            <a:r>
              <a:rPr lang="de-DE" dirty="0"/>
              <a:t>Focus on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  <a:p>
            <a:pPr lvl="1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endParaRPr lang="de-DE" dirty="0"/>
          </a:p>
          <a:p>
            <a:pPr lvl="3"/>
            <a:r>
              <a:rPr lang="de-DE" dirty="0">
                <a:solidFill>
                  <a:schemeClr val="tx2"/>
                </a:solidFill>
              </a:rPr>
              <a:t>EOSC </a:t>
            </a:r>
            <a:r>
              <a:rPr lang="de-DE" dirty="0" err="1">
                <a:solidFill>
                  <a:schemeClr val="tx2"/>
                </a:solidFill>
              </a:rPr>
              <a:t>MyBinder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instance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as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first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dirty="0" err="1">
                <a:solidFill>
                  <a:schemeClr val="tx2"/>
                </a:solidFill>
              </a:rPr>
              <a:t>step</a:t>
            </a:r>
            <a:r>
              <a:rPr lang="de-DE" dirty="0">
                <a:solidFill>
                  <a:schemeClr val="tx2"/>
                </a:solidFill>
              </a:rPr>
              <a:t>?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convenient</a:t>
            </a:r>
            <a:r>
              <a:rPr lang="de-DE" dirty="0"/>
              <a:t> </a:t>
            </a:r>
            <a:r>
              <a:rPr lang="de-DE" dirty="0" err="1"/>
              <a:t>exploration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sets</a:t>
            </a:r>
            <a:endParaRPr lang="de-DE" dirty="0"/>
          </a:p>
          <a:p>
            <a:r>
              <a:rPr lang="de-DE" dirty="0" err="1"/>
              <a:t>Contributions</a:t>
            </a:r>
            <a:r>
              <a:rPr lang="de-DE" dirty="0"/>
              <a:t> / </a:t>
            </a:r>
            <a:r>
              <a:rPr lang="de-DE" dirty="0" err="1"/>
              <a:t>brain</a:t>
            </a:r>
            <a:r>
              <a:rPr lang="de-DE" dirty="0"/>
              <a:t> </a:t>
            </a:r>
            <a:r>
              <a:rPr lang="de-DE" dirty="0" err="1"/>
              <a:t>storming</a:t>
            </a:r>
            <a:r>
              <a:rPr lang="de-DE" dirty="0"/>
              <a:t> /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welcome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GB" dirty="0"/>
              <a:t>This project has received funding from the European Union's Horizon 2020 research and innovation programme under grant agreement No 823852.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C98D834-6904-9F4D-BB89-1EF13ADB67DE}"/>
              </a:ext>
            </a:extLst>
          </p:cNvPr>
          <p:cNvSpPr txBox="1">
            <a:spLocks/>
          </p:cNvSpPr>
          <p:nvPr/>
        </p:nvSpPr>
        <p:spPr>
          <a:xfrm>
            <a:off x="9099029" y="2798297"/>
            <a:ext cx="2469083" cy="2208418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accent1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200000"/>
              <a:buFont typeface="System Font Regular"/>
              <a:buChar char="■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Contact presenter: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hlinkClick r:id="rId3"/>
              </a:rPr>
              <a:t>Hans.Fangohr@xfel.eu</a:t>
            </a:r>
            <a:r>
              <a:rPr lang="en-GB" dirty="0"/>
              <a:t>, @</a:t>
            </a:r>
            <a:r>
              <a:rPr lang="en-GB" dirty="0" err="1"/>
              <a:t>ProfCompMod</a:t>
            </a:r>
            <a:r>
              <a:rPr lang="en-GB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Contact </a:t>
            </a:r>
            <a:r>
              <a:rPr lang="en-GB" b="1" dirty="0" err="1"/>
              <a:t>PaNOSC</a:t>
            </a:r>
            <a:r>
              <a:rPr lang="en-GB" b="1" dirty="0"/>
              <a:t> project</a:t>
            </a:r>
            <a:r>
              <a:rPr lang="en-GB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Andy </a:t>
            </a:r>
            <a:r>
              <a:rPr lang="en-GB" dirty="0" err="1"/>
              <a:t>Götz</a:t>
            </a:r>
            <a:r>
              <a:rPr lang="en-GB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err="1"/>
              <a:t>Andy.Gotz@esrf.fr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5278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2FC4-9744-4C42-9B05-0E8D3E29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4491-9AD6-DF4F-8F95-5E1ACEE71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project has received funding from the European Union's Horizon 2020 research and innovation programme under grant agreement No 823852.</a:t>
            </a:r>
          </a:p>
        </p:txBody>
      </p:sp>
    </p:spTree>
    <p:extLst>
      <p:ext uri="{BB962C8B-B14F-4D97-AF65-F5344CB8AC3E}">
        <p14:creationId xmlns:p14="http://schemas.microsoft.com/office/powerpoint/2010/main" val="304657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D01076-7265-E441-AF92-03449B2A8E84}"/>
              </a:ext>
            </a:extLst>
          </p:cNvPr>
          <p:cNvSpPr txBox="1">
            <a:spLocks/>
          </p:cNvSpPr>
          <p:nvPr/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accent3"/>
                </a:solidFill>
              </a:rPr>
              <a:t>P</a:t>
            </a:r>
            <a:r>
              <a:rPr lang="de-DE" dirty="0"/>
              <a:t>hoton </a:t>
            </a:r>
            <a:r>
              <a:rPr lang="de-DE" dirty="0" err="1">
                <a:solidFill>
                  <a:schemeClr val="accent3"/>
                </a:solidFill>
              </a:rPr>
              <a:t>a</a:t>
            </a:r>
            <a:r>
              <a:rPr lang="de-DE" dirty="0" err="1"/>
              <a:t>nd</a:t>
            </a:r>
            <a:r>
              <a:rPr lang="de-DE" dirty="0"/>
              <a:t> </a:t>
            </a:r>
            <a:r>
              <a:rPr lang="de-DE" dirty="0">
                <a:solidFill>
                  <a:schemeClr val="accent3"/>
                </a:solidFill>
              </a:rPr>
              <a:t>N</a:t>
            </a:r>
            <a:r>
              <a:rPr lang="de-DE" dirty="0"/>
              <a:t>eutron </a:t>
            </a:r>
            <a:r>
              <a:rPr lang="de-DE" dirty="0">
                <a:solidFill>
                  <a:schemeClr val="accent3"/>
                </a:solidFill>
              </a:rPr>
              <a:t>O</a:t>
            </a:r>
            <a:r>
              <a:rPr lang="de-DE" dirty="0"/>
              <a:t>pen </a:t>
            </a:r>
            <a:r>
              <a:rPr lang="de-DE" dirty="0">
                <a:solidFill>
                  <a:schemeClr val="accent3"/>
                </a:solidFill>
              </a:rPr>
              <a:t>S</a:t>
            </a:r>
            <a:r>
              <a:rPr lang="de-DE" dirty="0"/>
              <a:t>cience </a:t>
            </a:r>
            <a:r>
              <a:rPr lang="de-DE" dirty="0">
                <a:solidFill>
                  <a:schemeClr val="accent3"/>
                </a:solidFill>
              </a:rPr>
              <a:t>C</a:t>
            </a:r>
            <a:r>
              <a:rPr lang="de-DE" dirty="0"/>
              <a:t>loud  </a:t>
            </a:r>
          </a:p>
          <a:p>
            <a:r>
              <a:rPr lang="de-DE" dirty="0"/>
              <a:t>–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effort</a:t>
            </a:r>
            <a:endParaRPr lang="de-D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8E239D-853C-B44E-B4A3-AB463316C1FD}"/>
              </a:ext>
            </a:extLst>
          </p:cNvPr>
          <p:cNvSpPr txBox="1">
            <a:spLocks/>
          </p:cNvSpPr>
          <p:nvPr/>
        </p:nvSpPr>
        <p:spPr>
          <a:xfrm>
            <a:off x="5622651" y="1724804"/>
            <a:ext cx="6430803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accent1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200000"/>
              <a:buFont typeface="System Font Regular"/>
              <a:buChar char="■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r>
              <a:rPr lang="de-DE" dirty="0"/>
              <a:t>ESRF: European Synchrotron Radiation Facility </a:t>
            </a:r>
          </a:p>
          <a:p>
            <a:r>
              <a:rPr lang="de-DE" dirty="0"/>
              <a:t>ILL: Institut Laue-</a:t>
            </a:r>
            <a:r>
              <a:rPr lang="de-DE" dirty="0" err="1"/>
              <a:t>Langevin</a:t>
            </a:r>
            <a:endParaRPr lang="de-DE" dirty="0"/>
          </a:p>
          <a:p>
            <a:r>
              <a:rPr lang="de-DE" dirty="0" err="1"/>
              <a:t>EuXFEL</a:t>
            </a:r>
            <a:r>
              <a:rPr lang="de-DE" dirty="0"/>
              <a:t>: European X-</a:t>
            </a:r>
            <a:r>
              <a:rPr lang="de-DE" dirty="0" err="1"/>
              <a:t>ray</a:t>
            </a:r>
            <a:r>
              <a:rPr lang="de-DE" dirty="0"/>
              <a:t> Free </a:t>
            </a:r>
            <a:r>
              <a:rPr lang="de-DE" dirty="0" err="1"/>
              <a:t>Electron</a:t>
            </a:r>
            <a:r>
              <a:rPr lang="de-DE" dirty="0"/>
              <a:t> Laser Facility </a:t>
            </a:r>
          </a:p>
          <a:p>
            <a:r>
              <a:rPr lang="de-DE" dirty="0"/>
              <a:t>ESS: The European </a:t>
            </a:r>
            <a:r>
              <a:rPr lang="de-DE" dirty="0" err="1"/>
              <a:t>Spallation</a:t>
            </a:r>
            <a:r>
              <a:rPr lang="de-DE" dirty="0"/>
              <a:t> Source </a:t>
            </a:r>
          </a:p>
          <a:p>
            <a:r>
              <a:rPr lang="de-DE" dirty="0"/>
              <a:t>CERIC-ERIC: The Central European Research Infrastructure </a:t>
            </a:r>
            <a:r>
              <a:rPr lang="de-DE" dirty="0" err="1"/>
              <a:t>Consortium</a:t>
            </a:r>
            <a:endParaRPr lang="de-DE" dirty="0"/>
          </a:p>
          <a:p>
            <a:r>
              <a:rPr lang="de-DE" dirty="0"/>
              <a:t>ELI: Extreme Light Infrastructure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2CF9FF-719C-704D-AA68-949C3B6917FA}"/>
              </a:ext>
            </a:extLst>
          </p:cNvPr>
          <p:cNvSpPr txBox="1">
            <a:spLocks/>
          </p:cNvSpPr>
          <p:nvPr/>
        </p:nvSpPr>
        <p:spPr>
          <a:xfrm>
            <a:off x="221444" y="1724805"/>
            <a:ext cx="5243511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accent1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SzPct val="200000"/>
              <a:buFont typeface="System Font Regular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3"/>
              </a:buClr>
              <a:buSzPct val="200000"/>
              <a:buFont typeface="System Font Regular"/>
              <a:buChar char="■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dirty="0"/>
              <a:t>Sandor </a:t>
            </a:r>
            <a:r>
              <a:rPr lang="de-DE" dirty="0" err="1"/>
              <a:t>Brockhauser</a:t>
            </a:r>
            <a:r>
              <a:rPr lang="de-DE" dirty="0"/>
              <a:t> (</a:t>
            </a:r>
            <a:r>
              <a:rPr lang="de-DE" dirty="0" err="1"/>
              <a:t>EuXFEL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Aidan Campbell (ESRF)</a:t>
            </a:r>
          </a:p>
          <a:p>
            <a:pPr lvl="1"/>
            <a:r>
              <a:rPr lang="de-DE" dirty="0"/>
              <a:t>Hans </a:t>
            </a:r>
            <a:r>
              <a:rPr lang="de-DE" dirty="0" err="1"/>
              <a:t>Fangohr</a:t>
            </a:r>
            <a:r>
              <a:rPr lang="de-DE" dirty="0"/>
              <a:t> (</a:t>
            </a:r>
            <a:r>
              <a:rPr lang="de-DE" dirty="0" err="1"/>
              <a:t>EuXFEL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Andy Götz (ESRF)</a:t>
            </a:r>
          </a:p>
          <a:p>
            <a:pPr lvl="1"/>
            <a:r>
              <a:rPr lang="de-DE" dirty="0"/>
              <a:t>Jamie Hall (ILL)</a:t>
            </a:r>
          </a:p>
          <a:p>
            <a:pPr lvl="1"/>
            <a:r>
              <a:rPr lang="de-DE" dirty="0"/>
              <a:t>Jerome </a:t>
            </a:r>
            <a:r>
              <a:rPr lang="de-DE" dirty="0" err="1"/>
              <a:t>Kieffer</a:t>
            </a:r>
            <a:r>
              <a:rPr lang="de-DE" dirty="0"/>
              <a:t> (ESRF)</a:t>
            </a:r>
          </a:p>
          <a:p>
            <a:pPr lvl="1"/>
            <a:r>
              <a:rPr lang="de-DE" dirty="0"/>
              <a:t>Thomas </a:t>
            </a:r>
            <a:r>
              <a:rPr lang="de-DE" dirty="0" err="1"/>
              <a:t>Kluyver</a:t>
            </a:r>
            <a:r>
              <a:rPr lang="de-DE" dirty="0"/>
              <a:t> (</a:t>
            </a:r>
            <a:r>
              <a:rPr lang="de-DE" dirty="0" err="1"/>
              <a:t>EuXFEL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Eric </a:t>
            </a:r>
            <a:r>
              <a:rPr lang="de-DE" dirty="0" err="1"/>
              <a:t>Pellegrini</a:t>
            </a:r>
            <a:r>
              <a:rPr lang="de-DE" dirty="0"/>
              <a:t> (ILL)</a:t>
            </a:r>
          </a:p>
          <a:p>
            <a:pPr lvl="1"/>
            <a:r>
              <a:rPr lang="de-DE" dirty="0" err="1"/>
              <a:t>Jean-François</a:t>
            </a:r>
            <a:r>
              <a:rPr lang="de-DE" dirty="0"/>
              <a:t> Perrin (ILL)</a:t>
            </a:r>
          </a:p>
          <a:p>
            <a:pPr lvl="1"/>
            <a:r>
              <a:rPr lang="de-DE" dirty="0"/>
              <a:t>Carlos Reis (CERIC-ERIC)</a:t>
            </a:r>
          </a:p>
          <a:p>
            <a:pPr lvl="1"/>
            <a:r>
              <a:rPr lang="de-DE" dirty="0"/>
              <a:t>Thomas Rod (ESS)</a:t>
            </a:r>
          </a:p>
          <a:p>
            <a:pPr lvl="1"/>
            <a:r>
              <a:rPr lang="de-DE" dirty="0"/>
              <a:t>Robert </a:t>
            </a:r>
            <a:r>
              <a:rPr lang="de-DE" dirty="0" err="1"/>
              <a:t>Rosca</a:t>
            </a:r>
            <a:r>
              <a:rPr lang="de-DE" dirty="0"/>
              <a:t> (</a:t>
            </a:r>
            <a:r>
              <a:rPr lang="de-DE" dirty="0" err="1"/>
              <a:t>EuXFEL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Jesper </a:t>
            </a:r>
            <a:r>
              <a:rPr lang="de-DE" dirty="0" err="1"/>
              <a:t>Selknaes</a:t>
            </a:r>
            <a:r>
              <a:rPr lang="de-DE" dirty="0"/>
              <a:t> (ESS)</a:t>
            </a:r>
          </a:p>
          <a:p>
            <a:pPr lvl="1"/>
            <a:r>
              <a:rPr lang="de-DE" dirty="0"/>
              <a:t>Krzysztof </a:t>
            </a:r>
            <a:r>
              <a:rPr lang="de-DE" dirty="0" err="1"/>
              <a:t>Wrona</a:t>
            </a:r>
            <a:r>
              <a:rPr lang="de-DE" dirty="0"/>
              <a:t> (</a:t>
            </a:r>
            <a:r>
              <a:rPr lang="de-DE" dirty="0" err="1"/>
              <a:t>EuXFEL</a:t>
            </a:r>
            <a:r>
              <a:rPr lang="de-DE" dirty="0"/>
              <a:t>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573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C3DCD-AC85-814B-9272-07EC1CCC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E7425-5124-F34F-9A7B-634690448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Open Science, Data Analysis, </a:t>
            </a:r>
            <a:r>
              <a:rPr lang="de-DE" dirty="0" err="1"/>
              <a:t>Jupyter</a:t>
            </a:r>
            <a:endParaRPr lang="de-DE" dirty="0"/>
          </a:p>
          <a:p>
            <a:r>
              <a:rPr lang="de-DE" dirty="0" err="1"/>
              <a:t>PaNOSC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vision</a:t>
            </a:r>
            <a:endParaRPr lang="de-DE" dirty="0"/>
          </a:p>
          <a:p>
            <a:r>
              <a:rPr lang="de-DE" dirty="0" err="1"/>
              <a:t>Challenges</a:t>
            </a:r>
            <a:r>
              <a:rPr lang="de-DE" dirty="0"/>
              <a:t>	</a:t>
            </a:r>
          </a:p>
          <a:p>
            <a:r>
              <a:rPr lang="de-DE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C5426-F23C-B540-B83B-8154D91E84D1}"/>
              </a:ext>
            </a:extLst>
          </p:cNvPr>
          <p:cNvSpPr txBox="1"/>
          <p:nvPr/>
        </p:nvSpPr>
        <p:spPr>
          <a:xfrm>
            <a:off x="807720" y="-1234440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2"/>
              </a:buBlip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28799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68F5F-30DC-C64E-9118-6C0D6FE4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Data Analysis </a:t>
            </a:r>
            <a:r>
              <a:rPr lang="de-DE" dirty="0" err="1"/>
              <a:t>for</a:t>
            </a:r>
            <a:r>
              <a:rPr lang="de-DE" dirty="0"/>
              <a:t>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DD487-7A5D-4545-B065-ADE4A3715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(FAIR)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Open Science</a:t>
            </a:r>
          </a:p>
          <a:p>
            <a:r>
              <a:rPr lang="de-DE" i="1" dirty="0"/>
              <a:t>Data</a:t>
            </a:r>
            <a:r>
              <a:rPr lang="de-DE" dirty="0"/>
              <a:t> </a:t>
            </a:r>
            <a:r>
              <a:rPr lang="de-DE" dirty="0" err="1"/>
              <a:t>provides</a:t>
            </a:r>
            <a:r>
              <a:rPr lang="de-DE" dirty="0"/>
              <a:t> potential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understanding</a:t>
            </a:r>
            <a:r>
              <a:rPr lang="de-DE" dirty="0"/>
              <a:t>	</a:t>
            </a:r>
          </a:p>
          <a:p>
            <a:r>
              <a:rPr lang="de-DE" i="1" dirty="0"/>
              <a:t>Data </a:t>
            </a:r>
            <a:r>
              <a:rPr lang="de-DE" i="1" dirty="0" err="1"/>
              <a:t>analysis</a:t>
            </a:r>
            <a:r>
              <a:rPr lang="de-DE" dirty="0"/>
              <a:t> </a:t>
            </a:r>
            <a:r>
              <a:rPr lang="de-DE" dirty="0" err="1"/>
              <a:t>extracts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/>
              <a:t>Publications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data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sources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known</a:t>
            </a:r>
            <a:endParaRPr lang="de-DE" dirty="0"/>
          </a:p>
          <a:p>
            <a:pPr lvl="1"/>
            <a:r>
              <a:rPr lang="de-DE" dirty="0"/>
              <a:t>Central </a:t>
            </a:r>
            <a:r>
              <a:rPr lang="de-DE" dirty="0" err="1"/>
              <a:t>findings</a:t>
            </a:r>
            <a:r>
              <a:rPr lang="de-DE" dirty="0"/>
              <a:t> (</a:t>
            </a:r>
            <a:r>
              <a:rPr lang="de-DE" dirty="0" err="1"/>
              <a:t>figures</a:t>
            </a:r>
            <a:r>
              <a:rPr lang="de-DE" dirty="0"/>
              <a:t>, </a:t>
            </a:r>
            <a:r>
              <a:rPr lang="de-DE" dirty="0" err="1"/>
              <a:t>tables</a:t>
            </a:r>
            <a:r>
              <a:rPr lang="de-DE" dirty="0"/>
              <a:t>, </a:t>
            </a:r>
            <a:r>
              <a:rPr lang="de-DE" dirty="0" err="1"/>
              <a:t>numbers</a:t>
            </a:r>
            <a:r>
              <a:rPr lang="de-DE" dirty="0"/>
              <a:t>)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093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Jupyter</a:t>
            </a:r>
            <a:r>
              <a:rPr lang="en-GB" dirty="0"/>
              <a:t>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9B7C8-AF7E-CD42-BA02-657A7CEDB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-1097281"/>
            <a:ext cx="6294120" cy="915057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98A105-D352-D94D-BE2B-B17564B6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Cells </a:t>
            </a:r>
            <a:r>
              <a:rPr lang="de-DE" dirty="0" err="1"/>
              <a:t>contain</a:t>
            </a:r>
            <a:endParaRPr lang="de-DE" dirty="0"/>
          </a:p>
          <a:p>
            <a:pPr lvl="1"/>
            <a:r>
              <a:rPr lang="de-DE" dirty="0"/>
              <a:t>(</a:t>
            </a:r>
            <a:r>
              <a:rPr lang="de-DE" dirty="0" err="1"/>
              <a:t>formatted</a:t>
            </a:r>
            <a:r>
              <a:rPr lang="de-DE" dirty="0"/>
              <a:t>) </a:t>
            </a:r>
            <a:r>
              <a:rPr lang="de-DE" dirty="0" err="1"/>
              <a:t>text</a:t>
            </a:r>
            <a:endParaRPr lang="de-DE" dirty="0"/>
          </a:p>
          <a:p>
            <a:pPr lvl="1"/>
            <a:r>
              <a:rPr lang="de-DE" dirty="0"/>
              <a:t>Code</a:t>
            </a:r>
          </a:p>
          <a:p>
            <a:pPr lvl="1"/>
            <a:r>
              <a:rPr lang="de-DE" dirty="0"/>
              <a:t>Output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execution</a:t>
            </a:r>
            <a:endParaRPr lang="de-DE" dirty="0"/>
          </a:p>
          <a:p>
            <a:pPr lvl="1"/>
            <a:r>
              <a:rPr lang="de-DE" dirty="0"/>
              <a:t>(</a:t>
            </a:r>
            <a:r>
              <a:rPr lang="de-DE" dirty="0" err="1"/>
              <a:t>multimedia</a:t>
            </a:r>
            <a:r>
              <a:rPr lang="de-DE" dirty="0"/>
              <a:t>)</a:t>
            </a:r>
          </a:p>
          <a:p>
            <a:r>
              <a:rPr lang="de-DE" dirty="0"/>
              <a:t>Can </a:t>
            </a:r>
            <a:r>
              <a:rPr lang="de-DE" dirty="0" err="1"/>
              <a:t>execute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interactively</a:t>
            </a:r>
            <a:endParaRPr lang="de-DE" dirty="0"/>
          </a:p>
          <a:p>
            <a:r>
              <a:rPr lang="de-DE" dirty="0"/>
              <a:t>Can save, </a:t>
            </a:r>
            <a:r>
              <a:rPr lang="de-DE" dirty="0" err="1"/>
              <a:t>close</a:t>
            </a:r>
            <a:r>
              <a:rPr lang="de-DE" dirty="0"/>
              <a:t>, </a:t>
            </a:r>
            <a:r>
              <a:rPr lang="de-DE" dirty="0" err="1"/>
              <a:t>load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re-execute</a:t>
            </a:r>
            <a:endParaRPr lang="de-DE" dirty="0"/>
          </a:p>
          <a:p>
            <a:r>
              <a:rPr lang="de-DE" dirty="0"/>
              <a:t>Can </a:t>
            </a:r>
            <a:r>
              <a:rPr lang="de-DE" dirty="0" err="1"/>
              <a:t>export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formats</a:t>
            </a:r>
            <a:endParaRPr lang="de-DE" dirty="0"/>
          </a:p>
          <a:p>
            <a:r>
              <a:rPr lang="de-DE" dirty="0"/>
              <a:t>Remote </a:t>
            </a:r>
            <a:r>
              <a:rPr lang="de-DE" dirty="0" err="1"/>
              <a:t>execution</a:t>
            </a:r>
            <a:r>
              <a:rPr lang="de-DE" dirty="0"/>
              <a:t> via https </a:t>
            </a:r>
            <a:r>
              <a:rPr lang="de-DE" dirty="0" err="1"/>
              <a:t>possible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46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9B71B-797E-BD45-8E54-4B9906744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Jupyter</a:t>
            </a:r>
            <a:r>
              <a:rPr lang="de-DE" dirty="0"/>
              <a:t> Notebook </a:t>
            </a:r>
            <a:r>
              <a:rPr lang="de-DE" dirty="0" err="1"/>
              <a:t>for</a:t>
            </a:r>
            <a:r>
              <a:rPr lang="de-DE" dirty="0"/>
              <a:t> Open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16B01-9ED8-5D4B-A215-BB88CFAE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Combination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,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annotation</a:t>
            </a:r>
            <a:r>
              <a:rPr lang="de-DE" dirty="0"/>
              <a:t> </a:t>
            </a:r>
            <a:r>
              <a:rPr lang="de-DE" i="1" dirty="0"/>
              <a:t>in </a:t>
            </a:r>
            <a:r>
              <a:rPr lang="de-DE" i="1" dirty="0" err="1"/>
              <a:t>one</a:t>
            </a:r>
            <a:r>
              <a:rPr lang="de-DE" i="1" dirty="0"/>
              <a:t> </a:t>
            </a:r>
            <a:r>
              <a:rPr lang="de-DE" i="1" dirty="0" err="1"/>
              <a:t>document</a:t>
            </a:r>
            <a:endParaRPr lang="de-DE" i="1" dirty="0"/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appropriately</a:t>
            </a:r>
            <a:r>
              <a:rPr lang="de-DE" dirty="0"/>
              <a:t>,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i="1" dirty="0" err="1"/>
              <a:t>reproducible</a:t>
            </a:r>
            <a:endParaRPr lang="de-DE" i="1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notebook</a:t>
            </a:r>
            <a:r>
              <a:rPr lang="de-DE" dirty="0"/>
              <a:t> per </a:t>
            </a:r>
            <a:r>
              <a:rPr lang="de-DE" dirty="0" err="1"/>
              <a:t>figure</a:t>
            </a:r>
            <a:r>
              <a:rPr lang="de-DE" dirty="0"/>
              <a:t> in </a:t>
            </a:r>
            <a:r>
              <a:rPr lang="de-DE" dirty="0" err="1"/>
              <a:t>publication</a:t>
            </a:r>
            <a:r>
              <a:rPr lang="de-DE" dirty="0"/>
              <a:t> (</a:t>
            </a:r>
            <a:r>
              <a:rPr lang="de-DE" dirty="0" err="1"/>
              <a:t>examples</a:t>
            </a:r>
            <a:r>
              <a:rPr lang="de-DE" dirty="0"/>
              <a:t>: [1], [2])</a:t>
            </a:r>
          </a:p>
          <a:p>
            <a:r>
              <a:rPr lang="de-DE" dirty="0"/>
              <a:t>Notebooks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r>
              <a:rPr lang="de-DE" dirty="0"/>
              <a:t> </a:t>
            </a:r>
            <a:r>
              <a:rPr lang="de-DE" dirty="0" err="1"/>
              <a:t>publications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i="1" dirty="0" err="1"/>
              <a:t>re-usable</a:t>
            </a:r>
            <a:endParaRPr lang="de-DE" i="1" dirty="0"/>
          </a:p>
          <a:p>
            <a:pPr lvl="1"/>
            <a:r>
              <a:rPr lang="de-DE" dirty="0" err="1"/>
              <a:t>Currently</a:t>
            </a:r>
            <a:r>
              <a:rPr lang="de-DE" dirty="0"/>
              <a:t>, lots </a:t>
            </a:r>
            <a:r>
              <a:rPr lang="de-DE" dirty="0" err="1"/>
              <a:t>of</a:t>
            </a:r>
            <a:r>
              <a:rPr lang="de-DE" dirty="0"/>
              <a:t> time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,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advance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sz="1400" dirty="0"/>
              <a:t>[1] </a:t>
            </a:r>
            <a:r>
              <a:rPr lang="de-DE" sz="1400" dirty="0" err="1"/>
              <a:t>Appl</a:t>
            </a:r>
            <a:r>
              <a:rPr lang="de-DE" sz="1400" dirty="0"/>
              <a:t>. Phys. </a:t>
            </a:r>
            <a:r>
              <a:rPr lang="de-DE" sz="1400" dirty="0" err="1"/>
              <a:t>Lett</a:t>
            </a:r>
            <a:r>
              <a:rPr lang="de-DE" sz="1400" dirty="0"/>
              <a:t>. 109, 122401 (2016), </a:t>
            </a:r>
            <a:r>
              <a:rPr lang="de-DE" sz="1400" dirty="0">
                <a:hlinkClick r:id="rId2"/>
              </a:rPr>
              <a:t>https://doi.org/10.1063/1.4962726</a:t>
            </a:r>
            <a:r>
              <a:rPr lang="de-DE" sz="1400" dirty="0"/>
              <a:t>, </a:t>
            </a:r>
            <a:br>
              <a:rPr lang="de-DE" sz="1400" dirty="0"/>
            </a:br>
            <a:r>
              <a:rPr lang="de-DE" sz="1400" dirty="0"/>
              <a:t>     </a:t>
            </a:r>
            <a:r>
              <a:rPr lang="de-DE" sz="1400" dirty="0">
                <a:hlinkClick r:id="rId3"/>
              </a:rPr>
              <a:t>https://github.com/fangohr/paper-supplement-2016-dmi-nanocylinder-hysteresis</a:t>
            </a:r>
            <a:br>
              <a:rPr lang="de-DE" sz="1400" dirty="0"/>
            </a:br>
            <a:r>
              <a:rPr lang="de-DE" sz="1400" dirty="0"/>
              <a:t>[2] Nanotechnology 27, 455502 (2016), </a:t>
            </a:r>
            <a:r>
              <a:rPr lang="de-DE" sz="1400" dirty="0">
                <a:hlinkClick r:id="rId4"/>
              </a:rPr>
              <a:t>https://doi.org/10.1088/0957-4484/27/45/455502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/>
              <a:t>     </a:t>
            </a:r>
            <a:r>
              <a:rPr lang="de-DE" sz="1400" dirty="0">
                <a:hlinkClick r:id="rId5"/>
              </a:rPr>
              <a:t>https://github.com/maxalbert/paper-supplement-nanoparticle-sensing</a:t>
            </a:r>
            <a:r>
              <a:rPr lang="de-DE" sz="1400" dirty="0"/>
              <a:t> </a:t>
            </a:r>
          </a:p>
          <a:p>
            <a:pPr marL="357187" lvl="1" indent="0">
              <a:buNone/>
            </a:pP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16208-05DA-4240-A5F3-4C2C2E7511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54" y="4189683"/>
            <a:ext cx="4049218" cy="266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8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8F26B23-240B-1B4C-9824-14C6BAFF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8156" y="3296415"/>
            <a:ext cx="4563844" cy="336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083732-F048-4848-BBFB-8E5CE665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Photon </a:t>
            </a:r>
            <a:r>
              <a:rPr lang="de-DE" dirty="0" err="1"/>
              <a:t>and</a:t>
            </a:r>
            <a:r>
              <a:rPr lang="de-DE" dirty="0"/>
              <a:t> Neutron Open Science Cloud (</a:t>
            </a:r>
            <a:r>
              <a:rPr lang="de-DE" dirty="0" err="1"/>
              <a:t>PaNOSC</a:t>
            </a:r>
            <a:r>
              <a:rPr lang="de-DE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2C5D-C352-9145-997D-A8230AE3D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2024064"/>
            <a:ext cx="7829447" cy="3889375"/>
          </a:xfrm>
        </p:spPr>
        <p:txBody>
          <a:bodyPr/>
          <a:lstStyle/>
          <a:p>
            <a:r>
              <a:rPr lang="de-DE" dirty="0"/>
              <a:t>Research </a:t>
            </a:r>
            <a:r>
              <a:rPr lang="de-DE" dirty="0" err="1"/>
              <a:t>facilities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Photons </a:t>
            </a:r>
            <a:r>
              <a:rPr lang="de-DE" dirty="0" err="1"/>
              <a:t>and</a:t>
            </a:r>
            <a:r>
              <a:rPr lang="de-DE" dirty="0"/>
              <a:t> Neutrons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imaging</a:t>
            </a:r>
            <a:endParaRPr lang="de-DE" dirty="0"/>
          </a:p>
          <a:p>
            <a:pPr lvl="1"/>
            <a:r>
              <a:rPr lang="de-DE" dirty="0" err="1"/>
              <a:t>Underpins</a:t>
            </a:r>
            <a:r>
              <a:rPr lang="de-DE" dirty="0"/>
              <a:t> a </a:t>
            </a:r>
            <a:r>
              <a:rPr lang="de-DE" dirty="0" err="1"/>
              <a:t>wide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fundamental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basic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drug</a:t>
            </a:r>
            <a:r>
              <a:rPr lang="de-DE" dirty="0"/>
              <a:t> design</a:t>
            </a:r>
          </a:p>
          <a:p>
            <a:r>
              <a:rPr lang="de-DE" dirty="0"/>
              <a:t>European XFEL: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short-wavelength</a:t>
            </a:r>
            <a:r>
              <a:rPr lang="de-DE" dirty="0"/>
              <a:t> </a:t>
            </a:r>
            <a:r>
              <a:rPr lang="de-DE" dirty="0" err="1"/>
              <a:t>photons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things</a:t>
            </a:r>
            <a:endParaRPr lang="de-DE" dirty="0"/>
          </a:p>
          <a:p>
            <a:pPr lvl="1"/>
            <a:r>
              <a:rPr lang="de-DE" dirty="0"/>
              <a:t>Infrastructure</a:t>
            </a:r>
          </a:p>
          <a:p>
            <a:pPr lvl="2"/>
            <a:r>
              <a:rPr lang="de-DE" dirty="0"/>
              <a:t>3.4km </a:t>
            </a:r>
            <a:r>
              <a:rPr lang="de-DE" dirty="0" err="1"/>
              <a:t>tunnel</a:t>
            </a:r>
            <a:endParaRPr lang="de-DE" dirty="0"/>
          </a:p>
          <a:p>
            <a:pPr lvl="2"/>
            <a:r>
              <a:rPr lang="de-DE" dirty="0" err="1"/>
              <a:t>Accelerate</a:t>
            </a:r>
            <a:r>
              <a:rPr lang="de-DE" dirty="0"/>
              <a:t> </a:t>
            </a:r>
            <a:r>
              <a:rPr lang="de-DE" dirty="0" err="1"/>
              <a:t>electrons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photons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de-DE" dirty="0"/>
          </a:p>
          <a:p>
            <a:pPr lvl="1"/>
            <a:r>
              <a:rPr lang="de-DE" dirty="0"/>
              <a:t>Data </a:t>
            </a:r>
            <a:r>
              <a:rPr lang="de-DE" dirty="0" err="1"/>
              <a:t>volume</a:t>
            </a:r>
            <a:endParaRPr lang="de-DE" dirty="0"/>
          </a:p>
          <a:p>
            <a:pPr lvl="2"/>
            <a:r>
              <a:rPr lang="en-GB" dirty="0"/>
              <a:t>Typical detector: 1 million pixels, each using 2 bytes</a:t>
            </a:r>
          </a:p>
          <a:p>
            <a:pPr lvl="2"/>
            <a:r>
              <a:rPr lang="en-GB" dirty="0"/>
              <a:t>up to 27,000 X-ray pulses per second</a:t>
            </a:r>
          </a:p>
          <a:p>
            <a:pPr lvl="2"/>
            <a:r>
              <a:rPr lang="en-GB" dirty="0">
                <a:sym typeface="Wingdings" pitchFamily="2" charset="2"/>
              </a:rPr>
              <a:t> 2 byte * 1,000,000 * 27,000 / s = 54 GB/s</a:t>
            </a:r>
          </a:p>
          <a:p>
            <a:pPr lvl="2"/>
            <a:r>
              <a:rPr lang="en-GB" dirty="0">
                <a:sym typeface="Wingdings" pitchFamily="2" charset="2"/>
              </a:rPr>
              <a:t> 194 TB/h (theoretical peak)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1932-80FF-B641-AA81-364746E18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784" y="485662"/>
            <a:ext cx="3038794" cy="2014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68E96-D1C4-FB40-8EF7-62010FDF2612}"/>
              </a:ext>
            </a:extLst>
          </p:cNvPr>
          <p:cNvSpPr txBox="1"/>
          <p:nvPr/>
        </p:nvSpPr>
        <p:spPr>
          <a:xfrm>
            <a:off x="12599878" y="3235455"/>
            <a:ext cx="11216640" cy="609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de-DE" sz="800" dirty="0"/>
              <a:t>https://</a:t>
            </a:r>
            <a:r>
              <a:rPr lang="de-DE" sz="800" dirty="0" err="1"/>
              <a:t>www.esrf.eu</a:t>
            </a:r>
            <a:r>
              <a:rPr lang="de-DE" sz="800" dirty="0"/>
              <a:t>/</a:t>
            </a:r>
            <a:r>
              <a:rPr lang="de-DE" sz="800" dirty="0" err="1"/>
              <a:t>home</a:t>
            </a:r>
            <a:r>
              <a:rPr lang="de-DE" sz="800" dirty="0"/>
              <a:t>/</a:t>
            </a:r>
            <a:r>
              <a:rPr lang="de-DE" sz="800" dirty="0" err="1"/>
              <a:t>news</a:t>
            </a:r>
            <a:r>
              <a:rPr lang="de-DE" sz="800" dirty="0"/>
              <a:t>/</a:t>
            </a:r>
            <a:r>
              <a:rPr lang="de-DE" sz="800" dirty="0" err="1"/>
              <a:t>general</a:t>
            </a:r>
            <a:r>
              <a:rPr lang="de-DE" sz="800" dirty="0"/>
              <a:t>/</a:t>
            </a:r>
            <a:r>
              <a:rPr lang="de-DE" sz="800" dirty="0" err="1"/>
              <a:t>content</a:t>
            </a:r>
            <a:r>
              <a:rPr lang="de-DE" sz="800" dirty="0"/>
              <a:t>-news/</a:t>
            </a:r>
            <a:r>
              <a:rPr lang="de-DE" sz="800" dirty="0" err="1"/>
              <a:t>general</a:t>
            </a:r>
            <a:r>
              <a:rPr lang="de-DE" sz="800" dirty="0"/>
              <a:t>/clear-view-of-robo-neuronal-receptor-opens-door-for-new-cancer-drugs.html</a:t>
            </a:r>
          </a:p>
        </p:txBody>
      </p:sp>
    </p:spTree>
    <p:extLst>
      <p:ext uri="{BB962C8B-B14F-4D97-AF65-F5344CB8AC3E}">
        <p14:creationId xmlns:p14="http://schemas.microsoft.com/office/powerpoint/2010/main" val="347276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39E2-D134-F54A-B0E5-73C16AF1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: </a:t>
            </a:r>
            <a:r>
              <a:rPr lang="de-DE" dirty="0" err="1"/>
              <a:t>example</a:t>
            </a:r>
            <a:r>
              <a:rPr lang="de-DE" dirty="0"/>
              <a:t> European XFEL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06512-E6C9-C444-B9A5-879C2ED9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0" y="2024066"/>
            <a:ext cx="5242615" cy="3889375"/>
          </a:xfrm>
        </p:spPr>
        <p:txBody>
          <a:bodyPr/>
          <a:lstStyle/>
          <a:p>
            <a:r>
              <a:rPr lang="de-DE" sz="1600" dirty="0"/>
              <a:t>Data </a:t>
            </a:r>
            <a:r>
              <a:rPr lang="de-DE" sz="1600" dirty="0" err="1"/>
              <a:t>source</a:t>
            </a:r>
            <a:r>
              <a:rPr lang="de-DE" sz="1600" dirty="0"/>
              <a:t>:</a:t>
            </a:r>
          </a:p>
          <a:p>
            <a:pPr lvl="1"/>
            <a:r>
              <a:rPr lang="de-DE" sz="1600" dirty="0"/>
              <a:t>2d </a:t>
            </a:r>
            <a:r>
              <a:rPr lang="de-DE" sz="1600" dirty="0" err="1"/>
              <a:t>image</a:t>
            </a:r>
            <a:r>
              <a:rPr lang="de-DE" sz="1600" dirty="0"/>
              <a:t> </a:t>
            </a:r>
            <a:r>
              <a:rPr lang="de-DE" sz="1600" dirty="0" err="1"/>
              <a:t>detectors</a:t>
            </a:r>
            <a:r>
              <a:rPr lang="de-DE" sz="1600" dirty="0"/>
              <a:t> (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27,000 </a:t>
            </a:r>
            <a:r>
              <a:rPr lang="de-DE" sz="1600" dirty="0" err="1"/>
              <a:t>images</a:t>
            </a:r>
            <a:r>
              <a:rPr lang="de-DE" sz="1600" dirty="0"/>
              <a:t> /s)</a:t>
            </a:r>
          </a:p>
          <a:p>
            <a:pPr lvl="1"/>
            <a:r>
              <a:rPr lang="de-DE" sz="1600" dirty="0" err="1"/>
              <a:t>Scalar</a:t>
            </a:r>
            <a:r>
              <a:rPr lang="de-DE" sz="1600" dirty="0"/>
              <a:t> </a:t>
            </a:r>
            <a:r>
              <a:rPr lang="de-DE" sz="1600" dirty="0" err="1"/>
              <a:t>values</a:t>
            </a:r>
            <a:r>
              <a:rPr lang="de-DE" sz="1600" dirty="0"/>
              <a:t> (</a:t>
            </a:r>
            <a:r>
              <a:rPr lang="de-DE" sz="1600" dirty="0" err="1"/>
              <a:t>typically</a:t>
            </a:r>
            <a:r>
              <a:rPr lang="de-DE" sz="1600" dirty="0"/>
              <a:t> 10 </a:t>
            </a:r>
            <a:r>
              <a:rPr lang="de-DE" sz="1600" dirty="0" err="1"/>
              <a:t>values</a:t>
            </a:r>
            <a:r>
              <a:rPr lang="de-DE" sz="1600" dirty="0"/>
              <a:t> per </a:t>
            </a:r>
            <a:r>
              <a:rPr lang="de-DE" sz="1600" dirty="0" err="1"/>
              <a:t>second</a:t>
            </a:r>
            <a:r>
              <a:rPr lang="de-DE" sz="1600" dirty="0"/>
              <a:t>)</a:t>
            </a:r>
          </a:p>
          <a:p>
            <a:pPr lvl="1"/>
            <a:r>
              <a:rPr lang="de-DE" sz="1600" dirty="0" err="1"/>
              <a:t>others</a:t>
            </a:r>
            <a:endParaRPr lang="de-DE" sz="1600" dirty="0"/>
          </a:p>
          <a:p>
            <a:r>
              <a:rPr lang="de-DE" sz="1600" dirty="0"/>
              <a:t>Data </a:t>
            </a:r>
            <a:r>
              <a:rPr lang="de-DE" sz="1600" dirty="0" err="1"/>
              <a:t>analysis</a:t>
            </a:r>
            <a:r>
              <a:rPr lang="de-DE" sz="1600" dirty="0"/>
              <a:t>	</a:t>
            </a:r>
          </a:p>
          <a:p>
            <a:pPr lvl="1"/>
            <a:r>
              <a:rPr lang="de-DE" sz="1600" dirty="0" err="1"/>
              <a:t>Calibration</a:t>
            </a:r>
            <a:r>
              <a:rPr lang="de-DE" sz="1600" dirty="0"/>
              <a:t>,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filtering</a:t>
            </a:r>
            <a:r>
              <a:rPr lang="de-DE" sz="1600" dirty="0"/>
              <a:t>, </a:t>
            </a:r>
            <a:r>
              <a:rPr lang="de-DE" sz="1600" dirty="0" err="1"/>
              <a:t>reduction</a:t>
            </a:r>
            <a:r>
              <a:rPr lang="de-DE" sz="1600" dirty="0"/>
              <a:t>, </a:t>
            </a:r>
            <a:r>
              <a:rPr lang="de-DE" sz="1600" dirty="0" err="1"/>
              <a:t>azimuthal</a:t>
            </a:r>
            <a:r>
              <a:rPr lang="de-DE" sz="1600" dirty="0"/>
              <a:t> </a:t>
            </a:r>
            <a:r>
              <a:rPr lang="de-DE" sz="1600" dirty="0" err="1"/>
              <a:t>integration</a:t>
            </a:r>
            <a:r>
              <a:rPr lang="de-DE" sz="1600" dirty="0"/>
              <a:t>, real </a:t>
            </a:r>
            <a:r>
              <a:rPr lang="de-DE" sz="1600" dirty="0" err="1"/>
              <a:t>space</a:t>
            </a:r>
            <a:r>
              <a:rPr lang="de-DE" sz="1600" dirty="0"/>
              <a:t> </a:t>
            </a:r>
            <a:r>
              <a:rPr lang="de-DE" sz="1600" dirty="0" err="1"/>
              <a:t>reconstruction</a:t>
            </a:r>
            <a:r>
              <a:rPr lang="de-DE" sz="1600" dirty="0"/>
              <a:t>, …</a:t>
            </a:r>
          </a:p>
          <a:p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steps</a:t>
            </a:r>
            <a:r>
              <a:rPr lang="de-DE" sz="1600" dirty="0"/>
              <a:t> </a:t>
            </a:r>
            <a:r>
              <a:rPr lang="de-DE" sz="1600" dirty="0" err="1"/>
              <a:t>involving</a:t>
            </a:r>
            <a:r>
              <a:rPr lang="de-DE" sz="1600" dirty="0"/>
              <a:t> different </a:t>
            </a:r>
            <a:r>
              <a:rPr lang="de-DE" sz="1600" dirty="0" err="1"/>
              <a:t>programs</a:t>
            </a:r>
            <a:endParaRPr lang="de-DE" sz="1600" dirty="0"/>
          </a:p>
          <a:p>
            <a:pPr lvl="1"/>
            <a:r>
              <a:rPr lang="de-DE" sz="1600" dirty="0" err="1"/>
              <a:t>connect</a:t>
            </a:r>
            <a:r>
              <a:rPr lang="de-DE" sz="1600" dirty="0"/>
              <a:t> 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via </a:t>
            </a:r>
            <a:r>
              <a:rPr lang="de-D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de-D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–X </a:t>
            </a:r>
            <a:r>
              <a:rPr lang="de-DE" sz="1600" dirty="0" err="1"/>
              <a:t>to</a:t>
            </a:r>
            <a:r>
              <a:rPr lang="de-DE" sz="1600" dirty="0"/>
              <a:t> HPC </a:t>
            </a:r>
            <a:r>
              <a:rPr lang="de-DE" sz="1600" dirty="0" err="1"/>
              <a:t>cluster</a:t>
            </a:r>
            <a:endParaRPr lang="de-DE" sz="1600" dirty="0"/>
          </a:p>
          <a:p>
            <a:pPr lvl="1"/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programs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GUIs (X </a:t>
            </a:r>
            <a:r>
              <a:rPr lang="de-DE" sz="1600" dirty="0" err="1"/>
              <a:t>display</a:t>
            </a:r>
            <a:r>
              <a:rPr lang="de-DE" sz="1600" dirty="0"/>
              <a:t> at </a:t>
            </a:r>
            <a:r>
              <a:rPr lang="de-DE" sz="1600" dirty="0" err="1"/>
              <a:t>EuXFEL</a:t>
            </a:r>
            <a:r>
              <a:rPr lang="de-DE" sz="1600" dirty="0"/>
              <a:t>)</a:t>
            </a:r>
          </a:p>
          <a:p>
            <a:pPr lvl="1"/>
            <a:r>
              <a:rPr lang="de-DE" sz="1600" dirty="0" err="1"/>
              <a:t>some</a:t>
            </a:r>
            <a:r>
              <a:rPr lang="de-DE" sz="1600" dirty="0"/>
              <a:t> </a:t>
            </a:r>
            <a:r>
              <a:rPr lang="de-DE" sz="1600" dirty="0" err="1"/>
              <a:t>programs</a:t>
            </a:r>
            <a:r>
              <a:rPr lang="de-DE" sz="1600" dirty="0"/>
              <a:t> </a:t>
            </a:r>
            <a:r>
              <a:rPr lang="de-DE" sz="1600" dirty="0" err="1"/>
              <a:t>use</a:t>
            </a:r>
            <a:r>
              <a:rPr lang="de-DE" sz="1600" dirty="0"/>
              <a:t> </a:t>
            </a:r>
            <a:r>
              <a:rPr lang="de-DE" sz="1600" dirty="0" err="1"/>
              <a:t>command</a:t>
            </a:r>
            <a:r>
              <a:rPr lang="de-DE" sz="1600" dirty="0"/>
              <a:t> </a:t>
            </a:r>
            <a:r>
              <a:rPr lang="de-DE" sz="1600" dirty="0" err="1"/>
              <a:t>line</a:t>
            </a:r>
            <a:endParaRPr lang="de-DE" sz="1600" dirty="0"/>
          </a:p>
          <a:p>
            <a:pPr lvl="1"/>
            <a:r>
              <a:rPr lang="de-DE" sz="1600" dirty="0" err="1"/>
              <a:t>Increasingly</a:t>
            </a:r>
            <a:r>
              <a:rPr lang="de-DE" sz="1600" dirty="0"/>
              <a:t> </a:t>
            </a:r>
            <a:r>
              <a:rPr lang="de-DE" sz="1600" dirty="0" err="1"/>
              <a:t>Jupyter</a:t>
            </a:r>
            <a:r>
              <a:rPr lang="de-DE" sz="1600" dirty="0"/>
              <a:t> Notebooks</a:t>
            </a:r>
          </a:p>
          <a:p>
            <a:endParaRPr lang="de-DE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7D8A7-A57A-BD40-8A5F-4D6DCEF8C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357" r="4091" b="6925"/>
          <a:stretch/>
        </p:blipFill>
        <p:spPr>
          <a:xfrm>
            <a:off x="6167718" y="2024065"/>
            <a:ext cx="5400396" cy="370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92"/>
    </mc:Choice>
    <mc:Fallback xmlns="">
      <p:transition spd="slow" advTm="968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F8435-4B7B-A74A-A566-FE2B745C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70239-674C-EE4A-93F4-38F9759D9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07597" cy="766973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BF99B2-BD13-6743-8B57-1B85F7F72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97" y="106878"/>
            <a:ext cx="5948987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7DD559-A10C-4B4B-BE60-0BD72F41D52A}"/>
              </a:ext>
            </a:extLst>
          </p:cNvPr>
          <p:cNvSpPr/>
          <p:nvPr/>
        </p:nvSpPr>
        <p:spPr>
          <a:xfrm>
            <a:off x="3745216" y="86389"/>
            <a:ext cx="2701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4"/>
              </a:rPr>
              <a:t>https://karabo-data.readthedocs.io/en/latest/index.html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088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">
  <a:themeElements>
    <a:clrScheme name="panosc2">
      <a:dk1>
        <a:srgbClr val="000000"/>
      </a:dk1>
      <a:lt1>
        <a:srgbClr val="FFFFFF"/>
      </a:lt1>
      <a:dk2>
        <a:srgbClr val="B2B2B2"/>
      </a:dk2>
      <a:lt2>
        <a:srgbClr val="F2F1F4"/>
      </a:lt2>
      <a:accent1>
        <a:srgbClr val="A8476E"/>
      </a:accent1>
      <a:accent2>
        <a:srgbClr val="5C67A1"/>
      </a:accent2>
      <a:accent3>
        <a:srgbClr val="71AAD0"/>
      </a:accent3>
      <a:accent4>
        <a:srgbClr val="A4C3D6"/>
      </a:accent4>
      <a:accent5>
        <a:srgbClr val="A8476E"/>
      </a:accent5>
      <a:accent6>
        <a:srgbClr val="3D403D"/>
      </a:accent6>
      <a:hlink>
        <a:srgbClr val="932092"/>
      </a:hlink>
      <a:folHlink>
        <a:srgbClr val="2D2D2D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XFEL_PowerPoint_16x9_v3</Template>
  <TotalTime>996</TotalTime>
  <Words>1059</Words>
  <Application>Microsoft Macintosh PowerPoint</Application>
  <PresentationFormat>Widescreen</PresentationFormat>
  <Paragraphs>167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Courier New</vt:lpstr>
      <vt:lpstr>System Font Regular</vt:lpstr>
      <vt:lpstr>Wingdings</vt:lpstr>
      <vt:lpstr>XFEL_PowerPoint_16x9_v3</vt:lpstr>
      <vt:lpstr>Data analysis with Jupyter Notebook  for Open Science</vt:lpstr>
      <vt:lpstr>PowerPoint Presentation</vt:lpstr>
      <vt:lpstr>Outline</vt:lpstr>
      <vt:lpstr>Data Analysis for Open Science</vt:lpstr>
      <vt:lpstr>Jupyter Notebook</vt:lpstr>
      <vt:lpstr>Jupyter Notebook for Open Science</vt:lpstr>
      <vt:lpstr>Photon and Neutron Open Science Cloud (PaNOSC)</vt:lpstr>
      <vt:lpstr>Current state of data analysis: example European XFEL</vt:lpstr>
      <vt:lpstr>PowerPoint Presentation</vt:lpstr>
      <vt:lpstr>PowerPoint Presentation</vt:lpstr>
      <vt:lpstr>Solution architecture for PaNOSC vision:</vt:lpstr>
      <vt:lpstr>PaNOSC Use case 1: reproducibility and re-usability published results</vt:lpstr>
      <vt:lpstr>PaNOSC Use case 2: enable new data analysis on existing data sets</vt:lpstr>
      <vt:lpstr>Challenges 1</vt:lpstr>
      <vt:lpstr>Challenges 2</vt:lpstr>
      <vt:lpstr>Challenges 3</vt:lpstr>
      <vt:lpstr>Summary</vt:lpstr>
      <vt:lpstr>Acknowledgements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Fangohr H.</dc:creator>
  <cp:lastModifiedBy>Microsoft Office User</cp:lastModifiedBy>
  <cp:revision>89</cp:revision>
  <cp:lastPrinted>2019-05-07T04:50:23Z</cp:lastPrinted>
  <dcterms:created xsi:type="dcterms:W3CDTF">2019-04-28T05:37:45Z</dcterms:created>
  <dcterms:modified xsi:type="dcterms:W3CDTF">2019-05-07T08:41:47Z</dcterms:modified>
</cp:coreProperties>
</file>