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59" r:id="rId2"/>
    <p:sldMasterId id="2147483661" r:id="rId3"/>
    <p:sldMasterId id="2147483657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7" r:id="rId11"/>
    <p:sldId id="268" r:id="rId12"/>
    <p:sldId id="262" r:id="rId13"/>
    <p:sldId id="266" r:id="rId14"/>
    <p:sldId id="264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34"/>
  </p:normalViewPr>
  <p:slideViewPr>
    <p:cSldViewPr snapToGrid="0" snapToObjects="1">
      <p:cViewPr varScale="1">
        <p:scale>
          <a:sx n="171" d="100"/>
          <a:sy n="171" d="100"/>
        </p:scale>
        <p:origin x="50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736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E6AB01-364C-A348-B0D9-595BB5BE7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F12D91-78F4-A74E-9C0F-3B4CEA1976E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54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F08398-7D6E-1745-A009-A04C25078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CA42994-4D10-FB4B-AF6F-1389DBDC12C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A7832F3-1090-2E45-9B95-4D3B56370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23DC00C-1673-BE4D-AE5A-3845A7DD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1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EDD765F8-18BA-604D-87EB-B3D9760817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E696ECA-C7AD-E046-8192-A4064C213E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8AEF36E-6085-904D-B43A-C8B09DEB59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62DA08-BE0A-2046-8251-B39621E4E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924F88-117B-D846-847D-5FDFD16C4BF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5654FC1-4DBD-4648-80C9-79E7F28D7D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29CE2F-9C11-D341-A1F9-C96EE6E74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C4797D-C6F7-B144-9F21-53F55268459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E553D1D-90EB-B442-9B3E-7227D57ABE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9CA633-2F9C-664C-91A2-CBC058249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6939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750E88-DE78-B344-A38C-37E46FB010F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262860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57C4CBE-7185-2242-8FA9-260F7D09F53D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88D24F-60F4-1C44-85FB-0B192A915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8E404E7-63E9-2242-BBFB-D06D4DB627CF}"/>
              </a:ext>
            </a:extLst>
          </p:cNvPr>
          <p:cNvSpPr txBox="1">
            <a:spLocks/>
          </p:cNvSpPr>
          <p:nvPr userDrawn="1"/>
        </p:nvSpPr>
        <p:spPr>
          <a:xfrm>
            <a:off x="546242" y="8163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2A06AE-5534-2247-95EB-15164C92F1EE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E14889E-1665-1547-8E8A-6D5323DA4D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C523F4-A1E9-9843-8E6C-4332A3FE72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50147"/>
            <a:ext cx="133824" cy="1189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1F133D-02FF-3640-814A-5EEEEF2B27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60238" y="2080636"/>
            <a:ext cx="2136858" cy="16414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57BD74-4B25-9B43-A1D3-16EFBA6524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986" y="892073"/>
            <a:ext cx="113256" cy="118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74DD3A4-4A2A-E84A-877B-26F2A6E8109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41217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56D0993-87BD-914A-898D-CE55F5B8BC53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BEC144-BA49-F442-A3B7-E811A2F546EF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3B8488-E0AB-FC4D-9454-1BBB1AE64C3C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4279270-E6A4-4441-95D3-64FC5CAB321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2" name="Tekstvak 21">
            <a:extLst>
              <a:ext uri="{FF2B5EF4-FFF2-40B4-BE49-F238E27FC236}">
                <a16:creationId xmlns:a16="http://schemas.microsoft.com/office/drawing/2014/main" id="{F5352241-5F2F-0A48-9EB0-0DA421D76094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02416D8-EABE-4396-949C-5DBC483A602B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06/05/2019</a:t>
            </a:fld>
            <a:endParaRPr lang="en-GB" sz="900" b="1" i="0" noProof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kstvak 21">
            <a:extLst>
              <a:ext uri="{FF2B5EF4-FFF2-40B4-BE49-F238E27FC236}">
                <a16:creationId xmlns:a16="http://schemas.microsoft.com/office/drawing/2014/main" id="{B6E74D17-90D6-C24F-9E1B-8E7F5BF73C6A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727BBB-22D1-5246-B6F9-701F11FF5F2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FB4FE2-03A4-1147-861C-30301D80641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5" r:id="rId4"/>
    <p:sldLayoutId id="214748366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54C065DA-4EE3-7F46-BA61-9340C5EC91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7641659-EE62-4C4B-800E-E5E173852CBC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83F160-3051-5343-A279-ABC4F18B0298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71D831B-67D2-6044-BF76-06D259999B31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1">
            <a:extLst>
              <a:ext uri="{FF2B5EF4-FFF2-40B4-BE49-F238E27FC236}">
                <a16:creationId xmlns:a16="http://schemas.microsoft.com/office/drawing/2014/main" id="{6117C417-ED11-F64A-AD0F-5BA397A38596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E350F5A-1D90-4578-B64F-335D9A596FE0}" type="datetime1">
              <a:rPr lang="en-GB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06/05/2019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vak 21">
            <a:extLst>
              <a:ext uri="{FF2B5EF4-FFF2-40B4-BE49-F238E27FC236}">
                <a16:creationId xmlns:a16="http://schemas.microsoft.com/office/drawing/2014/main" id="{B7475368-A2F5-2046-8239-8FAF1B0AFDB8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7154051-348C-1843-AA1C-AB809BB83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F0BAA26-6D8B-7747-A346-37C94F6F4B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 userDrawn="1"/>
        </p:nvSpPr>
        <p:spPr>
          <a:xfrm>
            <a:off x="6481460" y="3988285"/>
            <a:ext cx="1691495" cy="357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FEBF892-042C-8C47-80FB-62A8781048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3609" y="2067920"/>
            <a:ext cx="2268644" cy="174267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4EF890C-0E49-E449-8651-D45A73400420}"/>
              </a:ext>
            </a:extLst>
          </p:cNvPr>
          <p:cNvSpPr txBox="1">
            <a:spLocks/>
          </p:cNvSpPr>
          <p:nvPr userDrawn="1"/>
        </p:nvSpPr>
        <p:spPr>
          <a:xfrm>
            <a:off x="1962684" y="3078738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9" name="Titre 6">
            <a:extLst>
              <a:ext uri="{FF2B5EF4-FFF2-40B4-BE49-F238E27FC236}">
                <a16:creationId xmlns:a16="http://schemas.microsoft.com/office/drawing/2014/main" id="{D4D314C7-0F84-AB4E-BE7F-35172DF12265}"/>
              </a:ext>
            </a:extLst>
          </p:cNvPr>
          <p:cNvSpPr txBox="1">
            <a:spLocks/>
          </p:cNvSpPr>
          <p:nvPr userDrawn="1"/>
        </p:nvSpPr>
        <p:spPr>
          <a:xfrm>
            <a:off x="1962684" y="2233154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3C4C258-560F-7E41-A4DF-4F971543C08A}"/>
              </a:ext>
            </a:extLst>
          </p:cNvPr>
          <p:cNvSpPr txBox="1">
            <a:spLocks/>
          </p:cNvSpPr>
          <p:nvPr userDrawn="1"/>
        </p:nvSpPr>
        <p:spPr>
          <a:xfrm>
            <a:off x="546242" y="8280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9534ACA-D415-764D-8B5D-37ACE43416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74373"/>
            <a:ext cx="133824" cy="1189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997F26F-FA34-1E4E-B306-AC13B5F01D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986" y="903773"/>
            <a:ext cx="113256" cy="1189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46439F1B-1DA1-CD4A-8099-15205076493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atahub.egi.eu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5BFE1615-A5F2-8846-9282-FF4985AA1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919" y="2490809"/>
            <a:ext cx="4543746" cy="840230"/>
          </a:xfrm>
        </p:spPr>
        <p:txBody>
          <a:bodyPr/>
          <a:lstStyle/>
          <a:p>
            <a:r>
              <a:rPr lang="fr-FR" dirty="0" err="1"/>
              <a:t>Status</a:t>
            </a:r>
            <a:r>
              <a:rPr lang="fr-FR" dirty="0"/>
              <a:t> of EGI Services for Data Management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DC7F99-C6A7-E74F-AB98-FE876C94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19" y="1948714"/>
            <a:ext cx="5714042" cy="507831"/>
          </a:xfrm>
        </p:spPr>
        <p:txBody>
          <a:bodyPr/>
          <a:lstStyle/>
          <a:p>
            <a:r>
              <a:rPr lang="fr-FR" dirty="0"/>
              <a:t>Data Management in EGI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CA4EF5-D28C-0C4E-B27F-18EE26188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EGI </a:t>
            </a:r>
            <a:r>
              <a:rPr lang="fr-FR" dirty="0" err="1"/>
              <a:t>Foundation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146381-8AC7-E249-864F-89F49B5DD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Baptiste Grenier</a:t>
            </a:r>
          </a:p>
        </p:txBody>
      </p:sp>
    </p:spTree>
    <p:extLst>
      <p:ext uri="{BB962C8B-B14F-4D97-AF65-F5344CB8AC3E}">
        <p14:creationId xmlns:p14="http://schemas.microsoft.com/office/powerpoint/2010/main" val="387809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78BDBF-2F07-214D-8D97-8CBC5B398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Invenio</a:t>
            </a:r>
            <a:endParaRPr lang="en-GB" dirty="0"/>
          </a:p>
          <a:p>
            <a:pPr lvl="1"/>
            <a:r>
              <a:rPr lang="en-GB" dirty="0"/>
              <a:t>A </a:t>
            </a:r>
            <a:r>
              <a:rPr lang="en-GB" b="1" dirty="0"/>
              <a:t>framework</a:t>
            </a:r>
            <a:r>
              <a:rPr lang="en-GB" dirty="0"/>
              <a:t> for building data repositories</a:t>
            </a:r>
          </a:p>
          <a:p>
            <a:pPr lvl="2"/>
            <a:r>
              <a:rPr lang="en-GB" dirty="0"/>
              <a:t>DOI/PID, discoverability, citation</a:t>
            </a:r>
          </a:p>
          <a:p>
            <a:pPr lvl="2"/>
            <a:r>
              <a:rPr lang="en-GB" dirty="0"/>
              <a:t>Multiple “implementations”: </a:t>
            </a:r>
            <a:r>
              <a:rPr lang="en-GB" dirty="0" err="1"/>
              <a:t>Zenodo</a:t>
            </a:r>
            <a:r>
              <a:rPr lang="en-GB" dirty="0"/>
              <a:t>, CERN Videos, CERN Open Data, </a:t>
            </a:r>
            <a:r>
              <a:rPr lang="en-GB" dirty="0" err="1"/>
              <a:t>Reana</a:t>
            </a:r>
            <a:r>
              <a:rPr lang="en-GB" dirty="0"/>
              <a:t>, B2SHARE,…</a:t>
            </a:r>
          </a:p>
          <a:p>
            <a:pPr lvl="1"/>
            <a:r>
              <a:rPr lang="en-GB" dirty="0"/>
              <a:t>Multiple options</a:t>
            </a:r>
          </a:p>
          <a:p>
            <a:pPr lvl="2"/>
            <a:r>
              <a:rPr lang="en-GB" dirty="0"/>
              <a:t>Using/adapting/investing effort in an existing implementation</a:t>
            </a:r>
          </a:p>
          <a:p>
            <a:pPr lvl="2"/>
            <a:r>
              <a:rPr lang="en-GB" dirty="0"/>
              <a:t>Creating a new one targeting EGI needs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327A0A-CA23-4D4F-91A0-4F1D743B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scouting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0BF17C1-0254-F540-94B1-A09515DD6E2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5375461" cy="369332"/>
          </a:xfrm>
        </p:spPr>
        <p:txBody>
          <a:bodyPr/>
          <a:lstStyle/>
          <a:p>
            <a:r>
              <a:rPr lang="en-GB" dirty="0" err="1"/>
              <a:t>Invenio</a:t>
            </a:r>
            <a:r>
              <a:rPr lang="en-GB" dirty="0"/>
              <a:t>: building data repositories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1AE5E67-42BF-F647-B130-1717F0108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515" y="3592372"/>
            <a:ext cx="2514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37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B5D5DE-8C6D-6E4D-8901-825BD86765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 quick overview of all EGI Data-related services</a:t>
            </a:r>
          </a:p>
          <a:p>
            <a:pPr lvl="1"/>
            <a:r>
              <a:rPr lang="en-GB" dirty="0"/>
              <a:t>Archive Storage</a:t>
            </a:r>
          </a:p>
          <a:p>
            <a:pPr lvl="1"/>
            <a:r>
              <a:rPr lang="en-GB" dirty="0"/>
              <a:t>Online Storage</a:t>
            </a:r>
          </a:p>
          <a:p>
            <a:pPr lvl="1"/>
            <a:r>
              <a:rPr lang="en-GB" dirty="0"/>
              <a:t>Data Transfer</a:t>
            </a:r>
          </a:p>
          <a:p>
            <a:pPr lvl="1"/>
            <a:r>
              <a:rPr lang="en-GB" dirty="0"/>
              <a:t>DataHub</a:t>
            </a:r>
          </a:p>
          <a:p>
            <a:pPr marL="342900" lvl="1" indent="0">
              <a:buNone/>
            </a:pPr>
            <a:endParaRPr lang="en-GB" dirty="0"/>
          </a:p>
          <a:p>
            <a:r>
              <a:rPr lang="en-GB" dirty="0"/>
              <a:t>Looking forward</a:t>
            </a:r>
          </a:p>
          <a:p>
            <a:pPr lvl="1"/>
            <a:r>
              <a:rPr lang="en-GB" dirty="0"/>
              <a:t>Offering services for the whole data lifecycle</a:t>
            </a:r>
          </a:p>
          <a:p>
            <a:pPr lvl="1"/>
            <a:r>
              <a:rPr lang="en-GB" dirty="0"/>
              <a:t>Interesting complementary solutions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7919F-7632-824C-AA47-F74D88E6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7" y="169145"/>
            <a:ext cx="5271382" cy="341632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D9DBCF-06E3-D64C-9403-720DD6C64F1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26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C7A3AB-54AC-194C-9457-4C14A6B511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/>
              <a:t>Legacy</a:t>
            </a:r>
            <a:r>
              <a:rPr lang="en-GB" dirty="0"/>
              <a:t> service for </a:t>
            </a:r>
            <a:r>
              <a:rPr lang="en-GB" b="1" dirty="0"/>
              <a:t>long term archival of data</a:t>
            </a:r>
          </a:p>
          <a:p>
            <a:pPr lvl="1"/>
            <a:r>
              <a:rPr lang="en-GB" dirty="0"/>
              <a:t>Initially based on Tape</a:t>
            </a:r>
          </a:p>
          <a:p>
            <a:pPr lvl="2"/>
            <a:r>
              <a:rPr lang="en-GB" dirty="0"/>
              <a:t>Multiple EGI participants using tape for their internal needs</a:t>
            </a:r>
          </a:p>
          <a:p>
            <a:pPr lvl="1"/>
            <a:r>
              <a:rPr lang="en-GB" dirty="0"/>
              <a:t>Other technologies could be used</a:t>
            </a:r>
          </a:p>
          <a:p>
            <a:pPr lvl="1"/>
            <a:endParaRPr lang="en-GB" dirty="0"/>
          </a:p>
          <a:p>
            <a:r>
              <a:rPr lang="en-GB" dirty="0"/>
              <a:t>Currently discussing access models with service providers</a:t>
            </a:r>
          </a:p>
          <a:p>
            <a:pPr lvl="1"/>
            <a:r>
              <a:rPr lang="en-GB" dirty="0"/>
              <a:t>Any interested service provider is welcome</a:t>
            </a:r>
          </a:p>
          <a:p>
            <a:pPr lvl="1"/>
            <a:r>
              <a:rPr lang="en-GB" dirty="0"/>
              <a:t>May be retired from EGI Service Catalogue if no way to offer it is found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EBE34E-14C3-B149-8BE6-F7CE7D5B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Archive Storage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716C92-CF17-5047-AFDD-4DED05871E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dirty="0"/>
              <a:t>Back-up data for the long term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C7FEF-B65E-9241-8294-8D785AE6E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927" y="3878786"/>
            <a:ext cx="1181100" cy="939800"/>
          </a:xfrm>
          <a:prstGeom prst="rect">
            <a:avLst/>
          </a:prstGeom>
        </p:spPr>
      </p:pic>
      <p:pic>
        <p:nvPicPr>
          <p:cNvPr id="7" name="Picture 6" descr="A close up of electronics&#10;&#10;Description automatically generated">
            <a:extLst>
              <a:ext uri="{FF2B5EF4-FFF2-40B4-BE49-F238E27FC236}">
                <a16:creationId xmlns:a16="http://schemas.microsoft.com/office/drawing/2014/main" id="{75F9EE9B-B053-EA4E-9C74-8464E5608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912" y="1511743"/>
            <a:ext cx="2058031" cy="13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0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78BDBF-2F07-214D-8D97-8CBC5B398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/>
              <a:t>production</a:t>
            </a:r>
            <a:r>
              <a:rPr lang="en-GB" dirty="0"/>
              <a:t> service covering multiple </a:t>
            </a:r>
            <a:r>
              <a:rPr lang="en-GB" b="1" dirty="0"/>
              <a:t>data</a:t>
            </a:r>
            <a:r>
              <a:rPr lang="en-GB" dirty="0"/>
              <a:t> </a:t>
            </a:r>
            <a:r>
              <a:rPr lang="en-GB" b="1" dirty="0"/>
              <a:t>storage and access</a:t>
            </a:r>
            <a:r>
              <a:rPr lang="en-GB" dirty="0"/>
              <a:t> technologies</a:t>
            </a:r>
          </a:p>
          <a:p>
            <a:pPr lvl="1"/>
            <a:r>
              <a:rPr lang="en-GB" dirty="0"/>
              <a:t>“Grid” Storage Elements</a:t>
            </a:r>
          </a:p>
          <a:p>
            <a:pPr lvl="2"/>
            <a:r>
              <a:rPr lang="en-GB" dirty="0"/>
              <a:t>DPM, </a:t>
            </a:r>
            <a:r>
              <a:rPr lang="en-GB" dirty="0" err="1"/>
              <a:t>dCache</a:t>
            </a:r>
            <a:r>
              <a:rPr lang="en-GB" dirty="0"/>
              <a:t>, </a:t>
            </a:r>
            <a:r>
              <a:rPr lang="en-GB" dirty="0" err="1"/>
              <a:t>StoRM</a:t>
            </a:r>
            <a:r>
              <a:rPr lang="en-GB" dirty="0"/>
              <a:t>…</a:t>
            </a:r>
          </a:p>
          <a:p>
            <a:pPr lvl="1"/>
            <a:r>
              <a:rPr lang="en-GB" dirty="0"/>
              <a:t>“Cloud” object-storage</a:t>
            </a:r>
          </a:p>
          <a:p>
            <a:pPr lvl="2"/>
            <a:r>
              <a:rPr lang="en-GB" dirty="0"/>
              <a:t>OpenStack Swift</a:t>
            </a:r>
          </a:p>
          <a:p>
            <a:pPr lvl="1"/>
            <a:endParaRPr lang="en-GB" dirty="0"/>
          </a:p>
          <a:p>
            <a:r>
              <a:rPr lang="en-GB" b="1" dirty="0"/>
              <a:t>Providing data access </a:t>
            </a:r>
            <a:r>
              <a:rPr lang="en-GB" dirty="0"/>
              <a:t>to other services</a:t>
            </a:r>
          </a:p>
          <a:p>
            <a:pPr lvl="1"/>
            <a:r>
              <a:rPr lang="en-GB" dirty="0"/>
              <a:t>Cloud Compute, Cloud Container Compute</a:t>
            </a:r>
          </a:p>
          <a:p>
            <a:pPr lvl="1"/>
            <a:r>
              <a:rPr lang="en-GB" dirty="0"/>
              <a:t>High Throughput Compute</a:t>
            </a:r>
          </a:p>
          <a:p>
            <a:pPr lvl="1"/>
            <a:r>
              <a:rPr lang="en-GB" dirty="0"/>
              <a:t>Workload Manger</a:t>
            </a:r>
          </a:p>
          <a:p>
            <a:pPr marL="342900" lvl="1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327A0A-CA23-4D4F-91A0-4F1D743B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storage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0BF17C1-0254-F540-94B1-A09515DD6E2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5375461" cy="646331"/>
          </a:xfrm>
        </p:spPr>
        <p:txBody>
          <a:bodyPr/>
          <a:lstStyle/>
          <a:p>
            <a:r>
              <a:rPr lang="en-GB" dirty="0"/>
              <a:t>Store, share and access your files and metadata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B2FFC-A68C-EE45-846C-B350A64D6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240" y="3296589"/>
            <a:ext cx="927100" cy="1270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E8414EA-6842-A944-9CF0-D9A5A88AB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700" y="1826937"/>
            <a:ext cx="1216090" cy="61238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429DE87-01D6-A042-A311-8A6A82506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160" y="1865391"/>
            <a:ext cx="1197362" cy="11973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C07381-3921-DF46-9A60-C71B7721D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753" y="1927766"/>
            <a:ext cx="1447811" cy="119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478D08-61A2-1542-9735-CDC6629A8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490" y="2571750"/>
            <a:ext cx="1690339" cy="4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78BDBF-2F07-214D-8D97-8CBC5B398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/>
              <a:t>production</a:t>
            </a:r>
            <a:r>
              <a:rPr lang="en-GB" dirty="0"/>
              <a:t> service for </a:t>
            </a:r>
            <a:r>
              <a:rPr lang="en-GB" b="1" dirty="0"/>
              <a:t>managing data transfers</a:t>
            </a:r>
            <a:r>
              <a:rPr lang="en-GB" dirty="0"/>
              <a:t> reliably and efficiently</a:t>
            </a:r>
          </a:p>
          <a:p>
            <a:pPr lvl="1"/>
            <a:r>
              <a:rPr lang="en-GB" dirty="0"/>
              <a:t>FTS- and WebFTS-based</a:t>
            </a:r>
          </a:p>
          <a:p>
            <a:endParaRPr lang="en-GB" dirty="0"/>
          </a:p>
          <a:p>
            <a:r>
              <a:rPr lang="en-GB" dirty="0"/>
              <a:t>Two providers have </a:t>
            </a:r>
            <a:r>
              <a:rPr lang="en-GB" b="1" dirty="0"/>
              <a:t>recently agreed an OLA</a:t>
            </a:r>
            <a:r>
              <a:rPr lang="en-GB" dirty="0"/>
              <a:t> with EGI</a:t>
            </a:r>
          </a:p>
          <a:p>
            <a:pPr lvl="1"/>
            <a:r>
              <a:rPr lang="en-GB" dirty="0"/>
              <a:t>CERN – FTS and WebFTS</a:t>
            </a:r>
          </a:p>
          <a:p>
            <a:pPr lvl="1"/>
            <a:r>
              <a:rPr lang="en-GB" dirty="0"/>
              <a:t>UKRI/RAL - FTS</a:t>
            </a:r>
          </a:p>
          <a:p>
            <a:endParaRPr lang="en-GB" dirty="0"/>
          </a:p>
          <a:p>
            <a:r>
              <a:rPr lang="en-GB" dirty="0"/>
              <a:t>Next steps</a:t>
            </a:r>
          </a:p>
          <a:p>
            <a:pPr lvl="1"/>
            <a:r>
              <a:rPr lang="en-GB" b="1" dirty="0"/>
              <a:t>Integration</a:t>
            </a:r>
            <a:r>
              <a:rPr lang="en-GB" dirty="0"/>
              <a:t> of a </a:t>
            </a:r>
            <a:r>
              <a:rPr lang="en-GB" b="1" dirty="0"/>
              <a:t>with EGI Check-in and </a:t>
            </a:r>
            <a:r>
              <a:rPr lang="en-GB" b="1" dirty="0" err="1"/>
              <a:t>RCauth</a:t>
            </a:r>
            <a:endParaRPr lang="en-GB" b="1" dirty="0"/>
          </a:p>
          <a:p>
            <a:pPr lvl="2"/>
            <a:r>
              <a:rPr lang="en-GB" dirty="0"/>
              <a:t>OIDC</a:t>
            </a:r>
          </a:p>
          <a:p>
            <a:pPr lvl="2"/>
            <a:r>
              <a:rPr lang="en-GB" dirty="0"/>
              <a:t>Online CA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327A0A-CA23-4D4F-91A0-4F1D743B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0BF17C1-0254-F540-94B1-A09515DD6E2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5732300" cy="646331"/>
          </a:xfrm>
        </p:spPr>
        <p:txBody>
          <a:bodyPr/>
          <a:lstStyle/>
          <a:p>
            <a:r>
              <a:rPr lang="en-GB" dirty="0"/>
              <a:t>Transfer large sets of data from one place to another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8AC44-AD51-C54C-B3DC-A7291EE27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873" y="3494391"/>
            <a:ext cx="1565181" cy="1187379"/>
          </a:xfrm>
          <a:prstGeom prst="rect">
            <a:avLst/>
          </a:prstGeom>
        </p:spPr>
      </p:pic>
      <p:pic>
        <p:nvPicPr>
          <p:cNvPr id="8" name="Picture 7" descr="A picture containing accessory, balloon&#10;&#10;Description automatically generated">
            <a:extLst>
              <a:ext uri="{FF2B5EF4-FFF2-40B4-BE49-F238E27FC236}">
                <a16:creationId xmlns:a16="http://schemas.microsoft.com/office/drawing/2014/main" id="{329ED1FD-0C39-5843-89CD-2DF5BBF0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873" y="1705878"/>
            <a:ext cx="1451854" cy="14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3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78BDBF-2F07-214D-8D97-8CBC5B398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 service for </a:t>
            </a:r>
            <a:r>
              <a:rPr lang="en-GB" b="1" dirty="0"/>
              <a:t>federated access, sharing, publishing, discovery of data</a:t>
            </a:r>
          </a:p>
          <a:p>
            <a:pPr lvl="1"/>
            <a:r>
              <a:rPr lang="en-GB" dirty="0"/>
              <a:t>based on Onedata, operated by CYFRONET</a:t>
            </a:r>
          </a:p>
          <a:p>
            <a:pPr lvl="1"/>
            <a:r>
              <a:rPr lang="en-GB" dirty="0"/>
              <a:t>EGI’s central Onezone: </a:t>
            </a:r>
            <a:r>
              <a:rPr lang="en-GB" dirty="0">
                <a:hlinkClick r:id="rId2"/>
              </a:rPr>
              <a:t>https://datahub.egi.eu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A reference/central Oneprovider connected to the DataHub</a:t>
            </a:r>
          </a:p>
          <a:p>
            <a:pPr lvl="2"/>
            <a:r>
              <a:rPr lang="en-GB" dirty="0"/>
              <a:t>Providers at various sites can be federated</a:t>
            </a:r>
          </a:p>
          <a:p>
            <a:pPr lvl="1"/>
            <a:r>
              <a:rPr lang="en-GB" dirty="0"/>
              <a:t>Integration with various other services</a:t>
            </a:r>
          </a:p>
          <a:p>
            <a:pPr lvl="2"/>
            <a:r>
              <a:rPr lang="en-GB" dirty="0"/>
              <a:t>EGI: Check-in AAI, Cloud Compute, Cloud Container Compute, Online Storage, Notebooks,…</a:t>
            </a:r>
          </a:p>
          <a:p>
            <a:pPr lvl="2"/>
            <a:r>
              <a:rPr lang="en-GB" dirty="0"/>
              <a:t>EOSC-hub: B2HANDLE, B2FIND,…</a:t>
            </a:r>
          </a:p>
          <a:p>
            <a:endParaRPr lang="en-GB" dirty="0"/>
          </a:p>
          <a:p>
            <a:r>
              <a:rPr lang="en-GB" dirty="0"/>
              <a:t>A long exploratory phase with various piloting activities was conducted</a:t>
            </a:r>
          </a:p>
          <a:p>
            <a:pPr lvl="1"/>
            <a:r>
              <a:rPr lang="en-GB" dirty="0"/>
              <a:t>Lots of improvements on stability, performance</a:t>
            </a:r>
          </a:p>
          <a:p>
            <a:pPr lvl="1"/>
            <a:r>
              <a:rPr lang="en-GB" dirty="0"/>
              <a:t>Lots of new features</a:t>
            </a:r>
          </a:p>
          <a:p>
            <a:pPr lvl="1"/>
            <a:endParaRPr lang="en-GB" dirty="0"/>
          </a:p>
          <a:p>
            <a:r>
              <a:rPr lang="en-GB" dirty="0"/>
              <a:t>Discoverability through the EGI Service Catalogue being finalized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327A0A-CA23-4D4F-91A0-4F1D743B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DataHub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0BF17C1-0254-F540-94B1-A09515DD6E2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5375461" cy="369332"/>
          </a:xfrm>
        </p:spPr>
        <p:txBody>
          <a:bodyPr/>
          <a:lstStyle/>
          <a:p>
            <a:r>
              <a:rPr lang="en-GB" dirty="0"/>
              <a:t>Data as a Service, distributed data management</a:t>
            </a:r>
          </a:p>
        </p:txBody>
      </p:sp>
      <p:pic>
        <p:nvPicPr>
          <p:cNvPr id="5" name="Google Shape;143;p21" descr="Onedata-logo.png">
            <a:extLst>
              <a:ext uri="{FF2B5EF4-FFF2-40B4-BE49-F238E27FC236}">
                <a16:creationId xmlns:a16="http://schemas.microsoft.com/office/drawing/2014/main" id="{05490E9C-D3C1-9945-9215-BB204B5BEF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6195" y="2049981"/>
            <a:ext cx="2417871" cy="521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48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2B18D-0D16-2E44-9D3D-759EA996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6" y="203123"/>
            <a:ext cx="6267557" cy="341632"/>
          </a:xfrm>
        </p:spPr>
        <p:txBody>
          <a:bodyPr/>
          <a:lstStyle/>
          <a:p>
            <a:r>
              <a:rPr lang="en-GB" dirty="0"/>
              <a:t>Looking forward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588BF0-C611-A94C-B2E3-E68233A76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95" y="1028308"/>
            <a:ext cx="4774588" cy="3416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D27945-1625-9C4C-BD20-49A45AE7AD1B}"/>
              </a:ext>
            </a:extLst>
          </p:cNvPr>
          <p:cNvSpPr txBox="1"/>
          <p:nvPr/>
        </p:nvSpPr>
        <p:spPr>
          <a:xfrm>
            <a:off x="6208523" y="4444855"/>
            <a:ext cx="2466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ENVRI Reference Model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3F76B03-F992-D944-AD28-7F7F348F76CD}"/>
              </a:ext>
            </a:extLst>
          </p:cNvPr>
          <p:cNvSpPr txBox="1">
            <a:spLocks/>
          </p:cNvSpPr>
          <p:nvPr/>
        </p:nvSpPr>
        <p:spPr>
          <a:xfrm>
            <a:off x="366514" y="896120"/>
            <a:ext cx="3484374" cy="319737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Ambition: Providing </a:t>
            </a:r>
            <a:r>
              <a:rPr lang="en-GB" b="1" dirty="0"/>
              <a:t>an interoperable </a:t>
            </a:r>
            <a:r>
              <a:rPr lang="en-GB" dirty="0"/>
              <a:t>and </a:t>
            </a:r>
            <a:r>
              <a:rPr lang="en-GB" b="1" dirty="0"/>
              <a:t>composable service offer </a:t>
            </a:r>
            <a:r>
              <a:rPr lang="en-GB" dirty="0"/>
              <a:t>supporting the </a:t>
            </a:r>
            <a:r>
              <a:rPr lang="en-GB" b="1" dirty="0"/>
              <a:t>research data lifecycle</a:t>
            </a:r>
          </a:p>
          <a:p>
            <a:endParaRPr lang="en-GB" sz="1100" b="1" dirty="0"/>
          </a:p>
          <a:p>
            <a:r>
              <a:rPr lang="en-GB" dirty="0"/>
              <a:t>Supporting FAIR practices</a:t>
            </a:r>
          </a:p>
          <a:p>
            <a:r>
              <a:rPr lang="en-GB" dirty="0"/>
              <a:t>Persistent Identifiers</a:t>
            </a:r>
          </a:p>
          <a:p>
            <a:r>
              <a:rPr lang="en-GB" dirty="0"/>
              <a:t>Cataloguing, Discovery</a:t>
            </a:r>
          </a:p>
          <a:p>
            <a:r>
              <a:rPr lang="en-GB" dirty="0"/>
              <a:t>Interoperability, Integration</a:t>
            </a:r>
          </a:p>
          <a:p>
            <a:r>
              <a:rPr lang="en-GB" dirty="0"/>
              <a:t>Data orchestration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212AC-8767-D246-B491-B3B9488D7B2F}"/>
              </a:ext>
            </a:extLst>
          </p:cNvPr>
          <p:cNvSpPr txBox="1"/>
          <p:nvPr/>
        </p:nvSpPr>
        <p:spPr>
          <a:xfrm>
            <a:off x="4305449" y="629572"/>
            <a:ext cx="28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The Research Data Lifecycle</a:t>
            </a:r>
          </a:p>
        </p:txBody>
      </p:sp>
    </p:spTree>
    <p:extLst>
      <p:ext uri="{BB962C8B-B14F-4D97-AF65-F5344CB8AC3E}">
        <p14:creationId xmlns:p14="http://schemas.microsoft.com/office/powerpoint/2010/main" val="101879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0E0C32-1220-D74D-BE7B-91BFACB85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6" y="186867"/>
            <a:ext cx="6074269" cy="341632"/>
          </a:xfrm>
        </p:spPr>
        <p:txBody>
          <a:bodyPr/>
          <a:lstStyle/>
          <a:p>
            <a:r>
              <a:rPr lang="en-GB" dirty="0"/>
              <a:t>Integration example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D16C1E8-6868-A04F-9DC3-E521B31354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oogle Shape;173;p13">
            <a:extLst>
              <a:ext uri="{FF2B5EF4-FFF2-40B4-BE49-F238E27FC236}">
                <a16:creationId xmlns:a16="http://schemas.microsoft.com/office/drawing/2014/main" id="{C5CF7166-EE19-E04F-B933-B8D6167C396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9" r="159"/>
          <a:stretch/>
        </p:blipFill>
        <p:spPr>
          <a:xfrm>
            <a:off x="1382751" y="628358"/>
            <a:ext cx="6259551" cy="4006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90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78BDBF-2F07-214D-8D97-8CBC5B398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 err="1"/>
              <a:t>Rucio</a:t>
            </a:r>
            <a:endParaRPr lang="en-GB" b="1" dirty="0"/>
          </a:p>
          <a:p>
            <a:pPr lvl="1"/>
            <a:r>
              <a:rPr lang="en-GB" dirty="0"/>
              <a:t>A distributed data management solution</a:t>
            </a:r>
          </a:p>
          <a:p>
            <a:pPr lvl="1"/>
            <a:r>
              <a:rPr lang="en-GB" dirty="0"/>
              <a:t>A rule-based engine for automated data management</a:t>
            </a:r>
          </a:p>
          <a:p>
            <a:pPr lvl="1"/>
            <a:r>
              <a:rPr lang="en-GB" dirty="0"/>
              <a:t>FTS for Data Transfer scheduling and management</a:t>
            </a:r>
          </a:p>
          <a:p>
            <a:pPr lvl="1"/>
            <a:r>
              <a:rPr lang="en-GB" dirty="0"/>
              <a:t>A central service able to connect to existing storage endpoint</a:t>
            </a:r>
          </a:p>
          <a:p>
            <a:pPr lvl="2"/>
            <a:r>
              <a:rPr lang="en-GB" dirty="0"/>
              <a:t>No new component to be deployed at a site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327A0A-CA23-4D4F-91A0-4F1D743B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scouting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0BF17C1-0254-F540-94B1-A09515DD6E2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5375461" cy="369332"/>
          </a:xfrm>
        </p:spPr>
        <p:txBody>
          <a:bodyPr/>
          <a:lstStyle/>
          <a:p>
            <a:r>
              <a:rPr lang="en-GB" dirty="0" err="1"/>
              <a:t>Rucio</a:t>
            </a:r>
            <a:r>
              <a:rPr lang="en-GB" dirty="0"/>
              <a:t>: distributed data management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A84D5D2A-3CCE-2842-8B89-07653B1DB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431" y="3500242"/>
            <a:ext cx="2487138" cy="48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13973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0D7A7F13-B78D-4B6D-B37C-96B02A7D623F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4396AB53-ADF7-4515-B455-D52E94D9B8BA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71F0978B-9F86-4233-8225-1DECC6111229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3287D5CC-FA01-4047-B069-583CC3621E52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4106</TotalTime>
  <Words>475</Words>
  <Application>Microsoft Macintosh PowerPoint</Application>
  <PresentationFormat>On-screen Show (16:9)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HOME</vt:lpstr>
      <vt:lpstr>CONTENT</vt:lpstr>
      <vt:lpstr>SECTION</vt:lpstr>
      <vt:lpstr>END</vt:lpstr>
      <vt:lpstr>Data Management in EGI</vt:lpstr>
      <vt:lpstr>Outline</vt:lpstr>
      <vt:lpstr>EGI Archive Storage</vt:lpstr>
      <vt:lpstr>Online storage</vt:lpstr>
      <vt:lpstr>Data Transfer</vt:lpstr>
      <vt:lpstr>DataHub</vt:lpstr>
      <vt:lpstr>Looking forward</vt:lpstr>
      <vt:lpstr>Integration example</vt:lpstr>
      <vt:lpstr>Technology scouting</vt:lpstr>
      <vt:lpstr>Technology scouting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Baptiste Grenier</cp:lastModifiedBy>
  <cp:revision>37</cp:revision>
  <cp:lastPrinted>2019-05-07T07:41:55Z</cp:lastPrinted>
  <dcterms:created xsi:type="dcterms:W3CDTF">2019-03-28T09:06:27Z</dcterms:created>
  <dcterms:modified xsi:type="dcterms:W3CDTF">2019-05-07T07:41:57Z</dcterms:modified>
</cp:coreProperties>
</file>