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0"/>
  </p:notesMasterIdLst>
  <p:sldIdLst>
    <p:sldId id="256" r:id="rId5"/>
    <p:sldId id="269" r:id="rId6"/>
    <p:sldId id="271" r:id="rId7"/>
    <p:sldId id="270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/>
  </p:normalViewPr>
  <p:slideViewPr>
    <p:cSldViewPr snapToGrid="0" snapToObjects="1">
      <p:cViewPr varScale="1">
        <p:scale>
          <a:sx n="104" d="100"/>
          <a:sy n="104" d="100"/>
        </p:scale>
        <p:origin x="-664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19. 05. 08.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xmlns="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xmlns="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xmlns="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8560686" y="4782183"/>
            <a:ext cx="331794" cy="219838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951573"/>
            <a:ext cx="8640960" cy="364125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1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1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1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85996"/>
            <a:ext cx="2895600" cy="21602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5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4782185"/>
            <a:ext cx="8640960" cy="3814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85996"/>
            <a:ext cx="2339280" cy="21602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0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3114459" y="0"/>
            <a:ext cx="1133521" cy="27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5940154" y="0"/>
            <a:ext cx="3167471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8401706" y="0"/>
            <a:ext cx="747633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27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27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27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27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4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5733" y="141480"/>
            <a:ext cx="6480720" cy="403287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>
            <a:lvl1pPr algn="l">
              <a:defRPr sz="27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9663"/>
            <a:ext cx="9144000" cy="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349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3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xmlns="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19. 05. 08.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xmlns="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  <p:sldLayoutId id="214748367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xmlns="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19. 05. 08.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xmlns="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xmlns="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87" y="2588489"/>
            <a:ext cx="4543746" cy="651460"/>
          </a:xfrm>
        </p:spPr>
        <p:txBody>
          <a:bodyPr/>
          <a:lstStyle/>
          <a:p>
            <a:r>
              <a:rPr lang="fr-FR" sz="2000" dirty="0" err="1" smtClean="0"/>
              <a:t>Summary</a:t>
            </a:r>
            <a:r>
              <a:rPr lang="fr-FR" sz="2000" dirty="0" smtClean="0"/>
              <a:t> of National initiatives and engagement sessions</a:t>
            </a:r>
            <a:endParaRPr lang="fr-FR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5" y="1680094"/>
            <a:ext cx="4815417" cy="875111"/>
          </a:xfrm>
        </p:spPr>
        <p:txBody>
          <a:bodyPr/>
          <a:lstStyle/>
          <a:p>
            <a:r>
              <a:rPr lang="fr-FR" sz="2800" dirty="0" err="1" smtClean="0"/>
              <a:t>Roadmap</a:t>
            </a:r>
            <a:r>
              <a:rPr lang="fr-FR" sz="2800" dirty="0" smtClean="0"/>
              <a:t> for engagement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research</a:t>
            </a:r>
            <a:r>
              <a:rPr lang="fr-FR" sz="2800" dirty="0" smtClean="0"/>
              <a:t> </a:t>
            </a:r>
            <a:r>
              <a:rPr lang="fr-FR" sz="2800" dirty="0" err="1" smtClean="0"/>
              <a:t>communities</a:t>
            </a:r>
            <a:endParaRPr lang="fr-FR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634" y="3636204"/>
            <a:ext cx="3589956" cy="250993"/>
          </a:xfrm>
        </p:spPr>
        <p:txBody>
          <a:bodyPr/>
          <a:lstStyle/>
          <a:p>
            <a:r>
              <a:rPr lang="fr-FR" dirty="0" smtClean="0"/>
              <a:t>EGI </a:t>
            </a:r>
            <a:r>
              <a:rPr lang="fr-FR" dirty="0" err="1" smtClean="0"/>
              <a:t>Foundation</a:t>
            </a:r>
            <a:r>
              <a:rPr lang="fr-FR" dirty="0" smtClean="0"/>
              <a:t> 	    CNRS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634" y="3353555"/>
            <a:ext cx="3944115" cy="250993"/>
          </a:xfrm>
        </p:spPr>
        <p:txBody>
          <a:bodyPr/>
          <a:lstStyle/>
          <a:p>
            <a:r>
              <a:rPr lang="fr-FR" dirty="0" smtClean="0"/>
              <a:t>Gergely Sipos, </a:t>
            </a:r>
            <a:r>
              <a:rPr lang="fr-FR" dirty="0" err="1" smtClean="0"/>
              <a:t>Genevieve</a:t>
            </a:r>
            <a:r>
              <a:rPr lang="fr-FR" dirty="0" smtClean="0"/>
              <a:t> </a:t>
            </a:r>
            <a:r>
              <a:rPr lang="fr-FR" dirty="0" err="1" smtClean="0"/>
              <a:t>Romier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1:</a:t>
            </a:r>
          </a:p>
          <a:p>
            <a:pPr lvl="1"/>
            <a:r>
              <a:rPr lang="en-US" dirty="0" smtClean="0"/>
              <a:t>France Grilles</a:t>
            </a:r>
          </a:p>
          <a:p>
            <a:pPr lvl="1"/>
            <a:r>
              <a:rPr lang="en-US" dirty="0" smtClean="0"/>
              <a:t>Nectar (Australia)</a:t>
            </a:r>
          </a:p>
          <a:p>
            <a:pPr lvl="1"/>
            <a:r>
              <a:rPr lang="en-US" dirty="0"/>
              <a:t>Nuclear Medicine research </a:t>
            </a:r>
            <a:r>
              <a:rPr lang="en-US" dirty="0" smtClean="0"/>
              <a:t>environments (INSERM)</a:t>
            </a:r>
          </a:p>
          <a:p>
            <a:pPr lvl="1"/>
            <a:r>
              <a:rPr lang="en-US" dirty="0" smtClean="0"/>
              <a:t>IBERGRID</a:t>
            </a:r>
          </a:p>
          <a:p>
            <a:pPr lvl="1"/>
            <a:r>
              <a:rPr lang="en-US" dirty="0" smtClean="0"/>
              <a:t>Bulgarian National Initiative</a:t>
            </a:r>
          </a:p>
          <a:p>
            <a:r>
              <a:rPr lang="en-US" dirty="0" smtClean="0"/>
              <a:t>Session 2:</a:t>
            </a:r>
          </a:p>
          <a:p>
            <a:pPr lvl="1"/>
            <a:r>
              <a:rPr lang="en-US" dirty="0" smtClean="0"/>
              <a:t>Updates about EGI services and policies (for NILs and everyone else)</a:t>
            </a:r>
          </a:p>
          <a:p>
            <a:pPr lvl="2"/>
            <a:r>
              <a:rPr lang="en-US" dirty="0" smtClean="0"/>
              <a:t>Cloud, Notebooks, Workload Manager, Applications on Demand, AUP 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8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‘Storage grid’ in FR is a useful service </a:t>
            </a:r>
            <a:r>
              <a:rPr lang="en-US" dirty="0" smtClean="0">
                <a:sym typeface="Wingdings"/>
              </a:rPr>
              <a:t> Can we have (do we have?) a similar at European scale?</a:t>
            </a:r>
            <a:endParaRPr lang="en-US" dirty="0" smtClean="0"/>
          </a:p>
          <a:p>
            <a:r>
              <a:rPr lang="en-US" dirty="0" smtClean="0"/>
              <a:t>Nectar </a:t>
            </a:r>
            <a:r>
              <a:rPr lang="mr-IN" dirty="0" smtClean="0"/>
              <a:t>–</a:t>
            </a:r>
            <a:r>
              <a:rPr lang="en-US" dirty="0" smtClean="0"/>
              <a:t> EGI Cloud collaboration: Sharing practices; Common communities?, </a:t>
            </a:r>
            <a:r>
              <a:rPr lang="en-US" dirty="0" smtClean="0">
                <a:sym typeface="Wingdings"/>
              </a:rPr>
              <a:t> from autumn</a:t>
            </a:r>
          </a:p>
          <a:p>
            <a:r>
              <a:rPr lang="en-US" dirty="0" smtClean="0"/>
              <a:t>Nuclear medicine application </a:t>
            </a:r>
            <a:r>
              <a:rPr lang="en-US" dirty="0" smtClean="0">
                <a:sym typeface="Wingdings"/>
              </a:rPr>
              <a:t> use case for ELIXIR federated cloud (based on EGI Cloud)</a:t>
            </a:r>
          </a:p>
          <a:p>
            <a:r>
              <a:rPr lang="en-US" dirty="0" smtClean="0"/>
              <a:t>IBERGRID </a:t>
            </a:r>
            <a:r>
              <a:rPr lang="en-US" dirty="0" smtClean="0">
                <a:sym typeface="Wingdings"/>
              </a:rPr>
              <a:t> Collaboration in the EOSC context, co-location of workshop at IBERGRID’19? </a:t>
            </a:r>
          </a:p>
          <a:p>
            <a:r>
              <a:rPr lang="en-US" dirty="0" smtClean="0"/>
              <a:t>Sharing GPUs from Bulgaria via EGI (Q3 of 2019)</a:t>
            </a:r>
          </a:p>
          <a:p>
            <a:r>
              <a:rPr lang="en-US" dirty="0" smtClean="0"/>
              <a:t>Joining the EGI task forces: </a:t>
            </a:r>
          </a:p>
          <a:p>
            <a:pPr lvl="2"/>
            <a:r>
              <a:rPr lang="en-US" dirty="0" smtClean="0"/>
              <a:t>Grid computing from EGI Notebooks</a:t>
            </a:r>
          </a:p>
          <a:p>
            <a:pPr lvl="2"/>
            <a:r>
              <a:rPr lang="en-US" dirty="0" smtClean="0"/>
              <a:t>Binder on EGI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Identified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5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of NGIs</a:t>
            </a:r>
          </a:p>
          <a:p>
            <a:pPr lvl="1"/>
            <a:r>
              <a:rPr lang="en-US" dirty="0" smtClean="0"/>
              <a:t>Type of infra offered; Readiness of infrastructure; Level of funding; type of communities supported;</a:t>
            </a:r>
          </a:p>
          <a:p>
            <a:r>
              <a:rPr lang="en-US" dirty="0" smtClean="0"/>
              <a:t>Common theme (in those who presented): </a:t>
            </a:r>
          </a:p>
          <a:p>
            <a:pPr lvl="2"/>
            <a:r>
              <a:rPr lang="en-US" dirty="0" smtClean="0"/>
              <a:t>Long-tail </a:t>
            </a:r>
            <a:r>
              <a:rPr lang="mr-IN" dirty="0" smtClean="0"/>
              <a:t>–</a:t>
            </a:r>
            <a:r>
              <a:rPr lang="en-US" dirty="0" smtClean="0"/>
              <a:t> engagement and support in national context</a:t>
            </a:r>
          </a:p>
          <a:p>
            <a:pPr lvl="2"/>
            <a:r>
              <a:rPr lang="en-US" dirty="0" smtClean="0"/>
              <a:t>International communities </a:t>
            </a:r>
            <a:r>
              <a:rPr lang="mr-IN" dirty="0" smtClean="0"/>
              <a:t>–</a:t>
            </a:r>
            <a:r>
              <a:rPr lang="en-US" dirty="0" smtClean="0"/>
              <a:t> engagement and support in EGI context (incl. EOSC)</a:t>
            </a:r>
          </a:p>
          <a:p>
            <a:r>
              <a:rPr lang="en-US" dirty="0" smtClean="0"/>
              <a:t>EOSC-related national/regional projects will start soon</a:t>
            </a:r>
          </a:p>
          <a:p>
            <a:pPr lvl="2"/>
            <a:r>
              <a:rPr lang="en-US" dirty="0" smtClean="0"/>
              <a:t>5 projects</a:t>
            </a:r>
          </a:p>
          <a:p>
            <a:pPr lvl="2"/>
            <a:r>
              <a:rPr lang="en-US" dirty="0" smtClean="0"/>
              <a:t>Expect to stimulate community engagement and training</a:t>
            </a:r>
            <a:endParaRPr lang="en-US" dirty="0"/>
          </a:p>
          <a:p>
            <a:r>
              <a:rPr lang="en-US" dirty="0" smtClean="0"/>
              <a:t>Positive feedback about the conference (“finally a technical event!”)</a:t>
            </a:r>
          </a:p>
          <a:p>
            <a:r>
              <a:rPr lang="en-US" dirty="0" smtClean="0"/>
              <a:t>Ideas for future (project): Training; Streaming of similar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2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77" y="2055677"/>
            <a:ext cx="4728796" cy="341632"/>
          </a:xfrm>
        </p:spPr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281</Words>
  <Application>Microsoft Macintosh PowerPoint</Application>
  <PresentationFormat>On-screen Show (16:9)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HOME</vt:lpstr>
      <vt:lpstr>CONTENT</vt:lpstr>
      <vt:lpstr>SECTION</vt:lpstr>
      <vt:lpstr>END</vt:lpstr>
      <vt:lpstr>Roadmap for engagement with research communities</vt:lpstr>
      <vt:lpstr>The sessions</vt:lpstr>
      <vt:lpstr>Identified opportunities</vt:lpstr>
      <vt:lpstr>Observations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27</cp:revision>
  <dcterms:created xsi:type="dcterms:W3CDTF">2019-03-28T09:06:27Z</dcterms:created>
  <dcterms:modified xsi:type="dcterms:W3CDTF">2019-05-08T11:13:30Z</dcterms:modified>
</cp:coreProperties>
</file>