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1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77" r:id="rId9"/>
    <p:sldId id="263" r:id="rId10"/>
    <p:sldId id="265" r:id="rId11"/>
    <p:sldId id="266" r:id="rId12"/>
    <p:sldId id="267" r:id="rId13"/>
    <p:sldId id="268" r:id="rId14"/>
    <p:sldId id="269" r:id="rId15"/>
    <p:sldId id="278" r:id="rId16"/>
    <p:sldId id="264" r:id="rId17"/>
    <p:sldId id="279" r:id="rId18"/>
    <p:sldId id="280" r:id="rId19"/>
    <p:sldId id="281" r:id="rId20"/>
    <p:sldId id="276" r:id="rId21"/>
  </p:sldIdLst>
  <p:sldSz cx="9144000" cy="5143500" type="screen16x9"/>
  <p:notesSz cx="6858000" cy="9144000"/>
  <p:embeddedFontLst>
    <p:embeddedFont>
      <p:font typeface="PT Sans Narrow" panose="020B060402020202020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-660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3618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582078209c_2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582078209c_2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582078209c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582078209c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582078209c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582078209c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582078209c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582078209c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582078209c_2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582078209c_2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582078209c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582078209c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582078209c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582078209c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582078209c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582078209c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582078209c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582078209c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82078209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82078209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82078209c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82078209c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82078209c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582078209c_0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82078209c_2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582078209c_2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82078209c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82078209c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582078209c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582078209c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582078209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582078209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82078209c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582078209c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0377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0377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openxmlformats.org/officeDocument/2006/relationships/image" Target="../media/image56.jpg"/><Relationship Id="rId4" Type="http://schemas.openxmlformats.org/officeDocument/2006/relationships/image" Target="../media/image53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hyperlink" Target="https://vip.creatis.insa-lyon.fr/" TargetMode="External"/><Relationship Id="rId5" Type="http://schemas.openxmlformats.org/officeDocument/2006/relationships/image" Target="../media/image34.gif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al.inria.fr/hal-01533366/documen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hyperlink" Target="https://www.egi.eu/use-cases/research-stories/creating-a-digital-heart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irac.france-grilles.fr/DIRAC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7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BIOMED, VIP and the long tail of science</a:t>
            </a:r>
            <a:endParaRPr sz="3000"/>
          </a:p>
        </p:txBody>
      </p:sp>
      <p:sp>
        <p:nvSpPr>
          <p:cNvPr id="187" name="Google Shape;187;p37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Achievements and lessons learnt</a:t>
            </a:r>
            <a:endParaRPr/>
          </a:p>
        </p:txBody>
      </p:sp>
      <p:pic>
        <p:nvPicPr>
          <p:cNvPr id="5" name="Image 8" descr="CN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42" y="121521"/>
            <a:ext cx="397858" cy="39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0" descr="inserm + 8Institu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908" y="128608"/>
            <a:ext cx="1001122" cy="27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1" descr="logo_Lyon1partiel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67" y="90876"/>
            <a:ext cx="600477" cy="42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2832" y="119805"/>
            <a:ext cx="714988" cy="3646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2041" y="137623"/>
            <a:ext cx="1179061" cy="264229"/>
          </a:xfrm>
          <a:prstGeom prst="rect">
            <a:avLst/>
          </a:prstGeom>
        </p:spPr>
      </p:pic>
      <p:pic>
        <p:nvPicPr>
          <p:cNvPr id="10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962" y="78350"/>
            <a:ext cx="1085382" cy="40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250" y="111115"/>
            <a:ext cx="1376752" cy="3258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2" r="4332" b="7485"/>
          <a:stretch/>
        </p:blipFill>
        <p:spPr>
          <a:xfrm>
            <a:off x="6697818" y="84409"/>
            <a:ext cx="849111" cy="42380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768835" y="4295948"/>
            <a:ext cx="3676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Sorina</a:t>
            </a:r>
            <a:r>
              <a:rPr lang="fr-FR" dirty="0" smtClean="0"/>
              <a:t> POP</a:t>
            </a:r>
          </a:p>
          <a:p>
            <a:pPr algn="ctr"/>
            <a:r>
              <a:rPr lang="fr-FR" dirty="0" smtClean="0"/>
              <a:t>EGI </a:t>
            </a:r>
            <a:r>
              <a:rPr lang="fr-FR" dirty="0" err="1" smtClean="0"/>
              <a:t>Conference</a:t>
            </a:r>
            <a:r>
              <a:rPr lang="fr-FR" dirty="0" smtClean="0"/>
              <a:t>, Amsterdam, </a:t>
            </a:r>
            <a:r>
              <a:rPr lang="en-GB" dirty="0"/>
              <a:t>6-8 May 2019</a:t>
            </a:r>
          </a:p>
        </p:txBody>
      </p:sp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294" y="4242111"/>
            <a:ext cx="872604" cy="8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2" y="4242111"/>
            <a:ext cx="1058449" cy="764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Boutiques            and FAIR data analysis</a:t>
            </a:r>
            <a:endParaRPr/>
          </a:p>
        </p:txBody>
      </p:sp>
      <p:sp>
        <p:nvSpPr>
          <p:cNvPr id="334" name="Google Shape;334;p46"/>
          <p:cNvSpPr txBox="1">
            <a:spLocks noGrp="1"/>
          </p:cNvSpPr>
          <p:nvPr>
            <p:ph type="body" idx="1"/>
          </p:nvPr>
        </p:nvSpPr>
        <p:spPr>
          <a:xfrm>
            <a:off x="159300" y="1584541"/>
            <a:ext cx="4216200" cy="3409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●"/>
            </a:pPr>
            <a:r>
              <a:rPr lang="en" dirty="0">
                <a:sym typeface="Arial"/>
              </a:rPr>
              <a:t>Describe, publish, integrate and execute applications </a:t>
            </a:r>
            <a:r>
              <a:rPr lang="en" b="1" dirty="0">
                <a:sym typeface="Arial"/>
              </a:rPr>
              <a:t>across platforms</a:t>
            </a:r>
            <a:endParaRPr b="1" dirty="0">
              <a:sym typeface="Arial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○"/>
            </a:pPr>
            <a:r>
              <a:rPr lang="en" dirty="0">
                <a:sym typeface="Arial"/>
              </a:rPr>
              <a:t>facilitate application porting</a:t>
            </a:r>
            <a:endParaRPr dirty="0">
              <a:sym typeface="Arial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○"/>
            </a:pPr>
            <a:r>
              <a:rPr lang="en" dirty="0">
                <a:sym typeface="Arial"/>
              </a:rPr>
              <a:t>import and exchange of applications</a:t>
            </a:r>
            <a:endParaRPr dirty="0">
              <a:sym typeface="Arial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●"/>
            </a:pPr>
            <a:r>
              <a:rPr lang="en" dirty="0">
                <a:sym typeface="Arial"/>
              </a:rPr>
              <a:t>https://github.com/boutiques</a:t>
            </a:r>
            <a:endParaRPr dirty="0"/>
          </a:p>
        </p:txBody>
      </p:sp>
      <p:sp>
        <p:nvSpPr>
          <p:cNvPr id="335" name="Google Shape;335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336" name="Google Shape;33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275" y="140225"/>
            <a:ext cx="831000" cy="76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8400" y="1228625"/>
            <a:ext cx="4579399" cy="243952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6"/>
          <p:cNvSpPr txBox="1"/>
          <p:nvPr/>
        </p:nvSpPr>
        <p:spPr>
          <a:xfrm>
            <a:off x="4495800" y="3788000"/>
            <a:ext cx="44958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FAIR tools. Credits: Gregory Kiar and Tristan Glatard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7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 publishing in VIP with Boutiques </a:t>
            </a:r>
            <a:endParaRPr/>
          </a:p>
        </p:txBody>
      </p:sp>
      <p:sp>
        <p:nvSpPr>
          <p:cNvPr id="344" name="Google Shape;344;p47"/>
          <p:cNvSpPr txBox="1">
            <a:spLocks noGrp="1"/>
          </p:cNvSpPr>
          <p:nvPr>
            <p:ph type="body" idx="1"/>
          </p:nvPr>
        </p:nvSpPr>
        <p:spPr>
          <a:xfrm>
            <a:off x="326850" y="1037725"/>
            <a:ext cx="8893500" cy="13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●"/>
            </a:pPr>
            <a:r>
              <a:rPr lang="en" dirty="0">
                <a:sym typeface="Arial"/>
              </a:rPr>
              <a:t>Share your tools in a packaged and fully described fashion</a:t>
            </a:r>
            <a:endParaRPr dirty="0">
              <a:sym typeface="Arial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●"/>
            </a:pPr>
            <a:r>
              <a:rPr lang="en" dirty="0">
                <a:sym typeface="Arial"/>
              </a:rPr>
              <a:t>Boutiques publishes descriptors to Zenodo (</a:t>
            </a:r>
            <a:r>
              <a:rPr lang="en" dirty="0">
                <a:sym typeface="Arial"/>
                <a:hlinkClick r:id="rId3"/>
              </a:rPr>
              <a:t>https://zenodo.org</a:t>
            </a:r>
            <a:r>
              <a:rPr lang="en" dirty="0">
                <a:sym typeface="Arial"/>
              </a:rPr>
              <a:t>)</a:t>
            </a:r>
            <a:endParaRPr dirty="0">
              <a:sym typeface="Arial"/>
            </a:endParaRPr>
          </a:p>
        </p:txBody>
      </p:sp>
      <p:sp>
        <p:nvSpPr>
          <p:cNvPr id="345" name="Google Shape;345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346" name="Google Shape;34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3831" y="38395702"/>
            <a:ext cx="6036974" cy="26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92651" y="1829311"/>
            <a:ext cx="6268250" cy="237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550" y="2495545"/>
            <a:ext cx="4163450" cy="2571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8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Interoperability and CARMIN</a:t>
            </a:r>
            <a:endParaRPr/>
          </a:p>
        </p:txBody>
      </p:sp>
      <p:sp>
        <p:nvSpPr>
          <p:cNvPr id="354" name="Google Shape;354;p48"/>
          <p:cNvSpPr txBox="1">
            <a:spLocks noGrp="1"/>
          </p:cNvSpPr>
          <p:nvPr>
            <p:ph type="body" idx="1"/>
          </p:nvPr>
        </p:nvSpPr>
        <p:spPr>
          <a:xfrm>
            <a:off x="235500" y="1571125"/>
            <a:ext cx="3777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Common API for Research Medical Imaging Network</a:t>
            </a:r>
            <a:endParaRPr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https://github.com/CARMIN-org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</a:t>
            </a:r>
            <a:r>
              <a:rPr lang="en" sz="1800" dirty="0"/>
              <a:t>nables communication between services</a:t>
            </a:r>
            <a:endParaRPr sz="1800"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Interoperability among data and computing platfor</a:t>
            </a:r>
            <a:r>
              <a:rPr lang="en" dirty="0"/>
              <a:t>ms</a:t>
            </a:r>
            <a:endParaRPr dirty="0"/>
          </a:p>
        </p:txBody>
      </p:sp>
      <p:sp>
        <p:nvSpPr>
          <p:cNvPr id="355" name="Google Shape;355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356" name="Google Shape;35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6000" y="1152425"/>
            <a:ext cx="4873265" cy="3510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9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362" name="Google Shape;362;p49"/>
          <p:cNvSpPr txBox="1">
            <a:spLocks noGrp="1"/>
          </p:cNvSpPr>
          <p:nvPr>
            <p:ph type="body" idx="1"/>
          </p:nvPr>
        </p:nvSpPr>
        <p:spPr>
          <a:xfrm>
            <a:off x="311700" y="10377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 dirty="0"/>
              <a:t>Achievements</a:t>
            </a:r>
            <a:endParaRPr sz="2200" dirty="0"/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Transparent access to distributed computing resources</a:t>
            </a:r>
            <a:endParaRPr sz="1600" dirty="0"/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Scientific applications as a service</a:t>
            </a:r>
            <a:endParaRPr sz="1600" dirty="0"/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 dirty="0"/>
              <a:t>Lessons learnt</a:t>
            </a:r>
            <a:endParaRPr sz="2200" dirty="0"/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Do not neglect community support </a:t>
            </a:r>
            <a:endParaRPr sz="1600" dirty="0"/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Collaboration and tool “re-use”</a:t>
            </a:r>
            <a:endParaRPr sz="1800" dirty="0"/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 dirty="0"/>
              <a:t>Looking to the future</a:t>
            </a:r>
            <a:endParaRPr sz="2200" dirty="0"/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Support and </a:t>
            </a:r>
            <a:r>
              <a:rPr lang="en" sz="1600" dirty="0" smtClean="0"/>
              <a:t>sustainability</a:t>
            </a:r>
            <a:endParaRPr sz="16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Open and reproducible </a:t>
            </a:r>
            <a:r>
              <a:rPr lang="en" sz="1600" dirty="0" smtClean="0"/>
              <a:t>science</a:t>
            </a:r>
            <a:endParaRPr sz="1600" dirty="0"/>
          </a:p>
          <a:p>
            <a:pPr marL="9144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 dirty="0"/>
          </a:p>
        </p:txBody>
      </p:sp>
      <p:sp>
        <p:nvSpPr>
          <p:cNvPr id="363" name="Google Shape;363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364" name="Google Shape;36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1200" y="2829650"/>
            <a:ext cx="1713650" cy="114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5100" y="1085550"/>
            <a:ext cx="1409999" cy="140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78450" y="195401"/>
            <a:ext cx="1144500" cy="8901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e 1"/>
          <p:cNvGrpSpPr/>
          <p:nvPr/>
        </p:nvGrpSpPr>
        <p:grpSpPr>
          <a:xfrm>
            <a:off x="4842096" y="2196299"/>
            <a:ext cx="1326875" cy="1239449"/>
            <a:chOff x="4842096" y="2196299"/>
            <a:chExt cx="1326875" cy="1239449"/>
          </a:xfrm>
        </p:grpSpPr>
        <p:pic>
          <p:nvPicPr>
            <p:cNvPr id="366" name="Google Shape;366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925288" y="2196299"/>
              <a:ext cx="395324" cy="2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49"/>
            <p:cNvPicPr preferRelativeResize="0"/>
            <p:nvPr/>
          </p:nvPicPr>
          <p:blipFill rotWithShape="1">
            <a:blip r:embed="rId7">
              <a:alphaModFix/>
            </a:blip>
            <a:srcRect r="64379"/>
            <a:stretch/>
          </p:blipFill>
          <p:spPr>
            <a:xfrm>
              <a:off x="5663661" y="2502833"/>
              <a:ext cx="417726" cy="340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p4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790686" y="2837193"/>
              <a:ext cx="378285" cy="290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Google Shape;369;p49" descr="Dirac_logo_RGB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856366" y="2561295"/>
              <a:ext cx="760101" cy="233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4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842096" y="2893556"/>
              <a:ext cx="865434" cy="233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0" name="Picture 2" descr="https://lh4.googleusercontent.com/HDSkPRITxGgRJpy6cnmA9tZnc4OLlxTnPYoRgiypu8OxbUFPXBTAomtufG3W93yBAsZlJ6qeYNPWb_yQClFL6mJljZ1YfIF4cWwRe1D2yafcKPukQBO552tYdVFMXZL-Cd9cLNMpx07iPQ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904" y="2231171"/>
              <a:ext cx="366645" cy="285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lh4.googleusercontent.com/IFeE8opnJNWQh_RAsM-I9iUE4hSSoraYe6iwb30MQyMpa-baZtVw3F3bFbJSrnc-LVVkEll-vvPpSi6bNnzGDF3kI5bsc6k3jVU9QNjI4LBSDd_vI6PXOoniImeVlK8EPoO0yZ3YdChoq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4524" y="3149206"/>
              <a:ext cx="1304447" cy="286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0"/>
          <p:cNvSpPr txBox="1">
            <a:spLocks noGrp="1"/>
          </p:cNvSpPr>
          <p:nvPr>
            <p:ph type="ctrTitle"/>
          </p:nvPr>
        </p:nvSpPr>
        <p:spPr>
          <a:xfrm>
            <a:off x="1004150" y="1609595"/>
            <a:ext cx="7136700" cy="11645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Thank you for you attention</a:t>
            </a:r>
            <a:r>
              <a:rPr lang="en" sz="3600" dirty="0" smtClean="0"/>
              <a:t>!</a:t>
            </a:r>
            <a:br>
              <a:rPr lang="en" sz="3600" dirty="0" smtClean="0"/>
            </a:br>
            <a:r>
              <a:rPr lang="en" sz="3600" dirty="0" smtClean="0"/>
              <a:t>Questions?</a:t>
            </a:r>
            <a:endParaRPr sz="3000" dirty="0"/>
          </a:p>
        </p:txBody>
      </p:sp>
      <p:sp>
        <p:nvSpPr>
          <p:cNvPr id="377" name="Google Shape;377;p50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sorina.pop@creatis.insa-lyon.fr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CAD for Epilepsy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15</a:t>
            </a:fld>
            <a:endParaRPr lang="en-GB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" y="1024712"/>
            <a:ext cx="9097645" cy="3858163"/>
          </a:xfrm>
          <a:prstGeom prst="rect">
            <a:avLst/>
          </a:prstGeom>
        </p:spPr>
      </p:pic>
      <p:sp>
        <p:nvSpPr>
          <p:cNvPr id="35" name="Google Shape;410;p51"/>
          <p:cNvSpPr txBox="1"/>
          <p:nvPr/>
        </p:nvSpPr>
        <p:spPr>
          <a:xfrm>
            <a:off x="5931541" y="4668201"/>
            <a:ext cx="243806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[Alaverdyan MIDL 2018]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413;p51"/>
          <p:cNvSpPr txBox="1"/>
          <p:nvPr/>
        </p:nvSpPr>
        <p:spPr>
          <a:xfrm>
            <a:off x="149128" y="4669947"/>
            <a:ext cx="4782912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13468F"/>
                </a:solidFill>
                <a:latin typeface="Calibri"/>
                <a:ea typeface="Calibri"/>
                <a:cs typeface="Calibri"/>
                <a:sym typeface="Calibri"/>
              </a:rPr>
              <a:t>Crédits: Carole Lartizien, PhD work of Zara Alaverdyan </a:t>
            </a:r>
          </a:p>
        </p:txBody>
      </p:sp>
    </p:spTree>
    <p:extLst>
      <p:ext uri="{BB962C8B-B14F-4D97-AF65-F5344CB8AC3E}">
        <p14:creationId xmlns:p14="http://schemas.microsoft.com/office/powerpoint/2010/main" val="54990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Containers</a:t>
            </a:r>
            <a:endParaRPr dirty="0"/>
          </a:p>
        </p:txBody>
      </p:sp>
      <p:sp>
        <p:nvSpPr>
          <p:cNvPr id="325" name="Google Shape;325;p45"/>
          <p:cNvSpPr txBox="1">
            <a:spLocks noGrp="1"/>
          </p:cNvSpPr>
          <p:nvPr>
            <p:ph type="body" idx="1"/>
          </p:nvPr>
        </p:nvSpPr>
        <p:spPr>
          <a:xfrm>
            <a:off x="311700" y="961525"/>
            <a:ext cx="8520600" cy="3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 dirty="0"/>
              <a:t>A container = an entire runtime environment</a:t>
            </a:r>
            <a:endParaRPr sz="22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An application + all its dependencies, libraries and other binaries, and configuration files needed to run it, bundled into one </a:t>
            </a:r>
            <a:r>
              <a:rPr lang="en" sz="1600" dirty="0" smtClean="0"/>
              <a:t>package</a:t>
            </a: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b="1" dirty="0" smtClean="0"/>
              <a:t>Facilitates application installation and sharing</a:t>
            </a:r>
            <a:endParaRPr sz="1600" b="1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 dirty="0"/>
              <a:t>Docker has become synonymous with container technology because its success, but</a:t>
            </a:r>
            <a:endParaRPr sz="22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Container technology is not new</a:t>
            </a:r>
            <a:endParaRPr sz="16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Other containers exist (</a:t>
            </a:r>
            <a:r>
              <a:rPr lang="en" sz="1600" b="1" dirty="0"/>
              <a:t>Singularity</a:t>
            </a:r>
            <a:r>
              <a:rPr lang="en" sz="1600" dirty="0"/>
              <a:t>)</a:t>
            </a:r>
            <a:endParaRPr sz="16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 dirty="0"/>
              <a:t>DockerHub</a:t>
            </a:r>
            <a:endParaRPr sz="22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Image discovery and distribution</a:t>
            </a:r>
            <a:endParaRPr sz="16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https://hub.docker.com</a:t>
            </a:r>
            <a:endParaRPr sz="16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26" name="Google Shape;32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327" name="Google Shape;32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023" y="2769503"/>
            <a:ext cx="2883037" cy="176366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5"/>
          <p:cNvSpPr txBox="1"/>
          <p:nvPr/>
        </p:nvSpPr>
        <p:spPr>
          <a:xfrm>
            <a:off x="5732748" y="4452841"/>
            <a:ext cx="274890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Credits: https://stackoverflow.com</a:t>
            </a:r>
            <a:endParaRPr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7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A Docker container for our </a:t>
            </a:r>
            <a:r>
              <a:rPr lang="en" dirty="0" smtClean="0"/>
              <a:t>application</a:t>
            </a:r>
            <a:endParaRPr dirty="0"/>
          </a:p>
        </p:txBody>
      </p:sp>
      <p:sp>
        <p:nvSpPr>
          <p:cNvPr id="490" name="Google Shape;490;p57"/>
          <p:cNvSpPr txBox="1">
            <a:spLocks noGrp="1"/>
          </p:cNvSpPr>
          <p:nvPr>
            <p:ph type="body" idx="1"/>
          </p:nvPr>
        </p:nvSpPr>
        <p:spPr>
          <a:xfrm>
            <a:off x="311700" y="10377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lvl="0" indent="-381000">
              <a:buSzPts val="2400"/>
            </a:pPr>
            <a:r>
              <a:rPr lang="en-GB" sz="2400" dirty="0"/>
              <a:t>Prepare the </a:t>
            </a:r>
            <a:r>
              <a:rPr lang="en-GB" sz="2400" dirty="0" err="1"/>
              <a:t>Dockerfile</a:t>
            </a:r>
            <a:endParaRPr lang="en-GB" sz="2400" dirty="0"/>
          </a:p>
          <a:p>
            <a:pPr lvl="1" indent="-342900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GB" sz="1800" dirty="0"/>
              <a:t>Use an existing </a:t>
            </a:r>
            <a:r>
              <a:rPr lang="en-GB" sz="1800" dirty="0" err="1"/>
              <a:t>nvidia</a:t>
            </a:r>
            <a:r>
              <a:rPr lang="en-GB" sz="1800" dirty="0"/>
              <a:t> image having </a:t>
            </a:r>
            <a:r>
              <a:rPr lang="en-GB" sz="1800" dirty="0" err="1"/>
              <a:t>cuda</a:t>
            </a:r>
            <a:r>
              <a:rPr lang="en-GB" sz="1800" dirty="0"/>
              <a:t> and </a:t>
            </a:r>
            <a:r>
              <a:rPr lang="en-GB" sz="1800" dirty="0" err="1"/>
              <a:t>cuDNN</a:t>
            </a:r>
            <a:r>
              <a:rPr lang="en-GB" sz="1800" dirty="0"/>
              <a:t> already installed (</a:t>
            </a:r>
            <a:r>
              <a:rPr lang="en-GB" sz="1800" dirty="0" err="1"/>
              <a:t>nvidia</a:t>
            </a:r>
            <a:r>
              <a:rPr lang="en-GB" sz="1800" dirty="0"/>
              <a:t>/cuda:7.5-cudnn5-devel-centos7)</a:t>
            </a:r>
          </a:p>
          <a:p>
            <a:pPr lvl="1" indent="-342900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GB" sz="1800" dirty="0"/>
              <a:t>Install and configure anaconda, </a:t>
            </a:r>
            <a:r>
              <a:rPr lang="en-GB" sz="1800" dirty="0" err="1"/>
              <a:t>theano</a:t>
            </a:r>
            <a:r>
              <a:rPr lang="en-GB" sz="1800" dirty="0"/>
              <a:t> and </a:t>
            </a:r>
            <a:r>
              <a:rPr lang="en-GB" sz="1800" dirty="0" err="1"/>
              <a:t>keras</a:t>
            </a:r>
            <a:endParaRPr lang="en-GB" sz="1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indent="-342900">
              <a:spcBef>
                <a:spcPts val="0"/>
              </a:spcBef>
              <a:buSzPts val="1800"/>
            </a:pPr>
            <a:r>
              <a:rPr lang="en-GB" sz="1800" dirty="0"/>
              <a:t>Bring in code source with git clone (or “ADD” local files)</a:t>
            </a:r>
          </a:p>
          <a:p>
            <a:pPr lvl="0" indent="-381000">
              <a:buSzPts val="2400"/>
            </a:pPr>
            <a:r>
              <a:rPr lang="en-GB" sz="2400" dirty="0"/>
              <a:t>Build the image</a:t>
            </a:r>
          </a:p>
          <a:p>
            <a:pPr lvl="1" indent="-342900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GB" sz="1800" dirty="0" err="1"/>
              <a:t>docker</a:t>
            </a:r>
            <a:r>
              <a:rPr lang="en-GB" sz="1800" dirty="0"/>
              <a:t> build -t feature-extraction .</a:t>
            </a:r>
          </a:p>
          <a:p>
            <a:pPr lvl="0" indent="-381000">
              <a:lnSpc>
                <a:spcPct val="100000"/>
              </a:lnSpc>
              <a:buSzPts val="2400"/>
            </a:pPr>
            <a:r>
              <a:rPr lang="en-GB" sz="2400" dirty="0"/>
              <a:t>Use </a:t>
            </a:r>
            <a:r>
              <a:rPr lang="en-GB" sz="2400" dirty="0" err="1"/>
              <a:t>nvidia-docker</a:t>
            </a:r>
            <a:endParaRPr lang="en-GB" sz="2400" dirty="0"/>
          </a:p>
          <a:p>
            <a:pPr lvl="1" indent="-381000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GB" sz="1800" dirty="0" err="1"/>
              <a:t>docker</a:t>
            </a:r>
            <a:r>
              <a:rPr lang="en-GB" sz="1800" dirty="0"/>
              <a:t> runtime enabling access to the GPU</a:t>
            </a:r>
            <a:endParaRPr lang="en-GB" sz="2400" dirty="0"/>
          </a:p>
          <a:p>
            <a:pPr lvl="0" indent="-381000">
              <a:lnSpc>
                <a:spcPct val="100000"/>
              </a:lnSpc>
              <a:buSzPts val="2400"/>
            </a:pPr>
            <a:r>
              <a:rPr lang="en-GB" sz="2400" dirty="0"/>
              <a:t>Start the container using the </a:t>
            </a:r>
            <a:r>
              <a:rPr lang="en-GB" sz="2400" dirty="0" err="1"/>
              <a:t>nvidia</a:t>
            </a:r>
            <a:r>
              <a:rPr lang="en-GB" sz="2400" dirty="0"/>
              <a:t> runtime</a:t>
            </a:r>
            <a:endParaRPr lang="en-GB" sz="1100" dirty="0">
              <a:solidFill>
                <a:schemeClr val="dk1"/>
              </a:solidFill>
            </a:endParaRPr>
          </a:p>
          <a:p>
            <a:pPr lvl="1" indent="-381000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GB" sz="1800" dirty="0" err="1"/>
              <a:t>docker</a:t>
            </a:r>
            <a:r>
              <a:rPr lang="en-GB" sz="1800" dirty="0"/>
              <a:t> run --runtime=</a:t>
            </a:r>
            <a:r>
              <a:rPr lang="en-GB" sz="1800" dirty="0" err="1"/>
              <a:t>nvidia</a:t>
            </a:r>
            <a:r>
              <a:rPr lang="en-GB" sz="1800" dirty="0"/>
              <a:t> -it </a:t>
            </a:r>
            <a:r>
              <a:rPr lang="en-GB" sz="1800" dirty="0" smtClean="0"/>
              <a:t>feature-extraction</a:t>
            </a:r>
            <a:endParaRPr dirty="0"/>
          </a:p>
        </p:txBody>
      </p:sp>
      <p:sp>
        <p:nvSpPr>
          <p:cNvPr id="493" name="Google Shape;493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976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7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Application execution on VIP</a:t>
            </a:r>
            <a:endParaRPr dirty="0"/>
          </a:p>
        </p:txBody>
      </p:sp>
      <p:sp>
        <p:nvSpPr>
          <p:cNvPr id="493" name="Google Shape;493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6" name="Google Shape;45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1750" y="878672"/>
            <a:ext cx="2371725" cy="1521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6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8575" y="1399025"/>
            <a:ext cx="3973612" cy="245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6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750" y="4018739"/>
            <a:ext cx="6062920" cy="8322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62;p53"/>
          <p:cNvSpPr txBox="1"/>
          <p:nvPr/>
        </p:nvSpPr>
        <p:spPr>
          <a:xfrm>
            <a:off x="5061925" y="889519"/>
            <a:ext cx="20592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users see (VIP)</a:t>
            </a:r>
            <a:endParaRPr/>
          </a:p>
        </p:txBody>
      </p:sp>
      <p:sp>
        <p:nvSpPr>
          <p:cNvPr id="10" name="Google Shape;463;p53"/>
          <p:cNvSpPr txBox="1"/>
          <p:nvPr/>
        </p:nvSpPr>
        <p:spPr>
          <a:xfrm>
            <a:off x="378750" y="3759899"/>
            <a:ext cx="55170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users DON’T see (Dirac)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611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7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Automatic import into VIP with Boutiques</a:t>
            </a:r>
            <a:endParaRPr dirty="0"/>
          </a:p>
        </p:txBody>
      </p:sp>
      <p:sp>
        <p:nvSpPr>
          <p:cNvPr id="493" name="Google Shape;493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6" name="Google Shape;47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979" y="1048793"/>
            <a:ext cx="6755213" cy="3253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11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8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Biomed community</a:t>
            </a:r>
            <a:endParaRPr/>
          </a:p>
        </p:txBody>
      </p:sp>
      <p:sp>
        <p:nvSpPr>
          <p:cNvPr id="194" name="Google Shape;194;p38"/>
          <p:cNvSpPr txBox="1">
            <a:spLocks noGrp="1"/>
          </p:cNvSpPr>
          <p:nvPr>
            <p:ph type="body" idx="1"/>
          </p:nvPr>
        </p:nvSpPr>
        <p:spPr>
          <a:xfrm>
            <a:off x="159300" y="1059800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Life Sciences sector with three main thematic groups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Medical image analysis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Bioinformatics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Drug discovery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EGI's biomed VO</a:t>
            </a:r>
            <a:endParaRPr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Operating since 2004</a:t>
            </a:r>
            <a:endParaRPr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Approx 50 supporting </a:t>
            </a:r>
            <a:r>
              <a:rPr lang="en" dirty="0" smtClean="0"/>
              <a:t>sites</a:t>
            </a: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 smtClean="0"/>
              <a:t>Heterogeneous resources and user profiles</a:t>
            </a:r>
            <a:endParaRPr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2.5 million jobs and 500 CPU years/year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Technical teams on shift for monitoring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Open access</a:t>
            </a:r>
            <a:endParaRPr sz="1800"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For non-commercial users</a:t>
            </a:r>
            <a:endParaRPr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For life-science applications 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95" name="Google Shape;195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96" name="Google Shape;196;p38"/>
          <p:cNvSpPr txBox="1"/>
          <p:nvPr/>
        </p:nvSpPr>
        <p:spPr>
          <a:xfrm>
            <a:off x="5011050" y="2869050"/>
            <a:ext cx="16959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"/>
              <a:buFont typeface="Arial"/>
              <a:buNone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Brain tissue segmentation </a:t>
            </a:r>
            <a:endParaRPr sz="1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"/>
              <a:buFont typeface="Arial"/>
              <a:buNone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with Freesurfer</a:t>
            </a:r>
            <a:endParaRPr sz="1000"/>
          </a:p>
        </p:txBody>
      </p:sp>
      <p:pic>
        <p:nvPicPr>
          <p:cNvPr id="197" name="Google Shape;19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8582" y="1777306"/>
            <a:ext cx="942973" cy="104894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8"/>
          <p:cNvSpPr txBox="1"/>
          <p:nvPr/>
        </p:nvSpPr>
        <p:spPr>
          <a:xfrm>
            <a:off x="6916875" y="2810400"/>
            <a:ext cx="1895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"/>
              <a:buFont typeface="Arial"/>
              <a:buNone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Hepatic perfusion index (%)</a:t>
            </a:r>
            <a:endParaRPr sz="1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"/>
              <a:buFont typeface="Arial"/>
              <a:buNone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Credits: B. Leporq, O Beuf</a:t>
            </a:r>
            <a:endParaRPr sz="1000"/>
          </a:p>
        </p:txBody>
      </p:sp>
      <p:pic>
        <p:nvPicPr>
          <p:cNvPr id="199" name="Google Shape;199;p38"/>
          <p:cNvPicPr preferRelativeResize="0"/>
          <p:nvPr/>
        </p:nvPicPr>
        <p:blipFill rotWithShape="1">
          <a:blip r:embed="rId4">
            <a:alphaModFix/>
          </a:blip>
          <a:srcRect l="25838" t="16436" r="30603" b="27215"/>
          <a:stretch/>
        </p:blipFill>
        <p:spPr>
          <a:xfrm>
            <a:off x="6765776" y="1437640"/>
            <a:ext cx="2047950" cy="1393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" name="Google Shape;200;p38"/>
          <p:cNvGrpSpPr/>
          <p:nvPr/>
        </p:nvGrpSpPr>
        <p:grpSpPr>
          <a:xfrm>
            <a:off x="4310925" y="3768444"/>
            <a:ext cx="1916177" cy="978057"/>
            <a:chOff x="4310925" y="3755918"/>
            <a:chExt cx="1916177" cy="978057"/>
          </a:xfrm>
        </p:grpSpPr>
        <p:sp>
          <p:nvSpPr>
            <p:cNvPr id="201" name="Google Shape;201;p38"/>
            <p:cNvSpPr txBox="1"/>
            <p:nvPr/>
          </p:nvSpPr>
          <p:spPr>
            <a:xfrm>
              <a:off x="4419601" y="4498475"/>
              <a:ext cx="1807500" cy="23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625" tIns="55200" rIns="81625" bIns="408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r>
                <a:rPr lang="en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http://lsgc.org</a:t>
              </a:r>
              <a:endParaRPr sz="1000"/>
            </a:p>
          </p:txBody>
        </p:sp>
        <p:pic>
          <p:nvPicPr>
            <p:cNvPr id="202" name="Google Shape;202;p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10925" y="3755918"/>
              <a:ext cx="1083825" cy="8453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3" name="Google Shape;203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48685" y="3873916"/>
            <a:ext cx="672299" cy="7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7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Biomed community: a few numbers</a:t>
            </a:r>
            <a:endParaRPr dirty="0"/>
          </a:p>
        </p:txBody>
      </p:sp>
      <p:sp>
        <p:nvSpPr>
          <p:cNvPr id="490" name="Google Shape;490;p57"/>
          <p:cNvSpPr txBox="1">
            <a:spLocks noGrp="1"/>
          </p:cNvSpPr>
          <p:nvPr>
            <p:ph type="body" idx="1"/>
          </p:nvPr>
        </p:nvSpPr>
        <p:spPr>
          <a:xfrm>
            <a:off x="311700" y="10377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91" name="Google Shape;49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0947" y="1373622"/>
            <a:ext cx="2867300" cy="247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8411" y="1373623"/>
            <a:ext cx="2867300" cy="2476099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9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Application </a:t>
            </a:r>
            <a:r>
              <a:rPr lang="en" dirty="0" smtClean="0"/>
              <a:t>Example</a:t>
            </a:r>
            <a:endParaRPr dirty="0"/>
          </a:p>
        </p:txBody>
      </p:sp>
      <p:sp>
        <p:nvSpPr>
          <p:cNvPr id="209" name="Google Shape;209;p39"/>
          <p:cNvSpPr txBox="1">
            <a:spLocks noGrp="1"/>
          </p:cNvSpPr>
          <p:nvPr>
            <p:ph type="body" idx="1"/>
          </p:nvPr>
        </p:nvSpPr>
        <p:spPr>
          <a:xfrm>
            <a:off x="311700" y="1037725"/>
            <a:ext cx="52071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Monte-Carlo simulations</a:t>
            </a:r>
            <a:endParaRPr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Repeated random sampling of solution space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Large number of independent events</a:t>
            </a:r>
            <a:endParaRPr sz="1800"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Parallelisation: split and merge</a:t>
            </a:r>
            <a:endParaRPr sz="1800"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GATE simulator </a:t>
            </a:r>
            <a:endParaRPr sz="1800"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Simulation of particle tracking</a:t>
            </a:r>
            <a:endParaRPr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Based on GEANT4</a:t>
            </a:r>
            <a:endParaRPr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Nuclear medicine simulations for Positron Emission Tomography (PET) and radiation therapy imaging</a:t>
            </a:r>
            <a:endParaRPr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OpenGATE international collaboration ([Allison et al., 2006])</a:t>
            </a:r>
            <a:endParaRPr sz="1800" dirty="0"/>
          </a:p>
          <a:p>
            <a:pPr marL="4572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10" name="Google Shape;210;p39"/>
          <p:cNvSpPr txBox="1"/>
          <p:nvPr/>
        </p:nvSpPr>
        <p:spPr>
          <a:xfrm>
            <a:off x="7495530" y="1548163"/>
            <a:ext cx="1515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Computing π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Source: Wikipedia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1" name="Google Shape;211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1232" y="3044949"/>
            <a:ext cx="2982596" cy="977567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9"/>
          <p:cNvSpPr txBox="1"/>
          <p:nvPr/>
        </p:nvSpPr>
        <p:spPr>
          <a:xfrm>
            <a:off x="5440288" y="4042496"/>
            <a:ext cx="3600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3D whole-body F18-FDG PET scan simulated with GATE, representing 4,000 CPU hours (5.3 months). Credits: IMNC-IN2P3.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3" name="Google Shape;213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7312" y="1067285"/>
            <a:ext cx="1361859" cy="136185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0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get it run on biomed resources?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40"/>
          <p:cNvSpPr txBox="1">
            <a:spLocks noGrp="1"/>
          </p:cNvSpPr>
          <p:nvPr>
            <p:ph type="body" idx="1"/>
          </p:nvPr>
        </p:nvSpPr>
        <p:spPr>
          <a:xfrm>
            <a:off x="311700" y="1131670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Back in 2009…</a:t>
            </a:r>
            <a:endParaRPr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Obtain a personal Grid certificate and convert it to the right format… </a:t>
            </a:r>
            <a:endParaRPr lang="en" dirty="0" smtClean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 smtClean="0"/>
              <a:t>Write </a:t>
            </a:r>
            <a:r>
              <a:rPr lang="en" dirty="0"/>
              <a:t>your JDL and submit your jobs (Yes! :-)) </a:t>
            </a:r>
            <a:endParaRPr lang="en" dirty="0" smtClean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 smtClean="0"/>
              <a:t>Check </a:t>
            </a:r>
            <a:r>
              <a:rPr lang="en" dirty="0"/>
              <a:t>their status… </a:t>
            </a:r>
            <a:r>
              <a:rPr lang="en" dirty="0" smtClean="0"/>
              <a:t>and (Oh</a:t>
            </a:r>
            <a:r>
              <a:rPr lang="en" dirty="0"/>
              <a:t>, no!...) </a:t>
            </a:r>
            <a:r>
              <a:rPr lang="en" dirty="0" smtClean="0"/>
              <a:t>resubmit</a:t>
            </a:r>
            <a:r>
              <a:rPr lang="en" dirty="0"/>
              <a:t>… </a:t>
            </a:r>
            <a:endParaRPr lang="en" dirty="0" smtClean="0"/>
          </a:p>
          <a:p>
            <a:pPr marL="596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" dirty="0" smtClean="0"/>
          </a:p>
          <a:p>
            <a:pPr marL="596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 smtClean="0"/>
              <a:t>=&gt; </a:t>
            </a:r>
            <a:r>
              <a:rPr lang="en-GB" dirty="0" smtClean="0"/>
              <a:t>N</a:t>
            </a:r>
            <a:r>
              <a:rPr lang="en" dirty="0" smtClean="0"/>
              <a:t>eed for completely transparent access to resources</a:t>
            </a:r>
          </a:p>
          <a:p>
            <a:pPr marL="596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 smtClean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 smtClean="0"/>
              <a:t>Today: Application as a Service (Cloud approach)</a:t>
            </a:r>
            <a:endParaRPr dirty="0" smtClean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 smtClean="0"/>
              <a:t>Login </a:t>
            </a:r>
            <a:r>
              <a:rPr lang="en" dirty="0"/>
              <a:t>into a web portal</a:t>
            </a:r>
            <a:endParaRPr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Click to launch your favourite </a:t>
            </a:r>
            <a:r>
              <a:rPr lang="en" dirty="0" smtClean="0"/>
              <a:t>application</a:t>
            </a:r>
            <a:endParaRPr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Click to retrieve your results </a:t>
            </a:r>
            <a:endParaRPr dirty="0"/>
          </a:p>
        </p:txBody>
      </p:sp>
      <p:sp>
        <p:nvSpPr>
          <p:cNvPr id="221" name="Google Shape;221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22" name="Google Shape;22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1180" y="1809394"/>
            <a:ext cx="1766690" cy="933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9675" y="3237551"/>
            <a:ext cx="1353331" cy="92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20" y="884680"/>
            <a:ext cx="5198817" cy="389578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2" y="848191"/>
            <a:ext cx="5198817" cy="38907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20" y="434056"/>
            <a:ext cx="5109084" cy="451445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11" y="1822704"/>
            <a:ext cx="7768129" cy="2607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2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</a:t>
            </a:r>
            <a:r>
              <a:rPr lang="en" dirty="0" smtClean="0"/>
              <a:t>does it work?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0" name="Google Shape;270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71" name="Google Shape;271;p42"/>
          <p:cNvPicPr preferRelativeResize="0"/>
          <p:nvPr/>
        </p:nvPicPr>
        <p:blipFill rotWithShape="1">
          <a:blip r:embed="rId3">
            <a:alphaModFix/>
          </a:blip>
          <a:srcRect l="18562" t="5290" r="47540" b="56373"/>
          <a:stretch/>
        </p:blipFill>
        <p:spPr>
          <a:xfrm>
            <a:off x="2551241" y="3271691"/>
            <a:ext cx="1749600" cy="9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2"/>
          <p:cNvPicPr preferRelativeResize="0"/>
          <p:nvPr/>
        </p:nvPicPr>
        <p:blipFill rotWithShape="1">
          <a:blip r:embed="rId4">
            <a:alphaModFix/>
          </a:blip>
          <a:srcRect l="18562" t="5291" r="47540" b="61071"/>
          <a:stretch/>
        </p:blipFill>
        <p:spPr>
          <a:xfrm>
            <a:off x="679239" y="2610662"/>
            <a:ext cx="1388100" cy="6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560" y="1312367"/>
            <a:ext cx="318300" cy="31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2"/>
          <p:cNvSpPr txBox="1"/>
          <p:nvPr/>
        </p:nvSpPr>
        <p:spPr>
          <a:xfrm>
            <a:off x="662598" y="1847025"/>
            <a:ext cx="5658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2450" rIns="81625" bIns="42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Font typeface="Arial"/>
              <a:buNone/>
            </a:pPr>
            <a:r>
              <a:rPr lang="en" sz="1100" b="1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User</a:t>
            </a:r>
            <a:endParaRPr/>
          </a:p>
        </p:txBody>
      </p:sp>
      <p:cxnSp>
        <p:nvCxnSpPr>
          <p:cNvPr id="275" name="Google Shape;275;p42"/>
          <p:cNvCxnSpPr/>
          <p:nvPr/>
        </p:nvCxnSpPr>
        <p:spPr>
          <a:xfrm rot="10800000" flipH="1">
            <a:off x="1885959" y="1606037"/>
            <a:ext cx="594600" cy="1200"/>
          </a:xfrm>
          <a:prstGeom prst="straightConnector1">
            <a:avLst/>
          </a:prstGeom>
          <a:noFill/>
          <a:ln w="12600" cap="flat" cmpd="sng">
            <a:solidFill>
              <a:srgbClr val="3F5B03"/>
            </a:solidFill>
            <a:prstDash val="solid"/>
            <a:miter lim="8000"/>
            <a:headEnd type="none" w="sm" len="sm"/>
            <a:tailEnd type="stealth" w="med" len="med"/>
          </a:ln>
        </p:spPr>
      </p:cxnSp>
      <p:pic>
        <p:nvPicPr>
          <p:cNvPr id="276" name="Google Shape;276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34281" y="1191394"/>
            <a:ext cx="1588200" cy="83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2"/>
          <p:cNvSpPr txBox="1"/>
          <p:nvPr/>
        </p:nvSpPr>
        <p:spPr>
          <a:xfrm>
            <a:off x="3268034" y="2080327"/>
            <a:ext cx="9006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2450" rIns="81625" bIns="42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Font typeface="Arial"/>
              <a:buNone/>
            </a:pPr>
            <a:r>
              <a:rPr lang="en" sz="1100" b="1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Web Portal</a:t>
            </a:r>
            <a:endParaRPr/>
          </a:p>
        </p:txBody>
      </p:sp>
      <p:sp>
        <p:nvSpPr>
          <p:cNvPr id="278" name="Google Shape;278;p42"/>
          <p:cNvSpPr txBox="1"/>
          <p:nvPr/>
        </p:nvSpPr>
        <p:spPr>
          <a:xfrm>
            <a:off x="1437796" y="1627760"/>
            <a:ext cx="14103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2450" rIns="81625" bIns="42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B03"/>
              </a:buClr>
              <a:buFont typeface="Arial"/>
              <a:buNone/>
            </a:pPr>
            <a:r>
              <a:rPr lang="en" sz="1200" b="0" i="0" u="none" strike="noStrike" cap="none">
                <a:solidFill>
                  <a:srgbClr val="3F5B03"/>
                </a:solidFill>
                <a:latin typeface="Arial"/>
                <a:ea typeface="Arial"/>
                <a:cs typeface="Arial"/>
                <a:sym typeface="Arial"/>
              </a:rPr>
              <a:t>0. Login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B03"/>
              </a:buClr>
              <a:buFont typeface="Arial"/>
              <a:buNone/>
            </a:pPr>
            <a:r>
              <a:rPr lang="en" sz="1200" b="0" i="0" u="none" strike="noStrike" cap="none">
                <a:solidFill>
                  <a:srgbClr val="3F5B03"/>
                </a:solidFill>
                <a:latin typeface="Arial"/>
                <a:ea typeface="Arial"/>
                <a:cs typeface="Arial"/>
                <a:sym typeface="Arial"/>
              </a:rPr>
              <a:t>1. Send input data</a:t>
            </a:r>
            <a:endParaRPr/>
          </a:p>
        </p:txBody>
      </p:sp>
      <p:pic>
        <p:nvPicPr>
          <p:cNvPr id="279" name="Google Shape;279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9720" y="2700313"/>
            <a:ext cx="233100" cy="2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2"/>
          <p:cNvSpPr txBox="1"/>
          <p:nvPr/>
        </p:nvSpPr>
        <p:spPr>
          <a:xfrm>
            <a:off x="899625" y="3231731"/>
            <a:ext cx="7761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2450" rIns="81625" bIns="424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Font typeface="Arial"/>
              <a:buNone/>
            </a:pPr>
            <a:r>
              <a:rPr lang="en" sz="1100" b="1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Storage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Font typeface="Arial"/>
              <a:buNone/>
            </a:pPr>
            <a:r>
              <a:rPr lang="en" sz="1100" b="1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Element</a:t>
            </a:r>
            <a:endParaRPr/>
          </a:p>
        </p:txBody>
      </p:sp>
      <p:pic>
        <p:nvPicPr>
          <p:cNvPr id="281" name="Google Shape;281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65801" y="1177353"/>
            <a:ext cx="1464600" cy="90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2"/>
          <p:cNvSpPr txBox="1"/>
          <p:nvPr/>
        </p:nvSpPr>
        <p:spPr>
          <a:xfrm>
            <a:off x="6396437" y="1965836"/>
            <a:ext cx="13254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2450" rIns="81625" bIns="42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Font typeface="Arial"/>
              <a:buNone/>
            </a:pPr>
            <a:r>
              <a:rPr lang="en" sz="1100" b="1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Workflow Engine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Font typeface="Arial"/>
              <a:buNone/>
            </a:pPr>
            <a:r>
              <a:rPr lang="en" sz="1100" b="1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(Moteur + GASW)</a:t>
            </a:r>
            <a:endParaRPr/>
          </a:p>
        </p:txBody>
      </p:sp>
      <p:cxnSp>
        <p:nvCxnSpPr>
          <p:cNvPr id="283" name="Google Shape;283;p42"/>
          <p:cNvCxnSpPr/>
          <p:nvPr/>
        </p:nvCxnSpPr>
        <p:spPr>
          <a:xfrm rot="10800000" flipH="1">
            <a:off x="5199401" y="1614679"/>
            <a:ext cx="594600" cy="1200"/>
          </a:xfrm>
          <a:prstGeom prst="straightConnector1">
            <a:avLst/>
          </a:prstGeom>
          <a:noFill/>
          <a:ln w="12600" cap="flat" cmpd="sng">
            <a:solidFill>
              <a:srgbClr val="3F5B03"/>
            </a:solidFill>
            <a:prstDash val="solid"/>
            <a:miter lim="8000"/>
            <a:headEnd type="none" w="sm" len="sm"/>
            <a:tailEnd type="stealth" w="med" len="med"/>
          </a:ln>
        </p:spPr>
      </p:cxnSp>
      <p:sp>
        <p:nvSpPr>
          <p:cNvPr id="284" name="Google Shape;284;p42"/>
          <p:cNvSpPr txBox="1"/>
          <p:nvPr/>
        </p:nvSpPr>
        <p:spPr>
          <a:xfrm>
            <a:off x="4717575" y="1636400"/>
            <a:ext cx="1477800" cy="2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2450" rIns="81625" bIns="42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B03"/>
              </a:buClr>
              <a:buFont typeface="Arial"/>
              <a:buNone/>
            </a:pPr>
            <a:r>
              <a:rPr lang="en" sz="1200" b="0" i="0" u="none" strike="noStrike" cap="none">
                <a:solidFill>
                  <a:srgbClr val="3F5B03"/>
                </a:solidFill>
                <a:latin typeface="Arial"/>
                <a:ea typeface="Arial"/>
                <a:cs typeface="Arial"/>
                <a:sym typeface="Arial"/>
              </a:rPr>
              <a:t>3. Launch workflow</a:t>
            </a:r>
            <a:endParaRPr/>
          </a:p>
        </p:txBody>
      </p:sp>
      <p:pic>
        <p:nvPicPr>
          <p:cNvPr id="285" name="Google Shape;285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85481" y="2945498"/>
            <a:ext cx="1055400" cy="8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2"/>
          <p:cNvSpPr txBox="1"/>
          <p:nvPr/>
        </p:nvSpPr>
        <p:spPr>
          <a:xfrm>
            <a:off x="6685699" y="3830111"/>
            <a:ext cx="10881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2450" rIns="81625" bIns="42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Font typeface="Arial"/>
              <a:buNone/>
            </a:pPr>
            <a:r>
              <a:rPr lang="en" sz="1100" b="1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Pilot Manager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Font typeface="Arial"/>
              <a:buNone/>
            </a:pPr>
            <a:r>
              <a:rPr lang="en" sz="1100" b="1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(DIRAC)</a:t>
            </a:r>
            <a:endParaRPr/>
          </a:p>
        </p:txBody>
      </p:sp>
      <p:sp>
        <p:nvSpPr>
          <p:cNvPr id="287" name="Google Shape;287;p42"/>
          <p:cNvSpPr txBox="1"/>
          <p:nvPr/>
        </p:nvSpPr>
        <p:spPr>
          <a:xfrm>
            <a:off x="7478921" y="2486450"/>
            <a:ext cx="13173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2450" rIns="81625" bIns="42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B03"/>
              </a:buClr>
              <a:buFont typeface="Arial"/>
              <a:buNone/>
            </a:pPr>
            <a:r>
              <a:rPr lang="en" sz="1200" b="0" i="0" u="none" strike="noStrike" cap="none">
                <a:solidFill>
                  <a:srgbClr val="3F5B03"/>
                </a:solidFill>
                <a:latin typeface="Arial"/>
                <a:ea typeface="Arial"/>
                <a:cs typeface="Arial"/>
                <a:sym typeface="Arial"/>
              </a:rPr>
              <a:t>4. Generate and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B03"/>
              </a:buClr>
              <a:buFont typeface="Arial"/>
              <a:buNone/>
            </a:pPr>
            <a:r>
              <a:rPr lang="en" sz="1200" b="0" i="0" u="none" strike="noStrike" cap="none">
                <a:solidFill>
                  <a:srgbClr val="3F5B03"/>
                </a:solidFill>
                <a:latin typeface="Arial"/>
                <a:ea typeface="Arial"/>
                <a:cs typeface="Arial"/>
                <a:sym typeface="Arial"/>
              </a:rPr>
              <a:t>submit task</a:t>
            </a:r>
            <a:endParaRPr/>
          </a:p>
        </p:txBody>
      </p:sp>
      <p:cxnSp>
        <p:nvCxnSpPr>
          <p:cNvPr id="288" name="Google Shape;288;p42"/>
          <p:cNvCxnSpPr/>
          <p:nvPr/>
        </p:nvCxnSpPr>
        <p:spPr>
          <a:xfrm flipH="1">
            <a:off x="7216779" y="2431363"/>
            <a:ext cx="1500" cy="459000"/>
          </a:xfrm>
          <a:prstGeom prst="straightConnector1">
            <a:avLst/>
          </a:prstGeom>
          <a:noFill/>
          <a:ln w="12600" cap="flat" cmpd="sng">
            <a:solidFill>
              <a:srgbClr val="3F5B03"/>
            </a:solidFill>
            <a:prstDash val="solid"/>
            <a:miter lim="8000"/>
            <a:headEnd type="none" w="sm" len="sm"/>
            <a:tailEnd type="stealth" w="med" len="med"/>
          </a:ln>
        </p:spPr>
      </p:cxnSp>
      <p:cxnSp>
        <p:nvCxnSpPr>
          <p:cNvPr id="289" name="Google Shape;289;p42"/>
          <p:cNvCxnSpPr/>
          <p:nvPr/>
        </p:nvCxnSpPr>
        <p:spPr>
          <a:xfrm rot="10800000">
            <a:off x="4761699" y="4083797"/>
            <a:ext cx="1272900" cy="6600"/>
          </a:xfrm>
          <a:prstGeom prst="straightConnector1">
            <a:avLst/>
          </a:prstGeom>
          <a:noFill/>
          <a:ln w="12600" cap="flat" cmpd="sng">
            <a:solidFill>
              <a:srgbClr val="3F5B03"/>
            </a:solidFill>
            <a:prstDash val="solid"/>
            <a:miter lim="8000"/>
            <a:headEnd type="none" w="sm" len="sm"/>
            <a:tailEnd type="stealth" w="med" len="med"/>
          </a:ln>
        </p:spPr>
      </p:cxnSp>
      <p:sp>
        <p:nvSpPr>
          <p:cNvPr id="290" name="Google Shape;290;p42"/>
          <p:cNvSpPr txBox="1"/>
          <p:nvPr/>
        </p:nvSpPr>
        <p:spPr>
          <a:xfrm>
            <a:off x="5021316" y="4097959"/>
            <a:ext cx="8142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2450" rIns="81625" bIns="42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B03"/>
              </a:buClr>
              <a:buFont typeface="Arial"/>
              <a:buNone/>
            </a:pPr>
            <a:r>
              <a:rPr lang="en" sz="1200" b="0" i="0" u="none" strike="noStrike" cap="none">
                <a:solidFill>
                  <a:srgbClr val="3F5B03"/>
                </a:solidFill>
                <a:latin typeface="Arial"/>
                <a:ea typeface="Arial"/>
                <a:cs typeface="Arial"/>
                <a:sym typeface="Arial"/>
              </a:rPr>
              <a:t>5. Submit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B03"/>
              </a:buClr>
              <a:buFont typeface="Arial"/>
              <a:buNone/>
            </a:pPr>
            <a:r>
              <a:rPr lang="en" sz="1200" b="0" i="0" u="none" strike="noStrike" cap="none">
                <a:solidFill>
                  <a:srgbClr val="3F5B03"/>
                </a:solidFill>
                <a:latin typeface="Arial"/>
                <a:ea typeface="Arial"/>
                <a:cs typeface="Arial"/>
                <a:sym typeface="Arial"/>
              </a:rPr>
              <a:t>pilot jobs</a:t>
            </a:r>
            <a:endParaRPr/>
          </a:p>
        </p:txBody>
      </p:sp>
      <p:cxnSp>
        <p:nvCxnSpPr>
          <p:cNvPr id="291" name="Google Shape;291;p42"/>
          <p:cNvCxnSpPr/>
          <p:nvPr/>
        </p:nvCxnSpPr>
        <p:spPr>
          <a:xfrm flipH="1">
            <a:off x="1886021" y="2273667"/>
            <a:ext cx="776100" cy="376800"/>
          </a:xfrm>
          <a:prstGeom prst="straightConnector1">
            <a:avLst/>
          </a:prstGeom>
          <a:noFill/>
          <a:ln w="12600" cap="flat" cmpd="sng">
            <a:solidFill>
              <a:srgbClr val="3F5B03"/>
            </a:solidFill>
            <a:prstDash val="solid"/>
            <a:miter lim="8000"/>
            <a:headEnd type="none" w="sm" len="sm"/>
            <a:tailEnd type="stealth" w="med" len="med"/>
          </a:ln>
        </p:spPr>
      </p:cxnSp>
      <p:sp>
        <p:nvSpPr>
          <p:cNvPr id="292" name="Google Shape;292;p42"/>
          <p:cNvSpPr txBox="1"/>
          <p:nvPr/>
        </p:nvSpPr>
        <p:spPr>
          <a:xfrm>
            <a:off x="2301299" y="2414081"/>
            <a:ext cx="9003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2450" rIns="81625" bIns="42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B03"/>
              </a:buClr>
              <a:buFont typeface="Arial"/>
              <a:buNone/>
            </a:pPr>
            <a:r>
              <a:rPr lang="en" sz="1200" b="0" i="0" u="none" strike="noStrike" cap="none">
                <a:solidFill>
                  <a:srgbClr val="3F5B03"/>
                </a:solidFill>
                <a:latin typeface="Arial"/>
                <a:ea typeface="Arial"/>
                <a:cs typeface="Arial"/>
                <a:sym typeface="Arial"/>
              </a:rPr>
              <a:t>2. Transfer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B03"/>
              </a:buClr>
              <a:buFont typeface="Arial"/>
              <a:buNone/>
            </a:pPr>
            <a:r>
              <a:rPr lang="en" sz="1200" b="0" i="0" u="none" strike="noStrike" cap="none">
                <a:solidFill>
                  <a:srgbClr val="3F5B03"/>
                </a:solidFill>
                <a:latin typeface="Arial"/>
                <a:ea typeface="Arial"/>
                <a:cs typeface="Arial"/>
                <a:sym typeface="Arial"/>
              </a:rPr>
              <a:t>input files</a:t>
            </a:r>
            <a:endParaRPr/>
          </a:p>
        </p:txBody>
      </p:sp>
      <p:sp>
        <p:nvSpPr>
          <p:cNvPr id="293" name="Google Shape;293;p42"/>
          <p:cNvSpPr txBox="1"/>
          <p:nvPr/>
        </p:nvSpPr>
        <p:spPr>
          <a:xfrm>
            <a:off x="2987560" y="4159545"/>
            <a:ext cx="11907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2450" rIns="81625" bIns="42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Font typeface="Arial"/>
              <a:buNone/>
            </a:pPr>
            <a:r>
              <a:rPr lang="en" sz="1100" b="1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Computing site</a:t>
            </a:r>
            <a:endParaRPr/>
          </a:p>
        </p:txBody>
      </p:sp>
      <p:cxnSp>
        <p:nvCxnSpPr>
          <p:cNvPr id="294" name="Google Shape;294;p42"/>
          <p:cNvCxnSpPr/>
          <p:nvPr/>
        </p:nvCxnSpPr>
        <p:spPr>
          <a:xfrm>
            <a:off x="4810600" y="3619489"/>
            <a:ext cx="1191000" cy="1200"/>
          </a:xfrm>
          <a:prstGeom prst="straightConnector1">
            <a:avLst/>
          </a:prstGeom>
          <a:noFill/>
          <a:ln w="12600" cap="flat" cmpd="sng">
            <a:solidFill>
              <a:srgbClr val="3F5B03"/>
            </a:solidFill>
            <a:prstDash val="solid"/>
            <a:miter lim="8000"/>
            <a:headEnd type="none" w="sm" len="sm"/>
            <a:tailEnd type="stealth" w="med" len="med"/>
          </a:ln>
        </p:spPr>
      </p:cxnSp>
      <p:sp>
        <p:nvSpPr>
          <p:cNvPr id="295" name="Google Shape;295;p42"/>
          <p:cNvSpPr txBox="1"/>
          <p:nvPr/>
        </p:nvSpPr>
        <p:spPr>
          <a:xfrm>
            <a:off x="4920667" y="3640011"/>
            <a:ext cx="910200" cy="2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2450" rIns="81625" bIns="42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B03"/>
              </a:buClr>
              <a:buFont typeface="Arial"/>
              <a:buNone/>
            </a:pPr>
            <a:r>
              <a:rPr lang="en" sz="1200" b="0" i="0" u="none" strike="noStrike" cap="none">
                <a:solidFill>
                  <a:srgbClr val="3F5B03"/>
                </a:solidFill>
                <a:latin typeface="Arial"/>
                <a:ea typeface="Arial"/>
                <a:cs typeface="Arial"/>
                <a:sym typeface="Arial"/>
              </a:rPr>
              <a:t>6. Get task</a:t>
            </a:r>
            <a:endParaRPr/>
          </a:p>
        </p:txBody>
      </p:sp>
      <p:cxnSp>
        <p:nvCxnSpPr>
          <p:cNvPr id="296" name="Google Shape;296;p42"/>
          <p:cNvCxnSpPr/>
          <p:nvPr/>
        </p:nvCxnSpPr>
        <p:spPr>
          <a:xfrm rot="10800000">
            <a:off x="1885959" y="3430610"/>
            <a:ext cx="547200" cy="209400"/>
          </a:xfrm>
          <a:prstGeom prst="straightConnector1">
            <a:avLst/>
          </a:prstGeom>
          <a:noFill/>
          <a:ln w="12600" cap="flat" cmpd="sng">
            <a:solidFill>
              <a:srgbClr val="3F5B03"/>
            </a:solidFill>
            <a:prstDash val="solid"/>
            <a:miter lim="8000"/>
            <a:headEnd type="none" w="sm" len="sm"/>
            <a:tailEnd type="stealth" w="med" len="med"/>
          </a:ln>
        </p:spPr>
      </p:cxnSp>
      <p:sp>
        <p:nvSpPr>
          <p:cNvPr id="297" name="Google Shape;297;p42"/>
          <p:cNvSpPr txBox="1"/>
          <p:nvPr/>
        </p:nvSpPr>
        <p:spPr>
          <a:xfrm>
            <a:off x="1276840" y="3596807"/>
            <a:ext cx="13158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2450" rIns="81625" bIns="42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B03"/>
              </a:buClr>
              <a:buFont typeface="Arial"/>
              <a:buNone/>
            </a:pPr>
            <a:r>
              <a:rPr lang="en" sz="1200" b="0" i="0" u="none" strike="noStrike" cap="none">
                <a:solidFill>
                  <a:srgbClr val="3F5B03"/>
                </a:solidFill>
                <a:latin typeface="Arial"/>
                <a:ea typeface="Arial"/>
                <a:cs typeface="Arial"/>
                <a:sym typeface="Arial"/>
              </a:rPr>
              <a:t>7. Get files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B03"/>
              </a:buClr>
              <a:buFont typeface="Arial"/>
              <a:buNone/>
            </a:pPr>
            <a:r>
              <a:rPr lang="en" sz="1200" b="0" i="0" u="none" strike="noStrike" cap="none">
                <a:solidFill>
                  <a:srgbClr val="3F5B03"/>
                </a:solidFill>
                <a:latin typeface="Arial"/>
                <a:ea typeface="Arial"/>
                <a:cs typeface="Arial"/>
                <a:sym typeface="Arial"/>
              </a:rPr>
              <a:t>8. Execute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5B03"/>
              </a:buClr>
              <a:buFont typeface="Arial"/>
              <a:buNone/>
            </a:pPr>
            <a:r>
              <a:rPr lang="en" sz="1200" b="0" i="0" u="none" strike="noStrike" cap="none">
                <a:solidFill>
                  <a:srgbClr val="3F5B03"/>
                </a:solidFill>
                <a:latin typeface="Arial"/>
                <a:ea typeface="Arial"/>
                <a:cs typeface="Arial"/>
                <a:sym typeface="Arial"/>
              </a:rPr>
              <a:t>9. Upload results</a:t>
            </a:r>
            <a:endParaRPr/>
          </a:p>
        </p:txBody>
      </p:sp>
      <p:pic>
        <p:nvPicPr>
          <p:cNvPr id="298" name="Google Shape;298;p4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64680" y="2923895"/>
            <a:ext cx="623400" cy="7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19080" y="3315977"/>
            <a:ext cx="623400" cy="7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10281" y="3364581"/>
            <a:ext cx="623400" cy="7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25263" y="4391175"/>
            <a:ext cx="828849" cy="255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1"/>
          <p:cNvSpPr txBox="1">
            <a:spLocks noGrp="1"/>
          </p:cNvSpPr>
          <p:nvPr>
            <p:ph type="title"/>
          </p:nvPr>
        </p:nvSpPr>
        <p:spPr>
          <a:xfrm>
            <a:off x="311700" y="-883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Virtual Imaging Platform </a:t>
            </a:r>
            <a:endParaRPr/>
          </a:p>
        </p:txBody>
      </p:sp>
      <p:sp>
        <p:nvSpPr>
          <p:cNvPr id="230" name="Google Shape;230;p41"/>
          <p:cNvSpPr txBox="1">
            <a:spLocks noGrp="1"/>
          </p:cNvSpPr>
          <p:nvPr>
            <p:ph type="sldNum" idx="12"/>
          </p:nvPr>
        </p:nvSpPr>
        <p:spPr>
          <a:xfrm>
            <a:off x="84902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31" name="Google Shape;231;p41"/>
          <p:cNvSpPr/>
          <p:nvPr/>
        </p:nvSpPr>
        <p:spPr>
          <a:xfrm>
            <a:off x="4868500" y="3158850"/>
            <a:ext cx="3319800" cy="18825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rgbClr val="346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41450" rIns="82925" bIns="41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8760" y="3505560"/>
            <a:ext cx="2933325" cy="148184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1"/>
          <p:cNvSpPr txBox="1"/>
          <p:nvPr/>
        </p:nvSpPr>
        <p:spPr>
          <a:xfrm>
            <a:off x="4902850" y="3158850"/>
            <a:ext cx="42033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"/>
              <a:buFont typeface="Arial"/>
              <a:buNone/>
            </a:pPr>
            <a:r>
              <a:rPr lang="en" sz="9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1000+</a:t>
            </a:r>
            <a:r>
              <a:rPr lang="en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registered users in </a:t>
            </a:r>
            <a:r>
              <a:rPr lang="en" sz="900" dirty="0"/>
              <a:t>May </a:t>
            </a:r>
            <a:r>
              <a:rPr lang="en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" sz="900" dirty="0"/>
              <a:t>9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225"/>
            </a:pPr>
            <a:r>
              <a:rPr lang="en" sz="900" b="1" dirty="0"/>
              <a:t>55</a:t>
            </a:r>
            <a:r>
              <a:rPr lang="en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publications </a:t>
            </a:r>
            <a:r>
              <a:rPr lang="en-GB" sz="900" dirty="0" smtClean="0"/>
              <a:t>identified </a:t>
            </a:r>
            <a:r>
              <a:rPr lang="en" sz="9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since </a:t>
            </a:r>
            <a:r>
              <a:rPr lang="en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2011</a:t>
            </a:r>
            <a:endParaRPr dirty="0"/>
          </a:p>
        </p:txBody>
      </p:sp>
      <p:sp>
        <p:nvSpPr>
          <p:cNvPr id="234" name="Google Shape;234;p41"/>
          <p:cNvSpPr/>
          <p:nvPr/>
        </p:nvSpPr>
        <p:spPr>
          <a:xfrm>
            <a:off x="165600" y="2175350"/>
            <a:ext cx="4366200" cy="2940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rgbClr val="346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41450" rIns="82925" bIns="41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1"/>
          <p:cNvSpPr txBox="1"/>
          <p:nvPr/>
        </p:nvSpPr>
        <p:spPr>
          <a:xfrm>
            <a:off x="2583359" y="2180156"/>
            <a:ext cx="1483200" cy="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5"/>
              <a:buFont typeface="Arial"/>
              <a:buNone/>
            </a:pPr>
            <a:r>
              <a:rPr lang="en" sz="9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Neuro-image analysis</a:t>
            </a:r>
            <a:endParaRPr/>
          </a:p>
        </p:txBody>
      </p:sp>
      <p:grpSp>
        <p:nvGrpSpPr>
          <p:cNvPr id="236" name="Google Shape;236;p41"/>
          <p:cNvGrpSpPr/>
          <p:nvPr/>
        </p:nvGrpSpPr>
        <p:grpSpPr>
          <a:xfrm>
            <a:off x="480959" y="2172596"/>
            <a:ext cx="1785604" cy="1480423"/>
            <a:chOff x="333" y="2011"/>
            <a:chExt cx="1239" cy="1369"/>
          </a:xfrm>
        </p:grpSpPr>
        <p:sp>
          <p:nvSpPr>
            <p:cNvPr id="237" name="Google Shape;237;p41"/>
            <p:cNvSpPr txBox="1"/>
            <p:nvPr/>
          </p:nvSpPr>
          <p:spPr>
            <a:xfrm>
              <a:off x="345" y="2011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ts val="225"/>
                <a:buFont typeface="Arial"/>
                <a:buNone/>
              </a:pPr>
              <a:r>
                <a:rPr lang="en" sz="900" b="1" i="0" u="none" strike="noStrike" cap="none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rPr>
                <a:t>Cancer therapy simulation</a:t>
              </a:r>
              <a:endParaRPr/>
            </a:p>
          </p:txBody>
        </p:sp>
        <p:pic>
          <p:nvPicPr>
            <p:cNvPr id="238" name="Google Shape;238;p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9" y="2219"/>
              <a:ext cx="1193" cy="8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41"/>
            <p:cNvSpPr txBox="1"/>
            <p:nvPr/>
          </p:nvSpPr>
          <p:spPr>
            <a:xfrm>
              <a:off x="333" y="3080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"/>
                <a:buFont typeface="Arial"/>
                <a:buNone/>
              </a:pPr>
              <a:r>
                <a:rPr lang="en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Prostate radiotherapy  plan simulated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"/>
                <a:buFont typeface="Arial"/>
                <a:buNone/>
              </a:pPr>
              <a:r>
                <a:rPr lang="en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with GATE(L. Grevillot and  D. Sarrut)</a:t>
              </a:r>
              <a:endParaRPr/>
            </a:p>
          </p:txBody>
        </p:sp>
      </p:grpSp>
      <p:grpSp>
        <p:nvGrpSpPr>
          <p:cNvPr id="240" name="Google Shape;240;p41"/>
          <p:cNvGrpSpPr/>
          <p:nvPr/>
        </p:nvGrpSpPr>
        <p:grpSpPr>
          <a:xfrm>
            <a:off x="580321" y="3598938"/>
            <a:ext cx="3456000" cy="1517071"/>
            <a:chOff x="403" y="3331"/>
            <a:chExt cx="2400" cy="1405"/>
          </a:xfrm>
        </p:grpSpPr>
        <p:sp>
          <p:nvSpPr>
            <p:cNvPr id="241" name="Google Shape;241;p41"/>
            <p:cNvSpPr txBox="1"/>
            <p:nvPr/>
          </p:nvSpPr>
          <p:spPr>
            <a:xfrm>
              <a:off x="538" y="3331"/>
              <a:ext cx="9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ts val="225"/>
                <a:buFont typeface="Arial"/>
                <a:buNone/>
              </a:pPr>
              <a:r>
                <a:rPr lang="en" sz="900" b="1" i="0" u="none" strike="noStrike" cap="none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rPr>
                <a:t>Image simulation</a:t>
              </a:r>
              <a:endParaRPr/>
            </a:p>
          </p:txBody>
        </p:sp>
        <p:pic>
          <p:nvPicPr>
            <p:cNvPr id="242" name="Google Shape;242;p4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67" y="3543"/>
              <a:ext cx="999" cy="9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41"/>
            <p:cNvSpPr txBox="1"/>
            <p:nvPr/>
          </p:nvSpPr>
          <p:spPr>
            <a:xfrm>
              <a:off x="403" y="4436"/>
              <a:ext cx="24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"/>
                <a:buFont typeface="Arial"/>
                <a:buNone/>
              </a:pPr>
              <a:r>
                <a:rPr lang="en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Echocardiography simulated with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"/>
                <a:buFont typeface="Arial"/>
                <a:buNone/>
              </a:pPr>
              <a:r>
                <a:rPr lang="en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FIELD-II (O. Bernard </a:t>
              </a:r>
              <a:r>
                <a:rPr lang="en" sz="7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et al</a:t>
              </a:r>
              <a:r>
                <a:rPr lang="en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/>
            </a:p>
          </p:txBody>
        </p:sp>
      </p:grpSp>
      <p:sp>
        <p:nvSpPr>
          <p:cNvPr id="244" name="Google Shape;244;p41"/>
          <p:cNvSpPr txBox="1"/>
          <p:nvPr/>
        </p:nvSpPr>
        <p:spPr>
          <a:xfrm>
            <a:off x="2332800" y="3629180"/>
            <a:ext cx="2089500" cy="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5"/>
              <a:buFont typeface="Arial"/>
              <a:buNone/>
            </a:pPr>
            <a:r>
              <a:rPr lang="en" sz="9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Modeling and optimization of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5"/>
              <a:buFont typeface="Arial"/>
              <a:buNone/>
            </a:pPr>
            <a:r>
              <a:rPr lang="en" sz="9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distributed computing systems</a:t>
            </a:r>
            <a:endParaRPr/>
          </a:p>
        </p:txBody>
      </p:sp>
      <p:pic>
        <p:nvPicPr>
          <p:cNvPr id="245" name="Google Shape;245;p41"/>
          <p:cNvPicPr preferRelativeResize="0"/>
          <p:nvPr/>
        </p:nvPicPr>
        <p:blipFill rotWithShape="1">
          <a:blip r:embed="rId6">
            <a:alphaModFix/>
          </a:blip>
          <a:srcRect r="21383"/>
          <a:stretch/>
        </p:blipFill>
        <p:spPr>
          <a:xfrm>
            <a:off x="2403359" y="3957048"/>
            <a:ext cx="1876201" cy="890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1"/>
          <p:cNvSpPr/>
          <p:nvPr/>
        </p:nvSpPr>
        <p:spPr>
          <a:xfrm>
            <a:off x="763200" y="680471"/>
            <a:ext cx="2592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177120" y="720469"/>
            <a:ext cx="0" cy="12972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1"/>
          <p:cNvSpPr/>
          <p:nvPr/>
        </p:nvSpPr>
        <p:spPr>
          <a:xfrm>
            <a:off x="177120" y="720469"/>
            <a:ext cx="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1"/>
          <p:cNvSpPr txBox="1"/>
          <p:nvPr/>
        </p:nvSpPr>
        <p:spPr>
          <a:xfrm>
            <a:off x="2381759" y="4809257"/>
            <a:ext cx="20535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Acceleration yielded by non-clairvoyant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task replication (R. Ferreira da Silva </a:t>
            </a:r>
            <a:r>
              <a:rPr lang="en" sz="7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</a:t>
            </a: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2666880" y="3356992"/>
            <a:ext cx="13551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Brain tissue segmentation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Freesurfer</a:t>
            </a:r>
            <a:endParaRPr/>
          </a:p>
        </p:txBody>
      </p:sp>
      <p:pic>
        <p:nvPicPr>
          <p:cNvPr id="251" name="Google Shape;251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53280" y="2405412"/>
            <a:ext cx="855449" cy="9515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1"/>
          <p:cNvSpPr/>
          <p:nvPr/>
        </p:nvSpPr>
        <p:spPr>
          <a:xfrm>
            <a:off x="4862650" y="786425"/>
            <a:ext cx="3759000" cy="22389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rgbClr val="346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41450" rIns="82925" bIns="41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45065" y="1498815"/>
            <a:ext cx="395324" cy="29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1"/>
          <p:cNvPicPr preferRelativeResize="0"/>
          <p:nvPr/>
        </p:nvPicPr>
        <p:blipFill rotWithShape="1">
          <a:blip r:embed="rId9">
            <a:alphaModFix/>
          </a:blip>
          <a:srcRect r="64379"/>
          <a:stretch/>
        </p:blipFill>
        <p:spPr>
          <a:xfrm>
            <a:off x="7868881" y="1992041"/>
            <a:ext cx="540000" cy="29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1"/>
          <p:cNvSpPr txBox="1"/>
          <p:nvPr/>
        </p:nvSpPr>
        <p:spPr>
          <a:xfrm>
            <a:off x="4842467" y="909570"/>
            <a:ext cx="3434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Supported by EGI Infrastructure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biomed VO (~65 sites in Europe and beyond)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230 cumulated CPU years utilized by VIP applications in 1 year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5"/>
              <a:buFont typeface="Arial"/>
              <a:buNone/>
            </a:pPr>
            <a:r>
              <a:rPr lang="en" sz="9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 b="1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endParaRPr sz="900" b="1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endParaRPr sz="900" b="1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endParaRPr sz="900" b="1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endParaRPr sz="900" b="1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endParaRPr sz="900" b="1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endParaRPr sz="900" b="1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4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94039" y="2390116"/>
            <a:ext cx="376875" cy="40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1"/>
          <p:cNvSpPr txBox="1"/>
          <p:nvPr/>
        </p:nvSpPr>
        <p:spPr>
          <a:xfrm>
            <a:off x="7983960" y="2775715"/>
            <a:ext cx="496800" cy="1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DIRAC</a:t>
            </a:r>
            <a:endParaRPr/>
          </a:p>
        </p:txBody>
      </p:sp>
      <p:sp>
        <p:nvSpPr>
          <p:cNvPr id="258" name="Google Shape;258;p41"/>
          <p:cNvSpPr txBox="1"/>
          <p:nvPr/>
        </p:nvSpPr>
        <p:spPr>
          <a:xfrm>
            <a:off x="7803960" y="1864588"/>
            <a:ext cx="817800" cy="1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France-Grilles</a:t>
            </a:r>
            <a:endParaRPr/>
          </a:p>
        </p:txBody>
      </p:sp>
      <p:sp>
        <p:nvSpPr>
          <p:cNvPr id="259" name="Google Shape;259;p41"/>
          <p:cNvSpPr/>
          <p:nvPr/>
        </p:nvSpPr>
        <p:spPr>
          <a:xfrm>
            <a:off x="3499200" y="1573925"/>
            <a:ext cx="1149000" cy="528000"/>
          </a:xfrm>
          <a:prstGeom prst="rightArrow">
            <a:avLst>
              <a:gd name="adj1" fmla="val 50000"/>
              <a:gd name="adj2" fmla="val 31288"/>
            </a:avLst>
          </a:prstGeom>
          <a:solidFill>
            <a:srgbClr val="729FCF"/>
          </a:solidFill>
          <a:ln w="9525" cap="flat" cmpd="sng">
            <a:solidFill>
              <a:srgbClr val="346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41450" rIns="82925" bIns="41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1"/>
          <p:cNvSpPr/>
          <p:nvPr/>
        </p:nvSpPr>
        <p:spPr>
          <a:xfrm rot="5400000">
            <a:off x="2220479" y="1705569"/>
            <a:ext cx="505500" cy="7041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729FCF"/>
          </a:solidFill>
          <a:ln w="9525" cap="flat" cmpd="sng">
            <a:solidFill>
              <a:srgbClr val="346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41450" rIns="82925" bIns="41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1"/>
          <p:cNvSpPr txBox="1"/>
          <p:nvPr/>
        </p:nvSpPr>
        <p:spPr>
          <a:xfrm>
            <a:off x="5705539" y="213398"/>
            <a:ext cx="3155100" cy="389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55200" rIns="81625" bIns="4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https://vip.creatis.insa-lyon.fr</a:t>
            </a:r>
            <a:endParaRPr dirty="0"/>
          </a:p>
        </p:txBody>
      </p:sp>
      <p:pic>
        <p:nvPicPr>
          <p:cNvPr id="262" name="Google Shape;262;p4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985548" y="1402263"/>
            <a:ext cx="2591104" cy="1557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331549" y="603150"/>
            <a:ext cx="1316653" cy="95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02188" y="603150"/>
            <a:ext cx="2161499" cy="139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of a VIP success story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3"/>
          <p:cNvSpPr txBox="1">
            <a:spLocks noGrp="1"/>
          </p:cNvSpPr>
          <p:nvPr>
            <p:ph type="body" idx="1"/>
          </p:nvPr>
        </p:nvSpPr>
        <p:spPr>
          <a:xfrm>
            <a:off x="235500" y="1037725"/>
            <a:ext cx="8520600" cy="11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Generate virtual ultrasound and magnetic resonance images using VIP</a:t>
            </a:r>
            <a:endParaRPr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Reference: Bernard et al. 2018. IEEE Transactions on Medical Imaging</a:t>
            </a:r>
            <a:endParaRPr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 dirty="0">
                <a:solidFill>
                  <a:schemeClr val="hlink"/>
                </a:solidFill>
                <a:hlinkClick r:id="rId4"/>
              </a:rPr>
              <a:t>EGI Research story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08" name="Google Shape;308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309" name="Google Shape;30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9101" y="1755475"/>
            <a:ext cx="4558248" cy="29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3"/>
          <p:cNvSpPr txBox="1">
            <a:spLocks noGrp="1"/>
          </p:cNvSpPr>
          <p:nvPr>
            <p:ph type="body" idx="1"/>
          </p:nvPr>
        </p:nvSpPr>
        <p:spPr>
          <a:xfrm>
            <a:off x="235500" y="2022975"/>
            <a:ext cx="4260300" cy="24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MRI simulator integrated into VIP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Catalogue of 18 virtual patients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2700 image volumes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benchmarked myocardial motion for validation purposes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The generation of one full 3D sequence took 6 hours on VIP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it would have taken over 280 hours on a personal laptop</a:t>
            </a:r>
            <a:endParaRPr dirty="0"/>
          </a:p>
          <a:p>
            <a:pPr marL="4572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Miccai Challenge on VIP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11700" y="1037724"/>
            <a:ext cx="8694514" cy="3647009"/>
          </a:xfrm>
        </p:spPr>
        <p:txBody>
          <a:bodyPr>
            <a:normAutofit/>
          </a:bodyPr>
          <a:lstStyle/>
          <a:p>
            <a:pPr marL="391685" lvl="0" indent="-399877">
              <a:lnSpc>
                <a:spcPct val="80000"/>
              </a:lnSpc>
              <a:buSzPct val="100000"/>
            </a:pPr>
            <a:r>
              <a:rPr lang="en-GB" dirty="0"/>
              <a:t>France Life Imaging </a:t>
            </a:r>
          </a:p>
          <a:p>
            <a:pPr marL="783371" lvl="1" indent="-369415">
              <a:lnSpc>
                <a:spcPct val="80000"/>
              </a:lnSpc>
              <a:spcBef>
                <a:spcPts val="1200"/>
              </a:spcBef>
              <a:buSzPct val="100000"/>
            </a:pPr>
            <a:r>
              <a:rPr lang="en-GB" dirty="0"/>
              <a:t>Coordinated and harmonized network of biomedical imaging in France</a:t>
            </a:r>
          </a:p>
          <a:p>
            <a:pPr marL="783371" lvl="1" indent="-369415">
              <a:lnSpc>
                <a:spcPct val="80000"/>
              </a:lnSpc>
              <a:spcBef>
                <a:spcPts val="1200"/>
              </a:spcBef>
              <a:buSzPct val="100000"/>
            </a:pPr>
            <a:r>
              <a:rPr lang="en-GB" dirty="0"/>
              <a:t>Organisation of 2 challenges at the </a:t>
            </a:r>
            <a:r>
              <a:rPr lang="en-GB" dirty="0" err="1"/>
              <a:t>Miccai</a:t>
            </a:r>
            <a:r>
              <a:rPr lang="en-GB" dirty="0"/>
              <a:t> 2016 conference</a:t>
            </a:r>
          </a:p>
          <a:p>
            <a:pPr marL="391685" lvl="0" indent="-399877">
              <a:lnSpc>
                <a:spcPct val="80000"/>
              </a:lnSpc>
              <a:spcBef>
                <a:spcPts val="1400"/>
              </a:spcBef>
              <a:buSzPct val="100000"/>
            </a:pPr>
            <a:r>
              <a:rPr lang="en-GB" dirty="0"/>
              <a:t>Challenge aim</a:t>
            </a:r>
          </a:p>
          <a:p>
            <a:pPr marL="783371" lvl="1" indent="-369415">
              <a:lnSpc>
                <a:spcPct val="80000"/>
              </a:lnSpc>
              <a:spcBef>
                <a:spcPts val="1200"/>
              </a:spcBef>
              <a:buSzPct val="100000"/>
            </a:pPr>
            <a:r>
              <a:rPr lang="en-GB" dirty="0"/>
              <a:t>Compare different segmentation methods provided by challengers</a:t>
            </a:r>
          </a:p>
          <a:p>
            <a:pPr marL="391685" lvl="0" indent="-370730">
              <a:lnSpc>
                <a:spcPct val="80000"/>
              </a:lnSpc>
              <a:spcBef>
                <a:spcPts val="1400"/>
              </a:spcBef>
              <a:buSzPct val="100000"/>
            </a:pPr>
            <a:r>
              <a:rPr lang="en-GB" dirty="0"/>
              <a:t>Challenge description and setup</a:t>
            </a:r>
          </a:p>
          <a:p>
            <a:pPr marL="783371" lvl="1" indent="-369415">
              <a:lnSpc>
                <a:spcPct val="80000"/>
              </a:lnSpc>
              <a:spcBef>
                <a:spcPts val="1200"/>
              </a:spcBef>
              <a:buSzPct val="100000"/>
            </a:pPr>
            <a:r>
              <a:rPr lang="en-GB" dirty="0"/>
              <a:t>The methods are integrated into VIP as independent </a:t>
            </a:r>
            <a:r>
              <a:rPr lang="en-GB" dirty="0" smtClean="0"/>
              <a:t>pipelines</a:t>
            </a:r>
          </a:p>
          <a:p>
            <a:pPr marL="391685" lvl="0" indent="-370730">
              <a:lnSpc>
                <a:spcPct val="80000"/>
              </a:lnSpc>
              <a:buSzPct val="100000"/>
            </a:pPr>
            <a:endParaRPr lang="en-GB" dirty="0" smtClean="0"/>
          </a:p>
          <a:p>
            <a:pPr marL="391685" lvl="0" indent="-370730">
              <a:lnSpc>
                <a:spcPct val="80000"/>
              </a:lnSpc>
              <a:buSzPct val="100000"/>
            </a:pPr>
            <a:r>
              <a:rPr lang="en-GB" dirty="0" smtClean="0"/>
              <a:t>The </a:t>
            </a:r>
            <a:r>
              <a:rPr lang="en-GB" dirty="0"/>
              <a:t>challenge in numbers</a:t>
            </a:r>
          </a:p>
          <a:p>
            <a:pPr marL="783371" lvl="1" indent="-369415">
              <a:lnSpc>
                <a:spcPct val="80000"/>
              </a:lnSpc>
              <a:spcBef>
                <a:spcPts val="1200"/>
              </a:spcBef>
              <a:buSzPct val="100000"/>
            </a:pPr>
            <a:r>
              <a:rPr lang="en-GB" dirty="0"/>
              <a:t>15 challengers and 23 pipelines integrated from June to Sept 2016</a:t>
            </a:r>
          </a:p>
          <a:p>
            <a:pPr marL="783371" lvl="1" indent="-369415">
              <a:lnSpc>
                <a:spcPct val="80000"/>
              </a:lnSpc>
              <a:spcBef>
                <a:spcPts val="1200"/>
              </a:spcBef>
              <a:buSzPct val="100000"/>
            </a:pPr>
            <a:r>
              <a:rPr lang="fr-FR" dirty="0" err="1"/>
              <a:t>Two</a:t>
            </a:r>
            <a:r>
              <a:rPr lang="fr-FR" dirty="0"/>
              <a:t> journal articles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79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VIP achievements and challenges</a:t>
            </a:r>
            <a:endParaRPr/>
          </a:p>
        </p:txBody>
      </p:sp>
      <p:sp>
        <p:nvSpPr>
          <p:cNvPr id="316" name="Google Shape;316;p44"/>
          <p:cNvSpPr txBox="1">
            <a:spLocks noGrp="1"/>
          </p:cNvSpPr>
          <p:nvPr>
            <p:ph type="body" idx="1"/>
          </p:nvPr>
        </p:nvSpPr>
        <p:spPr>
          <a:xfrm>
            <a:off x="311700" y="10377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Transparent access to distributed computing resources</a:t>
            </a:r>
            <a:endParaRPr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VIP relies on the France Grilles DIRAC instance (</a:t>
            </a:r>
            <a:r>
              <a:rPr lang="en" dirty="0">
                <a:uFill>
                  <a:noFill/>
                </a:uFill>
                <a:hlinkClick r:id="rId3"/>
              </a:rPr>
              <a:t>https://dirac.france-grilles.fr/DIRAC</a:t>
            </a:r>
            <a:r>
              <a:rPr lang="en" dirty="0"/>
              <a:t>)</a:t>
            </a:r>
            <a:endParaRPr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Exploit parallelism through workflows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Scientific applications as a service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No need for installation on the users’ side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Facilitate the sharing of applications and data </a:t>
            </a:r>
            <a:endParaRPr lang="en" dirty="0" smtClean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 smtClean="0"/>
              <a:t>GPU usage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Foster open and reproducible science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Can I have my results reproduced (e.g., by reviewers)?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Can I share/exchange applications/data across platforms?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...  </a:t>
            </a:r>
            <a:endParaRPr dirty="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17" name="Google Shape;317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318" name="Google Shape;31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2914" y="3225740"/>
            <a:ext cx="974976" cy="97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6700" y="1688725"/>
            <a:ext cx="1074325" cy="107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opic">
  <a:themeElements>
    <a:clrScheme name="Personnalisé 1">
      <a:dk1>
        <a:srgbClr val="52D4B9"/>
      </a:dk1>
      <a:lt1>
        <a:srgbClr val="FFFFFF"/>
      </a:lt1>
      <a:dk2>
        <a:srgbClr val="342E23"/>
      </a:dk2>
      <a:lt2>
        <a:srgbClr val="8F8254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4404</TotalTime>
  <Words>990</Words>
  <Application>Microsoft Office PowerPoint</Application>
  <PresentationFormat>Affichage à l'écran (16:9)</PresentationFormat>
  <Paragraphs>206</Paragraphs>
  <Slides>20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Times New Roman</vt:lpstr>
      <vt:lpstr>PT Sans Narrow</vt:lpstr>
      <vt:lpstr>Calibri</vt:lpstr>
      <vt:lpstr>Open Sans</vt:lpstr>
      <vt:lpstr>Tropic</vt:lpstr>
      <vt:lpstr>BIOMED, VIP and the long tail of science</vt:lpstr>
      <vt:lpstr>Biomed community</vt:lpstr>
      <vt:lpstr>Application Example</vt:lpstr>
      <vt:lpstr>How do we get it run on biomed resources? </vt:lpstr>
      <vt:lpstr>How does it work? </vt:lpstr>
      <vt:lpstr>The Virtual Imaging Platform </vt:lpstr>
      <vt:lpstr>Example of a VIP success story </vt:lpstr>
      <vt:lpstr>Miccai Challenge on VIP</vt:lpstr>
      <vt:lpstr>VIP achievements and challenges</vt:lpstr>
      <vt:lpstr>Boutiques            and FAIR data analysis</vt:lpstr>
      <vt:lpstr>Application publishing in VIP with Boutiques </vt:lpstr>
      <vt:lpstr>Interoperability and CARMIN</vt:lpstr>
      <vt:lpstr>Conclusions</vt:lpstr>
      <vt:lpstr>Thank you for you attention! Questions?</vt:lpstr>
      <vt:lpstr>CAD for Epilepsy</vt:lpstr>
      <vt:lpstr>Containers</vt:lpstr>
      <vt:lpstr>A Docker container for our application</vt:lpstr>
      <vt:lpstr>Application execution on VIP</vt:lpstr>
      <vt:lpstr>Automatic import into VIP with Boutiques</vt:lpstr>
      <vt:lpstr>Biomed community: a few numbers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BIOMED, VIP and the long tail of science</dc:title>
  <dc:creator>Sorina Pop</dc:creator>
  <cp:lastModifiedBy>Sorina Pop</cp:lastModifiedBy>
  <cp:revision>31</cp:revision>
  <dcterms:modified xsi:type="dcterms:W3CDTF">2019-05-04T19:58:13Z</dcterms:modified>
</cp:coreProperties>
</file>