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66" r:id="rId2"/>
  </p:sldMasterIdLst>
  <p:notesMasterIdLst>
    <p:notesMasterId r:id="rId13"/>
  </p:notesMasterIdLst>
  <p:handoutMasterIdLst>
    <p:handoutMasterId r:id="rId14"/>
  </p:handoutMasterIdLst>
  <p:sldIdLst>
    <p:sldId id="346" r:id="rId3"/>
    <p:sldId id="340" r:id="rId4"/>
    <p:sldId id="351" r:id="rId5"/>
    <p:sldId id="352" r:id="rId6"/>
    <p:sldId id="268" r:id="rId7"/>
    <p:sldId id="344" r:id="rId8"/>
    <p:sldId id="348" r:id="rId9"/>
    <p:sldId id="353" r:id="rId10"/>
    <p:sldId id="347" r:id="rId11"/>
    <p:sldId id="339" r:id="rId12"/>
  </p:sldIdLst>
  <p:sldSz cx="9144000" cy="6858000" type="screen4x3"/>
  <p:notesSz cx="6805613" cy="99441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6800A"/>
    <a:srgbClr val="E88840"/>
    <a:srgbClr val="AB5515"/>
    <a:srgbClr val="FFD624"/>
    <a:srgbClr val="3166CF"/>
    <a:srgbClr val="2D5EC1"/>
    <a:srgbClr val="3E6FD2"/>
    <a:srgbClr val="BDDE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7" autoAdjust="0"/>
    <p:restoredTop sz="76860" autoAdjust="0"/>
  </p:normalViewPr>
  <p:slideViewPr>
    <p:cSldViewPr>
      <p:cViewPr varScale="1">
        <p:scale>
          <a:sx n="52" d="100"/>
          <a:sy n="52" d="100"/>
        </p:scale>
        <p:origin x="1608"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2949841" cy="497762"/>
          </a:xfrm>
          <a:prstGeom prst="rect">
            <a:avLst/>
          </a:prstGeom>
          <a:noFill/>
          <a:ln w="9525">
            <a:noFill/>
            <a:miter lim="800000"/>
            <a:headEnd/>
            <a:tailEnd/>
          </a:ln>
          <a:effectLst/>
        </p:spPr>
        <p:txBody>
          <a:bodyPr vert="horz" wrap="square" lIns="91558" tIns="45780" rIns="91558" bIns="4578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54184" y="0"/>
            <a:ext cx="2949841" cy="497762"/>
          </a:xfrm>
          <a:prstGeom prst="rect">
            <a:avLst/>
          </a:prstGeom>
          <a:noFill/>
          <a:ln w="9525">
            <a:noFill/>
            <a:miter lim="800000"/>
            <a:headEnd/>
            <a:tailEnd/>
          </a:ln>
          <a:effectLst/>
        </p:spPr>
        <p:txBody>
          <a:bodyPr vert="horz" wrap="square" lIns="91558" tIns="45780" rIns="91558" bIns="4578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1" y="9444750"/>
            <a:ext cx="2949841" cy="497761"/>
          </a:xfrm>
          <a:prstGeom prst="rect">
            <a:avLst/>
          </a:prstGeom>
          <a:noFill/>
          <a:ln w="9525">
            <a:noFill/>
            <a:miter lim="800000"/>
            <a:headEnd/>
            <a:tailEnd/>
          </a:ln>
          <a:effectLst/>
        </p:spPr>
        <p:txBody>
          <a:bodyPr vert="horz" wrap="square" lIns="91558" tIns="45780" rIns="91558" bIns="4578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54184" y="9444750"/>
            <a:ext cx="2949841" cy="497761"/>
          </a:xfrm>
          <a:prstGeom prst="rect">
            <a:avLst/>
          </a:prstGeom>
          <a:noFill/>
          <a:ln w="9525">
            <a:noFill/>
            <a:miter lim="800000"/>
            <a:headEnd/>
            <a:tailEnd/>
          </a:ln>
          <a:effectLst/>
        </p:spPr>
        <p:txBody>
          <a:bodyPr vert="horz" wrap="square" lIns="91558" tIns="45780" rIns="91558" bIns="4578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2949841" cy="497762"/>
          </a:xfrm>
          <a:prstGeom prst="rect">
            <a:avLst/>
          </a:prstGeom>
          <a:noFill/>
          <a:ln w="9525">
            <a:noFill/>
            <a:miter lim="800000"/>
            <a:headEnd/>
            <a:tailEnd/>
          </a:ln>
          <a:effectLst/>
        </p:spPr>
        <p:txBody>
          <a:bodyPr vert="horz" wrap="square" lIns="91558" tIns="45780" rIns="91558" bIns="4578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54184" y="0"/>
            <a:ext cx="2949841" cy="497762"/>
          </a:xfrm>
          <a:prstGeom prst="rect">
            <a:avLst/>
          </a:prstGeom>
          <a:noFill/>
          <a:ln w="9525">
            <a:noFill/>
            <a:miter lim="800000"/>
            <a:headEnd/>
            <a:tailEnd/>
          </a:ln>
          <a:effectLst/>
        </p:spPr>
        <p:txBody>
          <a:bodyPr vert="horz" wrap="square" lIns="91558" tIns="45780" rIns="91558" bIns="4578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0243" y="4723171"/>
            <a:ext cx="5445127" cy="4475083"/>
          </a:xfrm>
          <a:prstGeom prst="rect">
            <a:avLst/>
          </a:prstGeom>
          <a:noFill/>
          <a:ln w="9525">
            <a:noFill/>
            <a:miter lim="800000"/>
            <a:headEnd/>
            <a:tailEnd/>
          </a:ln>
          <a:effectLst/>
        </p:spPr>
        <p:txBody>
          <a:bodyPr vert="horz" wrap="square" lIns="91558" tIns="45780" rIns="91558" bIns="4578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1" y="9444750"/>
            <a:ext cx="2949841" cy="497761"/>
          </a:xfrm>
          <a:prstGeom prst="rect">
            <a:avLst/>
          </a:prstGeom>
          <a:noFill/>
          <a:ln w="9525">
            <a:noFill/>
            <a:miter lim="800000"/>
            <a:headEnd/>
            <a:tailEnd/>
          </a:ln>
          <a:effectLst/>
        </p:spPr>
        <p:txBody>
          <a:bodyPr vert="horz" wrap="square" lIns="91558" tIns="45780" rIns="91558" bIns="4578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54184" y="9444750"/>
            <a:ext cx="2949841" cy="497761"/>
          </a:xfrm>
          <a:prstGeom prst="rect">
            <a:avLst/>
          </a:prstGeom>
          <a:noFill/>
          <a:ln w="9525">
            <a:noFill/>
            <a:miter lim="800000"/>
            <a:headEnd/>
            <a:tailEnd/>
          </a:ln>
          <a:effectLst/>
        </p:spPr>
        <p:txBody>
          <a:bodyPr vert="horz" wrap="square" lIns="91558" tIns="45780" rIns="91558" bIns="4578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093">
              <a:defRPr/>
            </a:pPr>
            <a:r>
              <a:rPr lang="en-US" dirty="0"/>
              <a:t>The</a:t>
            </a:r>
            <a:r>
              <a:rPr lang="en-US" baseline="0" dirty="0"/>
              <a:t> European Open Science Cloud was introduced in the </a:t>
            </a:r>
            <a:r>
              <a:rPr lang="en-US" sz="1200" b="0" i="0" kern="1200" dirty="0">
                <a:solidFill>
                  <a:schemeClr val="tx1"/>
                </a:solidFill>
                <a:effectLst/>
                <a:latin typeface="Arial" charset="0"/>
                <a:ea typeface="+mn-ea"/>
                <a:cs typeface="+mn-cs"/>
              </a:rPr>
              <a:t>European Cloud Initiative, as the instrument to </a:t>
            </a:r>
            <a:r>
              <a:rPr lang="en-US" sz="1200" b="0" i="0" kern="1200" dirty="0" err="1">
                <a:solidFill>
                  <a:schemeClr val="tx1"/>
                </a:solidFill>
                <a:effectLst/>
                <a:latin typeface="Arial" charset="0"/>
                <a:ea typeface="+mn-ea"/>
                <a:cs typeface="+mn-cs"/>
              </a:rPr>
              <a:t>capitalise</a:t>
            </a:r>
            <a:r>
              <a:rPr lang="en-US" sz="1200" b="0" i="0" kern="1200" dirty="0">
                <a:solidFill>
                  <a:schemeClr val="tx1"/>
                </a:solidFill>
                <a:effectLst/>
                <a:latin typeface="Arial" charset="0"/>
                <a:ea typeface="+mn-ea"/>
                <a:cs typeface="+mn-cs"/>
              </a:rPr>
              <a:t> on the data revolution.</a:t>
            </a:r>
            <a:r>
              <a:rPr lang="en-US" sz="1200" b="0" i="0" kern="1200" baseline="0" dirty="0">
                <a:solidFill>
                  <a:schemeClr val="tx1"/>
                </a:solidFill>
                <a:effectLst/>
                <a:latin typeface="Arial" charset="0"/>
                <a:ea typeface="+mn-ea"/>
                <a:cs typeface="+mn-cs"/>
              </a:rPr>
              <a:t> </a:t>
            </a:r>
          </a:p>
          <a:p>
            <a:pPr defTabSz="924093">
              <a:defRPr/>
            </a:pPr>
            <a:endParaRPr lang="en-US" sz="1200" b="0" i="0" kern="1200" baseline="0" dirty="0">
              <a:solidFill>
                <a:schemeClr val="tx1"/>
              </a:solidFill>
              <a:effectLst/>
              <a:latin typeface="Arial" charset="0"/>
              <a:ea typeface="+mn-ea"/>
              <a:cs typeface="+mn-cs"/>
            </a:endParaRPr>
          </a:p>
          <a:p>
            <a:pPr defTabSz="924093">
              <a:defRPr/>
            </a:pPr>
            <a:r>
              <a:rPr lang="en-US" sz="1200" b="0" i="0" kern="1200" baseline="0" dirty="0">
                <a:solidFill>
                  <a:schemeClr val="tx1"/>
                </a:solidFill>
                <a:effectLst/>
                <a:latin typeface="Arial" charset="0"/>
                <a:ea typeface="+mn-ea"/>
                <a:cs typeface="+mn-cs"/>
              </a:rPr>
              <a:t>The Cloud can be understood as a combination of 3 interdependent elements: </a:t>
            </a:r>
          </a:p>
          <a:p>
            <a:pPr marL="171450" indent="-171450" defTabSz="924093">
              <a:buFontTx/>
              <a:buChar char="-"/>
              <a:defRPr/>
            </a:pPr>
            <a:r>
              <a:rPr lang="en-US" sz="1200" b="0" i="0" kern="1200" baseline="0" dirty="0">
                <a:solidFill>
                  <a:schemeClr val="tx1"/>
                </a:solidFill>
                <a:effectLst/>
                <a:latin typeface="Arial" charset="0"/>
                <a:ea typeface="+mn-ea"/>
                <a:cs typeface="+mn-cs"/>
              </a:rPr>
              <a:t>the data infrastructures which store and manage data; </a:t>
            </a:r>
          </a:p>
          <a:p>
            <a:pPr marL="171450" indent="-171450" defTabSz="924093">
              <a:buFontTx/>
              <a:buChar char="-"/>
              <a:defRPr/>
            </a:pPr>
            <a:r>
              <a:rPr lang="en-US" sz="1200" b="0" i="0" kern="1200" baseline="0" dirty="0">
                <a:solidFill>
                  <a:schemeClr val="tx1"/>
                </a:solidFill>
                <a:effectLst/>
                <a:latin typeface="Arial" charset="0"/>
                <a:ea typeface="+mn-ea"/>
                <a:cs typeface="+mn-cs"/>
              </a:rPr>
              <a:t>the high-bandwidth networks that transport data; </a:t>
            </a:r>
          </a:p>
          <a:p>
            <a:pPr marL="171450" indent="-171450" defTabSz="924093">
              <a:buFontTx/>
              <a:buChar char="-"/>
              <a:defRPr/>
            </a:pPr>
            <a:r>
              <a:rPr lang="en-US" sz="1200" b="0" i="0" kern="1200" baseline="0" dirty="0">
                <a:solidFill>
                  <a:schemeClr val="tx1"/>
                </a:solidFill>
                <a:effectLst/>
                <a:latin typeface="Arial" charset="0"/>
                <a:ea typeface="+mn-ea"/>
                <a:cs typeface="+mn-cs"/>
              </a:rPr>
              <a:t>and the powerful computers which can be used to process the data. </a:t>
            </a:r>
            <a:endParaRPr lang="en-US" sz="1200" b="0" i="0" kern="1200" dirty="0">
              <a:solidFill>
                <a:schemeClr val="tx1"/>
              </a:solidFill>
              <a:effectLst/>
              <a:latin typeface="Arial" charset="0"/>
              <a:ea typeface="+mn-ea"/>
              <a:cs typeface="+mn-cs"/>
            </a:endParaRPr>
          </a:p>
          <a:p>
            <a:pPr defTabSz="924093">
              <a:defRPr/>
            </a:pPr>
            <a:endParaRPr lang="en-US" sz="1200" b="0" i="0" kern="1200" dirty="0">
              <a:solidFill>
                <a:schemeClr val="tx1"/>
              </a:solidFill>
              <a:effectLst/>
              <a:latin typeface="Arial" charset="0"/>
              <a:ea typeface="+mn-ea"/>
              <a:cs typeface="+mn-cs"/>
            </a:endParaRPr>
          </a:p>
          <a:p>
            <a:pPr defTabSz="924093">
              <a:defRPr/>
            </a:pPr>
            <a:r>
              <a:rPr lang="en-US" sz="1200" b="0" i="0" kern="1200" dirty="0">
                <a:solidFill>
                  <a:schemeClr val="tx1"/>
                </a:solidFill>
                <a:effectLst/>
                <a:latin typeface="Arial" charset="0"/>
                <a:ea typeface="+mn-ea"/>
                <a:cs typeface="+mn-cs"/>
              </a:rPr>
              <a:t>Th</a:t>
            </a:r>
            <a:r>
              <a:rPr lang="en-US" sz="1200" b="0" i="0" kern="1200" baseline="0" dirty="0">
                <a:solidFill>
                  <a:schemeClr val="tx1"/>
                </a:solidFill>
                <a:effectLst/>
                <a:latin typeface="Arial" charset="0"/>
                <a:ea typeface="+mn-ea"/>
                <a:cs typeface="+mn-cs"/>
              </a:rPr>
              <a:t>e European Open Science Cloud aims to give Europe a global lead in scientific data infrastructures to ensure that European scientists reap benefits of data-driven science. It contributes to the wider effort to: </a:t>
            </a:r>
          </a:p>
          <a:p>
            <a:pPr marL="171450" indent="-171450" defTabSz="924093">
              <a:buFontTx/>
              <a:buChar char="-"/>
              <a:defRPr/>
            </a:pPr>
            <a:r>
              <a:rPr lang="en-US" sz="1200" b="0" i="0" kern="1200" baseline="0" dirty="0">
                <a:solidFill>
                  <a:schemeClr val="tx1"/>
                </a:solidFill>
                <a:effectLst/>
                <a:latin typeface="Arial" charset="0"/>
                <a:ea typeface="+mn-ea"/>
                <a:cs typeface="+mn-cs"/>
              </a:rPr>
              <a:t>Maximize the incentives for sharing data</a:t>
            </a:r>
          </a:p>
          <a:p>
            <a:pPr marL="171450" indent="-171450" defTabSz="924093">
              <a:buFontTx/>
              <a:buChar char="-"/>
              <a:defRPr/>
            </a:pPr>
            <a:r>
              <a:rPr lang="en-US" sz="1200" b="0" i="0" kern="1200" baseline="0" dirty="0">
                <a:solidFill>
                  <a:schemeClr val="tx1"/>
                </a:solidFill>
                <a:effectLst/>
                <a:latin typeface="Arial" charset="0"/>
                <a:ea typeface="+mn-ea"/>
                <a:cs typeface="+mn-cs"/>
              </a:rPr>
              <a:t>Ensure that data can be used across disciplines and between the public and private sector </a:t>
            </a:r>
          </a:p>
          <a:p>
            <a:pPr marL="171450" indent="-171450" defTabSz="924093">
              <a:buFontTx/>
              <a:buChar char="-"/>
              <a:defRPr/>
            </a:pPr>
            <a:r>
              <a:rPr lang="en-US" sz="1200" b="0" i="0" kern="1200" baseline="0" dirty="0">
                <a:solidFill>
                  <a:schemeClr val="tx1"/>
                </a:solidFill>
                <a:effectLst/>
                <a:latin typeface="Arial" charset="0"/>
                <a:ea typeface="+mn-ea"/>
                <a:cs typeface="+mn-cs"/>
              </a:rPr>
              <a:t>Interconnect data infrastructures across Europe </a:t>
            </a:r>
          </a:p>
          <a:p>
            <a:pPr marL="171450" indent="-171450" defTabSz="924093">
              <a:buFontTx/>
              <a:buChar char="-"/>
              <a:defRPr/>
            </a:pPr>
            <a:r>
              <a:rPr lang="en-US" sz="1200" b="0" i="0" kern="1200" baseline="0" dirty="0">
                <a:solidFill>
                  <a:schemeClr val="tx1"/>
                </a:solidFill>
                <a:effectLst/>
                <a:latin typeface="Arial" charset="0"/>
                <a:ea typeface="+mn-ea"/>
                <a:cs typeface="+mn-cs"/>
              </a:rPr>
              <a:t>Support the infrastructures as they move towards </a:t>
            </a:r>
            <a:r>
              <a:rPr lang="en-US" sz="1200" b="0" i="0" kern="1200" baseline="0" dirty="0" err="1">
                <a:solidFill>
                  <a:schemeClr val="tx1"/>
                </a:solidFill>
                <a:effectLst/>
                <a:latin typeface="Arial" charset="0"/>
                <a:ea typeface="+mn-ea"/>
                <a:cs typeface="+mn-cs"/>
              </a:rPr>
              <a:t>exascale</a:t>
            </a:r>
            <a:r>
              <a:rPr lang="en-US" sz="1200" b="0" i="0" kern="1200" baseline="0" dirty="0">
                <a:solidFill>
                  <a:schemeClr val="tx1"/>
                </a:solidFill>
                <a:effectLst/>
                <a:latin typeface="Arial" charset="0"/>
                <a:ea typeface="+mn-ea"/>
                <a:cs typeface="+mn-cs"/>
              </a:rPr>
              <a:t> computing. </a:t>
            </a:r>
          </a:p>
          <a:p>
            <a:pPr defTabSz="924093">
              <a:defRPr/>
            </a:pPr>
            <a:endParaRPr lang="en-US" dirty="0"/>
          </a:p>
          <a:p>
            <a:pPr defTabSz="924093">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60812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IE" dirty="0"/>
              <a:t>Fro</a:t>
            </a:r>
            <a:r>
              <a:rPr lang="en-IE" baseline="0" dirty="0"/>
              <a:t>m the perspective of digital infrastructures, and based on the objectives of the European Cloud Initiative, the EC support has shifted from supporting individual infrastructures to the integration and consolidation of these infrastructures (in 2016-2017).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I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IE" baseline="0" dirty="0"/>
              <a:t>This shift is now reflected in the service provisioning: as the EOSC evolves, researchers will access and reuse data, </a:t>
            </a:r>
            <a:r>
              <a:rPr lang="en-GB" dirty="0"/>
              <a:t>through a single entry point, combine services from different providers, discover all resources they need for getting better scientific results in less time.  They will work in a collaborative, open and cost-efficient way. </a:t>
            </a:r>
          </a:p>
          <a:p>
            <a:endParaRPr lang="en-I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IE" baseline="0" dirty="0"/>
              <a:t>The next steps were to stimulate the usage of commercial digital services in the EOSC (12 </a:t>
            </a:r>
            <a:r>
              <a:rPr lang="en-IE" baseline="0" dirty="0" err="1"/>
              <a:t>Meuro</a:t>
            </a:r>
            <a:r>
              <a:rPr lang="en-IE" baseline="0" dirty="0"/>
              <a:t> 2018) and to support the prototyping and development of additional new innovative services (28,5 </a:t>
            </a:r>
            <a:r>
              <a:rPr lang="en-IE" baseline="0" dirty="0" err="1"/>
              <a:t>Meuro</a:t>
            </a:r>
            <a:r>
              <a:rPr lang="en-IE" baseline="0" dirty="0"/>
              <a:t>,  2019).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I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IE" baseline="0" dirty="0"/>
              <a:t>At the end of 2019, we will launch the last calls under Horizon 2020, to scale up the integration and increase the service offering. </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322521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Regarding</a:t>
            </a:r>
            <a:r>
              <a:rPr lang="en-IE" baseline="0" dirty="0"/>
              <a:t> the governance of the EOSC, you do know that the development of EOSC is a collective effort: </a:t>
            </a:r>
          </a:p>
          <a:p>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 High-level experts, delegates of Member States and Associated Countries and diverse stakeholders co-create the future of the European Open Science Cloud</a:t>
            </a:r>
            <a:endParaRPr lang="en-IE" baseline="0" dirty="0"/>
          </a:p>
          <a:p>
            <a:pPr marL="0" indent="0">
              <a:buFontTx/>
              <a:buNone/>
            </a:pPr>
            <a:r>
              <a:rPr lang="en-IE" baseline="0" dirty="0"/>
              <a:t>- There will be also a direct interaction with users, services providers, SMEs, etc., through the Stakeholder Forum, which is currently set up. </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418972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governance</a:t>
            </a:r>
            <a:r>
              <a:rPr lang="en-IE" baseline="0" dirty="0"/>
              <a:t> structure addresses several topics that were highlighted in the Council Conclusions of last May: </a:t>
            </a:r>
          </a:p>
          <a:p>
            <a:endParaRPr lang="en-IE" baseline="0" dirty="0"/>
          </a:p>
          <a:p>
            <a:pPr marL="171450" indent="-171450">
              <a:buFontTx/>
              <a:buChar char="-"/>
            </a:pPr>
            <a:r>
              <a:rPr lang="en-IE" baseline="0" dirty="0"/>
              <a:t>The mapping of national infrastructures and the links/compatibility with EOSC (EOSC-readiness)</a:t>
            </a:r>
          </a:p>
          <a:p>
            <a:pPr marL="171450" indent="-171450">
              <a:buFontTx/>
              <a:buChar char="-"/>
            </a:pPr>
            <a:r>
              <a:rPr lang="en-IE" baseline="0" dirty="0"/>
              <a:t>The business models that could be used for the future EOSC </a:t>
            </a:r>
            <a:endParaRPr lang="en-GB" baseline="0" dirty="0"/>
          </a:p>
          <a:p>
            <a:pPr marL="0" indent="0">
              <a:buFontTx/>
              <a:buNone/>
            </a:pPr>
            <a:endParaRPr lang="en-IE" baseline="0" dirty="0"/>
          </a:p>
          <a:p>
            <a:pPr marL="0" indent="0">
              <a:buFontTx/>
              <a:buNone/>
            </a:pPr>
            <a:r>
              <a:rPr lang="en-IE" baseline="0" dirty="0"/>
              <a:t>And issues that come up as the EOSC evolves, e.g. technical issues, etc. </a:t>
            </a:r>
          </a:p>
          <a:p>
            <a:pPr marL="0" indent="0">
              <a:buFontTx/>
              <a:buNone/>
            </a:pPr>
            <a:endParaRPr lang="en-IE" baseline="0" dirty="0"/>
          </a:p>
          <a:p>
            <a:pPr marL="0" indent="0">
              <a:buFontTx/>
              <a:buNone/>
            </a:pPr>
            <a:r>
              <a:rPr lang="en-IE" baseline="0" dirty="0"/>
              <a:t>This is an open and transparent process, the information on the governance work is available on EOSC sites (secretariat, etc.). The governance structure will work till the end of 2020 (end of H2020). </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408256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More specifically, we foresee 64,9 </a:t>
            </a:r>
            <a:r>
              <a:rPr lang="en-IE" dirty="0" err="1"/>
              <a:t>Meuro</a:t>
            </a:r>
            <a:r>
              <a:rPr lang="en-IE" dirty="0"/>
              <a:t> for 2</a:t>
            </a:r>
            <a:r>
              <a:rPr lang="en-IE" baseline="0" dirty="0"/>
              <a:t> different topics – NOT YET PUBLISHED: </a:t>
            </a:r>
          </a:p>
          <a:p>
            <a:endParaRPr lang="en-IE" baseline="0" dirty="0"/>
          </a:p>
          <a:p>
            <a:pPr marL="171450" lvl="0" indent="-171450">
              <a:spcAft>
                <a:spcPts val="600"/>
              </a:spcAft>
              <a:buFontTx/>
              <a:buChar char="-"/>
            </a:pPr>
            <a:r>
              <a:rPr lang="en-IE" baseline="0" dirty="0"/>
              <a:t>the first one will focus on </a:t>
            </a:r>
            <a:r>
              <a:rPr lang="en-GB" sz="1400" dirty="0"/>
              <a:t>scaling up the EOSC portal and its underlying service platform; it</a:t>
            </a:r>
            <a:r>
              <a:rPr lang="en-GB" sz="1400" baseline="0" dirty="0"/>
              <a:t> will address challenges such as the </a:t>
            </a:r>
            <a:r>
              <a:rPr lang="en-GB" sz="1200" dirty="0"/>
              <a:t>increasing service offering</a:t>
            </a:r>
            <a:r>
              <a:rPr lang="en-GB" sz="1200" baseline="0" dirty="0"/>
              <a:t> </a:t>
            </a:r>
            <a:r>
              <a:rPr lang="en-GB" sz="1200" dirty="0"/>
              <a:t>from different providers; the inclusion of commercial services; the composability of services, AI techniques, the attraction</a:t>
            </a:r>
            <a:r>
              <a:rPr lang="en-GB" sz="1200" baseline="0" dirty="0"/>
              <a:t> of more users, etc.</a:t>
            </a:r>
            <a:br>
              <a:rPr lang="en-GB" sz="1200" baseline="0" dirty="0"/>
            </a:br>
            <a:r>
              <a:rPr lang="en-GB" sz="1200" baseline="0" dirty="0"/>
              <a:t> </a:t>
            </a:r>
          </a:p>
          <a:p>
            <a:r>
              <a:rPr lang="en-IE" baseline="0" dirty="0"/>
              <a:t>- the second one will support the service offering itself, and the </a:t>
            </a:r>
            <a:r>
              <a:rPr lang="en-GB" sz="1200" noProof="0" dirty="0"/>
              <a:t>interaction between service providers and the EOSC portal operators.</a:t>
            </a:r>
            <a:r>
              <a:rPr lang="en-GB" sz="1200" baseline="0" noProof="0" dirty="0"/>
              <a:t> </a:t>
            </a:r>
            <a:endParaRPr lang="en-GB" sz="1200" noProof="0" dirty="0"/>
          </a:p>
          <a:p>
            <a:pPr marL="171450" lvl="0" indent="-171450">
              <a:spcAft>
                <a:spcPts val="600"/>
              </a:spcAft>
              <a:buFontTx/>
              <a:buChar cha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3366597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rcRect t="15884" b="-2"/>
          <a:stretch>
            <a:fillRect/>
          </a:stretch>
        </p:blipFill>
        <p:spPr bwMode="auto">
          <a:xfrm>
            <a:off x="-17463"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a:spLocks noGrp="1"/>
          </p:cNvSpPr>
          <p:nvPr>
            <p:ph idx="10"/>
          </p:nvPr>
        </p:nvSpPr>
        <p:spPr>
          <a:xfrm>
            <a:off x="4122000"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a:t>Click to edit Master text styles</a:t>
            </a:r>
          </a:p>
        </p:txBody>
      </p:sp>
      <p:sp>
        <p:nvSpPr>
          <p:cNvPr id="19"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20" name="Content Placeholder 2"/>
          <p:cNvSpPr>
            <a:spLocks noGrp="1"/>
          </p:cNvSpPr>
          <p:nvPr>
            <p:ph idx="11"/>
          </p:nvPr>
        </p:nvSpPr>
        <p:spPr>
          <a:xfrm>
            <a:off x="4122000"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a:t>Click to edit Master text styles</a:t>
            </a:r>
          </a:p>
        </p:txBody>
      </p:sp>
    </p:spTree>
    <p:extLst>
      <p:ext uri="{BB962C8B-B14F-4D97-AF65-F5344CB8AC3E}">
        <p14:creationId xmlns:p14="http://schemas.microsoft.com/office/powerpoint/2010/main" val="320480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7900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9482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extLst>
      <p:ext uri="{BB962C8B-B14F-4D97-AF65-F5344CB8AC3E}">
        <p14:creationId xmlns:p14="http://schemas.microsoft.com/office/powerpoint/2010/main" val="2712782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a:solidFill>
                <a:srgbClr val="FFFFFF"/>
              </a:solidFill>
              <a:latin typeface="Verdana"/>
              <a:cs typeface="+mn-cs"/>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noProof="0"/>
              <a:t>Click to edit Master title style</a:t>
            </a:r>
            <a:endParaRPr lang="en-GB"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noProof="0"/>
              <a:t>Click to edit Master subtitle style</a:t>
            </a:r>
            <a:endParaRPr lang="en-GB"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sp>
        <p:nvSpPr>
          <p:cNvPr id="10" name="Slide Number Placeholder 6"/>
          <p:cNvSpPr txBox="1">
            <a:spLocks/>
          </p:cNvSpPr>
          <p:nvPr userDrawn="1"/>
        </p:nvSpPr>
        <p:spPr bwMode="auto">
          <a:xfrm>
            <a:off x="3491880" y="6381328"/>
            <a:ext cx="213360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8A87AEA0-9CAD-4034-9CC9-561F1560278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24327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3491880" y="6381328"/>
            <a:ext cx="213360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8A87AEA0-9CAD-4034-9CC9-561F1560278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598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3491880" y="6381328"/>
            <a:ext cx="213360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8A87AEA0-9CAD-4034-9CC9-561F1560278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30742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9" name="Slide Number Placeholder 6"/>
          <p:cNvSpPr txBox="1">
            <a:spLocks/>
          </p:cNvSpPr>
          <p:nvPr userDrawn="1"/>
        </p:nvSpPr>
        <p:spPr bwMode="auto">
          <a:xfrm>
            <a:off x="3491880" y="6381328"/>
            <a:ext cx="213360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8A87AEA0-9CAD-4034-9CC9-561F1560278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1554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11" name="Slide Number Placeholder 6"/>
          <p:cNvSpPr txBox="1">
            <a:spLocks/>
          </p:cNvSpPr>
          <p:nvPr userDrawn="1"/>
        </p:nvSpPr>
        <p:spPr bwMode="auto">
          <a:xfrm>
            <a:off x="3491880" y="6381328"/>
            <a:ext cx="213360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8A87AEA0-9CAD-4034-9CC9-561F1560278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21576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7" name="Slide Number Placeholder 6"/>
          <p:cNvSpPr txBox="1">
            <a:spLocks/>
          </p:cNvSpPr>
          <p:nvPr userDrawn="1"/>
        </p:nvSpPr>
        <p:spPr bwMode="auto">
          <a:xfrm>
            <a:off x="3491880" y="6381328"/>
            <a:ext cx="213360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8A87AEA0-9CAD-4034-9CC9-561F1560278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4767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87732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16111"/>
            <a:ext cx="8229600" cy="648593"/>
          </a:xfrm>
        </p:spPr>
        <p:txBody>
          <a:bodyPr anchor="t" anchorCtr="0"/>
          <a:lstStyle>
            <a:lvl1pPr>
              <a:defRPr>
                <a:solidFill>
                  <a:schemeClr val="tx1"/>
                </a:solidFill>
              </a:defRPr>
            </a:lvl1pPr>
          </a:lstStyle>
          <a:p>
            <a:r>
              <a:rPr lang="en-US" dirty="0"/>
              <a:t>Click to edit Master title style</a:t>
            </a:r>
            <a:endParaRPr lang="en-GB" dirty="0"/>
          </a:p>
        </p:txBody>
      </p:sp>
      <p:sp>
        <p:nvSpPr>
          <p:cNvPr id="11" name="Content Placeholder 2"/>
          <p:cNvSpPr>
            <a:spLocks noGrp="1"/>
          </p:cNvSpPr>
          <p:nvPr>
            <p:ph idx="1"/>
          </p:nvPr>
        </p:nvSpPr>
        <p:spPr>
          <a:xfrm>
            <a:off x="395536" y="836712"/>
            <a:ext cx="8229600" cy="5184676"/>
          </a:xfrm>
        </p:spPr>
        <p:txBody>
          <a:bodyPr/>
          <a:lstStyle>
            <a:lvl1pPr marL="361950" indent="-361950">
              <a:spcBef>
                <a:spcPts val="0"/>
              </a:spcBef>
              <a:spcAft>
                <a:spcPts val="600"/>
              </a:spcAft>
              <a:buClr>
                <a:srgbClr val="FF9900"/>
              </a:buClr>
              <a:buSzPct val="120000"/>
              <a:buFont typeface="Wingdings" panose="05000000000000000000" pitchFamily="2" charset="2"/>
              <a:buChar char="§"/>
              <a:defRPr sz="18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0"/>
              </a:spcBef>
              <a:spcAft>
                <a:spcPts val="600"/>
              </a:spcAft>
              <a:buClr>
                <a:srgbClr val="00B0F0"/>
              </a:buClr>
              <a:tabLst>
                <a:tab pos="7623175" algn="l"/>
              </a:tabLst>
              <a:defRPr sz="1600" b="0">
                <a:latin typeface="Verdana" panose="020B0604030504040204" pitchFamily="34" charset="0"/>
                <a:ea typeface="Verdana" panose="020B0604030504040204" pitchFamily="34" charset="0"/>
                <a:cs typeface="Verdana" panose="020B0604030504040204" pitchFamily="34" charset="0"/>
              </a:defRPr>
            </a:lvl2pPr>
            <a:lvl3pPr marL="1143000" indent="-228600">
              <a:spcBef>
                <a:spcPts val="0"/>
              </a:spcBef>
              <a:spcAft>
                <a:spcPts val="600"/>
              </a:spcAft>
              <a:buClr>
                <a:srgbClr val="0070C0"/>
              </a:buClr>
              <a:buFont typeface="Verdana" panose="020B0604030504040204" pitchFamily="34" charset="0"/>
              <a:buChar char="▪"/>
              <a:defRPr b="0">
                <a:latin typeface="Verdana" panose="020B0604030504040204" pitchFamily="34" charset="0"/>
                <a:ea typeface="Verdana" panose="020B0604030504040204" pitchFamily="34" charset="0"/>
                <a:cs typeface="Verdana" panose="020B0604030504040204" pitchFamily="34" charset="0"/>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17" name="Rectangle 4"/>
          <p:cNvSpPr>
            <a:spLocks noGrp="1" noChangeArrowheads="1"/>
          </p:cNvSpPr>
          <p:nvPr>
            <p:ph type="dt" sz="half" idx="10"/>
          </p:nvPr>
        </p:nvSpPr>
        <p:spPr>
          <a:xfrm>
            <a:off x="457200" y="6265118"/>
            <a:ext cx="2133600" cy="476250"/>
          </a:xfrm>
        </p:spPr>
        <p:txBody>
          <a:bodyPr/>
          <a:lstStyle>
            <a:lvl1pPr>
              <a:defRPr dirty="0">
                <a:solidFill>
                  <a:schemeClr val="tx1"/>
                </a:solidFill>
              </a:defRPr>
            </a:lvl1pPr>
          </a:lstStyle>
          <a:p>
            <a:pPr>
              <a:defRPr/>
            </a:pPr>
            <a:endParaRPr lang="en-GB">
              <a:solidFill>
                <a:srgbClr val="000000"/>
              </a:solidFill>
            </a:endParaRPr>
          </a:p>
        </p:txBody>
      </p:sp>
      <p:sp>
        <p:nvSpPr>
          <p:cNvPr id="19" name="Rectangle 6"/>
          <p:cNvSpPr>
            <a:spLocks noGrp="1" noChangeArrowheads="1"/>
          </p:cNvSpPr>
          <p:nvPr>
            <p:ph type="sldNum" sz="quarter" idx="12"/>
          </p:nvPr>
        </p:nvSpPr>
        <p:spPr>
          <a:xfrm>
            <a:off x="6553200" y="6265118"/>
            <a:ext cx="2133600" cy="476250"/>
          </a:xfrm>
        </p:spPr>
        <p:txBody>
          <a:bodyPr/>
          <a:lstStyle>
            <a:lvl1pPr>
              <a:defRPr smtClean="0">
                <a:solidFill>
                  <a:schemeClr val="tx1"/>
                </a:solidFill>
              </a:defRPr>
            </a:lvl1pPr>
          </a:lstStyle>
          <a:p>
            <a:pPr>
              <a:defRPr/>
            </a:pPr>
            <a:fld id="{2BB59E6E-B967-488E-B209-8B7FA0D7AF99}" type="slidenum">
              <a:rPr lang="en-GB">
                <a:solidFill>
                  <a:srgbClr val="000000"/>
                </a:solidFill>
              </a:rPr>
              <a:pPr>
                <a:defRPr/>
              </a:pPr>
              <a:t>‹#›</a:t>
            </a:fld>
            <a:endParaRPr lang="en-GB" dirty="0">
              <a:solidFill>
                <a:srgbClr val="000000"/>
              </a:solidFill>
            </a:endParaRPr>
          </a:p>
        </p:txBody>
      </p:sp>
      <p:pic>
        <p:nvPicPr>
          <p:cNvPr id="9" name="Picture 2" descr="C:\DOCUME~1\lenain\LOCALS~1\Temp\7zECF.tmp\LOGO-CE for RTD EN Landscape Positive Cyan.png"/>
          <p:cNvPicPr>
            <a:picLocks noChangeArrowheads="1"/>
          </p:cNvPicPr>
          <p:nvPr userDrawn="1"/>
        </p:nvPicPr>
        <p:blipFill>
          <a:blip r:embed="rId2" cstate="print"/>
          <a:srcRect/>
          <a:stretch>
            <a:fillRect/>
          </a:stretch>
        </p:blipFill>
        <p:spPr bwMode="auto">
          <a:xfrm>
            <a:off x="6577200" y="5940000"/>
            <a:ext cx="2242800" cy="597600"/>
          </a:xfrm>
          <a:prstGeom prst="rect">
            <a:avLst/>
          </a:prstGeom>
          <a:noFill/>
        </p:spPr>
      </p:pic>
      <p:sp>
        <p:nvSpPr>
          <p:cNvPr id="3" name="TextBox 2"/>
          <p:cNvSpPr txBox="1"/>
          <p:nvPr userDrawn="1"/>
        </p:nvSpPr>
        <p:spPr>
          <a:xfrm>
            <a:off x="445989" y="6309320"/>
            <a:ext cx="1871910" cy="261610"/>
          </a:xfrm>
          <a:prstGeom prst="rect">
            <a:avLst/>
          </a:prstGeom>
          <a:solidFill>
            <a:schemeClr val="bg1"/>
          </a:solidFill>
        </p:spPr>
        <p:txBody>
          <a:bodyPr wrap="square" rtlCol="0">
            <a:spAutoFit/>
          </a:bodyPr>
          <a:lstStyle/>
          <a:p>
            <a:pPr defTabSz="457200" fontAlgn="auto">
              <a:spcBef>
                <a:spcPts val="0"/>
              </a:spcBef>
              <a:spcAft>
                <a:spcPts val="0"/>
              </a:spcAft>
            </a:pPr>
            <a:r>
              <a:rPr lang="en-GB" sz="1100" b="1" dirty="0">
                <a:solidFill>
                  <a:srgbClr val="808080"/>
                </a:solidFill>
                <a:latin typeface="Verdana" pitchFamily="34" charset="0"/>
                <a:ea typeface="Verdana" panose="020B0604030504040204" pitchFamily="34" charset="0"/>
                <a:cs typeface="Verdana" panose="020B0604030504040204" pitchFamily="34" charset="0"/>
              </a:rPr>
              <a:t>HORIZON 2020</a:t>
            </a:r>
          </a:p>
        </p:txBody>
      </p:sp>
      <p:sp>
        <p:nvSpPr>
          <p:cNvPr id="12" name="Rectangle 6"/>
          <p:cNvSpPr txBox="1">
            <a:spLocks noChangeArrowheads="1"/>
          </p:cNvSpPr>
          <p:nvPr userDrawn="1"/>
        </p:nvSpPr>
        <p:spPr bwMode="auto">
          <a:xfrm>
            <a:off x="-31427" y="6499820"/>
            <a:ext cx="477416" cy="3689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GB"/>
            </a:defPPr>
            <a:lvl1pPr algn="r" rtl="0" fontAlgn="base">
              <a:spcBef>
                <a:spcPct val="0"/>
              </a:spcBef>
              <a:spcAft>
                <a:spcPct val="0"/>
              </a:spcAft>
              <a:defRPr sz="1100" b="0" kern="1200" smtClean="0">
                <a:solidFill>
                  <a:schemeClr val="tx1"/>
                </a:solidFill>
                <a:latin typeface="Arial"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defRPr/>
            </a:pPr>
            <a:fld id="{2BB59E6E-B967-488E-B209-8B7FA0D7AF99}" type="slidenum">
              <a:rPr lang="en-GB" i="1">
                <a:solidFill>
                  <a:srgbClr val="000000"/>
                </a:solidFill>
                <a:latin typeface="Verdana" panose="020B0604030504040204" pitchFamily="34" charset="0"/>
                <a:ea typeface="Verdana" panose="020B0604030504040204" pitchFamily="34" charset="0"/>
                <a:cs typeface="Verdana" panose="020B0604030504040204" pitchFamily="34" charset="0"/>
              </a:rPr>
              <a:pPr algn="l">
                <a:defRPr/>
              </a:pPr>
              <a:t>‹#›</a:t>
            </a:fld>
            <a:endParaRPr lang="en-GB" i="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56858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9" name="Slide Number Placeholder 6"/>
          <p:cNvSpPr txBox="1">
            <a:spLocks/>
          </p:cNvSpPr>
          <p:nvPr userDrawn="1"/>
        </p:nvSpPr>
        <p:spPr bwMode="auto">
          <a:xfrm>
            <a:off x="3491880" y="6381328"/>
            <a:ext cx="213360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8A87AEA0-9CAD-4034-9CC9-561F1560278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46257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9" name="Slide Number Placeholder 6"/>
          <p:cNvSpPr txBox="1">
            <a:spLocks/>
          </p:cNvSpPr>
          <p:nvPr userDrawn="1"/>
        </p:nvSpPr>
        <p:spPr bwMode="auto">
          <a:xfrm>
            <a:off x="3491880" y="6381328"/>
            <a:ext cx="213360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8A87AEA0-9CAD-4034-9CC9-561F1560278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40310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3491880" y="6381328"/>
            <a:ext cx="213360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8A87AEA0-9CAD-4034-9CC9-561F1560278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04433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3491880" y="6381328"/>
            <a:ext cx="213360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8A87AEA0-9CAD-4034-9CC9-561F1560278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6017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t="15884" b="-2"/>
          <a:stretch>
            <a:fillRect/>
          </a:stretch>
        </p:blipFill>
        <p:spPr bwMode="auto">
          <a:xfrm>
            <a:off x="-17463"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916832"/>
            <a:ext cx="7772400" cy="1362075"/>
          </a:xfrm>
        </p:spPr>
        <p:txBody>
          <a:bodyPr anchor="t"/>
          <a:lstStyle>
            <a:lvl1pPr marL="0" indent="0" algn="ctr">
              <a:defRPr sz="4000" b="1" cap="all">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3356992"/>
            <a:ext cx="7772400" cy="720080"/>
          </a:xfrm>
        </p:spPr>
        <p:txBody>
          <a:bodyPr anchor="ctr" anchorCtr="0"/>
          <a:lstStyle>
            <a:lvl1pPr marL="0" indent="0" algn="ctr">
              <a:buNone/>
              <a:defRPr sz="3200" b="1" i="0" cap="all" baseline="0">
                <a:solidFill>
                  <a:srgbClr val="FFC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7" name="Rectangle 4"/>
          <p:cNvSpPr>
            <a:spLocks noGrp="1" noChangeArrowheads="1"/>
          </p:cNvSpPr>
          <p:nvPr>
            <p:ph type="dt" sz="half" idx="10"/>
          </p:nvPr>
        </p:nvSpPr>
        <p:spPr>
          <a:xfrm>
            <a:off x="457200" y="6265118"/>
            <a:ext cx="2133600" cy="476250"/>
          </a:xfrm>
        </p:spPr>
        <p:txBody>
          <a:bodyPr/>
          <a:lstStyle>
            <a:lvl1pPr>
              <a:defRPr dirty="0">
                <a:solidFill>
                  <a:schemeClr val="tx1"/>
                </a:solidFill>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xfrm>
            <a:off x="6553200" y="6265118"/>
            <a:ext cx="2133600" cy="476250"/>
          </a:xfrm>
        </p:spPr>
        <p:txBody>
          <a:bodyPr/>
          <a:lstStyle>
            <a:lvl1pPr>
              <a:defRPr smtClean="0">
                <a:solidFill>
                  <a:schemeClr val="tx1"/>
                </a:solidFill>
              </a:defRPr>
            </a:lvl1pPr>
          </a:lstStyle>
          <a:p>
            <a:pPr>
              <a:defRPr/>
            </a:pPr>
            <a:fld id="{2BB59E6E-B967-488E-B209-8B7FA0D7AF99}" type="slidenum">
              <a:rPr lang="en-GB">
                <a:solidFill>
                  <a:srgbClr val="000000"/>
                </a:solidFill>
              </a:rPr>
              <a:pPr>
                <a:defRPr/>
              </a:pPr>
              <a:t>‹#›</a:t>
            </a:fld>
            <a:endParaRPr lang="en-GB" dirty="0">
              <a:solidFill>
                <a:srgbClr val="000000"/>
              </a:solidFill>
            </a:endParaRPr>
          </a:p>
        </p:txBody>
      </p:sp>
      <p:pic>
        <p:nvPicPr>
          <p:cNvPr id="9"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00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4"/>
          <p:cNvSpPr>
            <a:spLocks noGrp="1" noChangeArrowheads="1"/>
          </p:cNvSpPr>
          <p:nvPr>
            <p:ph type="dt" sz="half" idx="10"/>
          </p:nvPr>
        </p:nvSpPr>
        <p:spPr>
          <a:xfrm>
            <a:off x="457200" y="6265118"/>
            <a:ext cx="2133600" cy="476250"/>
          </a:xfrm>
        </p:spPr>
        <p:txBody>
          <a:bodyPr/>
          <a:lstStyle>
            <a:lvl1pPr>
              <a:defRPr dirty="0">
                <a:solidFill>
                  <a:schemeClr val="tx1"/>
                </a:solidFill>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xfrm>
            <a:off x="6553200" y="6265118"/>
            <a:ext cx="2133600" cy="476250"/>
          </a:xfrm>
        </p:spPr>
        <p:txBody>
          <a:bodyPr/>
          <a:lstStyle>
            <a:lvl1pPr>
              <a:defRPr smtClean="0">
                <a:solidFill>
                  <a:schemeClr val="tx1"/>
                </a:solidFill>
              </a:defRPr>
            </a:lvl1pPr>
          </a:lstStyle>
          <a:p>
            <a:pPr>
              <a:defRPr/>
            </a:pPr>
            <a:fld id="{2BB59E6E-B967-488E-B209-8B7FA0D7AF9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8990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75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9529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601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9749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2579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337126"/>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b="0">
                <a:solidFill>
                  <a:schemeClr val="tx1"/>
                </a:solidFill>
                <a:latin typeface="+mj-lt"/>
              </a:defRPr>
            </a:lvl1pPr>
          </a:lstStyle>
          <a:p>
            <a:pPr>
              <a:defRPr/>
            </a:pPr>
            <a:endParaRPr lang="en-GB" dirty="0">
              <a:solidFill>
                <a:srgbClr val="000000"/>
              </a:solidFill>
              <a:cs typeface="+mn-cs"/>
            </a:endParaRPr>
          </a:p>
        </p:txBody>
      </p:sp>
      <p:sp>
        <p:nvSpPr>
          <p:cNvPr id="1030" name="Rectangle 6"/>
          <p:cNvSpPr>
            <a:spLocks noGrp="1" noChangeArrowheads="1"/>
          </p:cNvSpPr>
          <p:nvPr>
            <p:ph type="sldNum" sz="quarter" idx="4"/>
          </p:nvPr>
        </p:nvSpPr>
        <p:spPr bwMode="auto">
          <a:xfrm>
            <a:off x="6553200" y="6337126"/>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b="0">
                <a:solidFill>
                  <a:schemeClr val="tx1"/>
                </a:solidFill>
                <a:latin typeface="Arial" charset="0"/>
              </a:defRPr>
            </a:lvl1pPr>
          </a:lstStyle>
          <a:p>
            <a:pPr>
              <a:defRPr/>
            </a:pPr>
            <a:fld id="{9C8D21B7-B314-438C-91E9-7FF9087DC078}" type="slidenum">
              <a:rPr lang="en-GB" smtClean="0">
                <a:solidFill>
                  <a:srgbClr val="000000"/>
                </a:solidFill>
                <a:cs typeface="+mn-cs"/>
              </a:rPr>
              <a:pPr>
                <a:defRPr/>
              </a:pPr>
              <a:t>‹#›</a:t>
            </a:fld>
            <a:endParaRPr lang="en-GB" dirty="0">
              <a:solidFill>
                <a:srgbClr val="000000"/>
              </a:solidFill>
              <a:cs typeface="+mn-cs"/>
            </a:endParaRPr>
          </a:p>
        </p:txBody>
      </p:sp>
    </p:spTree>
    <p:extLst>
      <p:ext uri="{BB962C8B-B14F-4D97-AF65-F5344CB8AC3E}">
        <p14:creationId xmlns:p14="http://schemas.microsoft.com/office/powerpoint/2010/main" val="217840483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78"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solidFill>
                <a:srgbClr val="000000"/>
              </a:solidFill>
              <a:cs typeface="+mn-cs"/>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6"/>
          <p:cNvSpPr txBox="1">
            <a:spLocks/>
          </p:cNvSpPr>
          <p:nvPr userDrawn="1"/>
        </p:nvSpPr>
        <p:spPr bwMode="auto">
          <a:xfrm>
            <a:off x="3491880" y="6381328"/>
            <a:ext cx="213360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8A87AEA0-9CAD-4034-9CC9-561F1560278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9934746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sldNum="0" hdr="0" ftr="0" dt="0"/>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digital-single-market/en/european-cloud-initiative"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564904"/>
            <a:ext cx="8496944" cy="2016224"/>
          </a:xfrm>
        </p:spPr>
        <p:txBody>
          <a:bodyPr/>
          <a:lstStyle/>
          <a:p>
            <a:r>
              <a:rPr lang="en-GB" sz="4200" b="0" dirty="0"/>
              <a:t>European Open Science Cloud: what next?</a:t>
            </a:r>
            <a:endParaRPr lang="en-GB" sz="4200" noProof="0" dirty="0"/>
          </a:p>
        </p:txBody>
      </p:sp>
      <p:sp>
        <p:nvSpPr>
          <p:cNvPr id="6" name="Content Placeholder 2"/>
          <p:cNvSpPr>
            <a:spLocks noGrp="1"/>
          </p:cNvSpPr>
          <p:nvPr>
            <p:ph idx="4294967295"/>
          </p:nvPr>
        </p:nvSpPr>
        <p:spPr>
          <a:xfrm>
            <a:off x="395536" y="5301208"/>
            <a:ext cx="8640960" cy="792088"/>
          </a:xfrm>
          <a:prstGeom prst="rect">
            <a:avLst/>
          </a:prstGeom>
        </p:spPr>
        <p:txBody>
          <a:bodyPr/>
          <a:lstStyle/>
          <a:p>
            <a:pPr marL="0" indent="0" algn="r">
              <a:buNone/>
            </a:pPr>
            <a:r>
              <a:rPr lang="en-IE" sz="2000" dirty="0">
                <a:solidFill>
                  <a:schemeClr val="bg1"/>
                </a:solidFill>
              </a:rPr>
              <a:t>Andreas Veispak</a:t>
            </a:r>
          </a:p>
          <a:p>
            <a:pPr marL="0" indent="0" algn="r">
              <a:buNone/>
            </a:pPr>
            <a:r>
              <a:rPr lang="en-IE" altLang="en-US" sz="2000" b="0" noProof="0" dirty="0">
                <a:solidFill>
                  <a:schemeClr val="bg1"/>
                </a:solidFill>
              </a:rPr>
              <a:t>European Commission, </a:t>
            </a:r>
            <a:r>
              <a:rPr lang="en-GB" altLang="en-US" sz="2000" b="0" noProof="0" dirty="0">
                <a:solidFill>
                  <a:schemeClr val="bg1"/>
                </a:solidFill>
              </a:rPr>
              <a:t>DG CONNECT</a:t>
            </a:r>
          </a:p>
          <a:p>
            <a:pPr marL="0" indent="0">
              <a:buNone/>
            </a:pPr>
            <a:endParaRPr lang="en-GB" noProof="0" dirty="0">
              <a:solidFill>
                <a:schemeClr val="bg1"/>
              </a:solidFill>
            </a:endParaRPr>
          </a:p>
        </p:txBody>
      </p:sp>
    </p:spTree>
    <p:extLst>
      <p:ext uri="{BB962C8B-B14F-4D97-AF65-F5344CB8AC3E}">
        <p14:creationId xmlns:p14="http://schemas.microsoft.com/office/powerpoint/2010/main" val="397342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528" y="2636912"/>
            <a:ext cx="835292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s-ES" kern="0" dirty="0" err="1">
                <a:solidFill>
                  <a:srgbClr val="002060"/>
                </a:solidFill>
              </a:rPr>
              <a:t>Thank</a:t>
            </a:r>
            <a:r>
              <a:rPr lang="es-ES" kern="0" dirty="0">
                <a:solidFill>
                  <a:srgbClr val="002060"/>
                </a:solidFill>
              </a:rPr>
              <a:t> </a:t>
            </a:r>
            <a:r>
              <a:rPr lang="es-ES" kern="0" dirty="0" err="1">
                <a:solidFill>
                  <a:srgbClr val="002060"/>
                </a:solidFill>
              </a:rPr>
              <a:t>you</a:t>
            </a:r>
            <a:endParaRPr lang="es-ES" kern="0" dirty="0">
              <a:solidFill>
                <a:srgbClr val="002060"/>
              </a:solidFill>
            </a:endParaRPr>
          </a:p>
        </p:txBody>
      </p:sp>
    </p:spTree>
    <p:extLst>
      <p:ext uri="{BB962C8B-B14F-4D97-AF65-F5344CB8AC3E}">
        <p14:creationId xmlns:p14="http://schemas.microsoft.com/office/powerpoint/2010/main" val="115839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229600" cy="3633788"/>
          </a:xfrm>
        </p:spPr>
        <p:txBody>
          <a:bodyPr/>
          <a:lstStyle/>
          <a:p>
            <a:pPr marL="0" indent="0">
              <a:buNone/>
            </a:pPr>
            <a:r>
              <a:rPr lang="en-GB" sz="2000" i="0" noProof="0" dirty="0"/>
              <a:t>The role of the EOSC is to ensure that </a:t>
            </a:r>
            <a:r>
              <a:rPr lang="en-GB" sz="2000" b="1" i="0" noProof="0" dirty="0"/>
              <a:t>European scientists reap the full benefits of data-driven science</a:t>
            </a:r>
            <a:r>
              <a:rPr lang="en-GB" sz="2000" i="0" noProof="0" dirty="0"/>
              <a:t>, by offering:</a:t>
            </a:r>
          </a:p>
          <a:p>
            <a:pPr marL="0" indent="0">
              <a:buNone/>
            </a:pPr>
            <a:endParaRPr lang="en-GB" noProof="0" dirty="0"/>
          </a:p>
          <a:p>
            <a:pPr marL="0" indent="0" algn="ctr">
              <a:spcAft>
                <a:spcPts val="600"/>
              </a:spcAft>
              <a:buNone/>
            </a:pPr>
            <a:r>
              <a:rPr lang="en-GB" noProof="0" dirty="0"/>
              <a:t>“</a:t>
            </a:r>
            <a:r>
              <a:rPr lang="en-GB" sz="2000" noProof="0" dirty="0"/>
              <a:t>1.7 million European researchers and 70 million professionals in science and technology a virtual environment with free at the point of use, open and seamless services for storage, management, analysis and re-use of research data, across borders and scientific disciplines”</a:t>
            </a:r>
          </a:p>
          <a:p>
            <a:pPr marL="0" indent="0" algn="r">
              <a:buNone/>
            </a:pPr>
            <a:r>
              <a:rPr lang="en-GB" sz="1400" noProof="0" dirty="0">
                <a:hlinkClick r:id="rId3"/>
              </a:rPr>
              <a:t>2016 Communication on the “European Cloud Initiative”</a:t>
            </a:r>
            <a:endParaRPr lang="en-GB" sz="1400" noProof="0" dirty="0"/>
          </a:p>
        </p:txBody>
      </p:sp>
    </p:spTree>
    <p:extLst>
      <p:ext uri="{BB962C8B-B14F-4D97-AF65-F5344CB8AC3E}">
        <p14:creationId xmlns:p14="http://schemas.microsoft.com/office/powerpoint/2010/main" val="262254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ECF4A9B-6826-41BD-A6F0-BAEBD7D5D72D}"/>
              </a:ext>
            </a:extLst>
          </p:cNvPr>
          <p:cNvSpPr>
            <a:spLocks noGrp="1"/>
          </p:cNvSpPr>
          <p:nvPr>
            <p:ph idx="1"/>
          </p:nvPr>
        </p:nvSpPr>
        <p:spPr>
          <a:xfrm>
            <a:off x="-252536" y="1052736"/>
            <a:ext cx="9145016" cy="5472608"/>
          </a:xfrm>
        </p:spPr>
        <p:txBody>
          <a:bodyPr/>
          <a:lstStyle/>
          <a:p>
            <a:pPr marL="457200" lvl="1" indent="0">
              <a:spcBef>
                <a:spcPts val="0"/>
              </a:spcBef>
              <a:buClrTx/>
              <a:buNone/>
            </a:pPr>
            <a:r>
              <a:rPr lang="en-US" sz="2800" dirty="0">
                <a:solidFill>
                  <a:srgbClr val="485C88"/>
                </a:solidFill>
              </a:rPr>
              <a:t>Why the EOSC?</a:t>
            </a:r>
            <a:br>
              <a:rPr lang="en-US" sz="2800" dirty="0">
                <a:solidFill>
                  <a:srgbClr val="485C88"/>
                </a:solidFill>
              </a:rPr>
            </a:br>
            <a:endParaRPr lang="en-GB" sz="800" dirty="0">
              <a:solidFill>
                <a:srgbClr val="485C88"/>
              </a:solidFill>
            </a:endParaRPr>
          </a:p>
          <a:p>
            <a:pPr marL="808038" lvl="1" indent="-350838">
              <a:spcBef>
                <a:spcPts val="0"/>
              </a:spcBef>
              <a:buClrTx/>
              <a:buFont typeface="Wingdings" panose="05000000000000000000" pitchFamily="2" charset="2"/>
              <a:buChar char="ü"/>
            </a:pPr>
            <a:r>
              <a:rPr lang="fr-BE" b="0" dirty="0">
                <a:solidFill>
                  <a:srgbClr val="485C88"/>
                </a:solidFill>
              </a:rPr>
              <a:t>Enable Open Science and the Digital Single </a:t>
            </a:r>
            <a:r>
              <a:rPr lang="fr-BE" b="0" dirty="0" err="1">
                <a:solidFill>
                  <a:srgbClr val="485C88"/>
                </a:solidFill>
              </a:rPr>
              <a:t>Market</a:t>
            </a:r>
            <a:endParaRPr lang="fr-BE" b="0" dirty="0">
              <a:solidFill>
                <a:srgbClr val="485C88"/>
              </a:solidFill>
            </a:endParaRPr>
          </a:p>
          <a:p>
            <a:pPr marL="808038" lvl="1" indent="-350838">
              <a:buClrTx/>
              <a:buFont typeface="Wingdings" panose="05000000000000000000" pitchFamily="2" charset="2"/>
              <a:buChar char="ü"/>
            </a:pPr>
            <a:r>
              <a:rPr lang="fr-BE" b="0" dirty="0" err="1">
                <a:solidFill>
                  <a:srgbClr val="485C88"/>
                </a:solidFill>
              </a:rPr>
              <a:t>Offer</a:t>
            </a:r>
            <a:r>
              <a:rPr lang="fr-BE" b="0" dirty="0">
                <a:solidFill>
                  <a:srgbClr val="485C88"/>
                </a:solidFill>
              </a:rPr>
              <a:t> </a:t>
            </a:r>
            <a:r>
              <a:rPr lang="fr-BE" b="0" dirty="0" err="1">
                <a:solidFill>
                  <a:srgbClr val="485C88"/>
                </a:solidFill>
              </a:rPr>
              <a:t>researchers</a:t>
            </a:r>
            <a:r>
              <a:rPr lang="fr-BE" b="0" dirty="0">
                <a:solidFill>
                  <a:srgbClr val="485C88"/>
                </a:solidFill>
              </a:rPr>
              <a:t> </a:t>
            </a:r>
            <a:r>
              <a:rPr lang="fr-BE" b="0" dirty="0" err="1">
                <a:solidFill>
                  <a:srgbClr val="485C88"/>
                </a:solidFill>
              </a:rPr>
              <a:t>anywhere</a:t>
            </a:r>
            <a:r>
              <a:rPr lang="fr-BE" b="0" dirty="0">
                <a:solidFill>
                  <a:srgbClr val="485C88"/>
                </a:solidFill>
              </a:rPr>
              <a:t> in the EU the </a:t>
            </a:r>
            <a:r>
              <a:rPr lang="fr-BE" b="0" dirty="0" err="1">
                <a:solidFill>
                  <a:srgbClr val="485C88"/>
                </a:solidFill>
              </a:rPr>
              <a:t>resources</a:t>
            </a:r>
            <a:r>
              <a:rPr lang="fr-BE" b="0" dirty="0">
                <a:solidFill>
                  <a:srgbClr val="485C88"/>
                </a:solidFill>
              </a:rPr>
              <a:t> </a:t>
            </a:r>
            <a:r>
              <a:rPr lang="fr-BE" b="0" dirty="0" err="1">
                <a:solidFill>
                  <a:srgbClr val="485C88"/>
                </a:solidFill>
              </a:rPr>
              <a:t>they</a:t>
            </a:r>
            <a:r>
              <a:rPr lang="fr-BE" b="0" dirty="0">
                <a:solidFill>
                  <a:srgbClr val="485C88"/>
                </a:solidFill>
              </a:rPr>
              <a:t> </a:t>
            </a:r>
            <a:r>
              <a:rPr lang="fr-BE" b="0" dirty="0" err="1">
                <a:solidFill>
                  <a:srgbClr val="485C88"/>
                </a:solidFill>
              </a:rPr>
              <a:t>need</a:t>
            </a:r>
            <a:r>
              <a:rPr lang="fr-BE" b="0" dirty="0">
                <a:solidFill>
                  <a:srgbClr val="485C88"/>
                </a:solidFill>
              </a:rPr>
              <a:t> </a:t>
            </a:r>
          </a:p>
          <a:p>
            <a:pPr marL="808038" lvl="1" indent="-350838">
              <a:buClrTx/>
              <a:buFont typeface="Wingdings" panose="05000000000000000000" pitchFamily="2" charset="2"/>
              <a:buChar char="ü"/>
            </a:pPr>
            <a:r>
              <a:rPr lang="fr-BE" b="0" dirty="0" err="1">
                <a:solidFill>
                  <a:srgbClr val="485C88"/>
                </a:solidFill>
              </a:rPr>
              <a:t>Build</a:t>
            </a:r>
            <a:r>
              <a:rPr lang="fr-BE" b="0" dirty="0">
                <a:solidFill>
                  <a:srgbClr val="485C88"/>
                </a:solidFill>
              </a:rPr>
              <a:t> an open and inclusive </a:t>
            </a:r>
            <a:r>
              <a:rPr lang="fr-BE" b="0" dirty="0" err="1">
                <a:solidFill>
                  <a:srgbClr val="485C88"/>
                </a:solidFill>
              </a:rPr>
              <a:t>research</a:t>
            </a:r>
            <a:r>
              <a:rPr lang="fr-BE" b="0" dirty="0">
                <a:solidFill>
                  <a:srgbClr val="485C88"/>
                </a:solidFill>
              </a:rPr>
              <a:t> data </a:t>
            </a:r>
            <a:r>
              <a:rPr lang="fr-BE" b="0" dirty="0" err="1">
                <a:solidFill>
                  <a:srgbClr val="485C88"/>
                </a:solidFill>
              </a:rPr>
              <a:t>commons</a:t>
            </a:r>
            <a:r>
              <a:rPr lang="fr-BE" b="0" dirty="0">
                <a:solidFill>
                  <a:srgbClr val="485C88"/>
                </a:solidFill>
              </a:rPr>
              <a:t> in Europe and help </a:t>
            </a:r>
            <a:r>
              <a:rPr lang="fr-BE" b="0" dirty="0" err="1">
                <a:solidFill>
                  <a:srgbClr val="485C88"/>
                </a:solidFill>
              </a:rPr>
              <a:t>develop</a:t>
            </a:r>
            <a:r>
              <a:rPr lang="fr-BE" b="0" dirty="0">
                <a:solidFill>
                  <a:srgbClr val="485C88"/>
                </a:solidFill>
              </a:rPr>
              <a:t> a system of FAIR digital </a:t>
            </a:r>
            <a:r>
              <a:rPr lang="fr-BE" b="0" dirty="0" err="1">
                <a:solidFill>
                  <a:srgbClr val="485C88"/>
                </a:solidFill>
              </a:rPr>
              <a:t>objects</a:t>
            </a:r>
            <a:endParaRPr lang="fr-BE" b="0" dirty="0">
              <a:solidFill>
                <a:srgbClr val="485C88"/>
              </a:solidFill>
            </a:endParaRPr>
          </a:p>
          <a:p>
            <a:pPr marL="808038" lvl="1" indent="-350838">
              <a:buClrTx/>
              <a:buFont typeface="Wingdings" panose="05000000000000000000" pitchFamily="2" charset="2"/>
              <a:buChar char="ü"/>
            </a:pPr>
            <a:r>
              <a:rPr lang="fr-BE" b="0" dirty="0" err="1">
                <a:solidFill>
                  <a:srgbClr val="485C88"/>
                </a:solidFill>
              </a:rPr>
              <a:t>Reduce</a:t>
            </a:r>
            <a:r>
              <a:rPr lang="fr-BE" b="0" dirty="0">
                <a:solidFill>
                  <a:srgbClr val="485C88"/>
                </a:solidFill>
              </a:rPr>
              <a:t> fragmentation and </a:t>
            </a:r>
            <a:r>
              <a:rPr lang="fr-BE" b="0" dirty="0" err="1">
                <a:solidFill>
                  <a:srgbClr val="485C88"/>
                </a:solidFill>
              </a:rPr>
              <a:t>reduce</a:t>
            </a:r>
            <a:r>
              <a:rPr lang="fr-BE" b="0" dirty="0">
                <a:solidFill>
                  <a:srgbClr val="485C88"/>
                </a:solidFill>
              </a:rPr>
              <a:t> </a:t>
            </a:r>
            <a:r>
              <a:rPr lang="fr-BE" b="0" dirty="0" err="1">
                <a:solidFill>
                  <a:srgbClr val="485C88"/>
                </a:solidFill>
              </a:rPr>
              <a:t>costs</a:t>
            </a:r>
            <a:r>
              <a:rPr lang="fr-BE" b="0" dirty="0">
                <a:solidFill>
                  <a:srgbClr val="485C88"/>
                </a:solidFill>
              </a:rPr>
              <a:t> </a:t>
            </a:r>
            <a:r>
              <a:rPr lang="fr-BE" b="0" dirty="0" err="1">
                <a:solidFill>
                  <a:srgbClr val="485C88"/>
                </a:solidFill>
              </a:rPr>
              <a:t>through</a:t>
            </a:r>
            <a:r>
              <a:rPr lang="fr-BE" b="0" dirty="0">
                <a:solidFill>
                  <a:srgbClr val="485C88"/>
                </a:solidFill>
              </a:rPr>
              <a:t> </a:t>
            </a:r>
            <a:r>
              <a:rPr lang="fr-BE" b="0" dirty="0" err="1">
                <a:solidFill>
                  <a:srgbClr val="485C88"/>
                </a:solidFill>
              </a:rPr>
              <a:t>increased</a:t>
            </a:r>
            <a:r>
              <a:rPr lang="fr-BE" b="0" dirty="0">
                <a:solidFill>
                  <a:srgbClr val="485C88"/>
                </a:solidFill>
              </a:rPr>
              <a:t> mutualisation and </a:t>
            </a:r>
            <a:r>
              <a:rPr lang="fr-BE" b="0" dirty="0" err="1">
                <a:solidFill>
                  <a:srgbClr val="485C88"/>
                </a:solidFill>
              </a:rPr>
              <a:t>federating</a:t>
            </a:r>
            <a:r>
              <a:rPr lang="fr-BE" b="0" dirty="0">
                <a:solidFill>
                  <a:srgbClr val="485C88"/>
                </a:solidFill>
              </a:rPr>
              <a:t> </a:t>
            </a:r>
            <a:r>
              <a:rPr lang="fr-BE" b="0" dirty="0" err="1">
                <a:solidFill>
                  <a:srgbClr val="485C88"/>
                </a:solidFill>
              </a:rPr>
              <a:t>existing</a:t>
            </a:r>
            <a:r>
              <a:rPr lang="fr-BE" b="0" dirty="0">
                <a:solidFill>
                  <a:srgbClr val="485C88"/>
                </a:solidFill>
              </a:rPr>
              <a:t> </a:t>
            </a:r>
            <a:r>
              <a:rPr lang="fr-BE" b="0" dirty="0" err="1">
                <a:solidFill>
                  <a:srgbClr val="485C88"/>
                </a:solidFill>
              </a:rPr>
              <a:t>Research</a:t>
            </a:r>
            <a:r>
              <a:rPr lang="fr-BE" b="0" dirty="0">
                <a:solidFill>
                  <a:srgbClr val="485C88"/>
                </a:solidFill>
              </a:rPr>
              <a:t> Infrastructures</a:t>
            </a:r>
          </a:p>
          <a:p>
            <a:pPr marL="457200" lvl="1" indent="0">
              <a:buClrTx/>
              <a:buNone/>
            </a:pPr>
            <a:endParaRPr lang="fr-BE" b="0" dirty="0">
              <a:solidFill>
                <a:srgbClr val="485C88"/>
              </a:solidFill>
            </a:endParaRPr>
          </a:p>
          <a:p>
            <a:pPr marL="808038" lvl="1" indent="-350838">
              <a:buClrTx/>
              <a:buFont typeface="Wingdings" panose="05000000000000000000" pitchFamily="2" charset="2"/>
              <a:buChar char="ü"/>
            </a:pPr>
            <a:r>
              <a:rPr lang="fr-BE" b="0" dirty="0">
                <a:solidFill>
                  <a:srgbClr val="485C88"/>
                </a:solidFill>
              </a:rPr>
              <a:t>Enabler of an </a:t>
            </a:r>
            <a:r>
              <a:rPr lang="fr-BE" dirty="0">
                <a:solidFill>
                  <a:srgbClr val="485C88"/>
                </a:solidFill>
              </a:rPr>
              <a:t>open, transparent, </a:t>
            </a:r>
            <a:r>
              <a:rPr lang="fr-BE" dirty="0" err="1">
                <a:solidFill>
                  <a:srgbClr val="485C88"/>
                </a:solidFill>
              </a:rPr>
              <a:t>rule</a:t>
            </a:r>
            <a:r>
              <a:rPr lang="fr-BE" dirty="0">
                <a:solidFill>
                  <a:srgbClr val="485C88"/>
                </a:solidFill>
              </a:rPr>
              <a:t>-of-</a:t>
            </a:r>
            <a:r>
              <a:rPr lang="fr-BE" dirty="0" err="1">
                <a:solidFill>
                  <a:srgbClr val="485C88"/>
                </a:solidFill>
              </a:rPr>
              <a:t>law</a:t>
            </a:r>
            <a:r>
              <a:rPr lang="fr-BE" dirty="0">
                <a:solidFill>
                  <a:srgbClr val="485C88"/>
                </a:solidFill>
              </a:rPr>
              <a:t>-</a:t>
            </a:r>
            <a:r>
              <a:rPr lang="fr-BE" dirty="0" err="1">
                <a:solidFill>
                  <a:srgbClr val="485C88"/>
                </a:solidFill>
              </a:rPr>
              <a:t>based</a:t>
            </a:r>
            <a:r>
              <a:rPr lang="fr-BE" dirty="0">
                <a:solidFill>
                  <a:srgbClr val="485C88"/>
                </a:solidFill>
              </a:rPr>
              <a:t>, </a:t>
            </a:r>
            <a:r>
              <a:rPr lang="fr-BE" dirty="0" err="1">
                <a:solidFill>
                  <a:srgbClr val="485C88"/>
                </a:solidFill>
              </a:rPr>
              <a:t>federated</a:t>
            </a:r>
            <a:r>
              <a:rPr lang="fr-BE" dirty="0">
                <a:solidFill>
                  <a:srgbClr val="485C88"/>
                </a:solidFill>
              </a:rPr>
              <a:t> digital </a:t>
            </a:r>
            <a:r>
              <a:rPr lang="fr-BE" dirty="0" err="1">
                <a:solidFill>
                  <a:srgbClr val="485C88"/>
                </a:solidFill>
              </a:rPr>
              <a:t>ecosystem</a:t>
            </a:r>
            <a:r>
              <a:rPr lang="fr-BE" b="0" dirty="0">
                <a:solidFill>
                  <a:srgbClr val="485C88"/>
                </a:solidFill>
              </a:rPr>
              <a:t>, </a:t>
            </a:r>
            <a:r>
              <a:rPr lang="fr-BE" b="0" dirty="0" err="1">
                <a:solidFill>
                  <a:srgbClr val="485C88"/>
                </a:solidFill>
              </a:rPr>
              <a:t>providing</a:t>
            </a:r>
            <a:r>
              <a:rPr lang="fr-BE" b="0" dirty="0">
                <a:solidFill>
                  <a:srgbClr val="485C88"/>
                </a:solidFill>
              </a:rPr>
              <a:t> </a:t>
            </a:r>
            <a:r>
              <a:rPr lang="fr-BE" b="0" dirty="0" err="1">
                <a:solidFill>
                  <a:srgbClr val="485C88"/>
                </a:solidFill>
              </a:rPr>
              <a:t>access</a:t>
            </a:r>
            <a:r>
              <a:rPr lang="fr-BE" b="0" dirty="0">
                <a:solidFill>
                  <a:srgbClr val="485C88"/>
                </a:solidFill>
              </a:rPr>
              <a:t> to </a:t>
            </a:r>
            <a:r>
              <a:rPr lang="fr-BE" b="0" dirty="0" err="1">
                <a:solidFill>
                  <a:srgbClr val="485C88"/>
                </a:solidFill>
              </a:rPr>
              <a:t>core</a:t>
            </a:r>
            <a:r>
              <a:rPr lang="fr-BE" b="0" dirty="0">
                <a:solidFill>
                  <a:srgbClr val="485C88"/>
                </a:solidFill>
              </a:rPr>
              <a:t> digital infrastructure and service </a:t>
            </a:r>
            <a:r>
              <a:rPr lang="fr-BE" b="0" dirty="0" err="1">
                <a:solidFill>
                  <a:srgbClr val="485C88"/>
                </a:solidFill>
              </a:rPr>
              <a:t>resources</a:t>
            </a:r>
            <a:r>
              <a:rPr lang="fr-BE" b="0" dirty="0">
                <a:solidFill>
                  <a:srgbClr val="485C88"/>
                </a:solidFill>
              </a:rPr>
              <a:t> </a:t>
            </a:r>
            <a:r>
              <a:rPr lang="fr-BE" b="0" dirty="0" err="1">
                <a:solidFill>
                  <a:srgbClr val="485C88"/>
                </a:solidFill>
              </a:rPr>
              <a:t>with</a:t>
            </a:r>
            <a:r>
              <a:rPr lang="fr-BE" b="0" dirty="0">
                <a:solidFill>
                  <a:srgbClr val="485C88"/>
                </a:solidFill>
              </a:rPr>
              <a:t> the objective of: </a:t>
            </a:r>
          </a:p>
          <a:p>
            <a:pPr marL="1208088" lvl="2" indent="-350838">
              <a:buFont typeface="Wingdings" panose="05000000000000000000" pitchFamily="2" charset="2"/>
              <a:buChar char="ü"/>
            </a:pPr>
            <a:r>
              <a:rPr lang="fr-BE" sz="1800" dirty="0" err="1">
                <a:solidFill>
                  <a:srgbClr val="485C88"/>
                </a:solidFill>
              </a:rPr>
              <a:t>Maximising</a:t>
            </a:r>
            <a:r>
              <a:rPr lang="fr-BE" sz="1800" dirty="0">
                <a:solidFill>
                  <a:srgbClr val="485C88"/>
                </a:solidFill>
              </a:rPr>
              <a:t> digital </a:t>
            </a:r>
            <a:r>
              <a:rPr lang="fr-BE" sz="1800" dirty="0" err="1">
                <a:solidFill>
                  <a:srgbClr val="485C88"/>
                </a:solidFill>
              </a:rPr>
              <a:t>capacities</a:t>
            </a:r>
            <a:r>
              <a:rPr lang="fr-BE" sz="1800" dirty="0">
                <a:solidFill>
                  <a:srgbClr val="485C88"/>
                </a:solidFill>
              </a:rPr>
              <a:t> </a:t>
            </a:r>
            <a:r>
              <a:rPr lang="fr-BE" sz="1800" dirty="0" err="1">
                <a:solidFill>
                  <a:srgbClr val="485C88"/>
                </a:solidFill>
              </a:rPr>
              <a:t>available</a:t>
            </a:r>
            <a:r>
              <a:rPr lang="fr-BE" sz="1800" dirty="0">
                <a:solidFill>
                  <a:srgbClr val="485C88"/>
                </a:solidFill>
              </a:rPr>
              <a:t> to </a:t>
            </a:r>
            <a:r>
              <a:rPr lang="fr-BE" sz="1800" dirty="0" err="1">
                <a:solidFill>
                  <a:srgbClr val="485C88"/>
                </a:solidFill>
              </a:rPr>
              <a:t>researchers</a:t>
            </a:r>
            <a:endParaRPr lang="fr-BE" sz="1800" dirty="0">
              <a:solidFill>
                <a:srgbClr val="485C88"/>
              </a:solidFill>
            </a:endParaRPr>
          </a:p>
          <a:p>
            <a:pPr marL="1208088" lvl="2" indent="-350838">
              <a:buFont typeface="Wingdings" panose="05000000000000000000" pitchFamily="2" charset="2"/>
              <a:buChar char="ü"/>
            </a:pPr>
            <a:r>
              <a:rPr lang="fr-BE" sz="1800" dirty="0" err="1">
                <a:solidFill>
                  <a:srgbClr val="485C88"/>
                </a:solidFill>
              </a:rPr>
              <a:t>Supporting</a:t>
            </a:r>
            <a:r>
              <a:rPr lang="fr-BE" sz="1800" dirty="0">
                <a:solidFill>
                  <a:srgbClr val="485C88"/>
                </a:solidFill>
              </a:rPr>
              <a:t> public </a:t>
            </a:r>
            <a:r>
              <a:rPr lang="fr-BE" sz="1800" dirty="0" err="1">
                <a:solidFill>
                  <a:srgbClr val="485C88"/>
                </a:solidFill>
              </a:rPr>
              <a:t>authorities</a:t>
            </a:r>
            <a:r>
              <a:rPr lang="fr-BE" sz="1800" dirty="0">
                <a:solidFill>
                  <a:srgbClr val="485C88"/>
                </a:solidFill>
              </a:rPr>
              <a:t> in </a:t>
            </a:r>
            <a:r>
              <a:rPr lang="fr-BE" sz="1800" dirty="0" err="1">
                <a:solidFill>
                  <a:srgbClr val="485C88"/>
                </a:solidFill>
              </a:rPr>
              <a:t>informed</a:t>
            </a:r>
            <a:r>
              <a:rPr lang="fr-BE" sz="1800" dirty="0">
                <a:solidFill>
                  <a:srgbClr val="485C88"/>
                </a:solidFill>
              </a:rPr>
              <a:t> </a:t>
            </a:r>
            <a:r>
              <a:rPr lang="fr-BE" sz="1800" dirty="0" err="1">
                <a:solidFill>
                  <a:srgbClr val="485C88"/>
                </a:solidFill>
              </a:rPr>
              <a:t>policy</a:t>
            </a:r>
            <a:r>
              <a:rPr lang="fr-BE" sz="1800" dirty="0">
                <a:solidFill>
                  <a:srgbClr val="485C88"/>
                </a:solidFill>
              </a:rPr>
              <a:t> </a:t>
            </a:r>
            <a:r>
              <a:rPr lang="fr-BE" sz="1800" dirty="0" err="1">
                <a:solidFill>
                  <a:srgbClr val="485C88"/>
                </a:solidFill>
              </a:rPr>
              <a:t>development</a:t>
            </a:r>
            <a:r>
              <a:rPr lang="fr-BE" sz="1800" dirty="0">
                <a:solidFill>
                  <a:srgbClr val="485C88"/>
                </a:solidFill>
              </a:rPr>
              <a:t> and </a:t>
            </a:r>
            <a:r>
              <a:rPr lang="fr-BE" sz="1800" dirty="0" err="1">
                <a:solidFill>
                  <a:srgbClr val="485C88"/>
                </a:solidFill>
              </a:rPr>
              <a:t>implementation</a:t>
            </a:r>
            <a:r>
              <a:rPr lang="fr-BE" sz="1800" dirty="0">
                <a:solidFill>
                  <a:srgbClr val="485C88"/>
                </a:solidFill>
              </a:rPr>
              <a:t>, </a:t>
            </a:r>
            <a:r>
              <a:rPr lang="fr-BE" sz="1800" dirty="0" err="1">
                <a:solidFill>
                  <a:srgbClr val="485C88"/>
                </a:solidFill>
              </a:rPr>
              <a:t>including</a:t>
            </a:r>
            <a:r>
              <a:rPr lang="fr-BE" sz="1800" dirty="0">
                <a:solidFill>
                  <a:srgbClr val="485C88"/>
                </a:solidFill>
              </a:rPr>
              <a:t> for key </a:t>
            </a:r>
            <a:r>
              <a:rPr lang="fr-BE" sz="1800" dirty="0" err="1">
                <a:solidFill>
                  <a:srgbClr val="485C88"/>
                </a:solidFill>
              </a:rPr>
              <a:t>societal</a:t>
            </a:r>
            <a:r>
              <a:rPr lang="fr-BE" sz="1800" dirty="0">
                <a:solidFill>
                  <a:srgbClr val="485C88"/>
                </a:solidFill>
              </a:rPr>
              <a:t> challenges</a:t>
            </a:r>
          </a:p>
          <a:p>
            <a:pPr marL="1208088" lvl="2" indent="-350838">
              <a:buFont typeface="Wingdings" panose="05000000000000000000" pitchFamily="2" charset="2"/>
              <a:buChar char="ü"/>
            </a:pPr>
            <a:r>
              <a:rPr lang="en-US" sz="1800" dirty="0">
                <a:solidFill>
                  <a:srgbClr val="485C88"/>
                </a:solidFill>
              </a:rPr>
              <a:t>Enable the Digital Single Market and stimulate the emergence of a competitive EU cloud sector</a:t>
            </a:r>
            <a:br>
              <a:rPr lang="fr-BE" sz="1800" b="0" dirty="0">
                <a:solidFill>
                  <a:srgbClr val="485C88"/>
                </a:solidFill>
              </a:rPr>
            </a:br>
            <a:endParaRPr lang="fr-BE" sz="1800" b="0" dirty="0">
              <a:solidFill>
                <a:srgbClr val="485C88"/>
              </a:solidFill>
            </a:endParaRPr>
          </a:p>
        </p:txBody>
      </p:sp>
    </p:spTree>
    <p:extLst>
      <p:ext uri="{BB962C8B-B14F-4D97-AF65-F5344CB8AC3E}">
        <p14:creationId xmlns:p14="http://schemas.microsoft.com/office/powerpoint/2010/main" val="133509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739E6C7-BC12-42A5-971C-8800EE49AEA0}"/>
              </a:ext>
            </a:extLst>
          </p:cNvPr>
          <p:cNvSpPr>
            <a:spLocks noGrp="1"/>
          </p:cNvSpPr>
          <p:nvPr>
            <p:ph idx="1"/>
          </p:nvPr>
        </p:nvSpPr>
        <p:spPr>
          <a:xfrm>
            <a:off x="-180528" y="1196752"/>
            <a:ext cx="9324528" cy="5472608"/>
          </a:xfrm>
        </p:spPr>
        <p:txBody>
          <a:bodyPr/>
          <a:lstStyle/>
          <a:p>
            <a:pPr marL="457200" lvl="1" indent="0">
              <a:buClrTx/>
              <a:buNone/>
            </a:pPr>
            <a:r>
              <a:rPr lang="en-US" sz="2800" dirty="0">
                <a:solidFill>
                  <a:srgbClr val="485C88"/>
                </a:solidFill>
              </a:rPr>
              <a:t>What is the EOSC?</a:t>
            </a:r>
            <a:br>
              <a:rPr lang="en-US" sz="2800" dirty="0">
                <a:solidFill>
                  <a:srgbClr val="485C88"/>
                </a:solidFill>
              </a:rPr>
            </a:br>
            <a:endParaRPr lang="en-GB" sz="800" dirty="0">
              <a:solidFill>
                <a:srgbClr val="485C88"/>
              </a:solidFill>
            </a:endParaRPr>
          </a:p>
          <a:p>
            <a:pPr marL="808038" lvl="1" indent="-350838">
              <a:buClrTx/>
              <a:buFont typeface="Wingdings" panose="05000000000000000000" pitchFamily="2" charset="2"/>
              <a:buChar char="ü"/>
            </a:pPr>
            <a:r>
              <a:rPr lang="fr-BE" sz="1800" b="0" dirty="0" err="1">
                <a:solidFill>
                  <a:srgbClr val="485C88"/>
                </a:solidFill>
              </a:rPr>
              <a:t>Trusted</a:t>
            </a:r>
            <a:r>
              <a:rPr lang="fr-BE" sz="1800" b="0" dirty="0">
                <a:solidFill>
                  <a:srgbClr val="485C88"/>
                </a:solidFill>
              </a:rPr>
              <a:t> and open </a:t>
            </a:r>
            <a:r>
              <a:rPr lang="fr-BE" sz="1800" b="0" dirty="0" err="1">
                <a:solidFill>
                  <a:srgbClr val="485C88"/>
                </a:solidFill>
              </a:rPr>
              <a:t>virtual</a:t>
            </a:r>
            <a:r>
              <a:rPr lang="fr-BE" sz="1800" b="0" dirty="0">
                <a:solidFill>
                  <a:srgbClr val="485C88"/>
                </a:solidFill>
              </a:rPr>
              <a:t> </a:t>
            </a:r>
            <a:r>
              <a:rPr lang="fr-BE" sz="1800" b="0" dirty="0" err="1">
                <a:solidFill>
                  <a:srgbClr val="485C88"/>
                </a:solidFill>
              </a:rPr>
              <a:t>environment</a:t>
            </a:r>
            <a:r>
              <a:rPr lang="fr-BE" sz="1800" b="0" dirty="0">
                <a:solidFill>
                  <a:srgbClr val="485C88"/>
                </a:solidFill>
              </a:rPr>
              <a:t> </a:t>
            </a:r>
            <a:r>
              <a:rPr lang="fr-BE" sz="1800" b="0" dirty="0" err="1">
                <a:solidFill>
                  <a:srgbClr val="485C88"/>
                </a:solidFill>
              </a:rPr>
              <a:t>with</a:t>
            </a:r>
            <a:r>
              <a:rPr lang="fr-BE" sz="1800" b="0" dirty="0">
                <a:solidFill>
                  <a:srgbClr val="485C88"/>
                </a:solidFill>
              </a:rPr>
              <a:t> </a:t>
            </a:r>
            <a:r>
              <a:rPr lang="fr-BE" sz="1800" b="0" dirty="0" err="1">
                <a:solidFill>
                  <a:srgbClr val="485C88"/>
                </a:solidFill>
              </a:rPr>
              <a:t>seamless</a:t>
            </a:r>
            <a:r>
              <a:rPr lang="fr-BE" sz="1800" b="0" dirty="0">
                <a:solidFill>
                  <a:srgbClr val="485C88"/>
                </a:solidFill>
              </a:rPr>
              <a:t> </a:t>
            </a:r>
            <a:r>
              <a:rPr lang="fr-BE" sz="1800" b="0" dirty="0" err="1">
                <a:solidFill>
                  <a:srgbClr val="485C88"/>
                </a:solidFill>
              </a:rPr>
              <a:t>access</a:t>
            </a:r>
            <a:r>
              <a:rPr lang="fr-BE" sz="1800" b="0" dirty="0">
                <a:solidFill>
                  <a:srgbClr val="485C88"/>
                </a:solidFill>
              </a:rPr>
              <a:t> to services (</a:t>
            </a:r>
            <a:r>
              <a:rPr lang="fr-BE" sz="1800" b="0" dirty="0" err="1">
                <a:solidFill>
                  <a:srgbClr val="485C88"/>
                </a:solidFill>
              </a:rPr>
              <a:t>with</a:t>
            </a:r>
            <a:r>
              <a:rPr lang="fr-BE" sz="1800" b="0" dirty="0">
                <a:solidFill>
                  <a:srgbClr val="485C88"/>
                </a:solidFill>
              </a:rPr>
              <a:t> </a:t>
            </a:r>
            <a:r>
              <a:rPr lang="fr-BE" sz="1800" b="0" dirty="0" err="1">
                <a:solidFill>
                  <a:srgbClr val="485C88"/>
                </a:solidFill>
              </a:rPr>
              <a:t>highest</a:t>
            </a:r>
            <a:r>
              <a:rPr lang="fr-BE" sz="1800" b="0" dirty="0">
                <a:solidFill>
                  <a:srgbClr val="485C88"/>
                </a:solidFill>
              </a:rPr>
              <a:t> </a:t>
            </a:r>
            <a:r>
              <a:rPr lang="fr-BE" sz="1800" b="0" dirty="0" err="1">
                <a:solidFill>
                  <a:srgbClr val="485C88"/>
                </a:solidFill>
              </a:rPr>
              <a:t>TRLs</a:t>
            </a:r>
            <a:r>
              <a:rPr lang="fr-BE" sz="1800" b="0" dirty="0">
                <a:solidFill>
                  <a:srgbClr val="485C88"/>
                </a:solidFill>
              </a:rPr>
              <a:t>) </a:t>
            </a:r>
            <a:r>
              <a:rPr lang="fr-BE" sz="1800" b="0" dirty="0" err="1">
                <a:solidFill>
                  <a:srgbClr val="485C88"/>
                </a:solidFill>
              </a:rPr>
              <a:t>addressing</a:t>
            </a:r>
            <a:r>
              <a:rPr lang="fr-BE" sz="1800" b="0" dirty="0">
                <a:solidFill>
                  <a:srgbClr val="485C88"/>
                </a:solidFill>
              </a:rPr>
              <a:t> the </a:t>
            </a:r>
            <a:r>
              <a:rPr lang="fr-BE" sz="1800" b="0" dirty="0" err="1">
                <a:solidFill>
                  <a:srgbClr val="485C88"/>
                </a:solidFill>
              </a:rPr>
              <a:t>whole</a:t>
            </a:r>
            <a:r>
              <a:rPr lang="fr-BE" sz="1800" b="0" dirty="0">
                <a:solidFill>
                  <a:srgbClr val="485C88"/>
                </a:solidFill>
              </a:rPr>
              <a:t> </a:t>
            </a:r>
            <a:r>
              <a:rPr lang="fr-BE" sz="1800" b="0" dirty="0" err="1">
                <a:solidFill>
                  <a:srgbClr val="485C88"/>
                </a:solidFill>
              </a:rPr>
              <a:t>research</a:t>
            </a:r>
            <a:r>
              <a:rPr lang="fr-BE" sz="1800" b="0" dirty="0">
                <a:solidFill>
                  <a:srgbClr val="485C88"/>
                </a:solidFill>
              </a:rPr>
              <a:t> data life cycle:</a:t>
            </a:r>
          </a:p>
          <a:p>
            <a:pPr marL="1208088" lvl="2" indent="-350838">
              <a:spcBef>
                <a:spcPts val="400"/>
              </a:spcBef>
              <a:buFont typeface="Wingdings" panose="05000000000000000000" pitchFamily="2" charset="2"/>
              <a:buChar char="ü"/>
            </a:pPr>
            <a:r>
              <a:rPr lang="en-US" sz="1800" dirty="0">
                <a:solidFill>
                  <a:srgbClr val="485C88"/>
                </a:solidFill>
              </a:rPr>
              <a:t>Federating core services to federate and connect existing or planned RIs</a:t>
            </a:r>
          </a:p>
          <a:p>
            <a:pPr marL="1208088" lvl="2" indent="-350838">
              <a:spcBef>
                <a:spcPts val="0"/>
              </a:spcBef>
              <a:buFont typeface="Wingdings" panose="05000000000000000000" pitchFamily="2" charset="2"/>
              <a:buChar char="ü"/>
            </a:pPr>
            <a:r>
              <a:rPr lang="en-US" sz="1800" dirty="0">
                <a:solidFill>
                  <a:srgbClr val="485C88"/>
                </a:solidFill>
              </a:rPr>
              <a:t>Services to make data FAIR, store them, ensure their long-term preservation</a:t>
            </a:r>
          </a:p>
          <a:p>
            <a:pPr marL="1208088" lvl="2" indent="-350838">
              <a:spcBef>
                <a:spcPts val="0"/>
              </a:spcBef>
              <a:buFont typeface="Wingdings" panose="05000000000000000000" pitchFamily="2" charset="2"/>
              <a:buChar char="ü"/>
            </a:pPr>
            <a:r>
              <a:rPr lang="en-US" sz="1800" dirty="0">
                <a:solidFill>
                  <a:srgbClr val="485C88"/>
                </a:solidFill>
              </a:rPr>
              <a:t>Services to find, access, combine, </a:t>
            </a:r>
            <a:r>
              <a:rPr lang="en-US" sz="1800" dirty="0" err="1">
                <a:solidFill>
                  <a:srgbClr val="485C88"/>
                </a:solidFill>
              </a:rPr>
              <a:t>analyse</a:t>
            </a:r>
            <a:r>
              <a:rPr lang="en-US" sz="1800" dirty="0">
                <a:solidFill>
                  <a:srgbClr val="485C88"/>
                </a:solidFill>
              </a:rPr>
              <a:t> and process data</a:t>
            </a:r>
          </a:p>
          <a:p>
            <a:pPr marL="1208088" lvl="2" indent="-350838">
              <a:spcBef>
                <a:spcPts val="0"/>
              </a:spcBef>
              <a:buFont typeface="Wingdings" panose="05000000000000000000" pitchFamily="2" charset="2"/>
              <a:buChar char="ü"/>
            </a:pPr>
            <a:r>
              <a:rPr lang="en-US" sz="1800" dirty="0">
                <a:solidFill>
                  <a:srgbClr val="485C88"/>
                </a:solidFill>
              </a:rPr>
              <a:t>Protected, personalized work environment</a:t>
            </a:r>
          </a:p>
          <a:p>
            <a:pPr marL="808038" lvl="1" indent="-350838">
              <a:buClrTx/>
              <a:buFont typeface="Wingdings" panose="05000000000000000000" pitchFamily="2" charset="2"/>
              <a:buChar char="ü"/>
            </a:pPr>
            <a:r>
              <a:rPr lang="fr-BE" sz="1800" b="0" dirty="0">
                <a:solidFill>
                  <a:srgbClr val="485C88"/>
                </a:solidFill>
              </a:rPr>
              <a:t>Multi-</a:t>
            </a:r>
            <a:r>
              <a:rPr lang="fr-BE" sz="1800" b="0" dirty="0" err="1">
                <a:solidFill>
                  <a:srgbClr val="485C88"/>
                </a:solidFill>
              </a:rPr>
              <a:t>layered</a:t>
            </a:r>
            <a:r>
              <a:rPr lang="fr-BE" sz="1800" b="0" dirty="0">
                <a:solidFill>
                  <a:srgbClr val="485C88"/>
                </a:solidFill>
              </a:rPr>
              <a:t> </a:t>
            </a:r>
            <a:r>
              <a:rPr lang="fr-BE" sz="1800" b="0" dirty="0" err="1">
                <a:solidFill>
                  <a:srgbClr val="485C88"/>
                </a:solidFill>
              </a:rPr>
              <a:t>federation</a:t>
            </a:r>
            <a:r>
              <a:rPr lang="fr-BE" sz="1800" b="0" dirty="0">
                <a:solidFill>
                  <a:srgbClr val="485C88"/>
                </a:solidFill>
              </a:rPr>
              <a:t> (</a:t>
            </a:r>
            <a:r>
              <a:rPr lang="fr-BE" sz="1800" b="0" dirty="0" err="1">
                <a:solidFill>
                  <a:srgbClr val="485C88"/>
                </a:solidFill>
              </a:rPr>
              <a:t>federating</a:t>
            </a:r>
            <a:r>
              <a:rPr lang="fr-BE" sz="1800" b="0" dirty="0">
                <a:solidFill>
                  <a:srgbClr val="485C88"/>
                </a:solidFill>
              </a:rPr>
              <a:t> </a:t>
            </a:r>
            <a:r>
              <a:rPr lang="fr-BE" sz="1800" b="0" dirty="0" err="1">
                <a:solidFill>
                  <a:srgbClr val="485C88"/>
                </a:solidFill>
              </a:rPr>
              <a:t>core</a:t>
            </a:r>
            <a:r>
              <a:rPr lang="fr-BE" sz="1800" b="0" dirty="0">
                <a:solidFill>
                  <a:srgbClr val="485C88"/>
                </a:solidFill>
              </a:rPr>
              <a:t>, </a:t>
            </a:r>
            <a:r>
              <a:rPr lang="fr-BE" sz="1800" b="0" dirty="0" err="1">
                <a:solidFill>
                  <a:srgbClr val="485C88"/>
                </a:solidFill>
              </a:rPr>
              <a:t>rest</a:t>
            </a:r>
            <a:r>
              <a:rPr lang="fr-BE" sz="1800" b="0" dirty="0">
                <a:solidFill>
                  <a:srgbClr val="485C88"/>
                </a:solidFill>
              </a:rPr>
              <a:t> of the </a:t>
            </a:r>
            <a:r>
              <a:rPr lang="fr-BE" sz="1800" b="0" dirty="0" err="1">
                <a:solidFill>
                  <a:srgbClr val="485C88"/>
                </a:solidFill>
              </a:rPr>
              <a:t>ecosystem</a:t>
            </a:r>
            <a:r>
              <a:rPr lang="fr-BE" sz="1800" b="0" dirty="0">
                <a:solidFill>
                  <a:srgbClr val="485C88"/>
                </a:solidFill>
              </a:rPr>
              <a:t>), </a:t>
            </a:r>
            <a:r>
              <a:rPr lang="fr-BE" sz="1800" b="0" dirty="0" err="1">
                <a:solidFill>
                  <a:srgbClr val="485C88"/>
                </a:solidFill>
              </a:rPr>
              <a:t>which</a:t>
            </a:r>
            <a:r>
              <a:rPr lang="fr-BE" sz="1800" b="0" dirty="0">
                <a:solidFill>
                  <a:srgbClr val="485C88"/>
                </a:solidFill>
              </a:rPr>
              <a:t> </a:t>
            </a:r>
            <a:r>
              <a:rPr lang="fr-BE" sz="1800" b="0" dirty="0" err="1">
                <a:solidFill>
                  <a:srgbClr val="485C88"/>
                </a:solidFill>
              </a:rPr>
              <a:t>brings</a:t>
            </a:r>
            <a:r>
              <a:rPr lang="fr-BE" sz="1800" b="0" dirty="0">
                <a:solidFill>
                  <a:srgbClr val="485C88"/>
                </a:solidFill>
              </a:rPr>
              <a:t> </a:t>
            </a:r>
            <a:r>
              <a:rPr lang="fr-BE" sz="1800" b="0" dirty="0" err="1">
                <a:solidFill>
                  <a:srgbClr val="485C88"/>
                </a:solidFill>
              </a:rPr>
              <a:t>together</a:t>
            </a:r>
            <a:r>
              <a:rPr lang="fr-BE" sz="1800" b="0" dirty="0">
                <a:solidFill>
                  <a:srgbClr val="485C88"/>
                </a:solidFill>
              </a:rPr>
              <a:t> </a:t>
            </a:r>
            <a:r>
              <a:rPr lang="fr-BE" sz="1800" b="0" dirty="0" err="1">
                <a:solidFill>
                  <a:srgbClr val="485C88"/>
                </a:solidFill>
              </a:rPr>
              <a:t>supply</a:t>
            </a:r>
            <a:r>
              <a:rPr lang="fr-BE" sz="1800" b="0" dirty="0">
                <a:solidFill>
                  <a:srgbClr val="485C88"/>
                </a:solidFill>
              </a:rPr>
              <a:t> and </a:t>
            </a:r>
            <a:r>
              <a:rPr lang="fr-BE" sz="1800" b="0" dirty="0" err="1">
                <a:solidFill>
                  <a:srgbClr val="485C88"/>
                </a:solidFill>
              </a:rPr>
              <a:t>demand</a:t>
            </a:r>
            <a:r>
              <a:rPr lang="fr-BE" sz="1800" b="0" dirty="0">
                <a:solidFill>
                  <a:srgbClr val="485C88"/>
                </a:solidFill>
              </a:rPr>
              <a:t> in a </a:t>
            </a:r>
            <a:r>
              <a:rPr lang="fr-BE" sz="1800" b="0" dirty="0" err="1">
                <a:solidFill>
                  <a:srgbClr val="485C88"/>
                </a:solidFill>
              </a:rPr>
              <a:t>trusted</a:t>
            </a:r>
            <a:r>
              <a:rPr lang="fr-BE" sz="1800" b="0" dirty="0">
                <a:solidFill>
                  <a:srgbClr val="485C88"/>
                </a:solidFill>
              </a:rPr>
              <a:t> </a:t>
            </a:r>
            <a:r>
              <a:rPr lang="fr-BE" sz="1800" b="0" dirty="0" err="1">
                <a:solidFill>
                  <a:srgbClr val="485C88"/>
                </a:solidFill>
              </a:rPr>
              <a:t>environment</a:t>
            </a:r>
            <a:endParaRPr lang="fr-BE" sz="1800" b="0" dirty="0">
              <a:solidFill>
                <a:srgbClr val="485C88"/>
              </a:solidFill>
            </a:endParaRPr>
          </a:p>
          <a:p>
            <a:pPr marL="808038" lvl="1" indent="-350838">
              <a:buClrTx/>
              <a:buFont typeface="Wingdings" panose="05000000000000000000" pitchFamily="2" charset="2"/>
              <a:buChar char="ü"/>
            </a:pPr>
            <a:r>
              <a:rPr lang="fr-BE" sz="1800" b="0" dirty="0">
                <a:solidFill>
                  <a:srgbClr val="485C88"/>
                </a:solidFill>
              </a:rPr>
              <a:t>Open, transparent, </a:t>
            </a:r>
            <a:r>
              <a:rPr lang="fr-BE" sz="1800" b="0" dirty="0" err="1">
                <a:solidFill>
                  <a:srgbClr val="485C88"/>
                </a:solidFill>
              </a:rPr>
              <a:t>rule</a:t>
            </a:r>
            <a:r>
              <a:rPr lang="fr-BE" sz="1800" b="0" dirty="0">
                <a:solidFill>
                  <a:srgbClr val="485C88"/>
                </a:solidFill>
              </a:rPr>
              <a:t> of </a:t>
            </a:r>
            <a:r>
              <a:rPr lang="fr-BE" sz="1800" b="0" dirty="0" err="1">
                <a:solidFill>
                  <a:srgbClr val="485C88"/>
                </a:solidFill>
              </a:rPr>
              <a:t>law</a:t>
            </a:r>
            <a:r>
              <a:rPr lang="fr-BE" sz="1800" b="0" dirty="0">
                <a:solidFill>
                  <a:srgbClr val="485C88"/>
                </a:solidFill>
              </a:rPr>
              <a:t> </a:t>
            </a:r>
            <a:r>
              <a:rPr lang="fr-BE" sz="1800" b="0" dirty="0" err="1">
                <a:solidFill>
                  <a:srgbClr val="485C88"/>
                </a:solidFill>
              </a:rPr>
              <a:t>based</a:t>
            </a:r>
            <a:r>
              <a:rPr lang="fr-BE" sz="1800" b="0" dirty="0">
                <a:solidFill>
                  <a:srgbClr val="485C88"/>
                </a:solidFill>
              </a:rPr>
              <a:t>: no lock-in by </a:t>
            </a:r>
            <a:r>
              <a:rPr lang="fr-BE" sz="1800" b="0" dirty="0" err="1">
                <a:solidFill>
                  <a:srgbClr val="485C88"/>
                </a:solidFill>
              </a:rPr>
              <a:t>individual</a:t>
            </a:r>
            <a:r>
              <a:rPr lang="fr-BE" sz="1800" b="0" dirty="0">
                <a:solidFill>
                  <a:srgbClr val="485C88"/>
                </a:solidFill>
              </a:rPr>
              <a:t> service providers, data </a:t>
            </a:r>
            <a:r>
              <a:rPr lang="fr-BE" sz="1800" b="0" dirty="0" err="1">
                <a:solidFill>
                  <a:srgbClr val="485C88"/>
                </a:solidFill>
              </a:rPr>
              <a:t>portability</a:t>
            </a:r>
            <a:r>
              <a:rPr lang="fr-BE" sz="1800" b="0" dirty="0">
                <a:solidFill>
                  <a:srgbClr val="485C88"/>
                </a:solidFill>
              </a:rPr>
              <a:t>, IPR, cloud </a:t>
            </a:r>
            <a:r>
              <a:rPr lang="fr-BE" sz="1800" b="0" dirty="0" err="1">
                <a:solidFill>
                  <a:srgbClr val="485C88"/>
                </a:solidFill>
              </a:rPr>
              <a:t>security</a:t>
            </a:r>
            <a:r>
              <a:rPr lang="fr-BE" sz="1800" b="0" dirty="0">
                <a:solidFill>
                  <a:srgbClr val="485C88"/>
                </a:solidFill>
              </a:rPr>
              <a:t>…</a:t>
            </a:r>
          </a:p>
          <a:p>
            <a:pPr marL="808038" lvl="1" indent="-350838">
              <a:buClrTx/>
              <a:buFont typeface="Wingdings" panose="05000000000000000000" pitchFamily="2" charset="2"/>
              <a:buChar char="ü"/>
            </a:pPr>
            <a:r>
              <a:rPr lang="fr-BE" sz="1800" b="0" dirty="0" err="1">
                <a:solidFill>
                  <a:srgbClr val="485C88"/>
                </a:solidFill>
              </a:rPr>
              <a:t>Adaptively</a:t>
            </a:r>
            <a:r>
              <a:rPr lang="fr-BE" sz="1800" b="0" dirty="0">
                <a:solidFill>
                  <a:srgbClr val="485C88"/>
                </a:solidFill>
              </a:rPr>
              <a:t> user-</a:t>
            </a:r>
            <a:r>
              <a:rPr lang="fr-BE" sz="1800" b="0" dirty="0" err="1">
                <a:solidFill>
                  <a:srgbClr val="485C88"/>
                </a:solidFill>
              </a:rPr>
              <a:t>oriented</a:t>
            </a:r>
            <a:r>
              <a:rPr lang="fr-BE" sz="1800" b="0" dirty="0">
                <a:solidFill>
                  <a:srgbClr val="485C88"/>
                </a:solidFill>
              </a:rPr>
              <a:t> and inclusive (</a:t>
            </a:r>
            <a:r>
              <a:rPr lang="fr-BE" sz="1800" b="0" dirty="0" err="1">
                <a:solidFill>
                  <a:srgbClr val="485C88"/>
                </a:solidFill>
              </a:rPr>
              <a:t>across</a:t>
            </a:r>
            <a:r>
              <a:rPr lang="fr-BE" sz="1800" b="0" dirty="0">
                <a:solidFill>
                  <a:srgbClr val="485C88"/>
                </a:solidFill>
              </a:rPr>
              <a:t> </a:t>
            </a:r>
            <a:r>
              <a:rPr lang="fr-BE" sz="1800" b="0" dirty="0" err="1">
                <a:solidFill>
                  <a:srgbClr val="485C88"/>
                </a:solidFill>
              </a:rPr>
              <a:t>borders</a:t>
            </a:r>
            <a:r>
              <a:rPr lang="fr-BE" sz="1800" b="0" dirty="0">
                <a:solidFill>
                  <a:srgbClr val="485C88"/>
                </a:solidFill>
              </a:rPr>
              <a:t> and disciplines)</a:t>
            </a:r>
          </a:p>
          <a:p>
            <a:pPr marL="808038" lvl="1" indent="-350838">
              <a:buClrTx/>
              <a:buFont typeface="Wingdings" panose="05000000000000000000" pitchFamily="2" charset="2"/>
              <a:buChar char="ü"/>
            </a:pPr>
            <a:r>
              <a:rPr lang="en-US" sz="1800" b="0" dirty="0">
                <a:solidFill>
                  <a:srgbClr val="485C88"/>
                </a:solidFill>
              </a:rPr>
              <a:t>Accessible through a non-exclusive, simple, universal hub/ gateway</a:t>
            </a:r>
            <a:endParaRPr lang="fr-BE" sz="1800" b="0" dirty="0">
              <a:solidFill>
                <a:srgbClr val="485C88"/>
              </a:solidFill>
            </a:endParaRPr>
          </a:p>
          <a:p>
            <a:pPr marL="808038" lvl="1" indent="-350838">
              <a:buClrTx/>
              <a:buFont typeface="Wingdings" panose="05000000000000000000" pitchFamily="2" charset="2"/>
              <a:buChar char="ü"/>
            </a:pPr>
            <a:r>
              <a:rPr lang="en-US" sz="1800" b="0" dirty="0">
                <a:solidFill>
                  <a:srgbClr val="485C88"/>
                </a:solidFill>
              </a:rPr>
              <a:t>Governed by a minimal set of Rules of Participation</a:t>
            </a:r>
          </a:p>
          <a:p>
            <a:pPr marL="808038" lvl="1" indent="-350838">
              <a:buClrTx/>
              <a:buFont typeface="Wingdings" panose="05000000000000000000" pitchFamily="2" charset="2"/>
              <a:buChar char="ü"/>
            </a:pPr>
            <a:r>
              <a:rPr lang="en-US" sz="1800" b="0" dirty="0">
                <a:solidFill>
                  <a:srgbClr val="485C88"/>
                </a:solidFill>
              </a:rPr>
              <a:t>Steered by an inclusive governance structure</a:t>
            </a:r>
          </a:p>
          <a:p>
            <a:pPr marL="808038" lvl="1" indent="-350838">
              <a:buClrTx/>
              <a:buFont typeface="Wingdings" panose="05000000000000000000" pitchFamily="2" charset="2"/>
              <a:buChar char="ü"/>
            </a:pPr>
            <a:endParaRPr lang="fr-BE" sz="1800" b="0" dirty="0">
              <a:solidFill>
                <a:srgbClr val="485C88"/>
              </a:solidFill>
            </a:endParaRPr>
          </a:p>
          <a:p>
            <a:pPr marL="457200" lvl="1" indent="0">
              <a:buClrTx/>
              <a:buNone/>
            </a:pPr>
            <a:br>
              <a:rPr lang="fr-BE" sz="1800" b="0" dirty="0">
                <a:solidFill>
                  <a:srgbClr val="485C88"/>
                </a:solidFill>
              </a:rPr>
            </a:br>
            <a:endParaRPr lang="fr-BE" sz="1800" b="0" dirty="0">
              <a:solidFill>
                <a:srgbClr val="485C88"/>
              </a:solidFill>
            </a:endParaRPr>
          </a:p>
        </p:txBody>
      </p:sp>
    </p:spTree>
    <p:extLst>
      <p:ext uri="{BB962C8B-B14F-4D97-AF65-F5344CB8AC3E}">
        <p14:creationId xmlns:p14="http://schemas.microsoft.com/office/powerpoint/2010/main" val="115178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36" y="2996952"/>
            <a:ext cx="8784976" cy="65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lvl="0" algn="ctr"/>
            <a:endParaRPr lang="en-US" kern="0" dirty="0">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060848"/>
            <a:ext cx="7969892" cy="4053544"/>
          </a:xfrm>
          <a:prstGeom prst="rect">
            <a:avLst/>
          </a:prstGeom>
        </p:spPr>
      </p:pic>
      <p:sp>
        <p:nvSpPr>
          <p:cNvPr id="4" name="Title 1"/>
          <p:cNvSpPr txBox="1">
            <a:spLocks/>
          </p:cNvSpPr>
          <p:nvPr/>
        </p:nvSpPr>
        <p:spPr>
          <a:xfrm>
            <a:off x="411672" y="1268760"/>
            <a:ext cx="7786809" cy="668850"/>
          </a:xfrm>
          <a:prstGeom prst="rect">
            <a:avLst/>
          </a:prstGeom>
        </p:spPr>
        <p:txBody>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GB" sz="2000" kern="0" dirty="0"/>
              <a:t>e-infrastructure funding in Horizon 2020 (excl. Network and HPC) </a:t>
            </a:r>
          </a:p>
        </p:txBody>
      </p:sp>
    </p:spTree>
    <p:extLst>
      <p:ext uri="{BB962C8B-B14F-4D97-AF65-F5344CB8AC3E}">
        <p14:creationId xmlns:p14="http://schemas.microsoft.com/office/powerpoint/2010/main" val="410132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638918"/>
            <a:ext cx="7128792" cy="4418672"/>
          </a:xfrm>
          <a:prstGeom prst="rect">
            <a:avLst/>
          </a:prstGeom>
        </p:spPr>
      </p:pic>
      <p:sp>
        <p:nvSpPr>
          <p:cNvPr id="3" name="Title 1"/>
          <p:cNvSpPr txBox="1">
            <a:spLocks/>
          </p:cNvSpPr>
          <p:nvPr/>
        </p:nvSpPr>
        <p:spPr bwMode="auto">
          <a:xfrm>
            <a:off x="827584" y="836712"/>
            <a:ext cx="6457455" cy="110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eaLnBrk="0" hangingPunct="0">
              <a:defRPr sz="1200">
                <a:solidFill>
                  <a:srgbClr val="0F5494"/>
                </a:solidFill>
                <a:latin typeface="Verdana" pitchFamily="34" charset="0"/>
                <a:cs typeface="Arial" charset="0"/>
              </a:defRPr>
            </a:lvl1pPr>
            <a:lvl2pPr marL="742950" indent="-285750" eaLnBrk="0" hangingPunct="0">
              <a:defRPr sz="1200">
                <a:solidFill>
                  <a:srgbClr val="0F5494"/>
                </a:solidFill>
                <a:latin typeface="Verdana" pitchFamily="34" charset="0"/>
                <a:cs typeface="Arial" charset="0"/>
              </a:defRPr>
            </a:lvl2pPr>
            <a:lvl3pPr marL="1143000" indent="-228600" eaLnBrk="0" hangingPunct="0">
              <a:defRPr sz="1200">
                <a:solidFill>
                  <a:srgbClr val="0F5494"/>
                </a:solidFill>
                <a:latin typeface="Verdana" pitchFamily="34" charset="0"/>
                <a:cs typeface="Arial" charset="0"/>
              </a:defRPr>
            </a:lvl3pPr>
            <a:lvl4pPr marL="1600200" indent="-228600" eaLnBrk="0" hangingPunct="0">
              <a:defRPr sz="1200">
                <a:solidFill>
                  <a:srgbClr val="0F5494"/>
                </a:solidFill>
                <a:latin typeface="Verdana" pitchFamily="34" charset="0"/>
                <a:cs typeface="Arial" charset="0"/>
              </a:defRPr>
            </a:lvl4pPr>
            <a:lvl5pPr marL="2057400" indent="-228600" eaLnBrk="0" hangingPunct="0">
              <a:defRPr sz="1200">
                <a:solidFill>
                  <a:srgbClr val="0F5494"/>
                </a:solidFill>
                <a:latin typeface="Verdana" pitchFamily="34" charset="0"/>
                <a:cs typeface="Arial" charset="0"/>
              </a:defRPr>
            </a:lvl5pPr>
            <a:lvl6pPr marL="2514600" indent="-228600" eaLnBrk="0" fontAlgn="base" hangingPunct="0">
              <a:spcBef>
                <a:spcPct val="0"/>
              </a:spcBef>
              <a:spcAft>
                <a:spcPct val="0"/>
              </a:spcAft>
              <a:defRPr sz="1200">
                <a:solidFill>
                  <a:srgbClr val="0F5494"/>
                </a:solidFill>
                <a:latin typeface="Verdana" pitchFamily="34" charset="0"/>
                <a:cs typeface="Arial" charset="0"/>
              </a:defRPr>
            </a:lvl6pPr>
            <a:lvl7pPr marL="2971800" indent="-228600" eaLnBrk="0" fontAlgn="base" hangingPunct="0">
              <a:spcBef>
                <a:spcPct val="0"/>
              </a:spcBef>
              <a:spcAft>
                <a:spcPct val="0"/>
              </a:spcAft>
              <a:defRPr sz="1200">
                <a:solidFill>
                  <a:srgbClr val="0F5494"/>
                </a:solidFill>
                <a:latin typeface="Verdana" pitchFamily="34" charset="0"/>
                <a:cs typeface="Arial" charset="0"/>
              </a:defRPr>
            </a:lvl7pPr>
            <a:lvl8pPr marL="3429000" indent="-228600" eaLnBrk="0" fontAlgn="base" hangingPunct="0">
              <a:spcBef>
                <a:spcPct val="0"/>
              </a:spcBef>
              <a:spcAft>
                <a:spcPct val="0"/>
              </a:spcAft>
              <a:defRPr sz="1200">
                <a:solidFill>
                  <a:srgbClr val="0F5494"/>
                </a:solidFill>
                <a:latin typeface="Verdana" pitchFamily="34" charset="0"/>
                <a:cs typeface="Arial" charset="0"/>
              </a:defRPr>
            </a:lvl8pPr>
            <a:lvl9pPr marL="3886200" indent="-228600" eaLnBrk="0" fontAlgn="base" hangingPunct="0">
              <a:spcBef>
                <a:spcPct val="0"/>
              </a:spcBef>
              <a:spcAft>
                <a:spcPct val="0"/>
              </a:spcAft>
              <a:defRPr sz="1200">
                <a:solidFill>
                  <a:srgbClr val="0F5494"/>
                </a:solidFill>
                <a:latin typeface="Verdana" pitchFamily="34" charset="0"/>
                <a:cs typeface="Arial"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2600" b="1" i="0" u="none" strike="noStrike" kern="1200" cap="none" spc="0" normalizeH="0" baseline="0" noProof="0" dirty="0">
                <a:ln>
                  <a:noFill/>
                </a:ln>
                <a:effectLst/>
                <a:uLnTx/>
                <a:uFillTx/>
                <a:latin typeface="Calibri"/>
                <a:ea typeface="+mn-ea"/>
                <a:cs typeface="Arial" charset="0"/>
              </a:rPr>
              <a:t>The</a:t>
            </a:r>
            <a:r>
              <a:rPr kumimoji="0" lang="en-GB" sz="2600" b="1" i="0" u="none" strike="noStrike" kern="1200" cap="none" spc="0" normalizeH="0" noProof="0" dirty="0">
                <a:ln>
                  <a:noFill/>
                </a:ln>
                <a:effectLst/>
                <a:uLnTx/>
                <a:uFillTx/>
                <a:latin typeface="Calibri"/>
                <a:ea typeface="+mn-ea"/>
                <a:cs typeface="Arial" charset="0"/>
              </a:rPr>
              <a:t> Governance structure </a:t>
            </a:r>
            <a:endParaRPr kumimoji="0" lang="en-GB" sz="2600" b="1" i="0" u="none" strike="noStrike" kern="1200" cap="none" spc="0" normalizeH="0" baseline="0" noProof="0" dirty="0">
              <a:ln>
                <a:noFill/>
              </a:ln>
              <a:effectLst/>
              <a:uLnTx/>
              <a:uFillTx/>
              <a:latin typeface="Calibri"/>
              <a:ea typeface="+mn-ea"/>
              <a:cs typeface="Arial" charset="0"/>
            </a:endParaRPr>
          </a:p>
        </p:txBody>
      </p:sp>
    </p:spTree>
    <p:extLst>
      <p:ext uri="{BB962C8B-B14F-4D97-AF65-F5344CB8AC3E}">
        <p14:creationId xmlns:p14="http://schemas.microsoft.com/office/powerpoint/2010/main" val="1423398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07504" y="1988840"/>
            <a:ext cx="8280920" cy="4248472"/>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lvl="1"/>
            <a:r>
              <a:rPr lang="en-US" sz="1600" b="0" kern="0" dirty="0">
                <a:solidFill>
                  <a:srgbClr val="485C88"/>
                </a:solidFill>
              </a:rPr>
              <a:t>STRESSES the importance of </a:t>
            </a:r>
            <a:r>
              <a:rPr lang="en-US" sz="1600" kern="0" dirty="0">
                <a:solidFill>
                  <a:srgbClr val="485C88"/>
                </a:solidFill>
              </a:rPr>
              <a:t>coordinating the various ongoing and future projects</a:t>
            </a:r>
            <a:r>
              <a:rPr lang="en-US" sz="1600" b="0" kern="0" dirty="0">
                <a:solidFill>
                  <a:srgbClr val="485C88"/>
                </a:solidFill>
              </a:rPr>
              <a:t> funded by the EU Framework </a:t>
            </a:r>
            <a:r>
              <a:rPr lang="en-US" sz="1600" b="0" kern="0" dirty="0" err="1">
                <a:solidFill>
                  <a:srgbClr val="485C88"/>
                </a:solidFill>
              </a:rPr>
              <a:t>Programmes</a:t>
            </a:r>
            <a:r>
              <a:rPr lang="en-US" sz="1600" b="0" kern="0" dirty="0">
                <a:solidFill>
                  <a:srgbClr val="485C88"/>
                </a:solidFill>
              </a:rPr>
              <a:t> on EOSC</a:t>
            </a:r>
            <a:br>
              <a:rPr lang="en-US" sz="1600" b="0" kern="0" dirty="0">
                <a:solidFill>
                  <a:srgbClr val="485C88"/>
                </a:solidFill>
              </a:rPr>
            </a:br>
            <a:endParaRPr lang="en-US" sz="1600" b="0" kern="0" dirty="0">
              <a:solidFill>
                <a:srgbClr val="485C88"/>
              </a:solidFill>
            </a:endParaRPr>
          </a:p>
          <a:p>
            <a:pPr lvl="1"/>
            <a:r>
              <a:rPr lang="en-US" sz="1600" b="0" kern="0" dirty="0">
                <a:solidFill>
                  <a:srgbClr val="485C88"/>
                </a:solidFill>
              </a:rPr>
              <a:t>UNDERLINES that the start of the second phase is dependent on an </a:t>
            </a:r>
            <a:r>
              <a:rPr lang="en-US" sz="1600" kern="0" dirty="0">
                <a:solidFill>
                  <a:srgbClr val="485C88"/>
                </a:solidFill>
              </a:rPr>
              <a:t>evaluation by the Commission and the Member States </a:t>
            </a:r>
            <a:r>
              <a:rPr lang="en-US" sz="1600" b="0" kern="0" dirty="0">
                <a:solidFill>
                  <a:srgbClr val="485C88"/>
                </a:solidFill>
              </a:rPr>
              <a:t>of the first phase</a:t>
            </a:r>
            <a:br>
              <a:rPr lang="en-US" sz="1600" b="0" kern="0" dirty="0">
                <a:solidFill>
                  <a:srgbClr val="485C88"/>
                </a:solidFill>
              </a:rPr>
            </a:br>
            <a:endParaRPr lang="en-US" sz="1600" b="0" kern="0" dirty="0">
              <a:solidFill>
                <a:srgbClr val="485C88"/>
              </a:solidFill>
            </a:endParaRPr>
          </a:p>
          <a:p>
            <a:pPr lvl="1"/>
            <a:r>
              <a:rPr lang="en-US" sz="1600" b="0" kern="0" dirty="0">
                <a:solidFill>
                  <a:srgbClr val="485C88"/>
                </a:solidFill>
              </a:rPr>
              <a:t>INVITES the Commission and the Member States therefore, to jointly explore the creation of a </a:t>
            </a:r>
            <a:r>
              <a:rPr lang="en-US" sz="1600" kern="0" dirty="0">
                <a:solidFill>
                  <a:srgbClr val="485C88"/>
                </a:solidFill>
              </a:rPr>
              <a:t>map of national research data infrastructures and initiatives</a:t>
            </a:r>
            <a:r>
              <a:rPr lang="en-US" sz="1600" b="0" kern="0" dirty="0">
                <a:solidFill>
                  <a:srgbClr val="485C88"/>
                </a:solidFill>
              </a:rPr>
              <a:t> in the Member States which could be federated</a:t>
            </a:r>
            <a:br>
              <a:rPr lang="en-US" sz="1600" b="0" kern="0" dirty="0">
                <a:solidFill>
                  <a:srgbClr val="485C88"/>
                </a:solidFill>
              </a:rPr>
            </a:br>
            <a:endParaRPr lang="en-US" sz="1600" b="0" kern="0" dirty="0">
              <a:solidFill>
                <a:srgbClr val="485C88"/>
              </a:solidFill>
            </a:endParaRPr>
          </a:p>
          <a:p>
            <a:pPr lvl="1"/>
            <a:r>
              <a:rPr lang="en-US" sz="1600" b="0" kern="0" dirty="0">
                <a:solidFill>
                  <a:srgbClr val="485C88"/>
                </a:solidFill>
              </a:rPr>
              <a:t>STRESSES in particular the importance of developing a </a:t>
            </a:r>
            <a:r>
              <a:rPr lang="en-US" sz="1600" kern="0" dirty="0">
                <a:solidFill>
                  <a:srgbClr val="485C88"/>
                </a:solidFill>
              </a:rPr>
              <a:t>sustainable business model</a:t>
            </a:r>
            <a:r>
              <a:rPr lang="en-US" sz="1600" b="0" kern="0" dirty="0">
                <a:solidFill>
                  <a:srgbClr val="485C88"/>
                </a:solidFill>
              </a:rPr>
              <a:t> and of choosing the </a:t>
            </a:r>
            <a:r>
              <a:rPr lang="en-US" sz="1600" kern="0" dirty="0">
                <a:solidFill>
                  <a:srgbClr val="485C88"/>
                </a:solidFill>
              </a:rPr>
              <a:t>best fit legal vehicle</a:t>
            </a:r>
            <a:r>
              <a:rPr lang="en-US" sz="1600" b="0" kern="0" dirty="0">
                <a:solidFill>
                  <a:srgbClr val="485C88"/>
                </a:solidFill>
              </a:rPr>
              <a:t> for the second phase of development</a:t>
            </a:r>
            <a:endParaRPr lang="fr-BE" sz="1600" b="0" kern="0" dirty="0">
              <a:solidFill>
                <a:srgbClr val="485C88"/>
              </a:solidFill>
            </a:endParaRPr>
          </a:p>
        </p:txBody>
      </p:sp>
      <p:sp>
        <p:nvSpPr>
          <p:cNvPr id="5" name="Title 1"/>
          <p:cNvSpPr txBox="1">
            <a:spLocks/>
          </p:cNvSpPr>
          <p:nvPr/>
        </p:nvSpPr>
        <p:spPr bwMode="auto">
          <a:xfrm>
            <a:off x="683568" y="1052736"/>
            <a:ext cx="7186135" cy="107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eaLnBrk="0" hangingPunct="0">
              <a:defRPr sz="1200">
                <a:solidFill>
                  <a:srgbClr val="0F5494"/>
                </a:solidFill>
                <a:latin typeface="Verdana" pitchFamily="34" charset="0"/>
                <a:cs typeface="Arial" charset="0"/>
              </a:defRPr>
            </a:lvl1pPr>
            <a:lvl2pPr marL="742950" indent="-285750" eaLnBrk="0" hangingPunct="0">
              <a:defRPr sz="1200">
                <a:solidFill>
                  <a:srgbClr val="0F5494"/>
                </a:solidFill>
                <a:latin typeface="Verdana" pitchFamily="34" charset="0"/>
                <a:cs typeface="Arial" charset="0"/>
              </a:defRPr>
            </a:lvl2pPr>
            <a:lvl3pPr marL="1143000" indent="-228600" eaLnBrk="0" hangingPunct="0">
              <a:defRPr sz="1200">
                <a:solidFill>
                  <a:srgbClr val="0F5494"/>
                </a:solidFill>
                <a:latin typeface="Verdana" pitchFamily="34" charset="0"/>
                <a:cs typeface="Arial" charset="0"/>
              </a:defRPr>
            </a:lvl3pPr>
            <a:lvl4pPr marL="1600200" indent="-228600" eaLnBrk="0" hangingPunct="0">
              <a:defRPr sz="1200">
                <a:solidFill>
                  <a:srgbClr val="0F5494"/>
                </a:solidFill>
                <a:latin typeface="Verdana" pitchFamily="34" charset="0"/>
                <a:cs typeface="Arial" charset="0"/>
              </a:defRPr>
            </a:lvl4pPr>
            <a:lvl5pPr marL="2057400" indent="-228600" eaLnBrk="0" hangingPunct="0">
              <a:defRPr sz="1200">
                <a:solidFill>
                  <a:srgbClr val="0F5494"/>
                </a:solidFill>
                <a:latin typeface="Verdana" pitchFamily="34" charset="0"/>
                <a:cs typeface="Arial" charset="0"/>
              </a:defRPr>
            </a:lvl5pPr>
            <a:lvl6pPr marL="2514600" indent="-228600" eaLnBrk="0" fontAlgn="base" hangingPunct="0">
              <a:spcBef>
                <a:spcPct val="0"/>
              </a:spcBef>
              <a:spcAft>
                <a:spcPct val="0"/>
              </a:spcAft>
              <a:defRPr sz="1200">
                <a:solidFill>
                  <a:srgbClr val="0F5494"/>
                </a:solidFill>
                <a:latin typeface="Verdana" pitchFamily="34" charset="0"/>
                <a:cs typeface="Arial" charset="0"/>
              </a:defRPr>
            </a:lvl6pPr>
            <a:lvl7pPr marL="2971800" indent="-228600" eaLnBrk="0" fontAlgn="base" hangingPunct="0">
              <a:spcBef>
                <a:spcPct val="0"/>
              </a:spcBef>
              <a:spcAft>
                <a:spcPct val="0"/>
              </a:spcAft>
              <a:defRPr sz="1200">
                <a:solidFill>
                  <a:srgbClr val="0F5494"/>
                </a:solidFill>
                <a:latin typeface="Verdana" pitchFamily="34" charset="0"/>
                <a:cs typeface="Arial" charset="0"/>
              </a:defRPr>
            </a:lvl7pPr>
            <a:lvl8pPr marL="3429000" indent="-228600" eaLnBrk="0" fontAlgn="base" hangingPunct="0">
              <a:spcBef>
                <a:spcPct val="0"/>
              </a:spcBef>
              <a:spcAft>
                <a:spcPct val="0"/>
              </a:spcAft>
              <a:defRPr sz="1200">
                <a:solidFill>
                  <a:srgbClr val="0F5494"/>
                </a:solidFill>
                <a:latin typeface="Verdana" pitchFamily="34" charset="0"/>
                <a:cs typeface="Arial" charset="0"/>
              </a:defRPr>
            </a:lvl8pPr>
            <a:lvl9pPr marL="3886200" indent="-228600" eaLnBrk="0" fontAlgn="base" hangingPunct="0">
              <a:spcBef>
                <a:spcPct val="0"/>
              </a:spcBef>
              <a:spcAft>
                <a:spcPct val="0"/>
              </a:spcAft>
              <a:defRPr sz="1200">
                <a:solidFill>
                  <a:srgbClr val="0F5494"/>
                </a:solidFill>
                <a:latin typeface="Verdana" pitchFamily="34" charset="0"/>
                <a:cs typeface="Arial"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2600" b="1" i="0" u="none" strike="noStrike" kern="1200" cap="none" spc="0" normalizeH="0" baseline="0" noProof="0" dirty="0">
                <a:ln>
                  <a:noFill/>
                </a:ln>
                <a:effectLst/>
                <a:uLnTx/>
                <a:uFillTx/>
                <a:latin typeface="Calibri"/>
                <a:ea typeface="+mn-ea"/>
                <a:cs typeface="Arial" charset="0"/>
              </a:rPr>
              <a:t>Council conclusions</a:t>
            </a:r>
            <a:r>
              <a:rPr kumimoji="0" lang="en-GB" sz="2600" b="1" i="0" u="none" strike="noStrike" kern="1200" cap="none" spc="0" normalizeH="0" noProof="0" dirty="0">
                <a:ln>
                  <a:noFill/>
                </a:ln>
                <a:effectLst/>
                <a:uLnTx/>
                <a:uFillTx/>
                <a:latin typeface="Calibri"/>
                <a:ea typeface="+mn-ea"/>
                <a:cs typeface="Arial" charset="0"/>
              </a:rPr>
              <a:t> of May 2018</a:t>
            </a:r>
            <a:endParaRPr kumimoji="0" lang="en-GB" sz="2600" b="1" i="0" u="none" strike="noStrike" kern="1200" cap="none" spc="0" normalizeH="0" baseline="0" noProof="0" dirty="0">
              <a:ln>
                <a:noFill/>
              </a:ln>
              <a:effectLst/>
              <a:uLnTx/>
              <a:uFillTx/>
              <a:latin typeface="Calibri"/>
              <a:ea typeface="+mn-ea"/>
              <a:cs typeface="Arial" charset="0"/>
            </a:endParaRPr>
          </a:p>
        </p:txBody>
      </p:sp>
    </p:spTree>
    <p:extLst>
      <p:ext uri="{BB962C8B-B14F-4D97-AF65-F5344CB8AC3E}">
        <p14:creationId xmlns:p14="http://schemas.microsoft.com/office/powerpoint/2010/main" val="69468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D80E2D5-300A-49AA-B2B4-9CE905910768}"/>
              </a:ext>
            </a:extLst>
          </p:cNvPr>
          <p:cNvSpPr>
            <a:spLocks noGrp="1"/>
          </p:cNvSpPr>
          <p:nvPr>
            <p:ph idx="1"/>
          </p:nvPr>
        </p:nvSpPr>
        <p:spPr>
          <a:xfrm>
            <a:off x="-36512" y="1268760"/>
            <a:ext cx="9145016" cy="5472608"/>
          </a:xfrm>
        </p:spPr>
        <p:txBody>
          <a:bodyPr/>
          <a:lstStyle/>
          <a:p>
            <a:pPr marL="457200" lvl="1" indent="0">
              <a:buClrTx/>
              <a:buNone/>
            </a:pPr>
            <a:r>
              <a:rPr lang="en-US" sz="2800" dirty="0">
                <a:solidFill>
                  <a:srgbClr val="485C88"/>
                </a:solidFill>
              </a:rPr>
              <a:t>Implementing the future EOSC</a:t>
            </a:r>
            <a:br>
              <a:rPr lang="en-US" sz="2800" dirty="0">
                <a:solidFill>
                  <a:srgbClr val="485C88"/>
                </a:solidFill>
              </a:rPr>
            </a:br>
            <a:endParaRPr lang="en-GB" sz="800" dirty="0">
              <a:solidFill>
                <a:srgbClr val="485C88"/>
              </a:solidFill>
            </a:endParaRPr>
          </a:p>
          <a:p>
            <a:pPr marL="457200" lvl="1" indent="0">
              <a:buClrTx/>
              <a:buNone/>
            </a:pPr>
            <a:r>
              <a:rPr lang="fr-BE" sz="2400" b="0" u="sng" dirty="0">
                <a:solidFill>
                  <a:srgbClr val="485C88"/>
                </a:solidFill>
              </a:rPr>
              <a:t>By end 2020</a:t>
            </a:r>
            <a:r>
              <a:rPr lang="fr-BE" sz="2400" b="0" dirty="0">
                <a:solidFill>
                  <a:srgbClr val="485C88"/>
                </a:solidFill>
              </a:rPr>
              <a:t>:</a:t>
            </a:r>
          </a:p>
          <a:p>
            <a:pPr lvl="1">
              <a:buClrTx/>
              <a:buFont typeface="Wingdings" panose="05000000000000000000" pitchFamily="2" charset="2"/>
              <a:buChar char="ü"/>
            </a:pPr>
            <a:r>
              <a:rPr lang="en-US" sz="2200" b="0" dirty="0">
                <a:solidFill>
                  <a:srgbClr val="485C88"/>
                </a:solidFill>
              </a:rPr>
              <a:t>Governance model and best-fit legal vehicle for post-2020</a:t>
            </a:r>
          </a:p>
          <a:p>
            <a:pPr lvl="1">
              <a:buClrTx/>
              <a:buFont typeface="Wingdings" panose="05000000000000000000" pitchFamily="2" charset="2"/>
              <a:buChar char="ü"/>
            </a:pPr>
            <a:r>
              <a:rPr lang="en-US" sz="2200" b="0" dirty="0">
                <a:solidFill>
                  <a:srgbClr val="485C88"/>
                </a:solidFill>
              </a:rPr>
              <a:t>Financing model(s) to sustain EOSC in the long run</a:t>
            </a:r>
          </a:p>
          <a:p>
            <a:pPr lvl="1">
              <a:buClrTx/>
              <a:buFont typeface="Wingdings" panose="05000000000000000000" pitchFamily="2" charset="2"/>
              <a:buChar char="ü"/>
            </a:pPr>
            <a:r>
              <a:rPr lang="en-US" sz="2200" b="0" dirty="0">
                <a:solidFill>
                  <a:srgbClr val="485C88"/>
                </a:solidFill>
              </a:rPr>
              <a:t>Rules of participation that will govern the future EOSC</a:t>
            </a:r>
          </a:p>
          <a:p>
            <a:pPr lvl="1">
              <a:buClrTx/>
              <a:buFont typeface="Wingdings" panose="05000000000000000000" pitchFamily="2" charset="2"/>
              <a:buChar char="ü"/>
            </a:pPr>
            <a:r>
              <a:rPr lang="en-US" sz="2200" b="0" dirty="0">
                <a:solidFill>
                  <a:srgbClr val="485C88"/>
                </a:solidFill>
              </a:rPr>
              <a:t>Coordination of EOSC-relevant H2020 projects and of national initiatives</a:t>
            </a:r>
          </a:p>
          <a:p>
            <a:pPr lvl="1">
              <a:buClrTx/>
              <a:buFont typeface="Wingdings" panose="05000000000000000000" pitchFamily="2" charset="2"/>
              <a:buChar char="ü"/>
            </a:pPr>
            <a:r>
              <a:rPr lang="en-US" sz="2200" b="0" dirty="0">
                <a:solidFill>
                  <a:srgbClr val="485C88"/>
                </a:solidFill>
              </a:rPr>
              <a:t>FAIR digital objects: turning principles into practice</a:t>
            </a:r>
          </a:p>
          <a:p>
            <a:pPr lvl="1">
              <a:buClrTx/>
              <a:buFont typeface="Wingdings" panose="05000000000000000000" pitchFamily="2" charset="2"/>
              <a:buChar char="ü"/>
            </a:pPr>
            <a:r>
              <a:rPr lang="en-US" sz="2200" b="0" dirty="0">
                <a:solidFill>
                  <a:srgbClr val="485C88"/>
                </a:solidFill>
              </a:rPr>
              <a:t>Expansion of the EOSC service offering to the researchers </a:t>
            </a:r>
            <a:br>
              <a:rPr lang="en-US" sz="2200" b="0" dirty="0">
                <a:solidFill>
                  <a:srgbClr val="485C88"/>
                </a:solidFill>
              </a:rPr>
            </a:br>
            <a:r>
              <a:rPr lang="en-US" sz="2200" b="0" dirty="0">
                <a:solidFill>
                  <a:srgbClr val="485C88"/>
                </a:solidFill>
              </a:rPr>
              <a:t>Evolution of the EOSC Platform and its interfaces</a:t>
            </a:r>
          </a:p>
          <a:p>
            <a:pPr lvl="1">
              <a:buClrTx/>
              <a:buFont typeface="Wingdings" panose="05000000000000000000" pitchFamily="2" charset="2"/>
              <a:buChar char="ü"/>
            </a:pPr>
            <a:r>
              <a:rPr lang="en-US" sz="2200" b="0" dirty="0">
                <a:solidFill>
                  <a:srgbClr val="485C88"/>
                </a:solidFill>
              </a:rPr>
              <a:t>Widening of the EOSC user base and increasing demand</a:t>
            </a:r>
          </a:p>
          <a:p>
            <a:pPr lvl="1">
              <a:buClrTx/>
              <a:buFont typeface="Wingdings" panose="05000000000000000000" pitchFamily="2" charset="2"/>
              <a:buChar char="ü"/>
            </a:pPr>
            <a:r>
              <a:rPr lang="en-US" sz="2200" b="0" dirty="0">
                <a:solidFill>
                  <a:srgbClr val="485C88"/>
                </a:solidFill>
              </a:rPr>
              <a:t>Interaction between EOSC and EDI (cloud, HPC, network)</a:t>
            </a:r>
          </a:p>
          <a:p>
            <a:pPr lvl="1">
              <a:buClrTx/>
              <a:buFont typeface="Wingdings" panose="05000000000000000000" pitchFamily="2" charset="2"/>
              <a:buChar char="ü"/>
            </a:pPr>
            <a:r>
              <a:rPr lang="en-US" sz="2200" b="0" dirty="0">
                <a:solidFill>
                  <a:srgbClr val="485C88"/>
                </a:solidFill>
              </a:rPr>
              <a:t>EOSC in the international context</a:t>
            </a:r>
            <a:br>
              <a:rPr lang="fr-BE" sz="2200" b="0" dirty="0">
                <a:solidFill>
                  <a:srgbClr val="485C88"/>
                </a:solidFill>
              </a:rPr>
            </a:br>
            <a:endParaRPr lang="fr-BE" sz="2200" b="0" dirty="0">
              <a:solidFill>
                <a:srgbClr val="485C88"/>
              </a:solidFill>
            </a:endParaRPr>
          </a:p>
        </p:txBody>
      </p:sp>
    </p:spTree>
    <p:extLst>
      <p:ext uri="{BB962C8B-B14F-4D97-AF65-F5344CB8AC3E}">
        <p14:creationId xmlns:p14="http://schemas.microsoft.com/office/powerpoint/2010/main" val="210843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1872" y="2116339"/>
            <a:ext cx="7992888" cy="3472320"/>
          </a:xfrm>
          <a:prstGeom prst="rect">
            <a:avLst/>
          </a:prstGeom>
        </p:spPr>
      </p:pic>
      <p:sp>
        <p:nvSpPr>
          <p:cNvPr id="3" name="Down Arrow 2"/>
          <p:cNvSpPr/>
          <p:nvPr/>
        </p:nvSpPr>
        <p:spPr>
          <a:xfrm>
            <a:off x="989679" y="4052468"/>
            <a:ext cx="581936" cy="551476"/>
          </a:xfrm>
          <a:prstGeom prst="down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4" name="Down Arrow 3"/>
          <p:cNvSpPr/>
          <p:nvPr/>
        </p:nvSpPr>
        <p:spPr>
          <a:xfrm rot="10800000">
            <a:off x="1835696" y="2891612"/>
            <a:ext cx="618306" cy="586590"/>
          </a:xfrm>
          <a:prstGeom prst="down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5" name="Down Arrow 4"/>
          <p:cNvSpPr/>
          <p:nvPr/>
        </p:nvSpPr>
        <p:spPr>
          <a:xfrm rot="10800000">
            <a:off x="6948264" y="2891613"/>
            <a:ext cx="618306" cy="586590"/>
          </a:xfrm>
          <a:prstGeom prst="down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6" name="Rounded Rectangle 5"/>
          <p:cNvSpPr/>
          <p:nvPr/>
        </p:nvSpPr>
        <p:spPr>
          <a:xfrm>
            <a:off x="1979712" y="4371753"/>
            <a:ext cx="1296143" cy="976789"/>
          </a:xfrm>
          <a:prstGeom prst="roundRect">
            <a:avLst/>
          </a:prstGeom>
          <a:noFill/>
          <a:ln w="76200">
            <a:solidFill>
              <a:schemeClr val="accent5">
                <a:lumMod val="5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7" name="Title 1"/>
          <p:cNvSpPr txBox="1">
            <a:spLocks/>
          </p:cNvSpPr>
          <p:nvPr/>
        </p:nvSpPr>
        <p:spPr bwMode="auto">
          <a:xfrm>
            <a:off x="630671" y="5333892"/>
            <a:ext cx="7714177" cy="933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spcAft>
                <a:spcPts val="600"/>
              </a:spcAft>
            </a:pPr>
            <a:r>
              <a:rPr lang="en-GB" sz="2200" kern="0" dirty="0">
                <a:solidFill>
                  <a:schemeClr val="accent5">
                    <a:lumMod val="50000"/>
                  </a:schemeClr>
                </a:solidFill>
              </a:rPr>
              <a:t>INFRAEOSC-07-2020: </a:t>
            </a:r>
          </a:p>
          <a:p>
            <a:pPr marL="0" indent="0">
              <a:spcAft>
                <a:spcPts val="600"/>
              </a:spcAft>
            </a:pPr>
            <a:r>
              <a:rPr lang="en-US" sz="1500" b="0" kern="0" dirty="0">
                <a:solidFill>
                  <a:schemeClr val="accent5">
                    <a:lumMod val="50000"/>
                  </a:schemeClr>
                </a:solidFill>
              </a:rPr>
              <a:t>Increasing the EOSC portal </a:t>
            </a:r>
            <a:r>
              <a:rPr lang="en-US" sz="1500" kern="0" dirty="0">
                <a:solidFill>
                  <a:schemeClr val="accent5">
                    <a:lumMod val="50000"/>
                  </a:schemeClr>
                </a:solidFill>
              </a:rPr>
              <a:t>service offer</a:t>
            </a:r>
            <a:endParaRPr lang="en-GB" sz="1500" kern="0" dirty="0">
              <a:solidFill>
                <a:schemeClr val="accent5">
                  <a:lumMod val="50000"/>
                </a:schemeClr>
              </a:solidFill>
            </a:endParaRPr>
          </a:p>
        </p:txBody>
      </p:sp>
      <p:sp>
        <p:nvSpPr>
          <p:cNvPr id="8" name="Title 1"/>
          <p:cNvSpPr txBox="1">
            <a:spLocks/>
          </p:cNvSpPr>
          <p:nvPr/>
        </p:nvSpPr>
        <p:spPr bwMode="auto">
          <a:xfrm>
            <a:off x="611560" y="1628800"/>
            <a:ext cx="8219255"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2200" b="1" i="0" u="none" strike="noStrike" kern="0" cap="none" spc="0" normalizeH="0" baseline="0" noProof="0" dirty="0">
                <a:ln>
                  <a:noFill/>
                </a:ln>
                <a:solidFill>
                  <a:srgbClr val="FFC000"/>
                </a:solidFill>
                <a:effectLst/>
                <a:uLnTx/>
                <a:uFillTx/>
                <a:latin typeface="Verdana"/>
                <a:ea typeface="+mj-ea"/>
                <a:cs typeface="+mj-cs"/>
              </a:rPr>
              <a:t>INFRAEOSC-03-2020: </a:t>
            </a:r>
            <a:br>
              <a:rPr kumimoji="0" lang="en-GB" sz="2400" b="1" i="0" u="none" strike="noStrike" kern="0" cap="none" spc="0" normalizeH="0" baseline="0" noProof="0" dirty="0">
                <a:ln>
                  <a:noFill/>
                </a:ln>
                <a:solidFill>
                  <a:srgbClr val="FFC000"/>
                </a:solidFill>
                <a:effectLst/>
                <a:uLnTx/>
                <a:uFillTx/>
                <a:latin typeface="Verdana"/>
                <a:ea typeface="+mj-ea"/>
                <a:cs typeface="+mj-cs"/>
              </a:rPr>
            </a:br>
            <a:r>
              <a:rPr kumimoji="0" lang="en-GB" sz="1500" b="0" i="0" u="none" strike="noStrike" kern="0" cap="none" spc="0" normalizeH="0" baseline="0" noProof="0" dirty="0">
                <a:ln>
                  <a:noFill/>
                </a:ln>
                <a:solidFill>
                  <a:srgbClr val="FFC000"/>
                </a:solidFill>
                <a:effectLst/>
                <a:uLnTx/>
                <a:uFillTx/>
                <a:latin typeface="Verdana"/>
                <a:ea typeface="+mj-ea"/>
                <a:cs typeface="+mj-cs"/>
              </a:rPr>
              <a:t>Integration and consolidation of the </a:t>
            </a:r>
            <a:r>
              <a:rPr kumimoji="0" lang="en-GB" sz="1500" b="1" i="0" u="none" strike="noStrike" kern="0" cap="none" spc="0" normalizeH="0" baseline="0" noProof="0" dirty="0">
                <a:ln>
                  <a:noFill/>
                </a:ln>
                <a:solidFill>
                  <a:srgbClr val="FFC000"/>
                </a:solidFill>
                <a:effectLst/>
                <a:uLnTx/>
                <a:uFillTx/>
                <a:latin typeface="Verdana"/>
                <a:ea typeface="+mj-ea"/>
                <a:cs typeface="+mj-cs"/>
              </a:rPr>
              <a:t>pan-European access mechanism </a:t>
            </a:r>
            <a:r>
              <a:rPr kumimoji="0" lang="en-GB" sz="1500" b="0" i="0" u="none" strike="noStrike" kern="0" cap="none" spc="0" normalizeH="0" baseline="0" noProof="0" dirty="0">
                <a:ln>
                  <a:noFill/>
                </a:ln>
                <a:solidFill>
                  <a:srgbClr val="FFC000"/>
                </a:solidFill>
                <a:effectLst/>
                <a:uLnTx/>
                <a:uFillTx/>
                <a:latin typeface="Verdana"/>
                <a:ea typeface="+mj-ea"/>
                <a:cs typeface="+mj-cs"/>
              </a:rPr>
              <a:t>to public research infrastructures and commercial services through the EOSC Portal</a:t>
            </a:r>
            <a:br>
              <a:rPr kumimoji="0" lang="en-GB" sz="1500" b="1" i="0" u="none" strike="noStrike" kern="0" cap="none" spc="0" normalizeH="0" baseline="0" noProof="0" dirty="0">
                <a:ln>
                  <a:noFill/>
                </a:ln>
                <a:solidFill>
                  <a:srgbClr val="0F5494"/>
                </a:solidFill>
                <a:effectLst/>
                <a:uLnTx/>
                <a:uFillTx/>
                <a:latin typeface="Verdana"/>
                <a:ea typeface="+mj-ea"/>
                <a:cs typeface="+mj-cs"/>
              </a:rPr>
            </a:br>
            <a:br>
              <a:rPr kumimoji="0" lang="en-GB" sz="1500" b="1" i="0" u="none" strike="noStrike" kern="0" cap="none" spc="0" normalizeH="0" baseline="0" noProof="0" dirty="0">
                <a:ln>
                  <a:noFill/>
                </a:ln>
                <a:solidFill>
                  <a:srgbClr val="FFC000"/>
                </a:solidFill>
                <a:effectLst/>
                <a:uLnTx/>
                <a:uFillTx/>
                <a:latin typeface="Verdana"/>
                <a:ea typeface="+mj-ea"/>
                <a:cs typeface="+mj-cs"/>
              </a:rPr>
            </a:br>
            <a:endParaRPr kumimoji="0" lang="en-GB" sz="1500" b="1" i="0" u="none" strike="noStrike" kern="0" cap="none" spc="0" normalizeH="0" baseline="0" noProof="0" dirty="0">
              <a:ln>
                <a:noFill/>
              </a:ln>
              <a:solidFill>
                <a:srgbClr val="FFC000"/>
              </a:solidFill>
              <a:effectLst/>
              <a:uLnTx/>
              <a:uFillTx/>
              <a:latin typeface="Verdana"/>
              <a:ea typeface="+mj-ea"/>
              <a:cs typeface="+mj-cs"/>
            </a:endParaRPr>
          </a:p>
        </p:txBody>
      </p:sp>
    </p:spTree>
    <p:extLst>
      <p:ext uri="{BB962C8B-B14F-4D97-AF65-F5344CB8AC3E}">
        <p14:creationId xmlns:p14="http://schemas.microsoft.com/office/powerpoint/2010/main" val="219886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rtlCol="0" anchor="ctr">
        <a:spAutoFit/>
      </a:bodyPr>
      <a:lstStyle>
        <a:defPPr>
          <a:defRPr sz="1000" b="0" dirty="0">
            <a:solidFill>
              <a:schemeClr val="bg1"/>
            </a:solidFill>
          </a:defRPr>
        </a:defPPr>
      </a:lstStyle>
      <a:style>
        <a:lnRef idx="0">
          <a:schemeClr val="accent2"/>
        </a:lnRef>
        <a:fillRef idx="3">
          <a:schemeClr val="accent2"/>
        </a:fillRef>
        <a:effectRef idx="3">
          <a:schemeClr val="accent2"/>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square" rtlCol="0">
        <a:spAutoFit/>
      </a:bodyPr>
      <a:lstStyle>
        <a:defPPr algn="ctr" defTabSz="457200" fontAlgn="auto">
          <a:spcBef>
            <a:spcPts val="0"/>
          </a:spcBef>
          <a:spcAft>
            <a:spcPts val="0"/>
          </a:spcAft>
          <a:defRPr sz="1100" b="0" dirty="0">
            <a:solidFill>
              <a:schemeClr val="tx1"/>
            </a:solidFill>
            <a:ea typeface="Verdana" panose="020B0604030504040204" pitchFamily="34" charset="0"/>
            <a:cs typeface="Verdana" panose="020B060403050404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6">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rgbClr val="0F5494"/>
            </a:solidFill>
            <a:effectLst/>
            <a:latin typeface="Verdana" pitchFamily="34" charset="0"/>
          </a:defRPr>
        </a:defPPr>
      </a:lstStyle>
    </a:spDef>
    <a:lnDef>
      <a:spPr bwMode="auto">
        <a:noFill/>
        <a:ln w="9525" cap="flat" cmpd="sng" algn="ctr">
          <a:solidFill>
            <a:schemeClr val="accent6">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2168</TotalTime>
  <Words>703</Words>
  <Application>Microsoft Office PowerPoint</Application>
  <PresentationFormat>On-screen Show (4:3)</PresentationFormat>
  <Paragraphs>94</Paragraphs>
  <Slides>10</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Tahoma</vt:lpstr>
      <vt:lpstr>Verdana</vt:lpstr>
      <vt:lpstr>Wingdings</vt:lpstr>
      <vt:lpstr>1_Default Design</vt:lpstr>
      <vt:lpstr>Blank</vt:lpstr>
      <vt:lpstr>European Open Science Cloud: what next?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 2020 PROPOSAL EVALUATION  INFRAEOSC-01-2018</dc:title>
  <dc:creator>CHATZIMICHAIL Christos (CNECT)</dc:creator>
  <cp:lastModifiedBy>Andreas</cp:lastModifiedBy>
  <cp:revision>124</cp:revision>
  <cp:lastPrinted>2019-03-29T09:03:06Z</cp:lastPrinted>
  <dcterms:created xsi:type="dcterms:W3CDTF">2018-05-17T08:05:59Z</dcterms:created>
  <dcterms:modified xsi:type="dcterms:W3CDTF">2019-05-06T11:37:00Z</dcterms:modified>
</cp:coreProperties>
</file>