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  <p:sldMasterId id="2147483659" r:id="rId2"/>
    <p:sldMasterId id="2147483661" r:id="rId3"/>
    <p:sldMasterId id="2147483657" r:id="rId4"/>
  </p:sldMasterIdLst>
  <p:notesMasterIdLst>
    <p:notesMasterId r:id="rId11"/>
  </p:notesMasterIdLst>
  <p:sldIdLst>
    <p:sldId id="556" r:id="rId5"/>
    <p:sldId id="445" r:id="rId6"/>
    <p:sldId id="558" r:id="rId7"/>
    <p:sldId id="560" r:id="rId8"/>
    <p:sldId id="563" r:id="rId9"/>
    <p:sldId id="561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34"/>
  </p:normalViewPr>
  <p:slideViewPr>
    <p:cSldViewPr snapToGrid="0" snapToObjects="1">
      <p:cViewPr varScale="1">
        <p:scale>
          <a:sx n="121" d="100"/>
          <a:sy n="121" d="100"/>
        </p:scale>
        <p:origin x="68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8" d="100"/>
          <a:sy n="128" d="100"/>
        </p:scale>
        <p:origin x="305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7F3A9-D079-3F40-8212-0C805A027999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970DC-2EC8-A749-8068-8BEBD6B145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044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9919" y="2490809"/>
            <a:ext cx="4543746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700" b="0" i="1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6886817B-5870-754B-B75F-48D6133689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919" y="1948714"/>
            <a:ext cx="4815417" cy="52168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000" b="1" i="0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B5C41B2D-AB28-B54E-AEC8-B8A3796E5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634" y="3636204"/>
            <a:ext cx="1936583" cy="250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noProof="0" dirty="0"/>
              <a:t>Affiliation</a:t>
            </a:r>
          </a:p>
        </p:txBody>
      </p:sp>
      <p:sp>
        <p:nvSpPr>
          <p:cNvPr id="5" name="Tijdelijke aanduiding voor tekst 6">
            <a:extLst>
              <a:ext uri="{FF2B5EF4-FFF2-40B4-BE49-F238E27FC236}">
                <a16:creationId xmlns:a16="http://schemas.microsoft.com/office/drawing/2014/main" id="{6AA082AB-5D0B-F54F-9A8F-0BD3E09BC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4634" y="3353555"/>
            <a:ext cx="1936583" cy="250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noProof="0" dirty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17360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B20CF5-E585-CD41-BAD6-1969BBA40D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AB6673-AF44-DE40-B68F-16EEAD288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33673A8-8F9C-C041-B054-ED5A8A225531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4418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6E6AB01-364C-A348-B0D9-595BB5BE71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4F12D91-78F4-A74E-9C0F-3B4CEA1976E7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6541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B20CF5-E585-CD41-BAD6-1969BBA40D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AB6673-AF44-DE40-B68F-16EEAD288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33673A8-8F9C-C041-B054-ED5A8A225531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7211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FF08398-7D6E-1745-A009-A04C250785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CA42994-4D10-FB4B-AF6F-1389DBDC12CE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BA7832F3-1090-2E45-9B95-4D3B563702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123DC00C-1673-BE4D-AE5A-3845A7DDE9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9932" y="1369219"/>
            <a:ext cx="4317422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2519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EDD765F8-18BA-604D-87EB-B3D9760817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6" y="1369217"/>
            <a:ext cx="2811410" cy="3197371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E696ECA-C7AD-E046-8192-A4064C213E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80000" y="1369217"/>
            <a:ext cx="2783999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88AEF36E-6085-904D-B43A-C8B09DEB59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55944" y="1369216"/>
            <a:ext cx="2783999" cy="3197369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F62DA08-BE0A-2046-8251-B39621E4E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0924F88-117B-D846-847D-5FDFD16C4BF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6083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75654FC1-4DBD-4648-80C9-79E7F28D7D2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49933" y="1370013"/>
            <a:ext cx="4275858" cy="31972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29CE2F-9C11-D341-A1F9-C96EE6E74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4C4797D-C6F7-B144-9F21-53F552684590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6E553D1D-90EB-B442-9B3E-7227D57ABE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663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9CA633-2F9C-664C-91A2-CBC058249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216939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0750E88-DE78-B344-A38C-37E46FB010FA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262860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07349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C57C4CBE-7185-2242-8FA9-260F7D09F53D}"/>
              </a:ext>
            </a:extLst>
          </p:cNvPr>
          <p:cNvSpPr txBox="1">
            <a:spLocks/>
          </p:cNvSpPr>
          <p:nvPr userDrawn="1"/>
        </p:nvSpPr>
        <p:spPr>
          <a:xfrm>
            <a:off x="723100" y="4558808"/>
            <a:ext cx="2173781" cy="309008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under H2020 Framework Programme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088D24F-60F4-1C44-85FB-0B192A915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6761" y="4558808"/>
            <a:ext cx="471315" cy="30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3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A8E404E7-63E9-2242-BBFB-D06D4DB627CF}"/>
              </a:ext>
            </a:extLst>
          </p:cNvPr>
          <p:cNvSpPr txBox="1">
            <a:spLocks/>
          </p:cNvSpPr>
          <p:nvPr userDrawn="1"/>
        </p:nvSpPr>
        <p:spPr>
          <a:xfrm>
            <a:off x="546242" y="816345"/>
            <a:ext cx="1656681" cy="358195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9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FR" sz="9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32A06AE-5534-2247-95EB-15164C92F1EE}"/>
              </a:ext>
            </a:extLst>
          </p:cNvPr>
          <p:cNvSpPr txBox="1">
            <a:spLocks/>
          </p:cNvSpPr>
          <p:nvPr userDrawn="1"/>
        </p:nvSpPr>
        <p:spPr>
          <a:xfrm>
            <a:off x="723100" y="4558808"/>
            <a:ext cx="2173781" cy="309008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under H2020 Framework Programme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E14889E-1665-1547-8E8A-6D5323DA4D4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6761" y="4558808"/>
            <a:ext cx="471315" cy="30900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2C523F4-A1E9-9843-8E6C-4332A3FE729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12418" y="1050147"/>
            <a:ext cx="133824" cy="11895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91F133D-02FF-3640-814A-5EEEEF2B27B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60238" y="2080636"/>
            <a:ext cx="2136858" cy="16414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C57BD74-4B25-9B43-A1D3-16EFBA65244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32986" y="892073"/>
            <a:ext cx="113256" cy="118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974DD3A4-4A2A-E84A-877B-26F2A6E8109A}"/>
              </a:ext>
            </a:extLst>
          </p:cNvPr>
          <p:cNvSpPr txBox="1">
            <a:spLocks/>
          </p:cNvSpPr>
          <p:nvPr userDrawn="1"/>
        </p:nvSpPr>
        <p:spPr>
          <a:xfrm>
            <a:off x="2624575" y="53846"/>
            <a:ext cx="4091495" cy="443675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EGI: Advanced Computing for Research</a:t>
            </a:r>
          </a:p>
        </p:txBody>
      </p:sp>
    </p:spTree>
    <p:extLst>
      <p:ext uri="{BB962C8B-B14F-4D97-AF65-F5344CB8AC3E}">
        <p14:creationId xmlns:p14="http://schemas.microsoft.com/office/powerpoint/2010/main" val="412175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F56D0993-87BD-914A-898D-CE55F5B8BC53}"/>
              </a:ext>
            </a:extLst>
          </p:cNvPr>
          <p:cNvSpPr txBox="1">
            <a:spLocks/>
          </p:cNvSpPr>
          <p:nvPr userDrawn="1"/>
        </p:nvSpPr>
        <p:spPr>
          <a:xfrm>
            <a:off x="6359778" y="4909725"/>
            <a:ext cx="980136" cy="15674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7BEC144-BA49-F442-A3B7-E811A2F546EF}"/>
              </a:ext>
            </a:extLst>
          </p:cNvPr>
          <p:cNvSpPr txBox="1">
            <a:spLocks/>
          </p:cNvSpPr>
          <p:nvPr userDrawn="1"/>
        </p:nvSpPr>
        <p:spPr>
          <a:xfrm>
            <a:off x="5481272" y="4909682"/>
            <a:ext cx="716899" cy="16198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23B8488-E0AB-FC4D-9454-1BBB1AE64C3C}"/>
              </a:ext>
            </a:extLst>
          </p:cNvPr>
          <p:cNvCxnSpPr/>
          <p:nvPr userDrawn="1"/>
        </p:nvCxnSpPr>
        <p:spPr>
          <a:xfrm>
            <a:off x="6150117" y="4965272"/>
            <a:ext cx="0" cy="17822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34279270-E6A4-4441-95D3-64FC5CAB321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552255" y="61362"/>
            <a:ext cx="523131" cy="402662"/>
          </a:xfrm>
          <a:prstGeom prst="rect">
            <a:avLst/>
          </a:prstGeom>
        </p:spPr>
      </p:pic>
      <p:sp>
        <p:nvSpPr>
          <p:cNvPr id="12" name="Tekstvak 21">
            <a:extLst>
              <a:ext uri="{FF2B5EF4-FFF2-40B4-BE49-F238E27FC236}">
                <a16:creationId xmlns:a16="http://schemas.microsoft.com/office/drawing/2014/main" id="{F5352241-5F2F-0A48-9EB0-0DA421D76094}"/>
              </a:ext>
            </a:extLst>
          </p:cNvPr>
          <p:cNvSpPr txBox="1"/>
          <p:nvPr userDrawn="1"/>
        </p:nvSpPr>
        <p:spPr>
          <a:xfrm>
            <a:off x="7425809" y="4923184"/>
            <a:ext cx="7457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02416D8-EABE-4396-949C-5DBC483A602B}" type="datetime1">
              <a:rPr lang="en-GB" sz="900" b="1" i="0" noProof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08/05/2019</a:t>
            </a:fld>
            <a:endParaRPr lang="en-GB" sz="900" b="1" i="0" noProof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kstvak 21">
            <a:extLst>
              <a:ext uri="{FF2B5EF4-FFF2-40B4-BE49-F238E27FC236}">
                <a16:creationId xmlns:a16="http://schemas.microsoft.com/office/drawing/2014/main" id="{B6E74D17-90D6-C24F-9E1B-8E7F5BF73C6A}"/>
              </a:ext>
            </a:extLst>
          </p:cNvPr>
          <p:cNvSpPr txBox="1"/>
          <p:nvPr userDrawn="1"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900" b="1" i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‹#›</a:t>
            </a:fld>
            <a:endParaRPr lang="nl-NL" sz="900" b="1" i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0727BBB-22D1-5246-B6F9-701F11FF5F2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276638" y="4965272"/>
            <a:ext cx="119690" cy="10639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AFB4FE2-03A4-1147-861C-30301D80641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429503" y="4965701"/>
            <a:ext cx="93380" cy="9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6" r:id="rId2"/>
    <p:sldLayoutId id="2147483667" r:id="rId3"/>
    <p:sldLayoutId id="2147483665" r:id="rId4"/>
    <p:sldLayoutId id="2147483668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54C065DA-4EE3-7F46-BA61-9340C5EC91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52255" y="61362"/>
            <a:ext cx="523131" cy="40266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A7641659-EE62-4C4B-800E-E5E173852CBC}"/>
              </a:ext>
            </a:extLst>
          </p:cNvPr>
          <p:cNvSpPr txBox="1">
            <a:spLocks/>
          </p:cNvSpPr>
          <p:nvPr userDrawn="1"/>
        </p:nvSpPr>
        <p:spPr>
          <a:xfrm>
            <a:off x="6359778" y="4909725"/>
            <a:ext cx="980136" cy="15674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983F160-3051-5343-A279-ABC4F18B0298}"/>
              </a:ext>
            </a:extLst>
          </p:cNvPr>
          <p:cNvSpPr txBox="1">
            <a:spLocks/>
          </p:cNvSpPr>
          <p:nvPr userDrawn="1"/>
        </p:nvSpPr>
        <p:spPr>
          <a:xfrm>
            <a:off x="5481272" y="4909682"/>
            <a:ext cx="716899" cy="16198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271D831B-67D2-6044-BF76-06D259999B31}"/>
              </a:ext>
            </a:extLst>
          </p:cNvPr>
          <p:cNvCxnSpPr/>
          <p:nvPr userDrawn="1"/>
        </p:nvCxnSpPr>
        <p:spPr>
          <a:xfrm>
            <a:off x="6150117" y="4965272"/>
            <a:ext cx="0" cy="17822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21">
            <a:extLst>
              <a:ext uri="{FF2B5EF4-FFF2-40B4-BE49-F238E27FC236}">
                <a16:creationId xmlns:a16="http://schemas.microsoft.com/office/drawing/2014/main" id="{6117C417-ED11-F64A-AD0F-5BA397A38596}"/>
              </a:ext>
            </a:extLst>
          </p:cNvPr>
          <p:cNvSpPr txBox="1"/>
          <p:nvPr userDrawn="1"/>
        </p:nvSpPr>
        <p:spPr>
          <a:xfrm>
            <a:off x="7425809" y="4923184"/>
            <a:ext cx="7457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E350F5A-1D90-4578-B64F-335D9A596FE0}" type="datetime1">
              <a:rPr lang="en-GB" sz="900" b="1" i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08/05/2019</a:t>
            </a:fld>
            <a:endParaRPr lang="nl-NL" sz="900" b="1" i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kstvak 21">
            <a:extLst>
              <a:ext uri="{FF2B5EF4-FFF2-40B4-BE49-F238E27FC236}">
                <a16:creationId xmlns:a16="http://schemas.microsoft.com/office/drawing/2014/main" id="{B7475368-A2F5-2046-8239-8FAF1B0AFDB8}"/>
              </a:ext>
            </a:extLst>
          </p:cNvPr>
          <p:cNvSpPr txBox="1"/>
          <p:nvPr userDrawn="1"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900" b="1" i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‹#›</a:t>
            </a:fld>
            <a:endParaRPr lang="nl-NL" sz="900" b="1" i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57154051-348C-1843-AA1C-AB809BB839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76638" y="4965272"/>
            <a:ext cx="119690" cy="1063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F0BAA26-6D8B-7747-A346-37C94F6F4BB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429503" y="4965701"/>
            <a:ext cx="93380" cy="9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1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DA78F590-4BBF-9C4B-A00E-C89294A682AA}"/>
              </a:ext>
            </a:extLst>
          </p:cNvPr>
          <p:cNvSpPr txBox="1">
            <a:spLocks/>
          </p:cNvSpPr>
          <p:nvPr userDrawn="1"/>
        </p:nvSpPr>
        <p:spPr>
          <a:xfrm>
            <a:off x="6481460" y="3988285"/>
            <a:ext cx="1691495" cy="3571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This work by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licensed under a Creative Commons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Attribution 4.0 International License.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FEBF892-042C-8C47-80FB-62A8781048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3609" y="2067920"/>
            <a:ext cx="2268644" cy="1742674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04EF890C-0E49-E449-8651-D45A73400420}"/>
              </a:ext>
            </a:extLst>
          </p:cNvPr>
          <p:cNvSpPr txBox="1">
            <a:spLocks/>
          </p:cNvSpPr>
          <p:nvPr userDrawn="1"/>
        </p:nvSpPr>
        <p:spPr>
          <a:xfrm>
            <a:off x="1962684" y="3078738"/>
            <a:ext cx="2609316" cy="41395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00" b="1" i="1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000" noProof="0" dirty="0">
                <a:latin typeface="Calibri" panose="020F0502020204030204" pitchFamily="34" charset="0"/>
                <a:ea typeface="Open Sans Semibold" panose="020B0606030504020204" pitchFamily="34" charset="0"/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19" name="Titre 6">
            <a:extLst>
              <a:ext uri="{FF2B5EF4-FFF2-40B4-BE49-F238E27FC236}">
                <a16:creationId xmlns:a16="http://schemas.microsoft.com/office/drawing/2014/main" id="{D4D314C7-0F84-AB4E-BE7F-35172DF12265}"/>
              </a:ext>
            </a:extLst>
          </p:cNvPr>
          <p:cNvSpPr txBox="1">
            <a:spLocks/>
          </p:cNvSpPr>
          <p:nvPr userDrawn="1"/>
        </p:nvSpPr>
        <p:spPr>
          <a:xfrm>
            <a:off x="1962684" y="2233154"/>
            <a:ext cx="2811618" cy="75251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00" b="1" i="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GB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br>
              <a:rPr lang="en-GB" sz="2000" noProof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for your attention.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3C4C258-560F-7E41-A4DF-4F971543C08A}"/>
              </a:ext>
            </a:extLst>
          </p:cNvPr>
          <p:cNvSpPr txBox="1">
            <a:spLocks/>
          </p:cNvSpPr>
          <p:nvPr userDrawn="1"/>
        </p:nvSpPr>
        <p:spPr>
          <a:xfrm>
            <a:off x="546242" y="828045"/>
            <a:ext cx="1656681" cy="358195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9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FR" sz="9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9534ACA-D415-764D-8B5D-37ACE43416D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2418" y="1074373"/>
            <a:ext cx="133824" cy="11895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997F26F-FA34-1E4E-B306-AC13B5F01D8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2986" y="903773"/>
            <a:ext cx="113256" cy="1189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46439F1B-1DA1-CD4A-8099-15205076493A}"/>
              </a:ext>
            </a:extLst>
          </p:cNvPr>
          <p:cNvSpPr txBox="1">
            <a:spLocks/>
          </p:cNvSpPr>
          <p:nvPr userDrawn="1"/>
        </p:nvSpPr>
        <p:spPr>
          <a:xfrm>
            <a:off x="2624575" y="53846"/>
            <a:ext cx="4091495" cy="443675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EGI: Advanced Computing for Research</a:t>
            </a:r>
          </a:p>
        </p:txBody>
      </p:sp>
    </p:spTree>
    <p:extLst>
      <p:ext uri="{BB962C8B-B14F-4D97-AF65-F5344CB8AC3E}">
        <p14:creationId xmlns:p14="http://schemas.microsoft.com/office/powerpoint/2010/main" val="174125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13" Type="http://schemas.openxmlformats.org/officeDocument/2006/relationships/image" Target="../media/image20.tiff"/><Relationship Id="rId3" Type="http://schemas.openxmlformats.org/officeDocument/2006/relationships/image" Target="../media/image11.svg"/><Relationship Id="rId7" Type="http://schemas.openxmlformats.org/officeDocument/2006/relationships/image" Target="../media/image14.tif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6" Type="http://schemas.openxmlformats.org/officeDocument/2006/relationships/image" Target="../media/image23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tiff"/><Relationship Id="rId10" Type="http://schemas.openxmlformats.org/officeDocument/2006/relationships/image" Target="../media/image17.tiff"/><Relationship Id="rId4" Type="http://schemas.openxmlformats.org/officeDocument/2006/relationships/image" Target="../media/image4.png"/><Relationship Id="rId9" Type="http://schemas.openxmlformats.org/officeDocument/2006/relationships/image" Target="../media/image16.tiff"/><Relationship Id="rId14" Type="http://schemas.openxmlformats.org/officeDocument/2006/relationships/image" Target="../media/image21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13" Type="http://schemas.openxmlformats.org/officeDocument/2006/relationships/image" Target="../media/image20.tiff"/><Relationship Id="rId18" Type="http://schemas.openxmlformats.org/officeDocument/2006/relationships/image" Target="../media/image25.emf"/><Relationship Id="rId3" Type="http://schemas.openxmlformats.org/officeDocument/2006/relationships/image" Target="../media/image11.svg"/><Relationship Id="rId7" Type="http://schemas.openxmlformats.org/officeDocument/2006/relationships/image" Target="../media/image14.tiff"/><Relationship Id="rId12" Type="http://schemas.openxmlformats.org/officeDocument/2006/relationships/image" Target="../media/image19.png"/><Relationship Id="rId17" Type="http://schemas.openxmlformats.org/officeDocument/2006/relationships/image" Target="../media/image24.emf"/><Relationship Id="rId2" Type="http://schemas.openxmlformats.org/officeDocument/2006/relationships/image" Target="../media/image10.png"/><Relationship Id="rId16" Type="http://schemas.openxmlformats.org/officeDocument/2006/relationships/image" Target="../media/image23.tiff"/><Relationship Id="rId20" Type="http://schemas.openxmlformats.org/officeDocument/2006/relationships/image" Target="../media/image27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tiff"/><Relationship Id="rId10" Type="http://schemas.openxmlformats.org/officeDocument/2006/relationships/image" Target="../media/image17.tiff"/><Relationship Id="rId19" Type="http://schemas.openxmlformats.org/officeDocument/2006/relationships/image" Target="../media/image26.jpeg"/><Relationship Id="rId4" Type="http://schemas.openxmlformats.org/officeDocument/2006/relationships/image" Target="../media/image4.png"/><Relationship Id="rId9" Type="http://schemas.openxmlformats.org/officeDocument/2006/relationships/image" Target="../media/image16.tiff"/><Relationship Id="rId14" Type="http://schemas.openxmlformats.org/officeDocument/2006/relationships/image" Target="../media/image21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13" Type="http://schemas.openxmlformats.org/officeDocument/2006/relationships/image" Target="../media/image20.tiff"/><Relationship Id="rId3" Type="http://schemas.openxmlformats.org/officeDocument/2006/relationships/image" Target="../media/image11.svg"/><Relationship Id="rId7" Type="http://schemas.openxmlformats.org/officeDocument/2006/relationships/image" Target="../media/image14.tif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6" Type="http://schemas.openxmlformats.org/officeDocument/2006/relationships/image" Target="../media/image23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tiff"/><Relationship Id="rId10" Type="http://schemas.openxmlformats.org/officeDocument/2006/relationships/image" Target="../media/image17.tiff"/><Relationship Id="rId4" Type="http://schemas.openxmlformats.org/officeDocument/2006/relationships/image" Target="../media/image4.png"/><Relationship Id="rId9" Type="http://schemas.openxmlformats.org/officeDocument/2006/relationships/image" Target="../media/image16.tiff"/><Relationship Id="rId14" Type="http://schemas.openxmlformats.org/officeDocument/2006/relationships/image" Target="../media/image21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13" Type="http://schemas.openxmlformats.org/officeDocument/2006/relationships/image" Target="../media/image20.tiff"/><Relationship Id="rId18" Type="http://schemas.openxmlformats.org/officeDocument/2006/relationships/image" Target="../media/image29.svg"/><Relationship Id="rId3" Type="http://schemas.openxmlformats.org/officeDocument/2006/relationships/image" Target="../media/image11.svg"/><Relationship Id="rId7" Type="http://schemas.openxmlformats.org/officeDocument/2006/relationships/image" Target="../media/image14.tiff"/><Relationship Id="rId12" Type="http://schemas.openxmlformats.org/officeDocument/2006/relationships/image" Target="../media/image19.png"/><Relationship Id="rId17" Type="http://schemas.openxmlformats.org/officeDocument/2006/relationships/image" Target="../media/image28.png"/><Relationship Id="rId2" Type="http://schemas.openxmlformats.org/officeDocument/2006/relationships/image" Target="../media/image10.png"/><Relationship Id="rId16" Type="http://schemas.openxmlformats.org/officeDocument/2006/relationships/image" Target="../media/image23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tiff"/><Relationship Id="rId10" Type="http://schemas.openxmlformats.org/officeDocument/2006/relationships/image" Target="../media/image17.tiff"/><Relationship Id="rId4" Type="http://schemas.openxmlformats.org/officeDocument/2006/relationships/image" Target="../media/image4.png"/><Relationship Id="rId9" Type="http://schemas.openxmlformats.org/officeDocument/2006/relationships/image" Target="../media/image16.tiff"/><Relationship Id="rId14" Type="http://schemas.openxmlformats.org/officeDocument/2006/relationships/image" Target="../media/image2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007B341A-0E40-974A-8C50-CB54E01CDF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EGI Conference 2019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5FA586-0A89-494D-952B-6124A150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Cloud Workshop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85B7A2-FA60-5D4A-8AFD-06B172AB9A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1E8B83-4346-EF4D-B9C5-9B418D20C0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75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96AC84-BDC5-3441-8384-CE7E845D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077" y="169145"/>
            <a:ext cx="5585868" cy="341632"/>
          </a:xfrm>
        </p:spPr>
        <p:txBody>
          <a:bodyPr/>
          <a:lstStyle/>
          <a:p>
            <a:r>
              <a:rPr lang="en-GB" dirty="0"/>
              <a:t>EGI Cloud enables research oriented computing</a:t>
            </a:r>
          </a:p>
        </p:txBody>
      </p:sp>
      <p:sp>
        <p:nvSpPr>
          <p:cNvPr id="7" name="Pie 6">
            <a:extLst>
              <a:ext uri="{FF2B5EF4-FFF2-40B4-BE49-F238E27FC236}">
                <a16:creationId xmlns:a16="http://schemas.microsoft.com/office/drawing/2014/main" id="{0D8C59F0-A281-7942-B3AC-CE704F93D0E3}"/>
              </a:ext>
            </a:extLst>
          </p:cNvPr>
          <p:cNvSpPr/>
          <p:nvPr/>
        </p:nvSpPr>
        <p:spPr>
          <a:xfrm>
            <a:off x="3734871" y="3334054"/>
            <a:ext cx="1537200" cy="1533237"/>
          </a:xfrm>
          <a:prstGeom prst="pie">
            <a:avLst>
              <a:gd name="adj1" fmla="val 10796514"/>
              <a:gd name="adj2" fmla="val 2158417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1100" dirty="0">
                <a:solidFill>
                  <a:schemeClr val="accent2"/>
                </a:solidFill>
              </a:rPr>
              <a:t>IaaS</a:t>
            </a:r>
          </a:p>
          <a:p>
            <a:pPr algn="ctr"/>
            <a:r>
              <a:rPr lang="en-GB" sz="1100" dirty="0">
                <a:solidFill>
                  <a:schemeClr val="accent2"/>
                </a:solidFill>
              </a:rPr>
              <a:t>providers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520E2E82-85C7-9343-BEE9-11586E3FD2A7}"/>
              </a:ext>
            </a:extLst>
          </p:cNvPr>
          <p:cNvSpPr/>
          <p:nvPr/>
        </p:nvSpPr>
        <p:spPr>
          <a:xfrm>
            <a:off x="3205763" y="2802872"/>
            <a:ext cx="2595417" cy="2595600"/>
          </a:xfrm>
          <a:prstGeom prst="blockArc">
            <a:avLst>
              <a:gd name="adj1" fmla="val 10800000"/>
              <a:gd name="adj2" fmla="val 36472"/>
              <a:gd name="adj3" fmla="val 164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59F6F-02F9-E844-8AF5-F5BCD5F33F6E}"/>
              </a:ext>
            </a:extLst>
          </p:cNvPr>
          <p:cNvSpPr txBox="1"/>
          <p:nvPr/>
        </p:nvSpPr>
        <p:spPr>
          <a:xfrm>
            <a:off x="3851690" y="3040776"/>
            <a:ext cx="13035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accent1"/>
                </a:solidFill>
              </a:rPr>
              <a:t>Federation Services</a:t>
            </a: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0E257680-C8B4-7441-B9DE-5EBCCD5949F6}"/>
              </a:ext>
            </a:extLst>
          </p:cNvPr>
          <p:cNvSpPr>
            <a:spLocks noChangeAspect="1"/>
          </p:cNvSpPr>
          <p:nvPr/>
        </p:nvSpPr>
        <p:spPr>
          <a:xfrm>
            <a:off x="2667471" y="2263112"/>
            <a:ext cx="3672000" cy="3675120"/>
          </a:xfrm>
          <a:prstGeom prst="blockArc">
            <a:avLst>
              <a:gd name="adj1" fmla="val 10800000"/>
              <a:gd name="adj2" fmla="val 52977"/>
              <a:gd name="adj3" fmla="val 1179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DB1D58-1A92-704E-8F57-46D5251D7667}"/>
              </a:ext>
            </a:extLst>
          </p:cNvPr>
          <p:cNvSpPr txBox="1"/>
          <p:nvPr/>
        </p:nvSpPr>
        <p:spPr>
          <a:xfrm>
            <a:off x="4015998" y="2406414"/>
            <a:ext cx="9749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accent6"/>
                </a:solidFill>
              </a:rPr>
              <a:t>Orchestration</a:t>
            </a: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7501CFBC-BAFB-9E42-8738-74A26412AA32}"/>
              </a:ext>
            </a:extLst>
          </p:cNvPr>
          <p:cNvSpPr>
            <a:spLocks noChangeAspect="1"/>
          </p:cNvSpPr>
          <p:nvPr/>
        </p:nvSpPr>
        <p:spPr>
          <a:xfrm>
            <a:off x="2127471" y="1724672"/>
            <a:ext cx="4752000" cy="4752000"/>
          </a:xfrm>
          <a:prstGeom prst="blockArc">
            <a:avLst>
              <a:gd name="adj1" fmla="val 10800000"/>
              <a:gd name="adj2" fmla="val 49421"/>
              <a:gd name="adj3" fmla="val 904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ECE71E-1CC3-6048-BE9E-C7EBC0F67F4E}"/>
              </a:ext>
            </a:extLst>
          </p:cNvPr>
          <p:cNvSpPr txBox="1"/>
          <p:nvPr/>
        </p:nvSpPr>
        <p:spPr>
          <a:xfrm>
            <a:off x="4135422" y="1830888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Platforms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2B70123-6856-1740-9005-85049716A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8546" y="3486690"/>
            <a:ext cx="556828" cy="44546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C5E7CC0-31CB-E040-8498-74D28E609A28}"/>
              </a:ext>
            </a:extLst>
          </p:cNvPr>
          <p:cNvSpPr/>
          <p:nvPr/>
        </p:nvSpPr>
        <p:spPr>
          <a:xfrm>
            <a:off x="2127471" y="4185274"/>
            <a:ext cx="4752000" cy="43410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Check-in : Common </a:t>
            </a:r>
            <a:r>
              <a:rPr lang="en-GB" sz="1100" dirty="0" err="1"/>
              <a:t>AuthN</a:t>
            </a:r>
            <a:r>
              <a:rPr lang="en-GB" sz="1100" dirty="0"/>
              <a:t> and </a:t>
            </a:r>
            <a:r>
              <a:rPr lang="en-GB" sz="1100" dirty="0" err="1"/>
              <a:t>AuthZ</a:t>
            </a:r>
            <a:r>
              <a:rPr lang="en-GB" sz="1100" dirty="0"/>
              <a:t> across all layers</a:t>
            </a:r>
          </a:p>
        </p:txBody>
      </p:sp>
      <p:pic>
        <p:nvPicPr>
          <p:cNvPr id="16" name="Image 13">
            <a:extLst>
              <a:ext uri="{FF2B5EF4-FFF2-40B4-BE49-F238E27FC236}">
                <a16:creationId xmlns:a16="http://schemas.microsoft.com/office/drawing/2014/main" id="{8B7088C4-E5B4-8F45-B4DE-64EEA640C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181" y="2832684"/>
            <a:ext cx="348580" cy="2677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A29887-8310-AF41-B9C2-A1B2832F0AFC}"/>
              </a:ext>
            </a:extLst>
          </p:cNvPr>
          <p:cNvSpPr txBox="1"/>
          <p:nvPr/>
        </p:nvSpPr>
        <p:spPr>
          <a:xfrm>
            <a:off x="541591" y="4011608"/>
            <a:ext cx="12907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/>
              <a:t>Research Platforms</a:t>
            </a:r>
          </a:p>
          <a:p>
            <a:pPr algn="ctr"/>
            <a:r>
              <a:rPr lang="en-GB" sz="1100" dirty="0"/>
              <a:t>Operators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03A0210B-70FE-6046-85C4-714E4B0F34E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54843" y="1617684"/>
            <a:ext cx="549545" cy="43963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B1AB16CB-4EB0-7142-A14E-6C71695F31A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71935" y="1044906"/>
            <a:ext cx="549545" cy="43963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1F16EAC-2C82-9442-98EC-49F30ED539C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1399" y="1008857"/>
            <a:ext cx="549545" cy="43963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B178F7C-014A-6440-9C9F-0D727EE1D0D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85994" y="1361204"/>
            <a:ext cx="549545" cy="439636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94DA4844-7A34-0246-9D8F-B9FA6BBFA4B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77779" y="2048837"/>
            <a:ext cx="549545" cy="43963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823C7AAE-B0C9-A546-9C92-DE28C5DAE9A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92779" y="2208077"/>
            <a:ext cx="549545" cy="4396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ED308A3-7663-9242-8039-F5A0DA6355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5298" y="2904258"/>
            <a:ext cx="1266637" cy="2901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CB14247-F783-3047-9536-A6013112D9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8625" y="2517825"/>
            <a:ext cx="451526" cy="24042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99E4DA8-A06D-6F4A-A4E3-530D603EA4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8705" y="2091614"/>
            <a:ext cx="559115" cy="2260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0BD9D9-76EB-C64F-9431-D6061D8C49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0886" y="3114517"/>
            <a:ext cx="780265" cy="179461"/>
          </a:xfrm>
          <a:prstGeom prst="rect">
            <a:avLst/>
          </a:prstGeom>
        </p:spPr>
      </p:pic>
      <p:pic>
        <p:nvPicPr>
          <p:cNvPr id="29" name="Picture 28" descr="Screen Shot 2017-05-09 at 03.49.24.png">
            <a:extLst>
              <a:ext uri="{FF2B5EF4-FFF2-40B4-BE49-F238E27FC236}">
                <a16:creationId xmlns:a16="http://schemas.microsoft.com/office/drawing/2014/main" id="{8E1BF734-E2C8-3D45-8948-CAB806CDC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820" y="2407303"/>
            <a:ext cx="1025612" cy="385739"/>
          </a:xfrm>
          <a:prstGeom prst="rect">
            <a:avLst/>
          </a:prstGeom>
        </p:spPr>
      </p:pic>
      <p:pic>
        <p:nvPicPr>
          <p:cNvPr id="30" name="Picture 6" descr="Image result for starhub logo">
            <a:extLst>
              <a:ext uri="{FF2B5EF4-FFF2-40B4-BE49-F238E27FC236}">
                <a16:creationId xmlns:a16="http://schemas.microsoft.com/office/drawing/2014/main" id="{11DD7790-27D8-3E47-97B7-BDC070EE0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018" y="1867076"/>
            <a:ext cx="855177" cy="3759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FF71886-BE07-624E-BB19-C475EB804EEB}"/>
              </a:ext>
            </a:extLst>
          </p:cNvPr>
          <p:cNvCxnSpPr>
            <a:cxnSpLocks/>
            <a:stCxn id="21" idx="2"/>
            <a:endCxn id="27" idx="3"/>
          </p:cNvCxnSpPr>
          <p:nvPr/>
        </p:nvCxnSpPr>
        <p:spPr>
          <a:xfrm flipH="1">
            <a:off x="5977820" y="1800840"/>
            <a:ext cx="482947" cy="40378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765155A-0B2D-AB44-A7EE-ABA4BD5B50F6}"/>
              </a:ext>
            </a:extLst>
          </p:cNvPr>
          <p:cNvCxnSpPr>
            <a:cxnSpLocks/>
            <a:stCxn id="22" idx="2"/>
            <a:endCxn id="28" idx="3"/>
          </p:cNvCxnSpPr>
          <p:nvPr/>
        </p:nvCxnSpPr>
        <p:spPr>
          <a:xfrm flipH="1">
            <a:off x="7141151" y="2488473"/>
            <a:ext cx="511401" cy="71577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CEDBAFA-3EDA-9943-94C6-9B34A374F867}"/>
              </a:ext>
            </a:extLst>
          </p:cNvPr>
          <p:cNvCxnSpPr>
            <a:cxnSpLocks/>
            <a:stCxn id="22" idx="2"/>
            <a:endCxn id="29" idx="3"/>
          </p:cNvCxnSpPr>
          <p:nvPr/>
        </p:nvCxnSpPr>
        <p:spPr>
          <a:xfrm flipH="1">
            <a:off x="7003432" y="2488473"/>
            <a:ext cx="649120" cy="11170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44AD4C4-AD0E-A241-B311-12AB770D5CEC}"/>
              </a:ext>
            </a:extLst>
          </p:cNvPr>
          <p:cNvCxnSpPr>
            <a:cxnSpLocks/>
            <a:stCxn id="19" idx="2"/>
            <a:endCxn id="30" idx="0"/>
          </p:cNvCxnSpPr>
          <p:nvPr/>
        </p:nvCxnSpPr>
        <p:spPr>
          <a:xfrm>
            <a:off x="3146708" y="1484542"/>
            <a:ext cx="200899" cy="38253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9F1B89E-544D-3844-956B-D4E45FBF12E3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3347607" y="1448493"/>
            <a:ext cx="1368565" cy="418583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CD0AE9F-AB23-1146-AFA9-EE34613432E2}"/>
              </a:ext>
            </a:extLst>
          </p:cNvPr>
          <p:cNvCxnSpPr>
            <a:cxnSpLocks/>
            <a:stCxn id="20" idx="2"/>
            <a:endCxn id="27" idx="0"/>
          </p:cNvCxnSpPr>
          <p:nvPr/>
        </p:nvCxnSpPr>
        <p:spPr>
          <a:xfrm>
            <a:off x="4716172" y="1448493"/>
            <a:ext cx="982091" cy="64312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3AC37B8-2D3B-9446-8D64-5F9538588E4E}"/>
              </a:ext>
            </a:extLst>
          </p:cNvPr>
          <p:cNvCxnSpPr>
            <a:cxnSpLocks/>
            <a:stCxn id="18" idx="2"/>
            <a:endCxn id="26" idx="0"/>
          </p:cNvCxnSpPr>
          <p:nvPr/>
        </p:nvCxnSpPr>
        <p:spPr>
          <a:xfrm>
            <a:off x="2429616" y="2057320"/>
            <a:ext cx="274772" cy="46050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32F08BF-D716-E642-8718-AF63E86EF067}"/>
              </a:ext>
            </a:extLst>
          </p:cNvPr>
          <p:cNvCxnSpPr>
            <a:cxnSpLocks/>
            <a:stCxn id="23" idx="2"/>
            <a:endCxn id="25" idx="0"/>
          </p:cNvCxnSpPr>
          <p:nvPr/>
        </p:nvCxnSpPr>
        <p:spPr>
          <a:xfrm>
            <a:off x="1667552" y="2647713"/>
            <a:ext cx="571065" cy="25654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85C2CA9-ED79-9741-8C1D-939A3B38BE93}"/>
              </a:ext>
            </a:extLst>
          </p:cNvPr>
          <p:cNvCxnSpPr>
            <a:cxnSpLocks/>
            <a:stCxn id="23" idx="3"/>
            <a:endCxn id="30" idx="1"/>
          </p:cNvCxnSpPr>
          <p:nvPr/>
        </p:nvCxnSpPr>
        <p:spPr>
          <a:xfrm flipV="1">
            <a:off x="1942324" y="2055071"/>
            <a:ext cx="977694" cy="37282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>
            <a:extLst>
              <a:ext uri="{FF2B5EF4-FFF2-40B4-BE49-F238E27FC236}">
                <a16:creationId xmlns:a16="http://schemas.microsoft.com/office/drawing/2014/main" id="{4949162C-24FA-3449-8C75-F7FC0C7982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3510" y="4235489"/>
            <a:ext cx="382737" cy="360000"/>
          </a:xfrm>
          <a:prstGeom prst="rect">
            <a:avLst/>
          </a:prstGeom>
        </p:spPr>
      </p:pic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D1CDB9E-275B-F544-90E1-572F99B223C4}"/>
              </a:ext>
            </a:extLst>
          </p:cNvPr>
          <p:cNvCxnSpPr>
            <a:cxnSpLocks/>
          </p:cNvCxnSpPr>
          <p:nvPr/>
        </p:nvCxnSpPr>
        <p:spPr>
          <a:xfrm>
            <a:off x="1572479" y="3590395"/>
            <a:ext cx="1385264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5F4F9F4-BB40-5A47-BB6B-1994EA3A9B9E}"/>
              </a:ext>
            </a:extLst>
          </p:cNvPr>
          <p:cNvCxnSpPr>
            <a:cxnSpLocks/>
          </p:cNvCxnSpPr>
          <p:nvPr/>
        </p:nvCxnSpPr>
        <p:spPr>
          <a:xfrm>
            <a:off x="1572479" y="3835261"/>
            <a:ext cx="2443518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CF8856B-C123-7743-8DD5-E7C8EBEF1499}"/>
              </a:ext>
            </a:extLst>
          </p:cNvPr>
          <p:cNvCxnSpPr>
            <a:cxnSpLocks/>
          </p:cNvCxnSpPr>
          <p:nvPr/>
        </p:nvCxnSpPr>
        <p:spPr>
          <a:xfrm flipV="1">
            <a:off x="1572479" y="3709422"/>
            <a:ext cx="1943296" cy="681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C5AFC1C7-A333-FE4A-A301-7494D9981A06}"/>
              </a:ext>
            </a:extLst>
          </p:cNvPr>
          <p:cNvSpPr txBox="1"/>
          <p:nvPr/>
        </p:nvSpPr>
        <p:spPr>
          <a:xfrm>
            <a:off x="1058030" y="1379755"/>
            <a:ext cx="1495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Research Communities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B553E8B-EF2B-9546-8F54-C50D766345D2}"/>
              </a:ext>
            </a:extLst>
          </p:cNvPr>
          <p:cNvSpPr txBox="1"/>
          <p:nvPr/>
        </p:nvSpPr>
        <p:spPr>
          <a:xfrm>
            <a:off x="6648890" y="1733733"/>
            <a:ext cx="1495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Research Communities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35DB8D30-A6B6-F844-8851-4FDDEBF6B71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54022" y="3091052"/>
            <a:ext cx="381000" cy="3429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0F3D0C94-21B4-FE47-B56D-9550A884AEA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05186" y="2468683"/>
            <a:ext cx="861115" cy="389552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D3CB245C-9317-6842-9AF6-554E6854B4F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17161" y="2952630"/>
            <a:ext cx="852007" cy="20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95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96AC84-BDC5-3441-8384-CE7E845DD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1: Cloud Platforms</a:t>
            </a:r>
          </a:p>
        </p:txBody>
      </p:sp>
      <p:sp>
        <p:nvSpPr>
          <p:cNvPr id="7" name="Pie 6">
            <a:extLst>
              <a:ext uri="{FF2B5EF4-FFF2-40B4-BE49-F238E27FC236}">
                <a16:creationId xmlns:a16="http://schemas.microsoft.com/office/drawing/2014/main" id="{0D8C59F0-A281-7942-B3AC-CE704F93D0E3}"/>
              </a:ext>
            </a:extLst>
          </p:cNvPr>
          <p:cNvSpPr/>
          <p:nvPr/>
        </p:nvSpPr>
        <p:spPr>
          <a:xfrm>
            <a:off x="3734871" y="3334054"/>
            <a:ext cx="1537200" cy="1533237"/>
          </a:xfrm>
          <a:prstGeom prst="pie">
            <a:avLst>
              <a:gd name="adj1" fmla="val 10796514"/>
              <a:gd name="adj2" fmla="val 2158417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1100" dirty="0">
                <a:solidFill>
                  <a:schemeClr val="accent2"/>
                </a:solidFill>
              </a:rPr>
              <a:t>IaaS</a:t>
            </a:r>
          </a:p>
          <a:p>
            <a:pPr algn="ctr"/>
            <a:r>
              <a:rPr lang="en-GB" sz="1100" dirty="0">
                <a:solidFill>
                  <a:schemeClr val="accent2"/>
                </a:solidFill>
              </a:rPr>
              <a:t>providers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520E2E82-85C7-9343-BEE9-11586E3FD2A7}"/>
              </a:ext>
            </a:extLst>
          </p:cNvPr>
          <p:cNvSpPr/>
          <p:nvPr/>
        </p:nvSpPr>
        <p:spPr>
          <a:xfrm>
            <a:off x="3205763" y="2802872"/>
            <a:ext cx="2595417" cy="2595600"/>
          </a:xfrm>
          <a:prstGeom prst="blockArc">
            <a:avLst>
              <a:gd name="adj1" fmla="val 10800000"/>
              <a:gd name="adj2" fmla="val 36472"/>
              <a:gd name="adj3" fmla="val 164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59F6F-02F9-E844-8AF5-F5BCD5F33F6E}"/>
              </a:ext>
            </a:extLst>
          </p:cNvPr>
          <p:cNvSpPr txBox="1"/>
          <p:nvPr/>
        </p:nvSpPr>
        <p:spPr>
          <a:xfrm>
            <a:off x="3851690" y="3040776"/>
            <a:ext cx="13035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accent1"/>
                </a:solidFill>
              </a:rPr>
              <a:t>Federation Services</a:t>
            </a: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0E257680-C8B4-7441-B9DE-5EBCCD5949F6}"/>
              </a:ext>
            </a:extLst>
          </p:cNvPr>
          <p:cNvSpPr>
            <a:spLocks noChangeAspect="1"/>
          </p:cNvSpPr>
          <p:nvPr/>
        </p:nvSpPr>
        <p:spPr>
          <a:xfrm>
            <a:off x="2667471" y="2263112"/>
            <a:ext cx="3672000" cy="3675120"/>
          </a:xfrm>
          <a:prstGeom prst="blockArc">
            <a:avLst>
              <a:gd name="adj1" fmla="val 10800000"/>
              <a:gd name="adj2" fmla="val 52977"/>
              <a:gd name="adj3" fmla="val 1179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DB1D58-1A92-704E-8F57-46D5251D7667}"/>
              </a:ext>
            </a:extLst>
          </p:cNvPr>
          <p:cNvSpPr txBox="1"/>
          <p:nvPr/>
        </p:nvSpPr>
        <p:spPr>
          <a:xfrm>
            <a:off x="4015998" y="2406414"/>
            <a:ext cx="9749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accent6"/>
                </a:solidFill>
              </a:rPr>
              <a:t>Orchestration</a:t>
            </a: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7501CFBC-BAFB-9E42-8738-74A26412AA32}"/>
              </a:ext>
            </a:extLst>
          </p:cNvPr>
          <p:cNvSpPr>
            <a:spLocks noChangeAspect="1"/>
          </p:cNvSpPr>
          <p:nvPr/>
        </p:nvSpPr>
        <p:spPr>
          <a:xfrm>
            <a:off x="2127471" y="1724672"/>
            <a:ext cx="4752000" cy="4752000"/>
          </a:xfrm>
          <a:prstGeom prst="blockArc">
            <a:avLst>
              <a:gd name="adj1" fmla="val 10800000"/>
              <a:gd name="adj2" fmla="val 49421"/>
              <a:gd name="adj3" fmla="val 904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ECE71E-1CC3-6048-BE9E-C7EBC0F67F4E}"/>
              </a:ext>
            </a:extLst>
          </p:cNvPr>
          <p:cNvSpPr txBox="1"/>
          <p:nvPr/>
        </p:nvSpPr>
        <p:spPr>
          <a:xfrm>
            <a:off x="4135422" y="1830888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Platforms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2B70123-6856-1740-9005-85049716A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8546" y="3486690"/>
            <a:ext cx="556828" cy="44546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C5E7CC0-31CB-E040-8498-74D28E609A28}"/>
              </a:ext>
            </a:extLst>
          </p:cNvPr>
          <p:cNvSpPr/>
          <p:nvPr/>
        </p:nvSpPr>
        <p:spPr>
          <a:xfrm>
            <a:off x="2127471" y="4185274"/>
            <a:ext cx="4752000" cy="43410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Check-in : Common </a:t>
            </a:r>
            <a:r>
              <a:rPr lang="en-GB" sz="1100" dirty="0" err="1"/>
              <a:t>AuthN</a:t>
            </a:r>
            <a:r>
              <a:rPr lang="en-GB" sz="1100" dirty="0"/>
              <a:t> and </a:t>
            </a:r>
            <a:r>
              <a:rPr lang="en-GB" sz="1100" dirty="0" err="1"/>
              <a:t>AuthZ</a:t>
            </a:r>
            <a:r>
              <a:rPr lang="en-GB" sz="1100" dirty="0"/>
              <a:t> across all layers</a:t>
            </a:r>
          </a:p>
        </p:txBody>
      </p:sp>
      <p:pic>
        <p:nvPicPr>
          <p:cNvPr id="16" name="Image 13">
            <a:extLst>
              <a:ext uri="{FF2B5EF4-FFF2-40B4-BE49-F238E27FC236}">
                <a16:creationId xmlns:a16="http://schemas.microsoft.com/office/drawing/2014/main" id="{8B7088C4-E5B4-8F45-B4DE-64EEA640C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181" y="2832684"/>
            <a:ext cx="348580" cy="2677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A29887-8310-AF41-B9C2-A1B2832F0AFC}"/>
              </a:ext>
            </a:extLst>
          </p:cNvPr>
          <p:cNvSpPr txBox="1"/>
          <p:nvPr/>
        </p:nvSpPr>
        <p:spPr>
          <a:xfrm>
            <a:off x="541591" y="4011608"/>
            <a:ext cx="12907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/>
              <a:t>Research Platforms</a:t>
            </a:r>
          </a:p>
          <a:p>
            <a:pPr algn="ctr"/>
            <a:r>
              <a:rPr lang="en-GB" sz="1100" dirty="0"/>
              <a:t>Operators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03A0210B-70FE-6046-85C4-714E4B0F34E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54843" y="1617684"/>
            <a:ext cx="549545" cy="43963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B1AB16CB-4EB0-7142-A14E-6C71695F31A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71935" y="1044906"/>
            <a:ext cx="549545" cy="43963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1F16EAC-2C82-9442-98EC-49F30ED539C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1399" y="1008857"/>
            <a:ext cx="549545" cy="43963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B178F7C-014A-6440-9C9F-0D727EE1D0D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85994" y="1361204"/>
            <a:ext cx="549545" cy="439636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94DA4844-7A34-0246-9D8F-B9FA6BBFA4B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77779" y="2048837"/>
            <a:ext cx="549545" cy="43963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823C7AAE-B0C9-A546-9C92-DE28C5DAE9A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92779" y="2208077"/>
            <a:ext cx="549545" cy="4396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ED308A3-7663-9242-8039-F5A0DA6355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5298" y="2904258"/>
            <a:ext cx="1266637" cy="2901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CB14247-F783-3047-9536-A6013112D9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8625" y="2517825"/>
            <a:ext cx="451526" cy="24042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99E4DA8-A06D-6F4A-A4E3-530D603EA4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8705" y="2091614"/>
            <a:ext cx="559115" cy="2260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0BD9D9-76EB-C64F-9431-D6061D8C49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0886" y="3114517"/>
            <a:ext cx="780265" cy="179461"/>
          </a:xfrm>
          <a:prstGeom prst="rect">
            <a:avLst/>
          </a:prstGeom>
        </p:spPr>
      </p:pic>
      <p:pic>
        <p:nvPicPr>
          <p:cNvPr id="29" name="Picture 28" descr="Screen Shot 2017-05-09 at 03.49.24.png">
            <a:extLst>
              <a:ext uri="{FF2B5EF4-FFF2-40B4-BE49-F238E27FC236}">
                <a16:creationId xmlns:a16="http://schemas.microsoft.com/office/drawing/2014/main" id="{8E1BF734-E2C8-3D45-8948-CAB806CDC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820" y="2407303"/>
            <a:ext cx="1025612" cy="385739"/>
          </a:xfrm>
          <a:prstGeom prst="rect">
            <a:avLst/>
          </a:prstGeom>
        </p:spPr>
      </p:pic>
      <p:pic>
        <p:nvPicPr>
          <p:cNvPr id="30" name="Picture 6" descr="Image result for starhub logo">
            <a:extLst>
              <a:ext uri="{FF2B5EF4-FFF2-40B4-BE49-F238E27FC236}">
                <a16:creationId xmlns:a16="http://schemas.microsoft.com/office/drawing/2014/main" id="{11DD7790-27D8-3E47-97B7-BDC070EE0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018" y="1867076"/>
            <a:ext cx="855177" cy="3759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FF71886-BE07-624E-BB19-C475EB804EEB}"/>
              </a:ext>
            </a:extLst>
          </p:cNvPr>
          <p:cNvCxnSpPr>
            <a:cxnSpLocks/>
            <a:stCxn id="21" idx="2"/>
            <a:endCxn id="27" idx="3"/>
          </p:cNvCxnSpPr>
          <p:nvPr/>
        </p:nvCxnSpPr>
        <p:spPr>
          <a:xfrm flipH="1">
            <a:off x="5977820" y="1800840"/>
            <a:ext cx="482947" cy="40378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765155A-0B2D-AB44-A7EE-ABA4BD5B50F6}"/>
              </a:ext>
            </a:extLst>
          </p:cNvPr>
          <p:cNvCxnSpPr>
            <a:cxnSpLocks/>
            <a:stCxn id="22" idx="2"/>
            <a:endCxn id="28" idx="3"/>
          </p:cNvCxnSpPr>
          <p:nvPr/>
        </p:nvCxnSpPr>
        <p:spPr>
          <a:xfrm flipH="1">
            <a:off x="7141151" y="2488473"/>
            <a:ext cx="511401" cy="71577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CEDBAFA-3EDA-9943-94C6-9B34A374F867}"/>
              </a:ext>
            </a:extLst>
          </p:cNvPr>
          <p:cNvCxnSpPr>
            <a:cxnSpLocks/>
            <a:stCxn id="22" idx="2"/>
            <a:endCxn id="29" idx="3"/>
          </p:cNvCxnSpPr>
          <p:nvPr/>
        </p:nvCxnSpPr>
        <p:spPr>
          <a:xfrm flipH="1">
            <a:off x="7003432" y="2488473"/>
            <a:ext cx="649120" cy="11170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44AD4C4-AD0E-A241-B311-12AB770D5CEC}"/>
              </a:ext>
            </a:extLst>
          </p:cNvPr>
          <p:cNvCxnSpPr>
            <a:cxnSpLocks/>
            <a:stCxn id="19" idx="2"/>
            <a:endCxn id="30" idx="0"/>
          </p:cNvCxnSpPr>
          <p:nvPr/>
        </p:nvCxnSpPr>
        <p:spPr>
          <a:xfrm>
            <a:off x="3146708" y="1484542"/>
            <a:ext cx="200899" cy="38253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9F1B89E-544D-3844-956B-D4E45FBF12E3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3347607" y="1448493"/>
            <a:ext cx="1368565" cy="418583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CD0AE9F-AB23-1146-AFA9-EE34613432E2}"/>
              </a:ext>
            </a:extLst>
          </p:cNvPr>
          <p:cNvCxnSpPr>
            <a:cxnSpLocks/>
            <a:stCxn id="20" idx="2"/>
            <a:endCxn id="27" idx="0"/>
          </p:cNvCxnSpPr>
          <p:nvPr/>
        </p:nvCxnSpPr>
        <p:spPr>
          <a:xfrm>
            <a:off x="4716172" y="1448493"/>
            <a:ext cx="982091" cy="64312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3AC37B8-2D3B-9446-8D64-5F9538588E4E}"/>
              </a:ext>
            </a:extLst>
          </p:cNvPr>
          <p:cNvCxnSpPr>
            <a:cxnSpLocks/>
            <a:stCxn id="18" idx="2"/>
            <a:endCxn id="26" idx="0"/>
          </p:cNvCxnSpPr>
          <p:nvPr/>
        </p:nvCxnSpPr>
        <p:spPr>
          <a:xfrm>
            <a:off x="2429616" y="2057320"/>
            <a:ext cx="274772" cy="46050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32F08BF-D716-E642-8718-AF63E86EF067}"/>
              </a:ext>
            </a:extLst>
          </p:cNvPr>
          <p:cNvCxnSpPr>
            <a:cxnSpLocks/>
            <a:stCxn id="23" idx="2"/>
            <a:endCxn id="25" idx="0"/>
          </p:cNvCxnSpPr>
          <p:nvPr/>
        </p:nvCxnSpPr>
        <p:spPr>
          <a:xfrm>
            <a:off x="1667552" y="2647713"/>
            <a:ext cx="571065" cy="25654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85C2CA9-ED79-9741-8C1D-939A3B38BE93}"/>
              </a:ext>
            </a:extLst>
          </p:cNvPr>
          <p:cNvCxnSpPr>
            <a:cxnSpLocks/>
            <a:stCxn id="23" idx="3"/>
            <a:endCxn id="30" idx="1"/>
          </p:cNvCxnSpPr>
          <p:nvPr/>
        </p:nvCxnSpPr>
        <p:spPr>
          <a:xfrm flipV="1">
            <a:off x="1942324" y="2055071"/>
            <a:ext cx="977694" cy="37282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>
            <a:extLst>
              <a:ext uri="{FF2B5EF4-FFF2-40B4-BE49-F238E27FC236}">
                <a16:creationId xmlns:a16="http://schemas.microsoft.com/office/drawing/2014/main" id="{4949162C-24FA-3449-8C75-F7FC0C7982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3510" y="4235489"/>
            <a:ext cx="382737" cy="360000"/>
          </a:xfrm>
          <a:prstGeom prst="rect">
            <a:avLst/>
          </a:prstGeom>
        </p:spPr>
      </p:pic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D1CDB9E-275B-F544-90E1-572F99B223C4}"/>
              </a:ext>
            </a:extLst>
          </p:cNvPr>
          <p:cNvCxnSpPr>
            <a:cxnSpLocks/>
          </p:cNvCxnSpPr>
          <p:nvPr/>
        </p:nvCxnSpPr>
        <p:spPr>
          <a:xfrm>
            <a:off x="1572479" y="3590395"/>
            <a:ext cx="1385264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5F4F9F4-BB40-5A47-BB6B-1994EA3A9B9E}"/>
              </a:ext>
            </a:extLst>
          </p:cNvPr>
          <p:cNvCxnSpPr>
            <a:cxnSpLocks/>
          </p:cNvCxnSpPr>
          <p:nvPr/>
        </p:nvCxnSpPr>
        <p:spPr>
          <a:xfrm>
            <a:off x="1572479" y="3835261"/>
            <a:ext cx="2443518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CF8856B-C123-7743-8DD5-E7C8EBEF1499}"/>
              </a:ext>
            </a:extLst>
          </p:cNvPr>
          <p:cNvCxnSpPr>
            <a:cxnSpLocks/>
          </p:cNvCxnSpPr>
          <p:nvPr/>
        </p:nvCxnSpPr>
        <p:spPr>
          <a:xfrm flipV="1">
            <a:off x="1572479" y="3709422"/>
            <a:ext cx="1943296" cy="681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C5AFC1C7-A333-FE4A-A301-7494D9981A06}"/>
              </a:ext>
            </a:extLst>
          </p:cNvPr>
          <p:cNvSpPr txBox="1"/>
          <p:nvPr/>
        </p:nvSpPr>
        <p:spPr>
          <a:xfrm>
            <a:off x="1058030" y="1379755"/>
            <a:ext cx="1495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Research Communities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B553E8B-EF2B-9546-8F54-C50D766345D2}"/>
              </a:ext>
            </a:extLst>
          </p:cNvPr>
          <p:cNvSpPr txBox="1"/>
          <p:nvPr/>
        </p:nvSpPr>
        <p:spPr>
          <a:xfrm>
            <a:off x="6648890" y="1733733"/>
            <a:ext cx="1495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Research Communities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35DB8D30-A6B6-F844-8851-4FDDEBF6B71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54022" y="3091052"/>
            <a:ext cx="381000" cy="3429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0F3D0C94-21B4-FE47-B56D-9550A884AEA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05186" y="2468683"/>
            <a:ext cx="861115" cy="389552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D3CB245C-9317-6842-9AF6-554E6854B4F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17161" y="2952630"/>
            <a:ext cx="852007" cy="206433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22EF5DFA-BB39-0947-85D6-F616B5126D7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D64DD7-E401-D349-AEA1-1ACFBF8F4C7F}"/>
              </a:ext>
            </a:extLst>
          </p:cNvPr>
          <p:cNvSpPr/>
          <p:nvPr/>
        </p:nvSpPr>
        <p:spPr>
          <a:xfrm>
            <a:off x="2889535" y="2090627"/>
            <a:ext cx="3449935" cy="5560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895546-5D43-F14F-A9E6-BF0DB928A60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39020" y="2209636"/>
            <a:ext cx="925200" cy="36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D806E3-661B-8047-89F2-378E0D81285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50769" y="2139190"/>
            <a:ext cx="443097" cy="500892"/>
          </a:xfrm>
          <a:prstGeom prst="rect">
            <a:avLst/>
          </a:prstGeom>
        </p:spPr>
      </p:pic>
      <p:pic>
        <p:nvPicPr>
          <p:cNvPr id="46" name="Picture 2" descr="MiCADOscale">
            <a:extLst>
              <a:ext uri="{FF2B5EF4-FFF2-40B4-BE49-F238E27FC236}">
                <a16:creationId xmlns:a16="http://schemas.microsoft.com/office/drawing/2014/main" id="{3B2D4988-C6E3-C643-99B7-B30D3FE0C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592" y="2166923"/>
            <a:ext cx="525024" cy="44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B87BC2-F975-7645-BA32-9130881C364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13552" y="2098127"/>
            <a:ext cx="621887" cy="58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53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96AC84-BDC5-3441-8384-CE7E845D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077" y="169145"/>
            <a:ext cx="5585868" cy="341632"/>
          </a:xfrm>
        </p:spPr>
        <p:txBody>
          <a:bodyPr/>
          <a:lstStyle/>
          <a:p>
            <a:r>
              <a:rPr lang="en-GB" dirty="0"/>
              <a:t>Session 2: </a:t>
            </a:r>
            <a:r>
              <a:rPr lang="en" dirty="0"/>
              <a:t>State of the Federation and Future Opportunities</a:t>
            </a:r>
            <a:endParaRPr lang="en-GB" dirty="0"/>
          </a:p>
        </p:txBody>
      </p:sp>
      <p:sp>
        <p:nvSpPr>
          <p:cNvPr id="7" name="Pie 6">
            <a:extLst>
              <a:ext uri="{FF2B5EF4-FFF2-40B4-BE49-F238E27FC236}">
                <a16:creationId xmlns:a16="http://schemas.microsoft.com/office/drawing/2014/main" id="{0D8C59F0-A281-7942-B3AC-CE704F93D0E3}"/>
              </a:ext>
            </a:extLst>
          </p:cNvPr>
          <p:cNvSpPr/>
          <p:nvPr/>
        </p:nvSpPr>
        <p:spPr>
          <a:xfrm>
            <a:off x="3177824" y="3334054"/>
            <a:ext cx="1537200" cy="1533237"/>
          </a:xfrm>
          <a:prstGeom prst="pie">
            <a:avLst>
              <a:gd name="adj1" fmla="val 10796514"/>
              <a:gd name="adj2" fmla="val 2158417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1100" dirty="0">
                <a:solidFill>
                  <a:schemeClr val="accent2"/>
                </a:solidFill>
              </a:rPr>
              <a:t>IaaS</a:t>
            </a:r>
          </a:p>
          <a:p>
            <a:pPr algn="ctr"/>
            <a:r>
              <a:rPr lang="en-GB" sz="1100" dirty="0">
                <a:solidFill>
                  <a:schemeClr val="accent2"/>
                </a:solidFill>
              </a:rPr>
              <a:t>providers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520E2E82-85C7-9343-BEE9-11586E3FD2A7}"/>
              </a:ext>
            </a:extLst>
          </p:cNvPr>
          <p:cNvSpPr/>
          <p:nvPr/>
        </p:nvSpPr>
        <p:spPr>
          <a:xfrm>
            <a:off x="2648716" y="2802872"/>
            <a:ext cx="2595417" cy="2595600"/>
          </a:xfrm>
          <a:prstGeom prst="blockArc">
            <a:avLst>
              <a:gd name="adj1" fmla="val 10800000"/>
              <a:gd name="adj2" fmla="val 36472"/>
              <a:gd name="adj3" fmla="val 164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59F6F-02F9-E844-8AF5-F5BCD5F33F6E}"/>
              </a:ext>
            </a:extLst>
          </p:cNvPr>
          <p:cNvSpPr txBox="1"/>
          <p:nvPr/>
        </p:nvSpPr>
        <p:spPr>
          <a:xfrm>
            <a:off x="3294643" y="3040776"/>
            <a:ext cx="13035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accent1"/>
                </a:solidFill>
              </a:rPr>
              <a:t>Federation Services</a:t>
            </a: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0E257680-C8B4-7441-B9DE-5EBCCD5949F6}"/>
              </a:ext>
            </a:extLst>
          </p:cNvPr>
          <p:cNvSpPr>
            <a:spLocks noChangeAspect="1"/>
          </p:cNvSpPr>
          <p:nvPr/>
        </p:nvSpPr>
        <p:spPr>
          <a:xfrm>
            <a:off x="2110424" y="2263112"/>
            <a:ext cx="3672000" cy="3675120"/>
          </a:xfrm>
          <a:prstGeom prst="blockArc">
            <a:avLst>
              <a:gd name="adj1" fmla="val 10800000"/>
              <a:gd name="adj2" fmla="val 52977"/>
              <a:gd name="adj3" fmla="val 1179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DB1D58-1A92-704E-8F57-46D5251D7667}"/>
              </a:ext>
            </a:extLst>
          </p:cNvPr>
          <p:cNvSpPr txBox="1"/>
          <p:nvPr/>
        </p:nvSpPr>
        <p:spPr>
          <a:xfrm>
            <a:off x="3458951" y="2406414"/>
            <a:ext cx="9749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accent6"/>
                </a:solidFill>
              </a:rPr>
              <a:t>Orchestration</a:t>
            </a: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7501CFBC-BAFB-9E42-8738-74A26412AA32}"/>
              </a:ext>
            </a:extLst>
          </p:cNvPr>
          <p:cNvSpPr>
            <a:spLocks noChangeAspect="1"/>
          </p:cNvSpPr>
          <p:nvPr/>
        </p:nvSpPr>
        <p:spPr>
          <a:xfrm>
            <a:off x="1570424" y="1724672"/>
            <a:ext cx="4752000" cy="4752000"/>
          </a:xfrm>
          <a:prstGeom prst="blockArc">
            <a:avLst>
              <a:gd name="adj1" fmla="val 10800000"/>
              <a:gd name="adj2" fmla="val 49421"/>
              <a:gd name="adj3" fmla="val 904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ECE71E-1CC3-6048-BE9E-C7EBC0F67F4E}"/>
              </a:ext>
            </a:extLst>
          </p:cNvPr>
          <p:cNvSpPr txBox="1"/>
          <p:nvPr/>
        </p:nvSpPr>
        <p:spPr>
          <a:xfrm>
            <a:off x="3578375" y="1830888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Platforms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2B70123-6856-1740-9005-85049716A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1499" y="3486690"/>
            <a:ext cx="556828" cy="44546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C5E7CC0-31CB-E040-8498-74D28E609A28}"/>
              </a:ext>
            </a:extLst>
          </p:cNvPr>
          <p:cNvSpPr/>
          <p:nvPr/>
        </p:nvSpPr>
        <p:spPr>
          <a:xfrm>
            <a:off x="1570424" y="4185274"/>
            <a:ext cx="4752000" cy="43410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Check-in : Common </a:t>
            </a:r>
            <a:r>
              <a:rPr lang="en-GB" sz="1100" dirty="0" err="1"/>
              <a:t>AuthN</a:t>
            </a:r>
            <a:r>
              <a:rPr lang="en-GB" sz="1100" dirty="0"/>
              <a:t> and </a:t>
            </a:r>
            <a:r>
              <a:rPr lang="en-GB" sz="1100" dirty="0" err="1"/>
              <a:t>AuthZ</a:t>
            </a:r>
            <a:r>
              <a:rPr lang="en-GB" sz="1100" dirty="0"/>
              <a:t> across all layers</a:t>
            </a:r>
          </a:p>
        </p:txBody>
      </p:sp>
      <p:pic>
        <p:nvPicPr>
          <p:cNvPr id="16" name="Image 13">
            <a:extLst>
              <a:ext uri="{FF2B5EF4-FFF2-40B4-BE49-F238E27FC236}">
                <a16:creationId xmlns:a16="http://schemas.microsoft.com/office/drawing/2014/main" id="{8B7088C4-E5B4-8F45-B4DE-64EEA640C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2134" y="2832684"/>
            <a:ext cx="348580" cy="2677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A29887-8310-AF41-B9C2-A1B2832F0AFC}"/>
              </a:ext>
            </a:extLst>
          </p:cNvPr>
          <p:cNvSpPr txBox="1"/>
          <p:nvPr/>
        </p:nvSpPr>
        <p:spPr>
          <a:xfrm>
            <a:off x="-15456" y="4011608"/>
            <a:ext cx="12907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/>
              <a:t>Research Platforms</a:t>
            </a:r>
          </a:p>
          <a:p>
            <a:pPr algn="ctr"/>
            <a:r>
              <a:rPr lang="en-GB" sz="1100" dirty="0"/>
              <a:t>Operators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03A0210B-70FE-6046-85C4-714E4B0F34E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97796" y="1617684"/>
            <a:ext cx="549545" cy="43963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B1AB16CB-4EB0-7142-A14E-6C71695F31A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14888" y="1044906"/>
            <a:ext cx="549545" cy="43963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1F16EAC-2C82-9442-98EC-49F30ED539C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84352" y="1008857"/>
            <a:ext cx="549545" cy="43963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B178F7C-014A-6440-9C9F-0D727EE1D0D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28947" y="1361204"/>
            <a:ext cx="549545" cy="43963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823C7AAE-B0C9-A546-9C92-DE28C5DAE9A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5732" y="2208077"/>
            <a:ext cx="549545" cy="4396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ED308A3-7663-9242-8039-F5A0DA6355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251" y="2904258"/>
            <a:ext cx="1266637" cy="2901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CB14247-F783-3047-9536-A6013112D9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1578" y="2517825"/>
            <a:ext cx="451526" cy="24042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99E4DA8-A06D-6F4A-A4E3-530D603EA4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1658" y="2091614"/>
            <a:ext cx="559115" cy="2260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0BD9D9-76EB-C64F-9431-D6061D8C49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3839" y="3114517"/>
            <a:ext cx="780265" cy="179461"/>
          </a:xfrm>
          <a:prstGeom prst="rect">
            <a:avLst/>
          </a:prstGeom>
        </p:spPr>
      </p:pic>
      <p:pic>
        <p:nvPicPr>
          <p:cNvPr id="29" name="Picture 28" descr="Screen Shot 2017-05-09 at 03.49.24.png">
            <a:extLst>
              <a:ext uri="{FF2B5EF4-FFF2-40B4-BE49-F238E27FC236}">
                <a16:creationId xmlns:a16="http://schemas.microsoft.com/office/drawing/2014/main" id="{8E1BF734-E2C8-3D45-8948-CAB806CDC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0773" y="2407303"/>
            <a:ext cx="1025612" cy="385739"/>
          </a:xfrm>
          <a:prstGeom prst="rect">
            <a:avLst/>
          </a:prstGeom>
        </p:spPr>
      </p:pic>
      <p:pic>
        <p:nvPicPr>
          <p:cNvPr id="30" name="Picture 6" descr="Image result for starhub logo">
            <a:extLst>
              <a:ext uri="{FF2B5EF4-FFF2-40B4-BE49-F238E27FC236}">
                <a16:creationId xmlns:a16="http://schemas.microsoft.com/office/drawing/2014/main" id="{11DD7790-27D8-3E47-97B7-BDC070EE0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971" y="1867076"/>
            <a:ext cx="855177" cy="3759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FF71886-BE07-624E-BB19-C475EB804EEB}"/>
              </a:ext>
            </a:extLst>
          </p:cNvPr>
          <p:cNvCxnSpPr>
            <a:cxnSpLocks/>
            <a:stCxn id="21" idx="2"/>
            <a:endCxn id="27" idx="3"/>
          </p:cNvCxnSpPr>
          <p:nvPr/>
        </p:nvCxnSpPr>
        <p:spPr>
          <a:xfrm flipH="1">
            <a:off x="5420773" y="1800840"/>
            <a:ext cx="482947" cy="40378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44AD4C4-AD0E-A241-B311-12AB770D5CEC}"/>
              </a:ext>
            </a:extLst>
          </p:cNvPr>
          <p:cNvCxnSpPr>
            <a:cxnSpLocks/>
            <a:stCxn id="19" idx="2"/>
            <a:endCxn id="30" idx="0"/>
          </p:cNvCxnSpPr>
          <p:nvPr/>
        </p:nvCxnSpPr>
        <p:spPr>
          <a:xfrm>
            <a:off x="2589661" y="1484542"/>
            <a:ext cx="200899" cy="38253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9F1B89E-544D-3844-956B-D4E45FBF12E3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2790560" y="1448493"/>
            <a:ext cx="1368565" cy="418583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CD0AE9F-AB23-1146-AFA9-EE34613432E2}"/>
              </a:ext>
            </a:extLst>
          </p:cNvPr>
          <p:cNvCxnSpPr>
            <a:cxnSpLocks/>
            <a:stCxn id="20" idx="2"/>
            <a:endCxn id="27" idx="0"/>
          </p:cNvCxnSpPr>
          <p:nvPr/>
        </p:nvCxnSpPr>
        <p:spPr>
          <a:xfrm>
            <a:off x="4159125" y="1448493"/>
            <a:ext cx="982091" cy="64312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3AC37B8-2D3B-9446-8D64-5F9538588E4E}"/>
              </a:ext>
            </a:extLst>
          </p:cNvPr>
          <p:cNvCxnSpPr>
            <a:cxnSpLocks/>
            <a:stCxn id="18" idx="2"/>
            <a:endCxn id="26" idx="0"/>
          </p:cNvCxnSpPr>
          <p:nvPr/>
        </p:nvCxnSpPr>
        <p:spPr>
          <a:xfrm>
            <a:off x="1872569" y="2057320"/>
            <a:ext cx="274772" cy="46050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32F08BF-D716-E642-8718-AF63E86EF067}"/>
              </a:ext>
            </a:extLst>
          </p:cNvPr>
          <p:cNvCxnSpPr>
            <a:cxnSpLocks/>
            <a:stCxn id="23" idx="2"/>
            <a:endCxn id="25" idx="0"/>
          </p:cNvCxnSpPr>
          <p:nvPr/>
        </p:nvCxnSpPr>
        <p:spPr>
          <a:xfrm>
            <a:off x="1110505" y="2647713"/>
            <a:ext cx="571065" cy="25654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85C2CA9-ED79-9741-8C1D-939A3B38BE93}"/>
              </a:ext>
            </a:extLst>
          </p:cNvPr>
          <p:cNvCxnSpPr>
            <a:cxnSpLocks/>
            <a:stCxn id="23" idx="3"/>
            <a:endCxn id="30" idx="1"/>
          </p:cNvCxnSpPr>
          <p:nvPr/>
        </p:nvCxnSpPr>
        <p:spPr>
          <a:xfrm flipV="1">
            <a:off x="1385277" y="2055071"/>
            <a:ext cx="977694" cy="37282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>
            <a:extLst>
              <a:ext uri="{FF2B5EF4-FFF2-40B4-BE49-F238E27FC236}">
                <a16:creationId xmlns:a16="http://schemas.microsoft.com/office/drawing/2014/main" id="{4949162C-24FA-3449-8C75-F7FC0C7982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86463" y="4235489"/>
            <a:ext cx="382737" cy="360000"/>
          </a:xfrm>
          <a:prstGeom prst="rect">
            <a:avLst/>
          </a:prstGeom>
        </p:spPr>
      </p:pic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D1CDB9E-275B-F544-90E1-572F99B223C4}"/>
              </a:ext>
            </a:extLst>
          </p:cNvPr>
          <p:cNvCxnSpPr>
            <a:cxnSpLocks/>
          </p:cNvCxnSpPr>
          <p:nvPr/>
        </p:nvCxnSpPr>
        <p:spPr>
          <a:xfrm>
            <a:off x="1015432" y="3590395"/>
            <a:ext cx="1385264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5F4F9F4-BB40-5A47-BB6B-1994EA3A9B9E}"/>
              </a:ext>
            </a:extLst>
          </p:cNvPr>
          <p:cNvCxnSpPr>
            <a:cxnSpLocks/>
          </p:cNvCxnSpPr>
          <p:nvPr/>
        </p:nvCxnSpPr>
        <p:spPr>
          <a:xfrm>
            <a:off x="1015432" y="3835261"/>
            <a:ext cx="2443518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CF8856B-C123-7743-8DD5-E7C8EBEF1499}"/>
              </a:ext>
            </a:extLst>
          </p:cNvPr>
          <p:cNvCxnSpPr>
            <a:cxnSpLocks/>
          </p:cNvCxnSpPr>
          <p:nvPr/>
        </p:nvCxnSpPr>
        <p:spPr>
          <a:xfrm flipV="1">
            <a:off x="1015432" y="3709422"/>
            <a:ext cx="1943296" cy="681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C5AFC1C7-A333-FE4A-A301-7494D9981A06}"/>
              </a:ext>
            </a:extLst>
          </p:cNvPr>
          <p:cNvSpPr txBox="1"/>
          <p:nvPr/>
        </p:nvSpPr>
        <p:spPr>
          <a:xfrm>
            <a:off x="500983" y="1379755"/>
            <a:ext cx="1495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Research Communities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B553E8B-EF2B-9546-8F54-C50D766345D2}"/>
              </a:ext>
            </a:extLst>
          </p:cNvPr>
          <p:cNvSpPr txBox="1"/>
          <p:nvPr/>
        </p:nvSpPr>
        <p:spPr>
          <a:xfrm>
            <a:off x="6091843" y="1733733"/>
            <a:ext cx="1495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Research Communities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35DB8D30-A6B6-F844-8851-4FDDEBF6B71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96975" y="3091052"/>
            <a:ext cx="381000" cy="3429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0F3D0C94-21B4-FE47-B56D-9550A884AEA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48139" y="2468683"/>
            <a:ext cx="861115" cy="389552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D3CB245C-9317-6842-9AF6-554E6854B4F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60114" y="2952630"/>
            <a:ext cx="852007" cy="206433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BF5D1B8-64D3-7B4A-AE64-5B97A850A8CE}"/>
              </a:ext>
            </a:extLst>
          </p:cNvPr>
          <p:cNvSpPr txBox="1"/>
          <p:nvPr/>
        </p:nvSpPr>
        <p:spPr>
          <a:xfrm>
            <a:off x="6694401" y="2713232"/>
            <a:ext cx="2034119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Nectar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Univ. Lille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CESNET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Business models</a:t>
            </a:r>
          </a:p>
        </p:txBody>
      </p:sp>
    </p:spTree>
    <p:extLst>
      <p:ext uri="{BB962C8B-B14F-4D97-AF65-F5344CB8AC3E}">
        <p14:creationId xmlns:p14="http://schemas.microsoft.com/office/powerpoint/2010/main" val="1135985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96AC84-BDC5-3441-8384-CE7E845D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077" y="169145"/>
            <a:ext cx="5585868" cy="341632"/>
          </a:xfrm>
        </p:spPr>
        <p:txBody>
          <a:bodyPr/>
          <a:lstStyle/>
          <a:p>
            <a:r>
              <a:rPr lang="en-GB" dirty="0"/>
              <a:t>Session 3: </a:t>
            </a:r>
            <a:r>
              <a:rPr lang="en" dirty="0"/>
              <a:t> Cloud Technical Roadmap</a:t>
            </a:r>
            <a:endParaRPr lang="en-GB" dirty="0"/>
          </a:p>
        </p:txBody>
      </p:sp>
      <p:sp>
        <p:nvSpPr>
          <p:cNvPr id="7" name="Pie 6">
            <a:extLst>
              <a:ext uri="{FF2B5EF4-FFF2-40B4-BE49-F238E27FC236}">
                <a16:creationId xmlns:a16="http://schemas.microsoft.com/office/drawing/2014/main" id="{0D8C59F0-A281-7942-B3AC-CE704F93D0E3}"/>
              </a:ext>
            </a:extLst>
          </p:cNvPr>
          <p:cNvSpPr/>
          <p:nvPr/>
        </p:nvSpPr>
        <p:spPr>
          <a:xfrm>
            <a:off x="3177824" y="3334054"/>
            <a:ext cx="1537200" cy="1533237"/>
          </a:xfrm>
          <a:prstGeom prst="pie">
            <a:avLst>
              <a:gd name="adj1" fmla="val 10796514"/>
              <a:gd name="adj2" fmla="val 2158417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1100" dirty="0">
                <a:solidFill>
                  <a:schemeClr val="accent2"/>
                </a:solidFill>
              </a:rPr>
              <a:t>IaaS</a:t>
            </a:r>
          </a:p>
          <a:p>
            <a:pPr algn="ctr"/>
            <a:r>
              <a:rPr lang="en-GB" sz="1100" dirty="0">
                <a:solidFill>
                  <a:schemeClr val="accent2"/>
                </a:solidFill>
              </a:rPr>
              <a:t>providers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520E2E82-85C7-9343-BEE9-11586E3FD2A7}"/>
              </a:ext>
            </a:extLst>
          </p:cNvPr>
          <p:cNvSpPr/>
          <p:nvPr/>
        </p:nvSpPr>
        <p:spPr>
          <a:xfrm>
            <a:off x="2648716" y="2802872"/>
            <a:ext cx="2595417" cy="2595600"/>
          </a:xfrm>
          <a:prstGeom prst="blockArc">
            <a:avLst>
              <a:gd name="adj1" fmla="val 10800000"/>
              <a:gd name="adj2" fmla="val 36472"/>
              <a:gd name="adj3" fmla="val 164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59F6F-02F9-E844-8AF5-F5BCD5F33F6E}"/>
              </a:ext>
            </a:extLst>
          </p:cNvPr>
          <p:cNvSpPr txBox="1"/>
          <p:nvPr/>
        </p:nvSpPr>
        <p:spPr>
          <a:xfrm>
            <a:off x="3294643" y="3040776"/>
            <a:ext cx="13035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accent1"/>
                </a:solidFill>
              </a:rPr>
              <a:t>Federation Services</a:t>
            </a: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0E257680-C8B4-7441-B9DE-5EBCCD5949F6}"/>
              </a:ext>
            </a:extLst>
          </p:cNvPr>
          <p:cNvSpPr>
            <a:spLocks noChangeAspect="1"/>
          </p:cNvSpPr>
          <p:nvPr/>
        </p:nvSpPr>
        <p:spPr>
          <a:xfrm>
            <a:off x="2110424" y="2263112"/>
            <a:ext cx="3672000" cy="3675120"/>
          </a:xfrm>
          <a:prstGeom prst="blockArc">
            <a:avLst>
              <a:gd name="adj1" fmla="val 10800000"/>
              <a:gd name="adj2" fmla="val 52977"/>
              <a:gd name="adj3" fmla="val 1179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DB1D58-1A92-704E-8F57-46D5251D7667}"/>
              </a:ext>
            </a:extLst>
          </p:cNvPr>
          <p:cNvSpPr txBox="1"/>
          <p:nvPr/>
        </p:nvSpPr>
        <p:spPr>
          <a:xfrm>
            <a:off x="3458951" y="2406414"/>
            <a:ext cx="9749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accent6"/>
                </a:solidFill>
              </a:rPr>
              <a:t>Orchestration</a:t>
            </a: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7501CFBC-BAFB-9E42-8738-74A26412AA32}"/>
              </a:ext>
            </a:extLst>
          </p:cNvPr>
          <p:cNvSpPr>
            <a:spLocks noChangeAspect="1"/>
          </p:cNvSpPr>
          <p:nvPr/>
        </p:nvSpPr>
        <p:spPr>
          <a:xfrm>
            <a:off x="1570424" y="1724672"/>
            <a:ext cx="4752000" cy="4752000"/>
          </a:xfrm>
          <a:prstGeom prst="blockArc">
            <a:avLst>
              <a:gd name="adj1" fmla="val 10800000"/>
              <a:gd name="adj2" fmla="val 49421"/>
              <a:gd name="adj3" fmla="val 904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ECE71E-1CC3-6048-BE9E-C7EBC0F67F4E}"/>
              </a:ext>
            </a:extLst>
          </p:cNvPr>
          <p:cNvSpPr txBox="1"/>
          <p:nvPr/>
        </p:nvSpPr>
        <p:spPr>
          <a:xfrm>
            <a:off x="3578375" y="1830888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Platforms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2B70123-6856-1740-9005-85049716A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1499" y="3486690"/>
            <a:ext cx="556828" cy="44546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C5E7CC0-31CB-E040-8498-74D28E609A28}"/>
              </a:ext>
            </a:extLst>
          </p:cNvPr>
          <p:cNvSpPr/>
          <p:nvPr/>
        </p:nvSpPr>
        <p:spPr>
          <a:xfrm>
            <a:off x="1570424" y="4185274"/>
            <a:ext cx="4752000" cy="43410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Check-in : Common </a:t>
            </a:r>
            <a:r>
              <a:rPr lang="en-GB" sz="1100" dirty="0" err="1"/>
              <a:t>AuthN</a:t>
            </a:r>
            <a:r>
              <a:rPr lang="en-GB" sz="1100" dirty="0"/>
              <a:t> and </a:t>
            </a:r>
            <a:r>
              <a:rPr lang="en-GB" sz="1100" dirty="0" err="1"/>
              <a:t>AuthZ</a:t>
            </a:r>
            <a:r>
              <a:rPr lang="en-GB" sz="1100" dirty="0"/>
              <a:t> across all layers</a:t>
            </a:r>
          </a:p>
        </p:txBody>
      </p:sp>
      <p:pic>
        <p:nvPicPr>
          <p:cNvPr id="16" name="Image 13">
            <a:extLst>
              <a:ext uri="{FF2B5EF4-FFF2-40B4-BE49-F238E27FC236}">
                <a16:creationId xmlns:a16="http://schemas.microsoft.com/office/drawing/2014/main" id="{8B7088C4-E5B4-8F45-B4DE-64EEA640C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2134" y="2832684"/>
            <a:ext cx="348580" cy="2677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A29887-8310-AF41-B9C2-A1B2832F0AFC}"/>
              </a:ext>
            </a:extLst>
          </p:cNvPr>
          <p:cNvSpPr txBox="1"/>
          <p:nvPr/>
        </p:nvSpPr>
        <p:spPr>
          <a:xfrm>
            <a:off x="-15456" y="4011608"/>
            <a:ext cx="12907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/>
              <a:t>Research Platforms</a:t>
            </a:r>
          </a:p>
          <a:p>
            <a:pPr algn="ctr"/>
            <a:r>
              <a:rPr lang="en-GB" sz="1100" dirty="0"/>
              <a:t>Operators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03A0210B-70FE-6046-85C4-714E4B0F34E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97796" y="1617684"/>
            <a:ext cx="549545" cy="43963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B1AB16CB-4EB0-7142-A14E-6C71695F31A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14888" y="1044906"/>
            <a:ext cx="549545" cy="43963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1F16EAC-2C82-9442-98EC-49F30ED539C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84352" y="1008857"/>
            <a:ext cx="549545" cy="43963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B178F7C-014A-6440-9C9F-0D727EE1D0D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28947" y="1361204"/>
            <a:ext cx="549545" cy="43963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823C7AAE-B0C9-A546-9C92-DE28C5DAE9A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5732" y="2208077"/>
            <a:ext cx="549545" cy="4396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ED308A3-7663-9242-8039-F5A0DA6355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251" y="2904258"/>
            <a:ext cx="1266637" cy="2901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CB14247-F783-3047-9536-A6013112D9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1578" y="2517825"/>
            <a:ext cx="451526" cy="24042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99E4DA8-A06D-6F4A-A4E3-530D603EA4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1658" y="2091614"/>
            <a:ext cx="559115" cy="2260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0BD9D9-76EB-C64F-9431-D6061D8C49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3839" y="3114517"/>
            <a:ext cx="780265" cy="179461"/>
          </a:xfrm>
          <a:prstGeom prst="rect">
            <a:avLst/>
          </a:prstGeom>
        </p:spPr>
      </p:pic>
      <p:pic>
        <p:nvPicPr>
          <p:cNvPr id="29" name="Picture 28" descr="Screen Shot 2017-05-09 at 03.49.24.png">
            <a:extLst>
              <a:ext uri="{FF2B5EF4-FFF2-40B4-BE49-F238E27FC236}">
                <a16:creationId xmlns:a16="http://schemas.microsoft.com/office/drawing/2014/main" id="{8E1BF734-E2C8-3D45-8948-CAB806CDC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0773" y="2407303"/>
            <a:ext cx="1025612" cy="385739"/>
          </a:xfrm>
          <a:prstGeom prst="rect">
            <a:avLst/>
          </a:prstGeom>
        </p:spPr>
      </p:pic>
      <p:pic>
        <p:nvPicPr>
          <p:cNvPr id="30" name="Picture 6" descr="Image result for starhub logo">
            <a:extLst>
              <a:ext uri="{FF2B5EF4-FFF2-40B4-BE49-F238E27FC236}">
                <a16:creationId xmlns:a16="http://schemas.microsoft.com/office/drawing/2014/main" id="{11DD7790-27D8-3E47-97B7-BDC070EE0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971" y="1867076"/>
            <a:ext cx="855177" cy="3759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FF71886-BE07-624E-BB19-C475EB804EEB}"/>
              </a:ext>
            </a:extLst>
          </p:cNvPr>
          <p:cNvCxnSpPr>
            <a:cxnSpLocks/>
            <a:stCxn id="21" idx="2"/>
            <a:endCxn id="27" idx="3"/>
          </p:cNvCxnSpPr>
          <p:nvPr/>
        </p:nvCxnSpPr>
        <p:spPr>
          <a:xfrm flipH="1">
            <a:off x="5420773" y="1800840"/>
            <a:ext cx="482947" cy="40378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44AD4C4-AD0E-A241-B311-12AB770D5CEC}"/>
              </a:ext>
            </a:extLst>
          </p:cNvPr>
          <p:cNvCxnSpPr>
            <a:cxnSpLocks/>
            <a:stCxn id="19" idx="2"/>
            <a:endCxn id="30" idx="0"/>
          </p:cNvCxnSpPr>
          <p:nvPr/>
        </p:nvCxnSpPr>
        <p:spPr>
          <a:xfrm>
            <a:off x="2589661" y="1484542"/>
            <a:ext cx="200899" cy="38253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9F1B89E-544D-3844-956B-D4E45FBF12E3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2790560" y="1448493"/>
            <a:ext cx="1368565" cy="418583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CD0AE9F-AB23-1146-AFA9-EE34613432E2}"/>
              </a:ext>
            </a:extLst>
          </p:cNvPr>
          <p:cNvCxnSpPr>
            <a:cxnSpLocks/>
            <a:stCxn id="20" idx="2"/>
            <a:endCxn id="27" idx="0"/>
          </p:cNvCxnSpPr>
          <p:nvPr/>
        </p:nvCxnSpPr>
        <p:spPr>
          <a:xfrm>
            <a:off x="4159125" y="1448493"/>
            <a:ext cx="982091" cy="64312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3AC37B8-2D3B-9446-8D64-5F9538588E4E}"/>
              </a:ext>
            </a:extLst>
          </p:cNvPr>
          <p:cNvCxnSpPr>
            <a:cxnSpLocks/>
            <a:stCxn id="18" idx="2"/>
            <a:endCxn id="26" idx="0"/>
          </p:cNvCxnSpPr>
          <p:nvPr/>
        </p:nvCxnSpPr>
        <p:spPr>
          <a:xfrm>
            <a:off x="1872569" y="2057320"/>
            <a:ext cx="274772" cy="46050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32F08BF-D716-E642-8718-AF63E86EF067}"/>
              </a:ext>
            </a:extLst>
          </p:cNvPr>
          <p:cNvCxnSpPr>
            <a:cxnSpLocks/>
            <a:stCxn id="23" idx="2"/>
            <a:endCxn id="25" idx="0"/>
          </p:cNvCxnSpPr>
          <p:nvPr/>
        </p:nvCxnSpPr>
        <p:spPr>
          <a:xfrm>
            <a:off x="1110505" y="2647713"/>
            <a:ext cx="571065" cy="25654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85C2CA9-ED79-9741-8C1D-939A3B38BE93}"/>
              </a:ext>
            </a:extLst>
          </p:cNvPr>
          <p:cNvCxnSpPr>
            <a:cxnSpLocks/>
            <a:stCxn id="23" idx="3"/>
            <a:endCxn id="30" idx="1"/>
          </p:cNvCxnSpPr>
          <p:nvPr/>
        </p:nvCxnSpPr>
        <p:spPr>
          <a:xfrm flipV="1">
            <a:off x="1385277" y="2055071"/>
            <a:ext cx="977694" cy="37282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>
            <a:extLst>
              <a:ext uri="{FF2B5EF4-FFF2-40B4-BE49-F238E27FC236}">
                <a16:creationId xmlns:a16="http://schemas.microsoft.com/office/drawing/2014/main" id="{4949162C-24FA-3449-8C75-F7FC0C7982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86463" y="4235489"/>
            <a:ext cx="382737" cy="360000"/>
          </a:xfrm>
          <a:prstGeom prst="rect">
            <a:avLst/>
          </a:prstGeom>
        </p:spPr>
      </p:pic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D1CDB9E-275B-F544-90E1-572F99B223C4}"/>
              </a:ext>
            </a:extLst>
          </p:cNvPr>
          <p:cNvCxnSpPr>
            <a:cxnSpLocks/>
          </p:cNvCxnSpPr>
          <p:nvPr/>
        </p:nvCxnSpPr>
        <p:spPr>
          <a:xfrm>
            <a:off x="1015432" y="3590395"/>
            <a:ext cx="1385264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5F4F9F4-BB40-5A47-BB6B-1994EA3A9B9E}"/>
              </a:ext>
            </a:extLst>
          </p:cNvPr>
          <p:cNvCxnSpPr>
            <a:cxnSpLocks/>
          </p:cNvCxnSpPr>
          <p:nvPr/>
        </p:nvCxnSpPr>
        <p:spPr>
          <a:xfrm>
            <a:off x="1015432" y="3835261"/>
            <a:ext cx="2443518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CF8856B-C123-7743-8DD5-E7C8EBEF1499}"/>
              </a:ext>
            </a:extLst>
          </p:cNvPr>
          <p:cNvCxnSpPr>
            <a:cxnSpLocks/>
          </p:cNvCxnSpPr>
          <p:nvPr/>
        </p:nvCxnSpPr>
        <p:spPr>
          <a:xfrm flipV="1">
            <a:off x="1015432" y="3709422"/>
            <a:ext cx="1943296" cy="681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C5AFC1C7-A333-FE4A-A301-7494D9981A06}"/>
              </a:ext>
            </a:extLst>
          </p:cNvPr>
          <p:cNvSpPr txBox="1"/>
          <p:nvPr/>
        </p:nvSpPr>
        <p:spPr>
          <a:xfrm>
            <a:off x="500983" y="1379755"/>
            <a:ext cx="1495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Research Communities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B553E8B-EF2B-9546-8F54-C50D766345D2}"/>
              </a:ext>
            </a:extLst>
          </p:cNvPr>
          <p:cNvSpPr txBox="1"/>
          <p:nvPr/>
        </p:nvSpPr>
        <p:spPr>
          <a:xfrm>
            <a:off x="6091843" y="1733733"/>
            <a:ext cx="1495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Research Communities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35DB8D30-A6B6-F844-8851-4FDDEBF6B71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96975" y="3091052"/>
            <a:ext cx="381000" cy="3429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0F3D0C94-21B4-FE47-B56D-9550A884AEA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48139" y="2468683"/>
            <a:ext cx="861115" cy="389552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D3CB245C-9317-6842-9AF6-554E6854B4F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60114" y="2952630"/>
            <a:ext cx="852007" cy="20643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5FED710-592F-6443-851C-3DB9070A670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370927" y="3286283"/>
            <a:ext cx="702477" cy="70247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47A2C3-7E01-5545-921F-3CF235C36183}"/>
              </a:ext>
            </a:extLst>
          </p:cNvPr>
          <p:cNvSpPr/>
          <p:nvPr/>
        </p:nvSpPr>
        <p:spPr>
          <a:xfrm>
            <a:off x="6620024" y="2638036"/>
            <a:ext cx="26889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GB" dirty="0"/>
              <a:t>Moving tools to central team</a:t>
            </a:r>
          </a:p>
          <a:p>
            <a:pPr marL="457200" indent="-457200">
              <a:buAutoNum type="arabicPeriod"/>
            </a:pPr>
            <a:r>
              <a:rPr lang="en-GB" dirty="0"/>
              <a:t>Solutions group</a:t>
            </a:r>
          </a:p>
          <a:p>
            <a:pPr marL="457200" indent="-457200">
              <a:buAutoNum type="arabicPeriod"/>
            </a:pPr>
            <a:r>
              <a:rPr lang="en-GB" dirty="0"/>
              <a:t>Reinforce user support activities</a:t>
            </a:r>
          </a:p>
        </p:txBody>
      </p:sp>
    </p:spTree>
    <p:extLst>
      <p:ext uri="{BB962C8B-B14F-4D97-AF65-F5344CB8AC3E}">
        <p14:creationId xmlns:p14="http://schemas.microsoft.com/office/powerpoint/2010/main" val="3464251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060927"/>
      </p:ext>
    </p:extLst>
  </p:cSld>
  <p:clrMapOvr>
    <a:masterClrMapping/>
  </p:clrMapOvr>
</p:sld>
</file>

<file path=ppt/theme/theme1.xml><?xml version="1.0" encoding="utf-8"?>
<a:theme xmlns:a="http://schemas.openxmlformats.org/drawingml/2006/main" name="HO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_Powerpoint_Template_16-9" id="{CAB75115-ABF2-C143-B4DE-274A206E0B57}" vid="{979276F5-1459-3E48-89F3-9A88C338218E}"/>
    </a:ext>
  </a:extLst>
</a:theme>
</file>

<file path=ppt/theme/theme2.xml><?xml version="1.0" encoding="utf-8"?>
<a:theme xmlns:a="http://schemas.openxmlformats.org/drawingml/2006/main" name="CONTENT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_Powerpoint_Template_16-9" id="{CAB75115-ABF2-C143-B4DE-274A206E0B57}" vid="{3D3BD387-E4F5-4245-B493-E71C1E23A527}"/>
    </a:ext>
  </a:extLst>
</a:theme>
</file>

<file path=ppt/theme/theme3.xml><?xml version="1.0" encoding="utf-8"?>
<a:theme xmlns:a="http://schemas.openxmlformats.org/drawingml/2006/main" name="SECTION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_Powerpoint_Template_16-9" id="{CAB75115-ABF2-C143-B4DE-274A206E0B57}" vid="{BA74431B-E92D-E647-912A-3E19F60B4A98}"/>
    </a:ext>
  </a:extLst>
</a:theme>
</file>

<file path=ppt/theme/theme4.xml><?xml version="1.0" encoding="utf-8"?>
<a:theme xmlns:a="http://schemas.openxmlformats.org/drawingml/2006/main" name="END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_Powerpoint_Template_16-9" id="{CAB75115-ABF2-C143-B4DE-274A206E0B57}" vid="{F8F76434-2F6B-AC4E-B611-C9B7E43F0529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HOME</Template>
  <TotalTime>132</TotalTime>
  <Words>137</Words>
  <Application>Microsoft Macintosh PowerPoint</Application>
  <PresentationFormat>On-screen Show (16:9)</PresentationFormat>
  <Paragraphs>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Courier New</vt:lpstr>
      <vt:lpstr>Wingdings</vt:lpstr>
      <vt:lpstr>HOME</vt:lpstr>
      <vt:lpstr>CONTENT</vt:lpstr>
      <vt:lpstr>SECTION</vt:lpstr>
      <vt:lpstr>END</vt:lpstr>
      <vt:lpstr>Cloud Workshop</vt:lpstr>
      <vt:lpstr>EGI Cloud enables research oriented computing</vt:lpstr>
      <vt:lpstr>Session 1: Cloud Platforms</vt:lpstr>
      <vt:lpstr>Session 2: State of the Federation and Future Opportunities</vt:lpstr>
      <vt:lpstr>Session 3:  Cloud Technical Roadmap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Enol Fernandez</dc:creator>
  <cp:lastModifiedBy>Enol Fernandez</cp:lastModifiedBy>
  <cp:revision>9</cp:revision>
  <dcterms:created xsi:type="dcterms:W3CDTF">2019-05-03T15:04:44Z</dcterms:created>
  <dcterms:modified xsi:type="dcterms:W3CDTF">2019-05-08T13:17:56Z</dcterms:modified>
</cp:coreProperties>
</file>