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59" r:id="rId2"/>
    <p:sldMasterId id="2147483661" r:id="rId3"/>
    <p:sldMasterId id="2147483657" r:id="rId4"/>
  </p:sldMasterIdLst>
  <p:notesMasterIdLst>
    <p:notesMasterId r:id="rId18"/>
  </p:notesMasterIdLst>
  <p:sldIdLst>
    <p:sldId id="256" r:id="rId5"/>
    <p:sldId id="519" r:id="rId6"/>
    <p:sldId id="520" r:id="rId7"/>
    <p:sldId id="514" r:id="rId8"/>
    <p:sldId id="262" r:id="rId9"/>
    <p:sldId id="440" r:id="rId10"/>
    <p:sldId id="515" r:id="rId11"/>
    <p:sldId id="516" r:id="rId12"/>
    <p:sldId id="518" r:id="rId13"/>
    <p:sldId id="264" r:id="rId14"/>
    <p:sldId id="521" r:id="rId15"/>
    <p:sldId id="266" r:id="rId16"/>
    <p:sldId id="265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34"/>
  </p:normalViewPr>
  <p:slideViewPr>
    <p:cSldViewPr snapToGrid="0" snapToObjects="1">
      <p:cViewPr varScale="1">
        <p:scale>
          <a:sx n="138" d="100"/>
          <a:sy n="138" d="100"/>
        </p:scale>
        <p:origin x="200" y="2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305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7F3A9-D079-3F40-8212-0C805A027999}" type="datetimeFigureOut">
              <a:rPr lang="fr-FR" smtClean="0"/>
              <a:t>07/05/2019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970DC-2EC8-A749-8068-8BEBD6B145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04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700" b="0" i="1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6886817B-5870-754B-B75F-48D6133689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B5C41B2D-AB28-B54E-AEC8-B8A3796E5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Affiliation</a:t>
            </a:r>
          </a:p>
        </p:txBody>
      </p:sp>
      <p:sp>
        <p:nvSpPr>
          <p:cNvPr id="5" name="Tijdelijke aanduiding voor tekst 6">
            <a:extLst>
              <a:ext uri="{FF2B5EF4-FFF2-40B4-BE49-F238E27FC236}">
                <a16:creationId xmlns:a16="http://schemas.microsoft.com/office/drawing/2014/main" id="{6AA082AB-5D0B-F54F-9A8F-0BD3E09BC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17360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6E6AB01-364C-A348-B0D9-595BB5BE7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4F12D91-78F4-A74E-9C0F-3B4CEA1976E7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6541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B20CF5-E585-CD41-BAD6-1969BBA40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AB6673-AF44-DE40-B68F-16EEAD288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33673A8-8F9C-C041-B054-ED5A8A225531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7211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FF08398-7D6E-1745-A009-A04C250785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CA42994-4D10-FB4B-AF6F-1389DBDC12CE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A7832F3-1090-2E45-9B95-4D3B563702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123DC00C-1673-BE4D-AE5A-3845A7DDE9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251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EDD765F8-18BA-604D-87EB-B3D9760817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E696ECA-C7AD-E046-8192-A4064C213E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88AEF36E-6085-904D-B43A-C8B09DEB59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F62DA08-BE0A-2046-8251-B39621E4E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0924F88-117B-D846-847D-5FDFD16C4BF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08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75654FC1-4DBD-4648-80C9-79E7F28D7D2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29CE2F-9C11-D341-A1F9-C96EE6E74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4C4797D-C6F7-B144-9F21-53F552684590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6E553D1D-90EB-B442-9B3E-7227D57ABE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514350" indent="-171450">
              <a:buFont typeface="Wingdings" pitchFamily="2" charset="2"/>
              <a:buChar char="§"/>
              <a:defRPr sz="18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3pPr>
            <a:lvl4pPr marL="1200150" indent="-171450">
              <a:buSzPct val="70000"/>
              <a:buFont typeface="Wingdings" pitchFamily="2" charset="2"/>
              <a:buChar char="Ø"/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4pPr>
            <a:lvl5pPr>
              <a:defRPr sz="1400" b="0" i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5pPr>
          </a:lstStyle>
          <a:p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63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9CA633-2F9C-664C-91A2-CBC058249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9077" y="2169395"/>
            <a:ext cx="4728796" cy="3416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 i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0750E88-DE78-B344-A38C-37E46FB010FA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2579076" y="2628608"/>
            <a:ext cx="47287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7349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57C4CBE-7185-2242-8FA9-260F7D09F53D}"/>
              </a:ext>
            </a:extLst>
          </p:cNvPr>
          <p:cNvSpPr txBox="1">
            <a:spLocks/>
          </p:cNvSpPr>
          <p:nvPr userDrawn="1"/>
        </p:nvSpPr>
        <p:spPr>
          <a:xfrm>
            <a:off x="723100" y="4558808"/>
            <a:ext cx="2173781" cy="309008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88D24F-60F4-1C44-85FB-0B192A915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761" y="4558808"/>
            <a:ext cx="471315" cy="30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3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A8E404E7-63E9-2242-BBFB-D06D4DB627CF}"/>
              </a:ext>
            </a:extLst>
          </p:cNvPr>
          <p:cNvSpPr txBox="1">
            <a:spLocks/>
          </p:cNvSpPr>
          <p:nvPr userDrawn="1"/>
        </p:nvSpPr>
        <p:spPr>
          <a:xfrm>
            <a:off x="546242" y="816345"/>
            <a:ext cx="1656681" cy="35819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9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32A06AE-5534-2247-95EB-15164C92F1EE}"/>
              </a:ext>
            </a:extLst>
          </p:cNvPr>
          <p:cNvSpPr txBox="1">
            <a:spLocks/>
          </p:cNvSpPr>
          <p:nvPr userDrawn="1"/>
        </p:nvSpPr>
        <p:spPr>
          <a:xfrm>
            <a:off x="723100" y="4558808"/>
            <a:ext cx="2173781" cy="309008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The work of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partly funded by the European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under H2020 Framework Programme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E14889E-1665-1547-8E8A-6D5323DA4D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6761" y="4558808"/>
            <a:ext cx="471315" cy="30900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2C523F4-A1E9-9843-8E6C-4332A3FE72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418" y="1050147"/>
            <a:ext cx="133824" cy="1189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91F133D-02FF-3640-814A-5EEEEF2B27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60238" y="2080636"/>
            <a:ext cx="2136858" cy="16414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C57BD74-4B25-9B43-A1D3-16EFBA6524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2986" y="892073"/>
            <a:ext cx="113256" cy="118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74DD3A4-4A2A-E84A-877B-26F2A6E8109A}"/>
              </a:ext>
            </a:extLst>
          </p:cNvPr>
          <p:cNvSpPr txBox="1">
            <a:spLocks/>
          </p:cNvSpPr>
          <p:nvPr userDrawn="1"/>
        </p:nvSpPr>
        <p:spPr>
          <a:xfrm>
            <a:off x="2624575" y="53846"/>
            <a:ext cx="4091495" cy="443675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412175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F56D0993-87BD-914A-898D-CE55F5B8BC53}"/>
              </a:ext>
            </a:extLst>
          </p:cNvPr>
          <p:cNvSpPr txBox="1">
            <a:spLocks/>
          </p:cNvSpPr>
          <p:nvPr userDrawn="1"/>
        </p:nvSpPr>
        <p:spPr>
          <a:xfrm>
            <a:off x="6359778" y="4909725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7BEC144-BA49-F442-A3B7-E811A2F546EF}"/>
              </a:ext>
            </a:extLst>
          </p:cNvPr>
          <p:cNvSpPr txBox="1">
            <a:spLocks/>
          </p:cNvSpPr>
          <p:nvPr userDrawn="1"/>
        </p:nvSpPr>
        <p:spPr>
          <a:xfrm>
            <a:off x="5481272" y="4909682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23B8488-E0AB-FC4D-9454-1BBB1AE64C3C}"/>
              </a:ext>
            </a:extLst>
          </p:cNvPr>
          <p:cNvCxnSpPr/>
          <p:nvPr userDrawn="1"/>
        </p:nvCxnSpPr>
        <p:spPr>
          <a:xfrm>
            <a:off x="6150117" y="4965272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34279270-E6A4-4441-95D3-64FC5CAB321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52255" y="61362"/>
            <a:ext cx="523131" cy="402662"/>
          </a:xfrm>
          <a:prstGeom prst="rect">
            <a:avLst/>
          </a:prstGeom>
        </p:spPr>
      </p:pic>
      <p:sp>
        <p:nvSpPr>
          <p:cNvPr id="12" name="Tekstvak 21">
            <a:extLst>
              <a:ext uri="{FF2B5EF4-FFF2-40B4-BE49-F238E27FC236}">
                <a16:creationId xmlns:a16="http://schemas.microsoft.com/office/drawing/2014/main" id="{F5352241-5F2F-0A48-9EB0-0DA421D76094}"/>
              </a:ext>
            </a:extLst>
          </p:cNvPr>
          <p:cNvSpPr txBox="1"/>
          <p:nvPr userDrawn="1"/>
        </p:nvSpPr>
        <p:spPr>
          <a:xfrm>
            <a:off x="7425809" y="4923184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02416D8-EABE-4396-949C-5DBC483A602B}" type="datetime1">
              <a:rPr lang="en-GB" sz="900" b="1" i="0" noProof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07/05/2019</a:t>
            </a:fld>
            <a:endParaRPr lang="en-GB" sz="900" b="1" i="0" noProof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kstvak 21">
            <a:extLst>
              <a:ext uri="{FF2B5EF4-FFF2-40B4-BE49-F238E27FC236}">
                <a16:creationId xmlns:a16="http://schemas.microsoft.com/office/drawing/2014/main" id="{B6E74D17-90D6-C24F-9E1B-8E7F5BF73C6A}"/>
              </a:ext>
            </a:extLst>
          </p:cNvPr>
          <p:cNvSpPr txBox="1"/>
          <p:nvPr userDrawn="1"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‹#›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0727BBB-22D1-5246-B6F9-701F11FF5F2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276638" y="4965272"/>
            <a:ext cx="119690" cy="10639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AFB4FE2-03A4-1147-861C-30301D80641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429503" y="4965701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67" r:id="rId3"/>
    <p:sldLayoutId id="2147483665" r:id="rId4"/>
    <p:sldLayoutId id="2147483668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54C065DA-4EE3-7F46-BA61-9340C5EC91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52255" y="61362"/>
            <a:ext cx="523131" cy="40266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7641659-EE62-4C4B-800E-E5E173852CBC}"/>
              </a:ext>
            </a:extLst>
          </p:cNvPr>
          <p:cNvSpPr txBox="1">
            <a:spLocks/>
          </p:cNvSpPr>
          <p:nvPr userDrawn="1"/>
        </p:nvSpPr>
        <p:spPr>
          <a:xfrm>
            <a:off x="6359778" y="4909725"/>
            <a:ext cx="980136" cy="15674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983F160-3051-5343-A279-ABC4F18B0298}"/>
              </a:ext>
            </a:extLst>
          </p:cNvPr>
          <p:cNvSpPr txBox="1">
            <a:spLocks/>
          </p:cNvSpPr>
          <p:nvPr userDrawn="1"/>
        </p:nvSpPr>
        <p:spPr>
          <a:xfrm>
            <a:off x="5481272" y="4909682"/>
            <a:ext cx="716899" cy="161981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  <a:endParaRPr lang="en" sz="800" b="0" i="0" dirty="0">
              <a:solidFill>
                <a:srgbClr val="0E67AD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71D831B-67D2-6044-BF76-06D259999B31}"/>
              </a:ext>
            </a:extLst>
          </p:cNvPr>
          <p:cNvCxnSpPr/>
          <p:nvPr userDrawn="1"/>
        </p:nvCxnSpPr>
        <p:spPr>
          <a:xfrm>
            <a:off x="6150117" y="4965272"/>
            <a:ext cx="0" cy="17822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21">
            <a:extLst>
              <a:ext uri="{FF2B5EF4-FFF2-40B4-BE49-F238E27FC236}">
                <a16:creationId xmlns:a16="http://schemas.microsoft.com/office/drawing/2014/main" id="{6117C417-ED11-F64A-AD0F-5BA397A38596}"/>
              </a:ext>
            </a:extLst>
          </p:cNvPr>
          <p:cNvSpPr txBox="1"/>
          <p:nvPr userDrawn="1"/>
        </p:nvSpPr>
        <p:spPr>
          <a:xfrm>
            <a:off x="7425809" y="4923184"/>
            <a:ext cx="7457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E350F5A-1D90-4578-B64F-335D9A596FE0}" type="datetime1">
              <a:rPr lang="en-GB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07/05/2019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kstvak 21">
            <a:extLst>
              <a:ext uri="{FF2B5EF4-FFF2-40B4-BE49-F238E27FC236}">
                <a16:creationId xmlns:a16="http://schemas.microsoft.com/office/drawing/2014/main" id="{B7475368-A2F5-2046-8239-8FAF1B0AFDB8}"/>
              </a:ext>
            </a:extLst>
          </p:cNvPr>
          <p:cNvSpPr txBox="1"/>
          <p:nvPr userDrawn="1"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900" b="1" i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‹#›</a:t>
            </a:fld>
            <a:endParaRPr lang="nl-NL" sz="900" b="1" i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7154051-348C-1843-AA1C-AB809BB839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76638" y="4965272"/>
            <a:ext cx="119690" cy="1063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F0BAA26-6D8B-7747-A346-37C94F6F4BB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29503" y="4965701"/>
            <a:ext cx="93380" cy="9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1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DA78F590-4BBF-9C4B-A00E-C89294A682AA}"/>
              </a:ext>
            </a:extLst>
          </p:cNvPr>
          <p:cNvSpPr txBox="1">
            <a:spLocks/>
          </p:cNvSpPr>
          <p:nvPr userDrawn="1"/>
        </p:nvSpPr>
        <p:spPr>
          <a:xfrm>
            <a:off x="6481460" y="3988285"/>
            <a:ext cx="1691495" cy="357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This work by the EGI Foundation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is licensed under a Creative Commons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700" b="0" i="1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Attribution 4.0 International License.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FEBF892-042C-8C47-80FB-62A8781048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3609" y="2067920"/>
            <a:ext cx="2268644" cy="1742674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04EF890C-0E49-E449-8651-D45A73400420}"/>
              </a:ext>
            </a:extLst>
          </p:cNvPr>
          <p:cNvSpPr txBox="1">
            <a:spLocks/>
          </p:cNvSpPr>
          <p:nvPr userDrawn="1"/>
        </p:nvSpPr>
        <p:spPr>
          <a:xfrm>
            <a:off x="1962684" y="3078738"/>
            <a:ext cx="2609316" cy="41395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00" b="1" i="1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000" noProof="0" dirty="0">
                <a:latin typeface="Calibri" panose="020F0502020204030204" pitchFamily="34" charset="0"/>
                <a:ea typeface="Open Sans Semibold" panose="020B060603050402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19" name="Titre 6">
            <a:extLst>
              <a:ext uri="{FF2B5EF4-FFF2-40B4-BE49-F238E27FC236}">
                <a16:creationId xmlns:a16="http://schemas.microsoft.com/office/drawing/2014/main" id="{D4D314C7-0F84-AB4E-BE7F-35172DF12265}"/>
              </a:ext>
            </a:extLst>
          </p:cNvPr>
          <p:cNvSpPr txBox="1">
            <a:spLocks/>
          </p:cNvSpPr>
          <p:nvPr userDrawn="1"/>
        </p:nvSpPr>
        <p:spPr>
          <a:xfrm>
            <a:off x="1962684" y="2233154"/>
            <a:ext cx="2811618" cy="7525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i="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  <a:b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noProof="0" dirty="0">
                <a:latin typeface="Calibri" panose="020F0502020204030204" pitchFamily="34" charset="0"/>
                <a:cs typeface="Calibri" panose="020F0502020204030204" pitchFamily="34" charset="0"/>
              </a:rPr>
              <a:t>for your attention.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3C4C258-560F-7E41-A4DF-4F971543C08A}"/>
              </a:ext>
            </a:extLst>
          </p:cNvPr>
          <p:cNvSpPr txBox="1">
            <a:spLocks/>
          </p:cNvSpPr>
          <p:nvPr userDrawn="1"/>
        </p:nvSpPr>
        <p:spPr>
          <a:xfrm>
            <a:off x="546242" y="828045"/>
            <a:ext cx="1656681" cy="35819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b="1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www.egi.eu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FR" sz="900" b="0" i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@EGI_eInfra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9534ACA-D415-764D-8B5D-37ACE43416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2418" y="1074373"/>
            <a:ext cx="133824" cy="11895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997F26F-FA34-1E4E-B306-AC13B5F01D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2986" y="903773"/>
            <a:ext cx="113256" cy="1189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46439F1B-1DA1-CD4A-8099-15205076493A}"/>
              </a:ext>
            </a:extLst>
          </p:cNvPr>
          <p:cNvSpPr txBox="1">
            <a:spLocks/>
          </p:cNvSpPr>
          <p:nvPr userDrawn="1"/>
        </p:nvSpPr>
        <p:spPr>
          <a:xfrm>
            <a:off x="2624575" y="53846"/>
            <a:ext cx="4091495" cy="443675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i="0" noProof="0" dirty="0">
                <a:solidFill>
                  <a:srgbClr val="0E67AD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EGI: Advanced Computing for Research</a:t>
            </a:r>
          </a:p>
        </p:txBody>
      </p:sp>
    </p:spTree>
    <p:extLst>
      <p:ext uri="{BB962C8B-B14F-4D97-AF65-F5344CB8AC3E}">
        <p14:creationId xmlns:p14="http://schemas.microsoft.com/office/powerpoint/2010/main" val="174125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otebooks.egi.eu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7" Type="http://schemas.openxmlformats.org/officeDocument/2006/relationships/hyperlink" Target="https://training.fedcloud-tf.fedcloud.e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tif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5BFE1615-A5F2-8846-9282-FF4985AA14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EGI </a:t>
            </a:r>
            <a:r>
              <a:rPr lang="fr-FR" dirty="0" err="1"/>
              <a:t>Conference</a:t>
            </a:r>
            <a:r>
              <a:rPr lang="fr-FR" dirty="0"/>
              <a:t> 2019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8DC7F99-C6A7-E74F-AB98-FE876C947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Jupyter</a:t>
            </a:r>
            <a:r>
              <a:rPr lang="fr-FR" dirty="0"/>
              <a:t> Notebooks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CA4EF5-D28C-0C4E-B27F-18EE26188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146381-8AC7-E249-864F-89F49B5DD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8095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76645" y="1014486"/>
            <a:ext cx="8754341" cy="3705296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Community specific deployments</a:t>
            </a:r>
          </a:p>
          <a:p>
            <a:pPr lvl="1"/>
            <a:r>
              <a:rPr lang="en-US" sz="1600" dirty="0"/>
              <a:t>AGINFRA+ instance: 28 Users</a:t>
            </a:r>
          </a:p>
          <a:p>
            <a:pPr lvl="1"/>
            <a:r>
              <a:rPr lang="en-US" sz="1600" dirty="0" err="1"/>
              <a:t>Parthenos</a:t>
            </a:r>
            <a:r>
              <a:rPr lang="en-US" sz="1600" dirty="0"/>
              <a:t> instance: 9 users</a:t>
            </a:r>
          </a:p>
          <a:p>
            <a:pPr lvl="1"/>
            <a:r>
              <a:rPr lang="en-US" sz="1600" dirty="0"/>
              <a:t>EPOS-ORFEUS instance: 4 users</a:t>
            </a:r>
          </a:p>
          <a:p>
            <a:pPr lvl="1"/>
            <a:r>
              <a:rPr lang="en-US" sz="1600" dirty="0" err="1"/>
              <a:t>PaNOSC</a:t>
            </a:r>
            <a:r>
              <a:rPr lang="en-US" sz="1600" dirty="0"/>
              <a:t> instance: Under setup</a:t>
            </a:r>
          </a:p>
          <a:p>
            <a:r>
              <a:rPr lang="en-US" sz="1800" dirty="0"/>
              <a:t>Training instance (deployed for specific events):</a:t>
            </a:r>
          </a:p>
          <a:p>
            <a:pPr lvl="1"/>
            <a:r>
              <a:rPr lang="en-US" sz="1600" dirty="0"/>
              <a:t>CODATA-RDA Summer School July 2018 (55 participants)</a:t>
            </a:r>
          </a:p>
          <a:p>
            <a:pPr lvl="1"/>
            <a:r>
              <a:rPr lang="en-US" sz="1600" dirty="0"/>
              <a:t>TU Wien course Jan 2018 (25 participants)</a:t>
            </a:r>
          </a:p>
          <a:p>
            <a:pPr lvl="1"/>
            <a:r>
              <a:rPr lang="en-US" sz="1600" dirty="0"/>
              <a:t>DI4R October 2018 (15 participants)</a:t>
            </a:r>
          </a:p>
          <a:p>
            <a:pPr lvl="1"/>
            <a:r>
              <a:rPr lang="en-US" sz="1600" dirty="0"/>
              <a:t>ISGC tutorial April 2019 (50 participants)</a:t>
            </a:r>
          </a:p>
          <a:p>
            <a:pPr lvl="1"/>
            <a:r>
              <a:rPr lang="en-US" sz="1600" dirty="0"/>
              <a:t>Bielefeld University May 2019 (30 participants)</a:t>
            </a:r>
          </a:p>
          <a:p>
            <a:pPr lvl="1"/>
            <a:r>
              <a:rPr lang="en-US" sz="1600" dirty="0"/>
              <a:t>EGI Conference 2019 (20 participants)</a:t>
            </a:r>
          </a:p>
          <a:p>
            <a:r>
              <a:rPr lang="en-US" sz="1800" dirty="0"/>
              <a:t>Current supporting infrastructure:</a:t>
            </a:r>
          </a:p>
          <a:p>
            <a:pPr lvl="1"/>
            <a:r>
              <a:rPr lang="en-US" sz="1600" dirty="0"/>
              <a:t>10 VMs at INFN-Catania with a total of 52 CPUs and 104GB RAM</a:t>
            </a:r>
          </a:p>
          <a:p>
            <a:pPr lvl="1"/>
            <a:r>
              <a:rPr lang="en-US" sz="1600" dirty="0"/>
              <a:t>3 VMs at CESNET with 24 CPUs and 96GB RAM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EGI Notebooks usage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CCDC716-3B73-0348-8EB1-9EEBF07E0CC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73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85EC15-9DDA-C743-96F6-D02AFE6A3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user requests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9061969-2426-2842-A386-BF6F57E2A92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1D7642-0498-4E46-8B1C-D7993C5281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How do I install software X (permanently)?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How do I access my data?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How do I get more resources?</a:t>
            </a:r>
          </a:p>
        </p:txBody>
      </p:sp>
    </p:spTree>
    <p:extLst>
      <p:ext uri="{BB962C8B-B14F-4D97-AF65-F5344CB8AC3E}">
        <p14:creationId xmlns:p14="http://schemas.microsoft.com/office/powerpoint/2010/main" val="2254133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32500" y="28036"/>
            <a:ext cx="4728796" cy="341632"/>
          </a:xfrm>
        </p:spPr>
        <p:txBody>
          <a:bodyPr/>
          <a:lstStyle/>
          <a:p>
            <a:pPr algn="r"/>
            <a:r>
              <a:rPr lang="en-US" dirty="0"/>
              <a:t>Target scenario</a:t>
            </a:r>
          </a:p>
        </p:txBody>
      </p:sp>
      <p:sp>
        <p:nvSpPr>
          <p:cNvPr id="7" name="Rectangle 6"/>
          <p:cNvSpPr/>
          <p:nvPr/>
        </p:nvSpPr>
        <p:spPr>
          <a:xfrm>
            <a:off x="3034612" y="1660272"/>
            <a:ext cx="1406297" cy="11133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GitHub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8995" y="2070442"/>
            <a:ext cx="937532" cy="585957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Your repository</a:t>
            </a:r>
          </a:p>
        </p:txBody>
      </p:sp>
      <p:sp>
        <p:nvSpPr>
          <p:cNvPr id="9" name="Rectangle 8"/>
          <p:cNvSpPr/>
          <p:nvPr/>
        </p:nvSpPr>
        <p:spPr>
          <a:xfrm>
            <a:off x="3034612" y="312570"/>
            <a:ext cx="1406297" cy="1113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/>
              <a:t>EGI Notebooks </a:t>
            </a:r>
            <a:r>
              <a:rPr lang="en-US" sz="1600" dirty="0">
                <a:solidFill>
                  <a:srgbClr val="FF0000"/>
                </a:solidFill>
              </a:rPr>
              <a:t>&amp; Binder </a:t>
            </a:r>
            <a:r>
              <a:rPr lang="en-US" sz="1600" dirty="0"/>
              <a:t>services</a:t>
            </a:r>
          </a:p>
        </p:txBody>
      </p:sp>
      <p:sp>
        <p:nvSpPr>
          <p:cNvPr id="10" name="Smiley Face 9"/>
          <p:cNvSpPr/>
          <p:nvPr/>
        </p:nvSpPr>
        <p:spPr>
          <a:xfrm>
            <a:off x="163422" y="2011846"/>
            <a:ext cx="410170" cy="410170"/>
          </a:xfrm>
          <a:prstGeom prst="smileyFac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Rectangle 10"/>
          <p:cNvSpPr/>
          <p:nvPr/>
        </p:nvSpPr>
        <p:spPr>
          <a:xfrm>
            <a:off x="3034612" y="3007974"/>
            <a:ext cx="1406297" cy="11133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dirty="0" err="1">
                <a:solidFill>
                  <a:srgbClr val="000000"/>
                </a:solidFill>
              </a:rPr>
              <a:t>Zenodo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738" y="2363420"/>
            <a:ext cx="5693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Your</a:t>
            </a:r>
            <a:br>
              <a:rPr lang="en-US" sz="1100" b="1" dirty="0"/>
            </a:br>
            <a:r>
              <a:rPr lang="en-US" sz="1100" b="1" dirty="0"/>
              <a:t>laptop</a:t>
            </a:r>
          </a:p>
        </p:txBody>
      </p:sp>
      <p:cxnSp>
        <p:nvCxnSpPr>
          <p:cNvPr id="13" name="Straight Arrow Connector 12"/>
          <p:cNvCxnSpPr>
            <a:stCxn id="9" idx="1"/>
            <a:endCxn id="10" idx="7"/>
          </p:cNvCxnSpPr>
          <p:nvPr/>
        </p:nvCxnSpPr>
        <p:spPr>
          <a:xfrm flipH="1">
            <a:off x="513524" y="869229"/>
            <a:ext cx="2521088" cy="1202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0111583">
            <a:off x="1258802" y="1058581"/>
            <a:ext cx="13524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Download </a:t>
            </a:r>
            <a:r>
              <a:rPr lang="en-US" sz="1100" i="1" dirty="0" err="1"/>
              <a:t>ipynb</a:t>
            </a:r>
            <a:r>
              <a:rPr lang="en-US" sz="1100" i="1" dirty="0"/>
              <a:t> file</a:t>
            </a:r>
          </a:p>
        </p:txBody>
      </p:sp>
      <p:cxnSp>
        <p:nvCxnSpPr>
          <p:cNvPr id="15" name="Straight Arrow Connector 14"/>
          <p:cNvCxnSpPr>
            <a:stCxn id="10" idx="6"/>
            <a:endCxn id="7" idx="1"/>
          </p:cNvCxnSpPr>
          <p:nvPr/>
        </p:nvCxnSpPr>
        <p:spPr>
          <a:xfrm>
            <a:off x="573592" y="2216931"/>
            <a:ext cx="24610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93931" y="1601676"/>
            <a:ext cx="143031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Create repository</a:t>
            </a:r>
          </a:p>
          <a:p>
            <a:r>
              <a:rPr lang="en-US" sz="1100" i="1" dirty="0"/>
              <a:t>Upload </a:t>
            </a:r>
            <a:r>
              <a:rPr lang="en-US" sz="1100" i="1" dirty="0" err="1"/>
              <a:t>ipynb</a:t>
            </a:r>
            <a:r>
              <a:rPr lang="en-US" sz="1100" i="1" dirty="0"/>
              <a:t> file</a:t>
            </a:r>
          </a:p>
          <a:p>
            <a:r>
              <a:rPr lang="en-US" sz="1100" i="1" dirty="0"/>
              <a:t>Add </a:t>
            </a:r>
            <a:r>
              <a:rPr lang="en-US" sz="1100" i="1" dirty="0" err="1"/>
              <a:t>requirements.txt</a:t>
            </a:r>
            <a:endParaRPr lang="en-US" sz="1100" i="1" dirty="0"/>
          </a:p>
        </p:txBody>
      </p:sp>
      <p:cxnSp>
        <p:nvCxnSpPr>
          <p:cNvPr id="17" name="Straight Arrow Connector 16"/>
          <p:cNvCxnSpPr>
            <a:endCxn id="11" idx="1"/>
          </p:cNvCxnSpPr>
          <p:nvPr/>
        </p:nvCxnSpPr>
        <p:spPr>
          <a:xfrm>
            <a:off x="514996" y="2363421"/>
            <a:ext cx="2519616" cy="1201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535490">
            <a:off x="1062847" y="2951008"/>
            <a:ext cx="13449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Specify </a:t>
            </a:r>
            <a:r>
              <a:rPr lang="en-US" sz="1100" i="1" dirty="0" err="1"/>
              <a:t>GitHub</a:t>
            </a:r>
            <a:r>
              <a:rPr lang="en-US" sz="1100" i="1" dirty="0"/>
              <a:t> repo</a:t>
            </a:r>
          </a:p>
          <a:p>
            <a:r>
              <a:rPr lang="en-US" sz="1100" b="1" i="1" dirty="0">
                <a:solidFill>
                  <a:schemeClr val="accent3"/>
                </a:solidFill>
              </a:rPr>
              <a:t>Generate DOI</a:t>
            </a:r>
          </a:p>
        </p:txBody>
      </p:sp>
      <p:cxnSp>
        <p:nvCxnSpPr>
          <p:cNvPr id="19" name="Straight Arrow Connector 18"/>
          <p:cNvCxnSpPr>
            <a:stCxn id="8" idx="2"/>
            <a:endCxn id="11" idx="0"/>
          </p:cNvCxnSpPr>
          <p:nvPr/>
        </p:nvCxnSpPr>
        <p:spPr>
          <a:xfrm>
            <a:off x="3737761" y="2656399"/>
            <a:ext cx="0" cy="351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27591" y="1015719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Execute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85686" y="3593931"/>
            <a:ext cx="1318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Data repository</a:t>
            </a:r>
          </a:p>
        </p:txBody>
      </p:sp>
      <p:sp>
        <p:nvSpPr>
          <p:cNvPr id="22" name="Smiley Face 21"/>
          <p:cNvSpPr/>
          <p:nvPr/>
        </p:nvSpPr>
        <p:spPr>
          <a:xfrm>
            <a:off x="7370695" y="3359548"/>
            <a:ext cx="410170" cy="410170"/>
          </a:xfrm>
          <a:prstGeom prst="smileyFac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TextBox 23"/>
          <p:cNvSpPr txBox="1"/>
          <p:nvPr/>
        </p:nvSpPr>
        <p:spPr>
          <a:xfrm>
            <a:off x="6902149" y="2700197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Re-execute</a:t>
            </a:r>
          </a:p>
        </p:txBody>
      </p:sp>
      <p:cxnSp>
        <p:nvCxnSpPr>
          <p:cNvPr id="25" name="Straight Arrow Connector 24"/>
          <p:cNvCxnSpPr>
            <a:stCxn id="11" idx="3"/>
            <a:endCxn id="22" idx="2"/>
          </p:cNvCxnSpPr>
          <p:nvPr/>
        </p:nvCxnSpPr>
        <p:spPr>
          <a:xfrm>
            <a:off x="4440909" y="3564633"/>
            <a:ext cx="2929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558102" y="3536752"/>
            <a:ext cx="2554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Obtain </a:t>
            </a:r>
            <a:r>
              <a:rPr lang="en-US" sz="1400" i="1" dirty="0" err="1"/>
              <a:t>GitHub</a:t>
            </a:r>
            <a:r>
              <a:rPr lang="en-US" sz="1400" i="1" dirty="0"/>
              <a:t> project reference</a:t>
            </a:r>
          </a:p>
        </p:txBody>
      </p:sp>
      <p:cxnSp>
        <p:nvCxnSpPr>
          <p:cNvPr id="27" name="Straight Arrow Connector 26"/>
          <p:cNvCxnSpPr>
            <a:stCxn id="22" idx="0"/>
          </p:cNvCxnSpPr>
          <p:nvPr/>
        </p:nvCxnSpPr>
        <p:spPr>
          <a:xfrm flipH="1" flipV="1">
            <a:off x="4404552" y="1425889"/>
            <a:ext cx="3171228" cy="19336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135805" y="2268127"/>
            <a:ext cx="26041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Provide </a:t>
            </a:r>
            <a:r>
              <a:rPr lang="en-US" sz="1400" i="1" dirty="0" err="1"/>
              <a:t>GitHub</a:t>
            </a:r>
            <a:r>
              <a:rPr lang="en-US" sz="1400" i="1" dirty="0"/>
              <a:t> project reference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898280" y="4238484"/>
            <a:ext cx="1596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Discover Notebook</a:t>
            </a:r>
            <a:br>
              <a:rPr lang="en-US" sz="1400" i="1" dirty="0"/>
            </a:br>
            <a:r>
              <a:rPr lang="en-US" sz="1400" i="1" dirty="0"/>
              <a:t>(use DOI)</a:t>
            </a:r>
          </a:p>
        </p:txBody>
      </p:sp>
      <p:cxnSp>
        <p:nvCxnSpPr>
          <p:cNvPr id="30" name="Straight Arrow Connector 29"/>
          <p:cNvCxnSpPr>
            <a:stCxn id="35" idx="1"/>
          </p:cNvCxnSpPr>
          <p:nvPr/>
        </p:nvCxnSpPr>
        <p:spPr>
          <a:xfrm flipV="1">
            <a:off x="4140409" y="3828314"/>
            <a:ext cx="3574339" cy="908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miley Face 30"/>
          <p:cNvSpPr/>
          <p:nvPr/>
        </p:nvSpPr>
        <p:spPr>
          <a:xfrm>
            <a:off x="7722270" y="3066569"/>
            <a:ext cx="410170" cy="410170"/>
          </a:xfrm>
          <a:prstGeom prst="smileyFac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" name="Smiley Face 31"/>
          <p:cNvSpPr/>
          <p:nvPr/>
        </p:nvSpPr>
        <p:spPr>
          <a:xfrm>
            <a:off x="7780865" y="3593931"/>
            <a:ext cx="410170" cy="410170"/>
          </a:xfrm>
          <a:prstGeom prst="smileyFac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" name="Smiley Face 32"/>
          <p:cNvSpPr/>
          <p:nvPr/>
        </p:nvSpPr>
        <p:spPr>
          <a:xfrm>
            <a:off x="8132440" y="3242356"/>
            <a:ext cx="410170" cy="410170"/>
          </a:xfrm>
          <a:prstGeom prst="smileyFac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" name="Rectangle 33"/>
          <p:cNvSpPr/>
          <p:nvPr/>
        </p:nvSpPr>
        <p:spPr>
          <a:xfrm>
            <a:off x="8006573" y="3711122"/>
            <a:ext cx="10547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Fellow </a:t>
            </a:r>
            <a:br>
              <a:rPr lang="en-US" sz="1100" b="1" dirty="0"/>
            </a:br>
            <a:r>
              <a:rPr lang="en-US" sz="1100" b="1" dirty="0"/>
              <a:t>researchers</a:t>
            </a:r>
          </a:p>
        </p:txBody>
      </p:sp>
      <p:sp>
        <p:nvSpPr>
          <p:cNvPr id="35" name="Folded Corner 34"/>
          <p:cNvSpPr/>
          <p:nvPr/>
        </p:nvSpPr>
        <p:spPr>
          <a:xfrm flipH="1">
            <a:off x="3378664" y="4414271"/>
            <a:ext cx="761744" cy="644553"/>
          </a:xfrm>
          <a:prstGeom prst="foldedCorner">
            <a:avLst>
              <a:gd name="adj" fmla="val 30291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rgbClr val="1B216E"/>
                </a:solidFill>
              </a:rPr>
              <a:t>Journal paper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54451" y="4707250"/>
            <a:ext cx="45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DOI</a:t>
            </a:r>
          </a:p>
        </p:txBody>
      </p:sp>
      <p:cxnSp>
        <p:nvCxnSpPr>
          <p:cNvPr id="37" name="Straight Arrow Connector 36"/>
          <p:cNvCxnSpPr>
            <a:endCxn id="36" idx="1"/>
          </p:cNvCxnSpPr>
          <p:nvPr/>
        </p:nvCxnSpPr>
        <p:spPr>
          <a:xfrm>
            <a:off x="1913771" y="3359548"/>
            <a:ext cx="1640680" cy="150159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an 38"/>
          <p:cNvSpPr/>
          <p:nvPr/>
        </p:nvSpPr>
        <p:spPr>
          <a:xfrm>
            <a:off x="5286212" y="758052"/>
            <a:ext cx="1224136" cy="79208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Distributed big data</a:t>
            </a:r>
          </a:p>
        </p:txBody>
      </p:sp>
      <p:sp>
        <p:nvSpPr>
          <p:cNvPr id="40" name="Left-Right Arrow 39"/>
          <p:cNvSpPr/>
          <p:nvPr/>
        </p:nvSpPr>
        <p:spPr>
          <a:xfrm>
            <a:off x="4422116" y="799695"/>
            <a:ext cx="936104" cy="504056"/>
          </a:xfrm>
          <a:prstGeom prst="left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566132" y="333545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/>
              <a:t>DataHub</a:t>
            </a:r>
            <a:endParaRPr lang="en-US" sz="1200" dirty="0"/>
          </a:p>
          <a:p>
            <a:pPr algn="ctr"/>
            <a:r>
              <a:rPr lang="en-US" sz="1200" dirty="0"/>
              <a:t>B2DROP</a:t>
            </a:r>
          </a:p>
          <a:p>
            <a:pPr algn="ctr"/>
            <a:r>
              <a:rPr lang="en-US" sz="1200" dirty="0"/>
              <a:t>Etc.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4206527" y="1550140"/>
            <a:ext cx="1151693" cy="315711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7439317">
            <a:off x="4394956" y="2524937"/>
            <a:ext cx="1375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accent3"/>
                </a:solidFill>
              </a:rPr>
              <a:t>Generate DOI</a:t>
            </a:r>
          </a:p>
        </p:txBody>
      </p:sp>
    </p:spTree>
    <p:extLst>
      <p:ext uri="{BB962C8B-B14F-4D97-AF65-F5344CB8AC3E}">
        <p14:creationId xmlns:p14="http://schemas.microsoft.com/office/powerpoint/2010/main" val="111694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4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EGI Notebooks: A success story</a:t>
            </a:r>
          </a:p>
          <a:p>
            <a:r>
              <a:rPr lang="en-US" dirty="0"/>
              <a:t>Growing usage of the catch-all instance</a:t>
            </a:r>
          </a:p>
          <a:p>
            <a:r>
              <a:rPr lang="en-US" dirty="0"/>
              <a:t>Growing number of community-specific instances</a:t>
            </a:r>
          </a:p>
          <a:p>
            <a:r>
              <a:rPr lang="en-US" dirty="0"/>
              <a:t>Embedded in Open Science scenario</a:t>
            </a:r>
          </a:p>
          <a:p>
            <a:pPr lvl="1"/>
            <a:r>
              <a:rPr lang="en-US" dirty="0"/>
              <a:t>H2020 proposals under evaluation to expand with an EGI Binder</a:t>
            </a:r>
          </a:p>
          <a:p>
            <a:r>
              <a:rPr lang="en-US" dirty="0"/>
              <a:t>Integration with data access technologies</a:t>
            </a:r>
          </a:p>
          <a:p>
            <a:pPr lvl="1"/>
            <a:r>
              <a:rPr lang="en-US" dirty="0"/>
              <a:t>EGI </a:t>
            </a:r>
            <a:r>
              <a:rPr lang="en-US" dirty="0" err="1"/>
              <a:t>DataHub</a:t>
            </a:r>
            <a:r>
              <a:rPr lang="en-US" dirty="0"/>
              <a:t> and EUDAT B2DROP </a:t>
            </a:r>
            <a:r>
              <a:rPr lang="mr-IN" dirty="0"/>
              <a:t>–</a:t>
            </a:r>
            <a:r>
              <a:rPr lang="en-US" dirty="0"/>
              <a:t> Prototypes available</a:t>
            </a:r>
          </a:p>
          <a:p>
            <a:pPr lvl="1"/>
            <a:endParaRPr lang="en-US" dirty="0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3" name="Subtitle 42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31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E533CB-B16C-8B45-99A1-5C1BF65F2E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EGI Notebooks</a:t>
            </a:r>
          </a:p>
          <a:p>
            <a:r>
              <a:rPr lang="en" dirty="0"/>
              <a:t>Data analysis using </a:t>
            </a:r>
            <a:r>
              <a:rPr lang="en" dirty="0" err="1"/>
              <a:t>Jupyter</a:t>
            </a:r>
            <a:r>
              <a:rPr lang="en" dirty="0"/>
              <a:t> Notebooks for Open Science</a:t>
            </a:r>
          </a:p>
          <a:p>
            <a:pPr fontAlgn="t"/>
            <a:r>
              <a:rPr lang="es-ES" dirty="0"/>
              <a:t>Onedata and Jupyter notebooks</a:t>
            </a:r>
          </a:p>
          <a:p>
            <a:pPr fontAlgn="t"/>
            <a:r>
              <a:rPr lang="es-ES" dirty="0"/>
              <a:t>CVMFS and Jupyter Noteboks</a:t>
            </a:r>
          </a:p>
          <a:p>
            <a:pPr fontAlgn="t"/>
            <a:r>
              <a:rPr lang="es-ES" dirty="0"/>
              <a:t>Open discussion: </a:t>
            </a:r>
            <a:r>
              <a:rPr lang="es-ES" dirty="0" err="1"/>
              <a:t>what's</a:t>
            </a:r>
            <a:r>
              <a:rPr lang="es-ES" dirty="0"/>
              <a:t> </a:t>
            </a:r>
            <a:r>
              <a:rPr lang="es-ES" dirty="0" err="1"/>
              <a:t>next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724669-7F0D-704F-9423-0DF3BEDB8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session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45A1E1C-75A6-2F4C-94C5-52D8EB2E962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87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5BFE1615-A5F2-8846-9282-FF4985AA14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8DC7F99-C6A7-E74F-AB98-FE876C947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EGI Notebooks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CA4EF5-D28C-0C4E-B27F-18EE26188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enol.fernandez@egi.eu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9146381-8AC7-E249-864F-89F49B5DD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Enol Fernández</a:t>
            </a:r>
          </a:p>
        </p:txBody>
      </p:sp>
    </p:spTree>
    <p:extLst>
      <p:ext uri="{BB962C8B-B14F-4D97-AF65-F5344CB8AC3E}">
        <p14:creationId xmlns:p14="http://schemas.microsoft.com/office/powerpoint/2010/main" val="47193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2729C5-D86B-BE40-A7A6-F35A729FD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EGI Notebooks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19D90B7-F131-194E-B2B1-E1D580DEE0C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F468B8-C3A8-8F43-8C36-C636A8160D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JupyterHub</a:t>
            </a:r>
            <a:r>
              <a:rPr lang="en-GB" dirty="0"/>
              <a:t> hosted in the EGI Cloud</a:t>
            </a:r>
          </a:p>
          <a:p>
            <a:pPr lvl="1"/>
            <a:r>
              <a:rPr lang="en-GB" dirty="0"/>
              <a:t>Offers </a:t>
            </a:r>
            <a:r>
              <a:rPr lang="en-GB" dirty="0" err="1"/>
              <a:t>Jupyter</a:t>
            </a:r>
            <a:r>
              <a:rPr lang="en-GB" dirty="0"/>
              <a:t> notebooks ‘as Service’</a:t>
            </a:r>
          </a:p>
          <a:p>
            <a:pPr lvl="1"/>
            <a:r>
              <a:rPr lang="en-GB" dirty="0"/>
              <a:t>One-click solution: login and start using</a:t>
            </a:r>
          </a:p>
          <a:p>
            <a:endParaRPr lang="en-GB" dirty="0"/>
          </a:p>
          <a:p>
            <a:r>
              <a:rPr lang="en-GB" dirty="0"/>
              <a:t>Extra EGI Features:</a:t>
            </a:r>
          </a:p>
          <a:p>
            <a:pPr lvl="1"/>
            <a:r>
              <a:rPr lang="en-GB" dirty="0"/>
              <a:t>Login with the EGI AAI Check-In service</a:t>
            </a:r>
          </a:p>
          <a:p>
            <a:pPr lvl="1"/>
            <a:r>
              <a:rPr lang="en-GB" dirty="0"/>
              <a:t>Persistent storage for notebooks</a:t>
            </a:r>
          </a:p>
          <a:p>
            <a:pPr lvl="1"/>
            <a:r>
              <a:rPr lang="en-GB" strike="sngStrike" dirty="0"/>
              <a:t>Bring your own environments/kernels</a:t>
            </a:r>
          </a:p>
          <a:p>
            <a:pPr lvl="1"/>
            <a:r>
              <a:rPr lang="en-GB" dirty="0"/>
              <a:t>Use EGI computing and storage resources from your notebooks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B28C8E-16FE-9249-8783-CBCDD9663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258" y="1518042"/>
            <a:ext cx="4158770" cy="289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modes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4"/>
          </p:nvPr>
        </p:nvSpPr>
        <p:spPr>
          <a:xfrm>
            <a:off x="2579076" y="628358"/>
            <a:ext cx="4728795" cy="374461"/>
          </a:xfrm>
        </p:spPr>
        <p:txBody>
          <a:bodyPr/>
          <a:lstStyle/>
          <a:p>
            <a:r>
              <a:rPr lang="en-US" dirty="0"/>
              <a:t>Available via the Marketplace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BDFC93-1B3D-DE48-96BD-CCE026A87E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6645" y="1369218"/>
            <a:ext cx="8754341" cy="357763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GB" sz="2800" dirty="0"/>
              <a:t>Catch-all instance: </a:t>
            </a:r>
            <a:r>
              <a:rPr lang="en-GB" sz="2800" dirty="0">
                <a:hlinkClick r:id="rId2"/>
              </a:rPr>
              <a:t>https://notebooks.egi.eu</a:t>
            </a:r>
            <a:r>
              <a:rPr lang="en-GB" sz="2800" dirty="0"/>
              <a:t> </a:t>
            </a:r>
            <a:endParaRPr lang="en-GB" sz="2400" dirty="0"/>
          </a:p>
          <a:p>
            <a:pPr lvl="1"/>
            <a:r>
              <a:rPr lang="en-GB" sz="2400" dirty="0"/>
              <a:t>Limited resources: </a:t>
            </a:r>
            <a:r>
              <a:rPr lang="en-GB" sz="2400" dirty="0">
                <a:solidFill>
                  <a:srgbClr val="FF6600"/>
                </a:solidFill>
              </a:rPr>
              <a:t>1 CPU, 1GB RAM and 10GB of persistent storage</a:t>
            </a:r>
          </a:p>
          <a:p>
            <a:pPr lvl="1"/>
            <a:r>
              <a:rPr lang="en-GB" sz="2400" dirty="0"/>
              <a:t>Sponsored access (free for the users)</a:t>
            </a:r>
          </a:p>
          <a:p>
            <a:pPr lvl="1"/>
            <a:r>
              <a:rPr lang="en-GB" sz="2400" dirty="0">
                <a:solidFill>
                  <a:schemeClr val="accent2"/>
                </a:solidFill>
              </a:rPr>
              <a:t>One-click access</a:t>
            </a:r>
            <a:r>
              <a:rPr lang="en-GB" sz="2400" dirty="0"/>
              <a:t>: No need to Order it</a:t>
            </a:r>
          </a:p>
          <a:p>
            <a:pPr lvl="1"/>
            <a:r>
              <a:rPr lang="en-GB" sz="2400" dirty="0"/>
              <a:t>Kills notebooks after 1 hour of inactivity </a:t>
            </a:r>
            <a:br>
              <a:rPr lang="en-GB" sz="2400" dirty="0"/>
            </a:br>
            <a:r>
              <a:rPr lang="en-GB" sz="2400" dirty="0"/>
              <a:t>(Use the persistent folder </a:t>
            </a:r>
            <a:r>
              <a:rPr lang="en-GB" sz="2400" dirty="0">
                <a:sym typeface="Wingdings"/>
              </a:rPr>
              <a:t> </a:t>
            </a:r>
            <a:r>
              <a:rPr lang="en-GB" sz="2400" dirty="0"/>
              <a:t>Don’t lose your work!)</a:t>
            </a:r>
          </a:p>
          <a:p>
            <a:endParaRPr lang="en-GB" sz="2800" dirty="0"/>
          </a:p>
          <a:p>
            <a:r>
              <a:rPr lang="en-GB" sz="2800" dirty="0"/>
              <a:t>VO/Community deployments</a:t>
            </a:r>
          </a:p>
          <a:p>
            <a:pPr lvl="1"/>
            <a:r>
              <a:rPr lang="en-GB" sz="2400" dirty="0"/>
              <a:t>Tailored to specific VO with custom computing/storage, e.g.:</a:t>
            </a:r>
          </a:p>
          <a:p>
            <a:pPr lvl="2"/>
            <a:r>
              <a:rPr lang="en-GB" sz="2000" dirty="0"/>
              <a:t>access to GPUs, fat nodes</a:t>
            </a:r>
          </a:p>
          <a:p>
            <a:pPr lvl="2"/>
            <a:r>
              <a:rPr lang="en-GB" sz="2000" dirty="0"/>
              <a:t>access to Spark, other </a:t>
            </a:r>
            <a:r>
              <a:rPr lang="en-GB" sz="2000" dirty="0" err="1"/>
              <a:t>BigData</a:t>
            </a:r>
            <a:r>
              <a:rPr lang="en-GB" sz="2000" dirty="0"/>
              <a:t>/ML environments</a:t>
            </a:r>
          </a:p>
          <a:p>
            <a:pPr lvl="2"/>
            <a:r>
              <a:rPr lang="en-GB" sz="2000" dirty="0"/>
              <a:t>auto-mount filesystems on notebooks</a:t>
            </a:r>
          </a:p>
          <a:p>
            <a:pPr lvl="2"/>
            <a:r>
              <a:rPr lang="en-GB" sz="2000" dirty="0"/>
              <a:t>…</a:t>
            </a:r>
          </a:p>
          <a:p>
            <a:pPr lvl="1"/>
            <a:r>
              <a:rPr lang="en-GB" sz="2200" dirty="0"/>
              <a:t>Community deployment for training</a:t>
            </a:r>
          </a:p>
          <a:p>
            <a:pPr lvl="2"/>
            <a:r>
              <a:rPr lang="en-GB" sz="2000" dirty="0">
                <a:solidFill>
                  <a:srgbClr val="000000"/>
                </a:solidFill>
              </a:rPr>
              <a:t>1 CPU / 1GB RAM and 10GB storage / user</a:t>
            </a:r>
          </a:p>
        </p:txBody>
      </p:sp>
    </p:spTree>
    <p:extLst>
      <p:ext uri="{BB962C8B-B14F-4D97-AF65-F5344CB8AC3E}">
        <p14:creationId xmlns:p14="http://schemas.microsoft.com/office/powerpoint/2010/main" val="119274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73060C-0AEC-DE42-B412-0F5EB46B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Technology Stack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6804025" y="4786313"/>
            <a:ext cx="2339975" cy="2159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15D2A40-835D-0141-BBEB-C410CE359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192" y="1051140"/>
            <a:ext cx="1970838" cy="1237947"/>
          </a:xfrm>
          <a:prstGeom prst="rect">
            <a:avLst/>
          </a:prstGeom>
        </p:spPr>
      </p:pic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4741E5E5-7178-D045-883D-DEA9F4C1C867}"/>
              </a:ext>
            </a:extLst>
          </p:cNvPr>
          <p:cNvSpPr/>
          <p:nvPr/>
        </p:nvSpPr>
        <p:spPr>
          <a:xfrm>
            <a:off x="1295192" y="2895787"/>
            <a:ext cx="6804756" cy="17382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sz="1050" dirty="0"/>
              <a:t>Kubernetes cluster powered by EGI Cloud Compute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9164450-81C4-814D-922A-63BBB22E53A0}"/>
              </a:ext>
            </a:extLst>
          </p:cNvPr>
          <p:cNvGrpSpPr/>
          <p:nvPr/>
        </p:nvGrpSpPr>
        <p:grpSpPr>
          <a:xfrm>
            <a:off x="3198008" y="3368482"/>
            <a:ext cx="1140414" cy="614174"/>
            <a:chOff x="3203848" y="4333808"/>
            <a:chExt cx="1520552" cy="818898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5E3C60AF-5EAD-B74F-B768-22E44F135115}"/>
                </a:ext>
              </a:extLst>
            </p:cNvPr>
            <p:cNvSpPr/>
            <p:nvPr/>
          </p:nvSpPr>
          <p:spPr>
            <a:xfrm>
              <a:off x="3203848" y="4333808"/>
              <a:ext cx="1520552" cy="81889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4FB37DF-44E4-564A-BB2B-2CB92E9748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3220" y="4409802"/>
              <a:ext cx="1401808" cy="666910"/>
            </a:xfrm>
            <a:prstGeom prst="rect">
              <a:avLst/>
            </a:prstGeom>
          </p:spPr>
        </p:pic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681F580-7593-7E41-A5B1-A67543C6296D}"/>
              </a:ext>
            </a:extLst>
          </p:cNvPr>
          <p:cNvCxnSpPr>
            <a:cxnSpLocks/>
            <a:stCxn id="71" idx="3"/>
          </p:cNvCxnSpPr>
          <p:nvPr/>
        </p:nvCxnSpPr>
        <p:spPr>
          <a:xfrm flipV="1">
            <a:off x="2651630" y="3663850"/>
            <a:ext cx="663030" cy="1172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97B0840-656D-C746-B4AE-ADF7E52AE964}"/>
              </a:ext>
            </a:extLst>
          </p:cNvPr>
          <p:cNvCxnSpPr>
            <a:cxnSpLocks/>
            <a:stCxn id="52" idx="3"/>
            <a:endCxn id="65" idx="1"/>
          </p:cNvCxnSpPr>
          <p:nvPr/>
        </p:nvCxnSpPr>
        <p:spPr>
          <a:xfrm>
            <a:off x="4338422" y="3675569"/>
            <a:ext cx="1140444" cy="364428"/>
          </a:xfrm>
          <a:prstGeom prst="straightConnector1">
            <a:avLst/>
          </a:prstGeom>
          <a:ln>
            <a:prstDash val="sysDot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C1566A6-CCD8-B74E-B54A-EF9AAED030FE}"/>
              </a:ext>
            </a:extLst>
          </p:cNvPr>
          <p:cNvCxnSpPr>
            <a:cxnSpLocks/>
            <a:stCxn id="52" idx="3"/>
            <a:endCxn id="67" idx="1"/>
          </p:cNvCxnSpPr>
          <p:nvPr/>
        </p:nvCxnSpPr>
        <p:spPr>
          <a:xfrm>
            <a:off x="4338422" y="3675570"/>
            <a:ext cx="843411" cy="1"/>
          </a:xfrm>
          <a:prstGeom prst="straightConnector1">
            <a:avLst/>
          </a:prstGeom>
          <a:ln>
            <a:prstDash val="sysDot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4551A4F-85CE-7945-882A-70200FD4EA2D}"/>
              </a:ext>
            </a:extLst>
          </p:cNvPr>
          <p:cNvCxnSpPr>
            <a:cxnSpLocks/>
            <a:stCxn id="52" idx="3"/>
            <a:endCxn id="69" idx="1"/>
          </p:cNvCxnSpPr>
          <p:nvPr/>
        </p:nvCxnSpPr>
        <p:spPr>
          <a:xfrm flipV="1">
            <a:off x="4338422" y="3311143"/>
            <a:ext cx="546378" cy="364427"/>
          </a:xfrm>
          <a:prstGeom prst="straightConnector1">
            <a:avLst/>
          </a:prstGeom>
          <a:ln>
            <a:prstDash val="sysDot"/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F9A9368-747C-714F-8386-528D7E3A64F4}"/>
              </a:ext>
            </a:extLst>
          </p:cNvPr>
          <p:cNvGrpSpPr/>
          <p:nvPr/>
        </p:nvGrpSpPr>
        <p:grpSpPr>
          <a:xfrm>
            <a:off x="5129618" y="1184346"/>
            <a:ext cx="769776" cy="938078"/>
            <a:chOff x="1889448" y="4058447"/>
            <a:chExt cx="1026368" cy="1250771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ACB65A4C-9A6D-A448-821A-4ACE6F0C2EE2}"/>
                </a:ext>
              </a:extLst>
            </p:cNvPr>
            <p:cNvSpPr/>
            <p:nvPr/>
          </p:nvSpPr>
          <p:spPr>
            <a:xfrm>
              <a:off x="1889448" y="4058447"/>
              <a:ext cx="1026368" cy="125077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GB" sz="900" dirty="0"/>
                <a:t>EGI </a:t>
              </a:r>
              <a:r>
                <a:rPr lang="en-GB" sz="900" dirty="0" err="1"/>
                <a:t>CheckIn</a:t>
              </a:r>
              <a:endParaRPr lang="en-GB" sz="900" dirty="0"/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E999321-0D39-5B41-94D9-7B079AE12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9717" y="4086300"/>
              <a:ext cx="804091" cy="804091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FBDB6B3-53D1-A942-A0F6-19B248BAB8A6}"/>
              </a:ext>
            </a:extLst>
          </p:cNvPr>
          <p:cNvGrpSpPr/>
          <p:nvPr/>
        </p:nvGrpSpPr>
        <p:grpSpPr>
          <a:xfrm>
            <a:off x="4884800" y="3095119"/>
            <a:ext cx="1458162" cy="1160903"/>
            <a:chOff x="4860032" y="4401409"/>
            <a:chExt cx="1944216" cy="154787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D653448-C4ED-DC4E-A2DC-FE12BCFC0722}"/>
                </a:ext>
              </a:extLst>
            </p:cNvPr>
            <p:cNvGrpSpPr/>
            <p:nvPr/>
          </p:nvGrpSpPr>
          <p:grpSpPr>
            <a:xfrm>
              <a:off x="4860032" y="4401409"/>
              <a:ext cx="1152128" cy="576064"/>
              <a:chOff x="3749057" y="4318131"/>
              <a:chExt cx="1152128" cy="576064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36879C8B-91F3-544B-87D2-3AA17213372B}"/>
                  </a:ext>
                </a:extLst>
              </p:cNvPr>
              <p:cNvSpPr/>
              <p:nvPr/>
            </p:nvSpPr>
            <p:spPr>
              <a:xfrm>
                <a:off x="3749057" y="4318131"/>
                <a:ext cx="1152128" cy="576064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245EB6CD-B05D-2943-996D-8BD79EA64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2180" y="4500371"/>
                <a:ext cx="785883" cy="211584"/>
              </a:xfrm>
              <a:prstGeom prst="rect">
                <a:avLst/>
              </a:prstGeom>
            </p:spPr>
          </p:pic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402928E-0E2C-9044-AAF0-CF16E21F105F}"/>
                </a:ext>
              </a:extLst>
            </p:cNvPr>
            <p:cNvGrpSpPr/>
            <p:nvPr/>
          </p:nvGrpSpPr>
          <p:grpSpPr>
            <a:xfrm>
              <a:off x="5256076" y="4887313"/>
              <a:ext cx="1152128" cy="576064"/>
              <a:chOff x="3749057" y="4318131"/>
              <a:chExt cx="1152128" cy="576064"/>
            </a:xfrm>
          </p:grpSpPr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63C22579-CE24-E841-AB86-DF1719260BE4}"/>
                  </a:ext>
                </a:extLst>
              </p:cNvPr>
              <p:cNvSpPr/>
              <p:nvPr/>
            </p:nvSpPr>
            <p:spPr>
              <a:xfrm>
                <a:off x="3749057" y="4318131"/>
                <a:ext cx="1152128" cy="576064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10AE3E98-14D8-964C-A400-6C69F60733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2180" y="4500371"/>
                <a:ext cx="785883" cy="211584"/>
              </a:xfrm>
              <a:prstGeom prst="rect">
                <a:avLst/>
              </a:prstGeom>
            </p:spPr>
          </p:pic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36AE158-3587-1244-96AD-F5D47775E43D}"/>
                </a:ext>
              </a:extLst>
            </p:cNvPr>
            <p:cNvGrpSpPr/>
            <p:nvPr/>
          </p:nvGrpSpPr>
          <p:grpSpPr>
            <a:xfrm>
              <a:off x="5652120" y="5373216"/>
              <a:ext cx="1152128" cy="576064"/>
              <a:chOff x="3749057" y="4318131"/>
              <a:chExt cx="1152128" cy="576064"/>
            </a:xfrm>
          </p:grpSpPr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10B28A4D-5CC7-E348-B47F-DB6FF079F295}"/>
                  </a:ext>
                </a:extLst>
              </p:cNvPr>
              <p:cNvSpPr/>
              <p:nvPr/>
            </p:nvSpPr>
            <p:spPr>
              <a:xfrm>
                <a:off x="3749057" y="4318131"/>
                <a:ext cx="1152128" cy="576064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875549B2-5731-B34F-B92D-8D4FBB9CB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2180" y="4500371"/>
                <a:ext cx="785883" cy="211584"/>
              </a:xfrm>
              <a:prstGeom prst="rect">
                <a:avLst/>
              </a:prstGeom>
            </p:spPr>
          </p:pic>
        </p:grpSp>
      </p:grp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EB73C1C1-AF58-CF41-890D-CF63668DC31D}"/>
              </a:ext>
            </a:extLst>
          </p:cNvPr>
          <p:cNvSpPr/>
          <p:nvPr/>
        </p:nvSpPr>
        <p:spPr>
          <a:xfrm>
            <a:off x="1511216" y="3368482"/>
            <a:ext cx="1140414" cy="6141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Kubernetes</a:t>
            </a:r>
          </a:p>
          <a:p>
            <a:pPr algn="ctr"/>
            <a:r>
              <a:rPr lang="en-US" sz="1050" dirty="0"/>
              <a:t>Ingress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13E918B8-F301-0540-A07F-F6BAA6F38E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15" y="3144409"/>
            <a:ext cx="409535" cy="409535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E4CF71FE-9D6F-DB49-B1F6-2CF25EC2232F}"/>
              </a:ext>
            </a:extLst>
          </p:cNvPr>
          <p:cNvSpPr txBox="1"/>
          <p:nvPr/>
        </p:nvSpPr>
        <p:spPr>
          <a:xfrm>
            <a:off x="1850353" y="3175901"/>
            <a:ext cx="8499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SSL Certificate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41471A1-A5EC-8647-8B3E-06D32C6523FF}"/>
              </a:ext>
            </a:extLst>
          </p:cNvPr>
          <p:cNvCxnSpPr>
            <a:cxnSpLocks/>
            <a:stCxn id="49" idx="2"/>
            <a:endCxn id="73" idx="0"/>
          </p:cNvCxnSpPr>
          <p:nvPr/>
        </p:nvCxnSpPr>
        <p:spPr>
          <a:xfrm flipH="1">
            <a:off x="2275310" y="2289087"/>
            <a:ext cx="5301" cy="88681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Left Arrow 74">
            <a:extLst>
              <a:ext uri="{FF2B5EF4-FFF2-40B4-BE49-F238E27FC236}">
                <a16:creationId xmlns:a16="http://schemas.microsoft.com/office/drawing/2014/main" id="{14298F3D-729E-8445-B5F7-8868222E1833}"/>
              </a:ext>
            </a:extLst>
          </p:cNvPr>
          <p:cNvSpPr/>
          <p:nvPr/>
        </p:nvSpPr>
        <p:spPr>
          <a:xfrm>
            <a:off x="6322277" y="3523850"/>
            <a:ext cx="628387" cy="4269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6" name="Can 75">
            <a:extLst>
              <a:ext uri="{FF2B5EF4-FFF2-40B4-BE49-F238E27FC236}">
                <a16:creationId xmlns:a16="http://schemas.microsoft.com/office/drawing/2014/main" id="{EC71593F-EF60-9245-A952-6286DDD78AE6}"/>
              </a:ext>
            </a:extLst>
          </p:cNvPr>
          <p:cNvSpPr/>
          <p:nvPr/>
        </p:nvSpPr>
        <p:spPr>
          <a:xfrm>
            <a:off x="6889341" y="3236949"/>
            <a:ext cx="994583" cy="877243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50" dirty="0"/>
              <a:t>NFS Persistent</a:t>
            </a:r>
          </a:p>
          <a:p>
            <a:pPr algn="ctr"/>
            <a:r>
              <a:rPr lang="en-GB" sz="1050" dirty="0"/>
              <a:t>Storage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341F83A-BBDF-1A4D-9287-B99FB895134D}"/>
              </a:ext>
            </a:extLst>
          </p:cNvPr>
          <p:cNvCxnSpPr>
            <a:cxnSpLocks/>
            <a:stCxn id="59" idx="2"/>
            <a:endCxn id="52" idx="0"/>
          </p:cNvCxnSpPr>
          <p:nvPr/>
        </p:nvCxnSpPr>
        <p:spPr>
          <a:xfrm flipH="1">
            <a:off x="3768215" y="2122424"/>
            <a:ext cx="1746291" cy="124605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F1602D4-C8BB-F440-B274-6441B7F00252}"/>
              </a:ext>
            </a:extLst>
          </p:cNvPr>
          <p:cNvCxnSpPr>
            <a:cxnSpLocks/>
            <a:stCxn id="49" idx="3"/>
            <a:endCxn id="59" idx="1"/>
          </p:cNvCxnSpPr>
          <p:nvPr/>
        </p:nvCxnSpPr>
        <p:spPr>
          <a:xfrm flipV="1">
            <a:off x="3266030" y="1653385"/>
            <a:ext cx="1863588" cy="1672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Rectangle 5">
            <a:extLst>
              <a:ext uri="{FF2B5EF4-FFF2-40B4-BE49-F238E27FC236}">
                <a16:creationId xmlns:a16="http://schemas.microsoft.com/office/drawing/2014/main" id="{3F08CDC0-3F7D-9B4E-A06A-5B61FA85F600}"/>
              </a:ext>
            </a:extLst>
          </p:cNvPr>
          <p:cNvSpPr/>
          <p:nvPr/>
        </p:nvSpPr>
        <p:spPr>
          <a:xfrm>
            <a:off x="899592" y="947160"/>
            <a:ext cx="2762037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hlinkClick r:id="rId7"/>
              </a:rPr>
              <a:t>https://notebooks.egi.eu</a:t>
            </a:r>
            <a:r>
              <a:rPr lang="en-US" sz="1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583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6AE316-C0FD-1E4E-8258-7032A979F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External storage: </a:t>
            </a:r>
            <a:r>
              <a:rPr lang="en-GB" dirty="0" err="1"/>
              <a:t>onedata</a:t>
            </a:r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D60FED7-03A2-B54E-AFA0-B8B4B4754D2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Google Shape;173;p13">
            <a:extLst>
              <a:ext uri="{FF2B5EF4-FFF2-40B4-BE49-F238E27FC236}">
                <a16:creationId xmlns:a16="http://schemas.microsoft.com/office/drawing/2014/main" id="{3E49C9C3-EBF6-4E4A-858A-B457B055C6A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l="159" r="159"/>
          <a:stretch/>
        </p:blipFill>
        <p:spPr>
          <a:xfrm>
            <a:off x="3410349" y="813024"/>
            <a:ext cx="5625439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2;p13">
            <a:extLst>
              <a:ext uri="{FF2B5EF4-FFF2-40B4-BE49-F238E27FC236}">
                <a16:creationId xmlns:a16="http://schemas.microsoft.com/office/drawing/2014/main" id="{7A42A85E-FF1E-164F-B066-8D16BFE0AEEE}"/>
              </a:ext>
            </a:extLst>
          </p:cNvPr>
          <p:cNvSpPr txBox="1"/>
          <p:nvPr/>
        </p:nvSpPr>
        <p:spPr>
          <a:xfrm>
            <a:off x="168598" y="1032306"/>
            <a:ext cx="3241751" cy="347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/>
              <a:t>Analysis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 dirty="0"/>
              <a:t>Notebooks / </a:t>
            </a:r>
            <a:r>
              <a:rPr lang="en-US" sz="1400" dirty="0" err="1"/>
              <a:t>JupyterLab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 dirty="0" err="1"/>
              <a:t>FedCloud</a:t>
            </a:r>
            <a:r>
              <a:rPr lang="en-US" sz="1400" dirty="0"/>
              <a:t> resources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/>
              <a:t>Data management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 dirty="0" err="1"/>
              <a:t>DataHub</a:t>
            </a:r>
            <a:r>
              <a:rPr lang="en-US" sz="1400" dirty="0"/>
              <a:t> / </a:t>
            </a:r>
            <a:r>
              <a:rPr lang="en-US" sz="1400" dirty="0" err="1"/>
              <a:t>Onedata</a:t>
            </a:r>
            <a:endParaRPr sz="14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/>
              <a:t>Space</a:t>
            </a:r>
            <a:endParaRPr sz="14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 err="1"/>
              <a:t>Onezone</a:t>
            </a:r>
            <a:endParaRPr sz="14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 err="1"/>
              <a:t>Oneprovider</a:t>
            </a:r>
            <a:endParaRPr sz="14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 dirty="0" err="1"/>
              <a:t>Oneclient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/>
              <a:t>AAI (OIDC)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 dirty="0"/>
              <a:t>Check-in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/>
              <a:t>PID management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 dirty="0"/>
              <a:t>B2HANDLE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 dirty="0" err="1"/>
              <a:t>Handle.net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/>
              <a:t>Cataloguing and discovery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 dirty="0"/>
              <a:t>B2FIND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56303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03FE81-B224-074B-813B-4CAE3CB34D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" dirty="0"/>
              <a:t>B2DROP offers online storage for researchers</a:t>
            </a:r>
          </a:p>
          <a:p>
            <a:pPr lvl="1"/>
            <a:r>
              <a:rPr lang="en" dirty="0"/>
              <a:t>Researchers can collaborate with others and work together on the data.</a:t>
            </a:r>
          </a:p>
          <a:p>
            <a:pPr lvl="1"/>
            <a:r>
              <a:rPr lang="en" dirty="0"/>
              <a:t>The data can be shared with external collaborators (B2DROP users or not)</a:t>
            </a:r>
          </a:p>
          <a:p>
            <a:pPr lvl="1"/>
            <a:r>
              <a:rPr lang="en" dirty="0"/>
              <a:t>The data can be shared with other platforms, which support the open cloud mesh.</a:t>
            </a:r>
          </a:p>
          <a:p>
            <a:pPr lvl="1"/>
            <a:endParaRPr lang="en" dirty="0"/>
          </a:p>
          <a:p>
            <a:r>
              <a:rPr lang="en" dirty="0"/>
              <a:t>Based on </a:t>
            </a:r>
            <a:r>
              <a:rPr lang="en" dirty="0" err="1"/>
              <a:t>owncloud</a:t>
            </a:r>
            <a:endParaRPr lang="en" dirty="0"/>
          </a:p>
          <a:p>
            <a:pPr lvl="1"/>
            <a:r>
              <a:rPr lang="en" dirty="0"/>
              <a:t>Exposes </a:t>
            </a:r>
            <a:r>
              <a:rPr lang="en" dirty="0" err="1"/>
              <a:t>webdav</a:t>
            </a:r>
            <a:r>
              <a:rPr lang="en" dirty="0"/>
              <a:t> interface for accessing files</a:t>
            </a:r>
          </a:p>
          <a:p>
            <a:pPr lvl="1"/>
            <a:r>
              <a:rPr lang="es-ES" dirty="0"/>
              <a:t>W</a:t>
            </a:r>
            <a:r>
              <a:rPr lang="en" dirty="0" err="1"/>
              <a:t>ebdav</a:t>
            </a:r>
            <a:r>
              <a:rPr lang="en" dirty="0"/>
              <a:t> support added as </a:t>
            </a:r>
            <a:r>
              <a:rPr lang="en" dirty="0" err="1"/>
              <a:t>FlexVolume</a:t>
            </a:r>
            <a:r>
              <a:rPr lang="en" dirty="0"/>
              <a:t> in k8s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B1F7B1-0727-7B45-B3CE-C8D74A633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External storage: B2DROP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40E7353-854F-2943-A508-874DC744000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6A5B2D-4288-BD44-A8A4-8CAFC6CE5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870" y="1504950"/>
            <a:ext cx="9239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34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692C1A-F70B-494E-8AF1-CCA616393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AGINFRA+ instance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D20AA06-16FD-C348-AC42-3CEE3B3B283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GB" dirty="0"/>
              <a:t>Tailored to the community needs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DE2F0A-EC60-554F-A73C-F1ACFA6842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6647" y="1369219"/>
            <a:ext cx="3582554" cy="3197370"/>
          </a:xfrm>
        </p:spPr>
        <p:txBody>
          <a:bodyPr/>
          <a:lstStyle/>
          <a:p>
            <a:r>
              <a:rPr lang="en-GB" dirty="0"/>
              <a:t>Authentication with D4Science tokens</a:t>
            </a:r>
          </a:p>
          <a:p>
            <a:r>
              <a:rPr lang="en-GB" dirty="0"/>
              <a:t>Extra kernels</a:t>
            </a:r>
          </a:p>
          <a:p>
            <a:r>
              <a:rPr lang="en-GB" dirty="0"/>
              <a:t>Integration with </a:t>
            </a:r>
            <a:r>
              <a:rPr lang="en-GB" i="1" dirty="0"/>
              <a:t>D4Science </a:t>
            </a:r>
            <a:r>
              <a:rPr lang="en-GB" i="1" dirty="0" err="1"/>
              <a:t>dataminer</a:t>
            </a:r>
            <a:r>
              <a:rPr lang="en-GB" dirty="0"/>
              <a:t> via WPS</a:t>
            </a:r>
          </a:p>
          <a:p>
            <a:r>
              <a:rPr lang="en-GB" dirty="0"/>
              <a:t>Access to VRE files with fuse (in progress)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9E5A25-CC63-6E47-BC09-362F608ED0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4E0CA2-251E-604F-A093-B93A3558C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708" y="1205021"/>
            <a:ext cx="5668841" cy="376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57598"/>
      </p:ext>
    </p:extLst>
  </p:cSld>
  <p:clrMapOvr>
    <a:masterClrMapping/>
  </p:clrMapOvr>
</p:sld>
</file>

<file path=ppt/theme/theme1.xml><?xml version="1.0" encoding="utf-8"?>
<a:theme xmlns:a="http://schemas.openxmlformats.org/drawingml/2006/main" name="HO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" id="{CAB75115-ABF2-C143-B4DE-274A206E0B57}" vid="{979276F5-1459-3E48-89F3-9A88C338218E}"/>
    </a:ext>
  </a:extLst>
</a:theme>
</file>

<file path=ppt/theme/theme2.xml><?xml version="1.0" encoding="utf-8"?>
<a:theme xmlns:a="http://schemas.openxmlformats.org/drawingml/2006/main" name="CONTENT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" id="{CAB75115-ABF2-C143-B4DE-274A206E0B57}" vid="{3D3BD387-E4F5-4245-B493-E71C1E23A527}"/>
    </a:ext>
  </a:extLst>
</a:theme>
</file>

<file path=ppt/theme/theme3.xml><?xml version="1.0" encoding="utf-8"?>
<a:theme xmlns:a="http://schemas.openxmlformats.org/drawingml/2006/main" name="SECTION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" id="{CAB75115-ABF2-C143-B4DE-274A206E0B57}" vid="{BA74431B-E92D-E647-912A-3E19F60B4A98}"/>
    </a:ext>
  </a:extLst>
</a:theme>
</file>

<file path=ppt/theme/theme4.xml><?xml version="1.0" encoding="utf-8"?>
<a:theme xmlns:a="http://schemas.openxmlformats.org/drawingml/2006/main" name="END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_Powerpoint_Template_16-9" id="{CAB75115-ABF2-C143-B4DE-274A206E0B57}" vid="{F8F76434-2F6B-AC4E-B611-C9B7E43F0529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HOME</Template>
  <TotalTime>40</TotalTime>
  <Words>542</Words>
  <Application>Microsoft Macintosh PowerPoint</Application>
  <PresentationFormat>On-screen Show (16:9)</PresentationFormat>
  <Paragraphs>135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Wingdings</vt:lpstr>
      <vt:lpstr>HOME</vt:lpstr>
      <vt:lpstr>CONTENT</vt:lpstr>
      <vt:lpstr>SECTION</vt:lpstr>
      <vt:lpstr>END</vt:lpstr>
      <vt:lpstr>Jupyter Notebooks</vt:lpstr>
      <vt:lpstr>This session</vt:lpstr>
      <vt:lpstr>EGI Notebooks</vt:lpstr>
      <vt:lpstr>EGI Notebooks</vt:lpstr>
      <vt:lpstr>Service modes</vt:lpstr>
      <vt:lpstr>Technology Stack</vt:lpstr>
      <vt:lpstr>External storage: onedata</vt:lpstr>
      <vt:lpstr>External storage: B2DROP</vt:lpstr>
      <vt:lpstr>AGINFRA+ instance</vt:lpstr>
      <vt:lpstr>EGI Notebooks usage</vt:lpstr>
      <vt:lpstr>Top user requests</vt:lpstr>
      <vt:lpstr>Target scenario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 Notebooks</dc:title>
  <dc:creator>Enol Fernandez</dc:creator>
  <cp:lastModifiedBy>Enol Fernandez</cp:lastModifiedBy>
  <cp:revision>4</cp:revision>
  <dcterms:created xsi:type="dcterms:W3CDTF">2019-05-07T06:55:43Z</dcterms:created>
  <dcterms:modified xsi:type="dcterms:W3CDTF">2019-05-07T07:36:09Z</dcterms:modified>
</cp:coreProperties>
</file>