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3" r:id="rId7"/>
    <p:sldId id="274" r:id="rId8"/>
    <p:sldId id="273" r:id="rId9"/>
    <p:sldId id="272" r:id="rId10"/>
    <p:sldId id="271" r:id="rId11"/>
    <p:sldId id="268" r:id="rId12"/>
    <p:sldId id="265" r:id="rId13"/>
    <p:sldId id="276" r:id="rId14"/>
    <p:sldId id="27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p:restoredTop sz="94646"/>
  </p:normalViewPr>
  <p:slideViewPr>
    <p:cSldViewPr snapToGrid="0" snapToObjects="1">
      <p:cViewPr varScale="1">
        <p:scale>
          <a:sx n="110" d="100"/>
          <a:sy n="110" d="100"/>
        </p:scale>
        <p:origin x="176"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FE159-DB99-4C42-A112-78960D6E87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B468F5-AC6A-394C-A47C-8400D01F31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26DA76-F479-F145-8D42-453D502CEB1B}"/>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5" name="Footer Placeholder 4">
            <a:extLst>
              <a:ext uri="{FF2B5EF4-FFF2-40B4-BE49-F238E27FC236}">
                <a16:creationId xmlns:a16="http://schemas.microsoft.com/office/drawing/2014/main" id="{873B4187-5CE9-2547-9CED-FFB9857655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E47B44-5DDE-1A4E-AC14-1AD598D638E9}"/>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45959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1DC59-20DB-4143-A240-993B2F63D7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ABE27F-3644-3640-B333-966BF3B3A4E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56D76E-C6D8-9440-A10B-3E2CEE2AB85E}"/>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5" name="Footer Placeholder 4">
            <a:extLst>
              <a:ext uri="{FF2B5EF4-FFF2-40B4-BE49-F238E27FC236}">
                <a16:creationId xmlns:a16="http://schemas.microsoft.com/office/drawing/2014/main" id="{B417C688-5527-4143-B5BE-D8A01F3EE2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EDF22-A602-1149-B0E0-4566F95F908F}"/>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255249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1E60C9-33C5-D747-BB70-F3604EE568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4C6CF5-C524-314C-AE95-31B1DA1F53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2A3AF6-50E0-584A-AE12-3C4751A6D196}"/>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5" name="Footer Placeholder 4">
            <a:extLst>
              <a:ext uri="{FF2B5EF4-FFF2-40B4-BE49-F238E27FC236}">
                <a16:creationId xmlns:a16="http://schemas.microsoft.com/office/drawing/2014/main" id="{9BCAF360-BFBD-1A47-BA4F-961832644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3B3CB-7B5C-6042-B86A-F8202DB04A87}"/>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371131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86409-E973-D845-8066-2FD910774B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8AF38C-EE37-914D-AE27-5C0CB3E2E4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7F44CE-1BF7-7847-B10C-D2DD31445D02}"/>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5" name="Footer Placeholder 4">
            <a:extLst>
              <a:ext uri="{FF2B5EF4-FFF2-40B4-BE49-F238E27FC236}">
                <a16:creationId xmlns:a16="http://schemas.microsoft.com/office/drawing/2014/main" id="{FC7A496C-0033-7F40-8B4E-8E2160AAD5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CC042-485D-A042-89AF-DBD231BA5FC1}"/>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315774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1620A-1245-6A46-9E0C-179FB6B9F2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9178BB-E18A-1F4B-8135-F92B1C2353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5227EB-C9B6-B34B-8626-F9FCB5ABA955}"/>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5" name="Footer Placeholder 4">
            <a:extLst>
              <a:ext uri="{FF2B5EF4-FFF2-40B4-BE49-F238E27FC236}">
                <a16:creationId xmlns:a16="http://schemas.microsoft.com/office/drawing/2014/main" id="{BBAFBB02-A769-7B41-8D55-60E5D9D8F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ABCF0-5F24-7241-B01F-711013B610C0}"/>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100272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CC7CA-BE27-F14E-BB62-6EB26E0C0C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BF2DA1-1309-2A4E-95C8-3E05EAFB500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3F4748-EB51-C14B-A8DB-7B13E3BF13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A49252-418B-FA40-918C-E5EF8D86E3A6}"/>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6" name="Footer Placeholder 5">
            <a:extLst>
              <a:ext uri="{FF2B5EF4-FFF2-40B4-BE49-F238E27FC236}">
                <a16:creationId xmlns:a16="http://schemas.microsoft.com/office/drawing/2014/main" id="{297EFDE2-1409-4F43-97BD-359B32EFDB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B915CC-1273-4C4E-B7DC-C82D7E1591B4}"/>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319408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213A0-F1B5-0247-A424-7AD748520D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228E29-DBF6-DF4E-AE75-F81899AF7F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1C9638-2AAA-7C4D-81D9-A6B669A7F5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BA19E4-57B4-7A4E-946E-B9AAD17BC7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2C850AA-B771-674A-B377-F5DB79930B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8E6896-519E-A74E-897A-7E2CA5770C68}"/>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8" name="Footer Placeholder 7">
            <a:extLst>
              <a:ext uri="{FF2B5EF4-FFF2-40B4-BE49-F238E27FC236}">
                <a16:creationId xmlns:a16="http://schemas.microsoft.com/office/drawing/2014/main" id="{CCF1BFF0-2E09-8A40-89B7-72E00271EA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D70BD4-8A5B-AF4F-876D-AC4D082936B7}"/>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385402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CC2A-64B7-F942-B482-3D387DC13F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A4970C-914A-4649-AE29-98B8C9AFD450}"/>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4" name="Footer Placeholder 3">
            <a:extLst>
              <a:ext uri="{FF2B5EF4-FFF2-40B4-BE49-F238E27FC236}">
                <a16:creationId xmlns:a16="http://schemas.microsoft.com/office/drawing/2014/main" id="{AC159E80-3EC0-0B42-BD94-B8D05E4AFC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4E309E-2266-6B43-8C5C-02E4DF282E40}"/>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326594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F12318-41DF-C942-AFD3-F6D0CA1355E9}"/>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3" name="Footer Placeholder 2">
            <a:extLst>
              <a:ext uri="{FF2B5EF4-FFF2-40B4-BE49-F238E27FC236}">
                <a16:creationId xmlns:a16="http://schemas.microsoft.com/office/drawing/2014/main" id="{0807491F-6CA5-204E-97A6-326CF4C20E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559E67-50F7-6F49-9A62-6C592D74B5F2}"/>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420522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7A529-BA21-0240-8204-BBBB2319BE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A57F7F-28FB-A14E-A1ED-B122C76AF7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C6F409-5176-1546-9297-D0D2201AF8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ABD87A-9908-0E40-B94C-8E07AAE3ED8A}"/>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6" name="Footer Placeholder 5">
            <a:extLst>
              <a:ext uri="{FF2B5EF4-FFF2-40B4-BE49-F238E27FC236}">
                <a16:creationId xmlns:a16="http://schemas.microsoft.com/office/drawing/2014/main" id="{9953EB67-97FC-FC4A-9308-28B349B37F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935E7E-A328-074D-9D68-71B723B0B471}"/>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1966585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C2883-88F9-1143-908F-B4F17F15A9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7781BA-1F42-D943-8792-FBD6A509D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F903FE-59B5-1948-AA25-B4CFF74E2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51D4BA-7549-DF4A-B00F-F29FD7FF99A8}"/>
              </a:ext>
            </a:extLst>
          </p:cNvPr>
          <p:cNvSpPr>
            <a:spLocks noGrp="1"/>
          </p:cNvSpPr>
          <p:nvPr>
            <p:ph type="dt" sz="half" idx="10"/>
          </p:nvPr>
        </p:nvSpPr>
        <p:spPr/>
        <p:txBody>
          <a:bodyPr/>
          <a:lstStyle/>
          <a:p>
            <a:fld id="{ADE8D4D1-E43D-1D49-90C2-762949F23A07}" type="datetimeFigureOut">
              <a:rPr lang="en-US" smtClean="0"/>
              <a:t>1/25/19</a:t>
            </a:fld>
            <a:endParaRPr lang="en-US"/>
          </a:p>
        </p:txBody>
      </p:sp>
      <p:sp>
        <p:nvSpPr>
          <p:cNvPr id="6" name="Footer Placeholder 5">
            <a:extLst>
              <a:ext uri="{FF2B5EF4-FFF2-40B4-BE49-F238E27FC236}">
                <a16:creationId xmlns:a16="http://schemas.microsoft.com/office/drawing/2014/main" id="{DF42BD3B-914A-E248-9EAC-53E378498B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1EC10D-4740-7644-A4FB-F65A553A1E81}"/>
              </a:ext>
            </a:extLst>
          </p:cNvPr>
          <p:cNvSpPr>
            <a:spLocks noGrp="1"/>
          </p:cNvSpPr>
          <p:nvPr>
            <p:ph type="sldNum" sz="quarter" idx="12"/>
          </p:nvPr>
        </p:nvSpPr>
        <p:spPr/>
        <p:txBody>
          <a:bodyPr/>
          <a:lstStyle/>
          <a:p>
            <a:fld id="{EFEE430F-30C2-1F41-8A3D-53C0F1514141}" type="slidenum">
              <a:rPr lang="en-US" smtClean="0"/>
              <a:t>‹#›</a:t>
            </a:fld>
            <a:endParaRPr lang="en-US"/>
          </a:p>
        </p:txBody>
      </p:sp>
    </p:spTree>
    <p:extLst>
      <p:ext uri="{BB962C8B-B14F-4D97-AF65-F5344CB8AC3E}">
        <p14:creationId xmlns:p14="http://schemas.microsoft.com/office/powerpoint/2010/main" val="181631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8B9495-BAC4-2E42-8601-AB6C4D2C8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DA9749-4BB7-3F4E-9168-2B3AE34BD3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CFF71-23F9-7B43-860E-3CC2F74F59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8D4D1-E43D-1D49-90C2-762949F23A07}" type="datetimeFigureOut">
              <a:rPr lang="en-US" smtClean="0"/>
              <a:t>1/25/19</a:t>
            </a:fld>
            <a:endParaRPr lang="en-US"/>
          </a:p>
        </p:txBody>
      </p:sp>
      <p:sp>
        <p:nvSpPr>
          <p:cNvPr id="5" name="Footer Placeholder 4">
            <a:extLst>
              <a:ext uri="{FF2B5EF4-FFF2-40B4-BE49-F238E27FC236}">
                <a16:creationId xmlns:a16="http://schemas.microsoft.com/office/drawing/2014/main" id="{253011BF-2EDD-F546-A981-3092674516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3A05AB-0629-DF46-8035-C878B54184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E430F-30C2-1F41-8A3D-53C0F1514141}" type="slidenum">
              <a:rPr lang="en-US" smtClean="0"/>
              <a:t>‹#›</a:t>
            </a:fld>
            <a:endParaRPr lang="en-US"/>
          </a:p>
        </p:txBody>
      </p:sp>
    </p:spTree>
    <p:extLst>
      <p:ext uri="{BB962C8B-B14F-4D97-AF65-F5344CB8AC3E}">
        <p14:creationId xmlns:p14="http://schemas.microsoft.com/office/powerpoint/2010/main" val="2097686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c.europa.eu/research/openscience/pdf/ospp_nominated_member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6FE5D-B751-534C-B3C8-5CC1E8546140}"/>
              </a:ext>
            </a:extLst>
          </p:cNvPr>
          <p:cNvSpPr>
            <a:spLocks noGrp="1"/>
          </p:cNvSpPr>
          <p:nvPr>
            <p:ph type="ctrTitle"/>
          </p:nvPr>
        </p:nvSpPr>
        <p:spPr/>
        <p:txBody>
          <a:bodyPr/>
          <a:lstStyle/>
          <a:p>
            <a:r>
              <a:rPr lang="en-US" dirty="0"/>
              <a:t>Open Science Policy Platform</a:t>
            </a:r>
          </a:p>
        </p:txBody>
      </p:sp>
      <p:sp>
        <p:nvSpPr>
          <p:cNvPr id="3" name="Subtitle 2">
            <a:extLst>
              <a:ext uri="{FF2B5EF4-FFF2-40B4-BE49-F238E27FC236}">
                <a16:creationId xmlns:a16="http://schemas.microsoft.com/office/drawing/2014/main" id="{360E88B3-1EC7-6441-8401-84B33BA23602}"/>
              </a:ext>
            </a:extLst>
          </p:cNvPr>
          <p:cNvSpPr>
            <a:spLocks noGrp="1"/>
          </p:cNvSpPr>
          <p:nvPr>
            <p:ph type="subTitle" idx="1"/>
          </p:nvPr>
        </p:nvSpPr>
        <p:spPr/>
        <p:txBody>
          <a:bodyPr>
            <a:normAutofit/>
          </a:bodyPr>
          <a:lstStyle/>
          <a:p>
            <a:r>
              <a:rPr lang="en-US" sz="3200" dirty="0"/>
              <a:t>FAIR Data Stakeholder Engagement Group</a:t>
            </a:r>
          </a:p>
        </p:txBody>
      </p:sp>
      <p:sp>
        <p:nvSpPr>
          <p:cNvPr id="4" name="TextBox 3">
            <a:extLst>
              <a:ext uri="{FF2B5EF4-FFF2-40B4-BE49-F238E27FC236}">
                <a16:creationId xmlns:a16="http://schemas.microsoft.com/office/drawing/2014/main" id="{D3DADFAA-E3CC-6B44-A070-B19F99425CBE}"/>
              </a:ext>
            </a:extLst>
          </p:cNvPr>
          <p:cNvSpPr txBox="1"/>
          <p:nvPr/>
        </p:nvSpPr>
        <p:spPr>
          <a:xfrm>
            <a:off x="7172325" y="5086350"/>
            <a:ext cx="2568332" cy="369332"/>
          </a:xfrm>
          <a:prstGeom prst="rect">
            <a:avLst/>
          </a:prstGeom>
          <a:noFill/>
        </p:spPr>
        <p:txBody>
          <a:bodyPr wrap="none" rtlCol="0">
            <a:spAutoFit/>
          </a:bodyPr>
          <a:lstStyle/>
          <a:p>
            <a:r>
              <a:rPr lang="en-US" dirty="0"/>
              <a:t>Call 25/1/2019 14-16 CET</a:t>
            </a:r>
          </a:p>
        </p:txBody>
      </p:sp>
    </p:spTree>
    <p:extLst>
      <p:ext uri="{BB962C8B-B14F-4D97-AF65-F5344CB8AC3E}">
        <p14:creationId xmlns:p14="http://schemas.microsoft.com/office/powerpoint/2010/main" val="144749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F3979-8BA6-454E-BF93-AB2721153CD7}"/>
              </a:ext>
            </a:extLst>
          </p:cNvPr>
          <p:cNvSpPr>
            <a:spLocks noGrp="1"/>
          </p:cNvSpPr>
          <p:nvPr>
            <p:ph type="title"/>
          </p:nvPr>
        </p:nvSpPr>
        <p:spPr/>
        <p:txBody>
          <a:bodyPr/>
          <a:lstStyle/>
          <a:p>
            <a:r>
              <a:rPr lang="en-US" dirty="0"/>
              <a:t>HLEG FAIR Data Report</a:t>
            </a:r>
            <a:br>
              <a:rPr lang="en-US" dirty="0"/>
            </a:br>
            <a:r>
              <a:rPr lang="en-US" sz="3200" dirty="0"/>
              <a:t>Example of Recommendation </a:t>
            </a:r>
            <a:endParaRPr lang="en-US" dirty="0"/>
          </a:p>
        </p:txBody>
      </p:sp>
      <p:pic>
        <p:nvPicPr>
          <p:cNvPr id="5" name="Picture 4">
            <a:extLst>
              <a:ext uri="{FF2B5EF4-FFF2-40B4-BE49-F238E27FC236}">
                <a16:creationId xmlns:a16="http://schemas.microsoft.com/office/drawing/2014/main" id="{9BE13DBF-D963-724C-B626-25A41AD23079}"/>
              </a:ext>
            </a:extLst>
          </p:cNvPr>
          <p:cNvPicPr>
            <a:picLocks noChangeAspect="1"/>
          </p:cNvPicPr>
          <p:nvPr/>
        </p:nvPicPr>
        <p:blipFill>
          <a:blip r:embed="rId2"/>
          <a:stretch>
            <a:fillRect/>
          </a:stretch>
        </p:blipFill>
        <p:spPr>
          <a:xfrm>
            <a:off x="1608621" y="1913096"/>
            <a:ext cx="9019361" cy="4579779"/>
          </a:xfrm>
          <a:prstGeom prst="rect">
            <a:avLst/>
          </a:prstGeom>
        </p:spPr>
      </p:pic>
    </p:spTree>
    <p:extLst>
      <p:ext uri="{BB962C8B-B14F-4D97-AF65-F5344CB8AC3E}">
        <p14:creationId xmlns:p14="http://schemas.microsoft.com/office/powerpoint/2010/main" val="283460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869B480-DA8D-B742-9EE7-A8DBEA95FE23}"/>
              </a:ext>
            </a:extLst>
          </p:cNvPr>
          <p:cNvSpPr>
            <a:spLocks noGrp="1"/>
          </p:cNvSpPr>
          <p:nvPr>
            <p:ph type="title"/>
          </p:nvPr>
        </p:nvSpPr>
        <p:spPr/>
        <p:txBody>
          <a:bodyPr/>
          <a:lstStyle/>
          <a:p>
            <a:r>
              <a:rPr lang="en-US" dirty="0"/>
              <a:t>Stakeholder Categories - Mapping</a:t>
            </a:r>
          </a:p>
        </p:txBody>
      </p:sp>
      <p:graphicFrame>
        <p:nvGraphicFramePr>
          <p:cNvPr id="9" name="Table 8">
            <a:extLst>
              <a:ext uri="{FF2B5EF4-FFF2-40B4-BE49-F238E27FC236}">
                <a16:creationId xmlns:a16="http://schemas.microsoft.com/office/drawing/2014/main" id="{F7073FA5-0F5B-344C-BF9A-31B92E58A46F}"/>
              </a:ext>
            </a:extLst>
          </p:cNvPr>
          <p:cNvGraphicFramePr>
            <a:graphicFrameLocks noGrp="1"/>
          </p:cNvGraphicFramePr>
          <p:nvPr>
            <p:extLst>
              <p:ext uri="{D42A27DB-BD31-4B8C-83A1-F6EECF244321}">
                <p14:modId xmlns:p14="http://schemas.microsoft.com/office/powerpoint/2010/main" val="2477150864"/>
              </p:ext>
            </p:extLst>
          </p:nvPr>
        </p:nvGraphicFramePr>
        <p:xfrm>
          <a:off x="665356" y="1690688"/>
          <a:ext cx="10861288" cy="4450080"/>
        </p:xfrm>
        <a:graphic>
          <a:graphicData uri="http://schemas.openxmlformats.org/drawingml/2006/table">
            <a:tbl>
              <a:tblPr firstRow="1" bandRow="1">
                <a:tableStyleId>{5C22544A-7EE6-4342-B048-85BDC9FD1C3A}</a:tableStyleId>
              </a:tblPr>
              <a:tblGrid>
                <a:gridCol w="5430644">
                  <a:extLst>
                    <a:ext uri="{9D8B030D-6E8A-4147-A177-3AD203B41FA5}">
                      <a16:colId xmlns:a16="http://schemas.microsoft.com/office/drawing/2014/main" val="1765218764"/>
                    </a:ext>
                  </a:extLst>
                </a:gridCol>
                <a:gridCol w="5430644">
                  <a:extLst>
                    <a:ext uri="{9D8B030D-6E8A-4147-A177-3AD203B41FA5}">
                      <a16:colId xmlns:a16="http://schemas.microsoft.com/office/drawing/2014/main" val="3360774955"/>
                    </a:ext>
                  </a:extLst>
                </a:gridCol>
              </a:tblGrid>
              <a:tr h="370840">
                <a:tc>
                  <a:txBody>
                    <a:bodyPr/>
                    <a:lstStyle/>
                    <a:p>
                      <a:r>
                        <a:rPr lang="en-US" dirty="0"/>
                        <a:t>OSPP Stakeholder Categories</a:t>
                      </a:r>
                    </a:p>
                  </a:txBody>
                  <a:tcPr/>
                </a:tc>
                <a:tc>
                  <a:txBody>
                    <a:bodyPr/>
                    <a:lstStyle/>
                    <a:p>
                      <a:r>
                        <a:rPr lang="en-US" dirty="0"/>
                        <a:t>HLEG FAIR Data Report</a:t>
                      </a:r>
                    </a:p>
                  </a:txBody>
                  <a:tcPr/>
                </a:tc>
                <a:extLst>
                  <a:ext uri="{0D108BD9-81ED-4DB2-BD59-A6C34878D82A}">
                    <a16:rowId xmlns:a16="http://schemas.microsoft.com/office/drawing/2014/main" val="2530634940"/>
                  </a:ext>
                </a:extLst>
              </a:tr>
              <a:tr h="370840">
                <a:tc>
                  <a:txBody>
                    <a:bodyPr/>
                    <a:lstStyle/>
                    <a:p>
                      <a:r>
                        <a:rPr lang="en-GB" dirty="0"/>
                        <a:t>Researchers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communities</a:t>
                      </a:r>
                    </a:p>
                  </a:txBody>
                  <a:tcPr/>
                </a:tc>
                <a:extLst>
                  <a:ext uri="{0D108BD9-81ED-4DB2-BD59-A6C34878D82A}">
                    <a16:rowId xmlns:a16="http://schemas.microsoft.com/office/drawing/2014/main" val="566772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Research and e-Infrastructures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service providers</a:t>
                      </a:r>
                    </a:p>
                  </a:txBody>
                  <a:tcPr/>
                </a:tc>
                <a:extLst>
                  <a:ext uri="{0D108BD9-81ED-4DB2-BD59-A6C34878D82A}">
                    <a16:rowId xmlns:a16="http://schemas.microsoft.com/office/drawing/2014/main" val="35369064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Research libraries (and data stewards)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stewards</a:t>
                      </a:r>
                    </a:p>
                  </a:txBody>
                  <a:tcPr/>
                </a:tc>
                <a:extLst>
                  <a:ext uri="{0D108BD9-81ED-4DB2-BD59-A6C34878D82A}">
                    <a16:rowId xmlns:a16="http://schemas.microsoft.com/office/drawing/2014/main" val="1878377054"/>
                  </a:ext>
                </a:extLst>
              </a:tr>
              <a:tr h="370840">
                <a:tc>
                  <a:txBody>
                    <a:bodyPr/>
                    <a:lstStyle/>
                    <a:p>
                      <a:r>
                        <a:rPr lang="en-GB" dirty="0"/>
                        <a:t>Research Funding Organisations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funders</a:t>
                      </a:r>
                    </a:p>
                  </a:txBody>
                  <a:tcPr/>
                </a:tc>
                <a:extLst>
                  <a:ext uri="{0D108BD9-81ED-4DB2-BD59-A6C34878D82A}">
                    <a16:rowId xmlns:a16="http://schemas.microsoft.com/office/drawing/2014/main" val="13057964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Policy Making Organisations</a:t>
                      </a:r>
                    </a:p>
                  </a:txBody>
                  <a:tcPr/>
                </a:tc>
                <a:tc>
                  <a:txBody>
                    <a:bodyPr/>
                    <a:lstStyle/>
                    <a:p>
                      <a:r>
                        <a:rPr lang="en-US" dirty="0"/>
                        <a:t>Policymakers</a:t>
                      </a:r>
                    </a:p>
                  </a:txBody>
                  <a:tcPr/>
                </a:tc>
                <a:extLst>
                  <a:ext uri="{0D108BD9-81ED-4DB2-BD59-A6C34878D82A}">
                    <a16:rowId xmlns:a16="http://schemas.microsoft.com/office/drawing/2014/main" val="12661593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Universities and Research Performing Organisations</a:t>
                      </a:r>
                    </a:p>
                  </a:txBody>
                  <a:tcPr/>
                </a:tc>
                <a:tc>
                  <a:txBody>
                    <a:bodyPr/>
                    <a:lstStyle/>
                    <a:p>
                      <a:r>
                        <a:rPr lang="en-US" dirty="0"/>
                        <a:t>Institutions</a:t>
                      </a:r>
                    </a:p>
                  </a:txBody>
                  <a:tcPr/>
                </a:tc>
                <a:extLst>
                  <a:ext uri="{0D108BD9-81ED-4DB2-BD59-A6C34878D82A}">
                    <a16:rowId xmlns:a16="http://schemas.microsoft.com/office/drawing/2014/main" val="42621283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Publishers</a:t>
                      </a:r>
                    </a:p>
                  </a:txBody>
                  <a:tcPr/>
                </a:tc>
                <a:tc>
                  <a:txBody>
                    <a:bodyPr/>
                    <a:lstStyle/>
                    <a:p>
                      <a:r>
                        <a:rPr lang="en-GB" dirty="0"/>
                        <a:t>Publishers</a:t>
                      </a:r>
                      <a:endParaRPr lang="en-US" dirty="0"/>
                    </a:p>
                  </a:txBody>
                  <a:tcPr/>
                </a:tc>
                <a:extLst>
                  <a:ext uri="{0D108BD9-81ED-4DB2-BD59-A6C34878D82A}">
                    <a16:rowId xmlns:a16="http://schemas.microsoft.com/office/drawing/2014/main" val="11084680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Scientific Societies &amp; Academies</a:t>
                      </a:r>
                    </a:p>
                  </a:txBody>
                  <a:tcPr/>
                </a:tc>
                <a:tc>
                  <a:txBody>
                    <a:bodyPr/>
                    <a:lstStyle/>
                    <a:p>
                      <a:endParaRPr lang="en-US" dirty="0"/>
                    </a:p>
                  </a:txBody>
                  <a:tcPr/>
                </a:tc>
                <a:extLst>
                  <a:ext uri="{0D108BD9-81ED-4DB2-BD59-A6C34878D82A}">
                    <a16:rowId xmlns:a16="http://schemas.microsoft.com/office/drawing/2014/main" val="33045137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Citizen Science &amp; Public Engagement Organisations</a:t>
                      </a:r>
                    </a:p>
                  </a:txBody>
                  <a:tcPr/>
                </a:tc>
                <a:tc>
                  <a:txBody>
                    <a:bodyPr/>
                    <a:lstStyle/>
                    <a:p>
                      <a:endParaRPr lang="en-US" dirty="0"/>
                    </a:p>
                  </a:txBody>
                  <a:tcPr/>
                </a:tc>
                <a:extLst>
                  <a:ext uri="{0D108BD9-81ED-4DB2-BD59-A6C34878D82A}">
                    <a16:rowId xmlns:a16="http://schemas.microsoft.com/office/drawing/2014/main" val="33004762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Coordination fora</a:t>
                      </a:r>
                    </a:p>
                  </a:txBody>
                  <a:tcPr/>
                </a:tc>
                <a:extLst>
                  <a:ext uri="{0D108BD9-81ED-4DB2-BD59-A6C34878D82A}">
                    <a16:rowId xmlns:a16="http://schemas.microsoft.com/office/drawing/2014/main" val="1582538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Standards bodies</a:t>
                      </a:r>
                    </a:p>
                  </a:txBody>
                  <a:tcPr/>
                </a:tc>
                <a:extLst>
                  <a:ext uri="{0D108BD9-81ED-4DB2-BD59-A6C34878D82A}">
                    <a16:rowId xmlns:a16="http://schemas.microsoft.com/office/drawing/2014/main" val="3104549228"/>
                  </a:ext>
                </a:extLst>
              </a:tr>
            </a:tbl>
          </a:graphicData>
        </a:graphic>
      </p:graphicFrame>
    </p:spTree>
    <p:extLst>
      <p:ext uri="{BB962C8B-B14F-4D97-AF65-F5344CB8AC3E}">
        <p14:creationId xmlns:p14="http://schemas.microsoft.com/office/powerpoint/2010/main" val="2337507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89089-B532-1F41-8299-18A5D9CD68E3}"/>
              </a:ext>
            </a:extLst>
          </p:cNvPr>
          <p:cNvSpPr>
            <a:spLocks noGrp="1"/>
          </p:cNvSpPr>
          <p:nvPr>
            <p:ph type="title"/>
          </p:nvPr>
        </p:nvSpPr>
        <p:spPr/>
        <p:txBody>
          <a:bodyPr/>
          <a:lstStyle/>
          <a:p>
            <a:r>
              <a:rPr lang="en-US" dirty="0"/>
              <a:t>Template to define a PCI in the final form</a:t>
            </a:r>
          </a:p>
        </p:txBody>
      </p:sp>
      <p:pic>
        <p:nvPicPr>
          <p:cNvPr id="5" name="Picture 4">
            <a:extLst>
              <a:ext uri="{FF2B5EF4-FFF2-40B4-BE49-F238E27FC236}">
                <a16:creationId xmlns:a16="http://schemas.microsoft.com/office/drawing/2014/main" id="{F03B11B2-F339-D645-B242-3196A7DB7C96}"/>
              </a:ext>
            </a:extLst>
          </p:cNvPr>
          <p:cNvPicPr>
            <a:picLocks noChangeAspect="1"/>
          </p:cNvPicPr>
          <p:nvPr/>
        </p:nvPicPr>
        <p:blipFill>
          <a:blip r:embed="rId2"/>
          <a:stretch>
            <a:fillRect/>
          </a:stretch>
        </p:blipFill>
        <p:spPr>
          <a:xfrm>
            <a:off x="1733548" y="1460499"/>
            <a:ext cx="9373490" cy="5032375"/>
          </a:xfrm>
          <a:prstGeom prst="rect">
            <a:avLst/>
          </a:prstGeom>
        </p:spPr>
      </p:pic>
    </p:spTree>
    <p:extLst>
      <p:ext uri="{BB962C8B-B14F-4D97-AF65-F5344CB8AC3E}">
        <p14:creationId xmlns:p14="http://schemas.microsoft.com/office/powerpoint/2010/main" val="4287054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F016-FE17-AB4C-ADDA-4E44AD48BCBD}"/>
              </a:ext>
            </a:extLst>
          </p:cNvPr>
          <p:cNvSpPr>
            <a:spLocks noGrp="1"/>
          </p:cNvSpPr>
          <p:nvPr>
            <p:ph type="title"/>
          </p:nvPr>
        </p:nvSpPr>
        <p:spPr/>
        <p:txBody>
          <a:bodyPr>
            <a:normAutofit/>
          </a:bodyPr>
          <a:lstStyle/>
          <a:p>
            <a:r>
              <a:rPr lang="en-US" sz="3600" dirty="0"/>
              <a:t>Possible approach to collect individual commitments</a:t>
            </a:r>
          </a:p>
        </p:txBody>
      </p:sp>
      <p:pic>
        <p:nvPicPr>
          <p:cNvPr id="5" name="Picture 4">
            <a:extLst>
              <a:ext uri="{FF2B5EF4-FFF2-40B4-BE49-F238E27FC236}">
                <a16:creationId xmlns:a16="http://schemas.microsoft.com/office/drawing/2014/main" id="{2424D746-5058-B445-B15C-007E0C0389F2}"/>
              </a:ext>
            </a:extLst>
          </p:cNvPr>
          <p:cNvPicPr>
            <a:picLocks noChangeAspect="1"/>
          </p:cNvPicPr>
          <p:nvPr/>
        </p:nvPicPr>
        <p:blipFill>
          <a:blip r:embed="rId2"/>
          <a:stretch>
            <a:fillRect/>
          </a:stretch>
        </p:blipFill>
        <p:spPr>
          <a:xfrm>
            <a:off x="0" y="2022949"/>
            <a:ext cx="12192000" cy="2812101"/>
          </a:xfrm>
          <a:prstGeom prst="rect">
            <a:avLst/>
          </a:prstGeom>
        </p:spPr>
      </p:pic>
    </p:spTree>
    <p:extLst>
      <p:ext uri="{BB962C8B-B14F-4D97-AF65-F5344CB8AC3E}">
        <p14:creationId xmlns:p14="http://schemas.microsoft.com/office/powerpoint/2010/main" val="2356443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822F-538F-544D-9C84-65906F9CC574}"/>
              </a:ext>
            </a:extLst>
          </p:cNvPr>
          <p:cNvSpPr>
            <a:spLocks noGrp="1"/>
          </p:cNvSpPr>
          <p:nvPr>
            <p:ph type="title"/>
          </p:nvPr>
        </p:nvSpPr>
        <p:spPr/>
        <p:txBody>
          <a:bodyPr/>
          <a:lstStyle/>
          <a:p>
            <a:r>
              <a:rPr lang="en-US" dirty="0"/>
              <a:t>Contributions so far by OSPP stakeholders</a:t>
            </a:r>
          </a:p>
        </p:txBody>
      </p:sp>
      <p:sp>
        <p:nvSpPr>
          <p:cNvPr id="3" name="Content Placeholder 2">
            <a:extLst>
              <a:ext uri="{FF2B5EF4-FFF2-40B4-BE49-F238E27FC236}">
                <a16:creationId xmlns:a16="http://schemas.microsoft.com/office/drawing/2014/main" id="{43F37D8A-ABC6-2642-A38F-BAEF389BB509}"/>
              </a:ext>
            </a:extLst>
          </p:cNvPr>
          <p:cNvSpPr>
            <a:spLocks noGrp="1"/>
          </p:cNvSpPr>
          <p:nvPr>
            <p:ph idx="1"/>
          </p:nvPr>
        </p:nvSpPr>
        <p:spPr/>
        <p:txBody>
          <a:bodyPr>
            <a:normAutofit/>
          </a:bodyPr>
          <a:lstStyle/>
          <a:p>
            <a:r>
              <a:rPr lang="en-US" sz="2400" dirty="0"/>
              <a:t>EOSC-hub: Sergio – identified top 6 relevant recommendations </a:t>
            </a:r>
          </a:p>
          <a:p>
            <a:r>
              <a:rPr lang="en-US" sz="2400" dirty="0"/>
              <a:t>LIBER: </a:t>
            </a:r>
            <a:r>
              <a:rPr lang="en-US" sz="2400" dirty="0" err="1"/>
              <a:t>Kristiina</a:t>
            </a:r>
            <a:r>
              <a:rPr lang="en-US" sz="2400" dirty="0"/>
              <a:t> – identified key recommendations and actions</a:t>
            </a:r>
          </a:p>
          <a:p>
            <a:r>
              <a:rPr lang="en-US" sz="2400" dirty="0"/>
              <a:t>DARIAH: Jennifer – identified key recommendations, actions and PCIs</a:t>
            </a:r>
          </a:p>
          <a:p>
            <a:r>
              <a:rPr lang="en-US" sz="2400" dirty="0"/>
              <a:t>EPS: Luc/Chris – identified key recommendations, actions and initial PCIs</a:t>
            </a:r>
          </a:p>
          <a:p>
            <a:r>
              <a:rPr lang="en-US" sz="2400" dirty="0"/>
              <a:t>Science Europe: identified relevant recommendations and actions</a:t>
            </a:r>
          </a:p>
          <a:p>
            <a:r>
              <a:rPr lang="en-US" sz="2400" dirty="0"/>
              <a:t>…</a:t>
            </a:r>
          </a:p>
        </p:txBody>
      </p:sp>
    </p:spTree>
    <p:extLst>
      <p:ext uri="{BB962C8B-B14F-4D97-AF65-F5344CB8AC3E}">
        <p14:creationId xmlns:p14="http://schemas.microsoft.com/office/powerpoint/2010/main" val="3344764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59CD-C587-234E-879F-41B2812D88FA}"/>
              </a:ext>
            </a:extLst>
          </p:cNvPr>
          <p:cNvSpPr>
            <a:spLocks noGrp="1"/>
          </p:cNvSpPr>
          <p:nvPr>
            <p:ph type="title"/>
          </p:nvPr>
        </p:nvSpPr>
        <p:spPr>
          <a:xfrm>
            <a:off x="722453" y="2766218"/>
            <a:ext cx="10515600" cy="1325563"/>
          </a:xfrm>
        </p:spPr>
        <p:txBody>
          <a:bodyPr/>
          <a:lstStyle/>
          <a:p>
            <a:r>
              <a:rPr lang="en-US" dirty="0"/>
              <a:t>Discussion</a:t>
            </a:r>
          </a:p>
        </p:txBody>
      </p:sp>
    </p:spTree>
    <p:extLst>
      <p:ext uri="{BB962C8B-B14F-4D97-AF65-F5344CB8AC3E}">
        <p14:creationId xmlns:p14="http://schemas.microsoft.com/office/powerpoint/2010/main" val="414630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E6318-1758-FD4F-AB4A-AC1A2046C83F}"/>
              </a:ext>
            </a:extLst>
          </p:cNvPr>
          <p:cNvSpPr>
            <a:spLocks noGrp="1"/>
          </p:cNvSpPr>
          <p:nvPr>
            <p:ph type="title"/>
          </p:nvPr>
        </p:nvSpPr>
        <p:spPr/>
        <p:txBody>
          <a:bodyPr/>
          <a:lstStyle/>
          <a:p>
            <a:r>
              <a:rPr lang="en-US" dirty="0"/>
              <a:t>OSPP Second Mandate (OSPP-M2):</a:t>
            </a:r>
          </a:p>
        </p:txBody>
      </p:sp>
      <p:sp>
        <p:nvSpPr>
          <p:cNvPr id="3" name="Content Placeholder 2">
            <a:extLst>
              <a:ext uri="{FF2B5EF4-FFF2-40B4-BE49-F238E27FC236}">
                <a16:creationId xmlns:a16="http://schemas.microsoft.com/office/drawing/2014/main" id="{755B0A7F-C294-F74E-9A5C-4F71DE82359C}"/>
              </a:ext>
            </a:extLst>
          </p:cNvPr>
          <p:cNvSpPr>
            <a:spLocks noGrp="1"/>
          </p:cNvSpPr>
          <p:nvPr>
            <p:ph idx="1"/>
          </p:nvPr>
        </p:nvSpPr>
        <p:spPr/>
        <p:txBody>
          <a:bodyPr>
            <a:normAutofit lnSpcReduction="10000"/>
          </a:bodyPr>
          <a:lstStyle/>
          <a:p>
            <a:r>
              <a:rPr lang="en-US" dirty="0"/>
              <a:t>Chair: Eva Mendez</a:t>
            </a:r>
          </a:p>
          <a:p>
            <a:r>
              <a:rPr lang="en-US" dirty="0"/>
              <a:t>Duration: Sep 2018 - 2020</a:t>
            </a:r>
          </a:p>
          <a:p>
            <a:r>
              <a:rPr lang="en-US" dirty="0"/>
              <a:t>Objectives </a:t>
            </a:r>
          </a:p>
          <a:p>
            <a:pPr lvl="1"/>
            <a:r>
              <a:rPr lang="en-US" dirty="0"/>
              <a:t>Reach and affect all the members of the European Open Science operational Ecosystem </a:t>
            </a:r>
          </a:p>
          <a:p>
            <a:pPr lvl="1"/>
            <a:r>
              <a:rPr lang="en-US" dirty="0"/>
              <a:t>Advise the Commission on how to further develop and </a:t>
            </a:r>
            <a:r>
              <a:rPr lang="en-US" b="1" dirty="0"/>
              <a:t>practically implement Open Science Policy</a:t>
            </a:r>
            <a:r>
              <a:rPr lang="en-US" dirty="0"/>
              <a:t> in order to radically improve the quality and impact of European science across member states and beyond.</a:t>
            </a:r>
          </a:p>
          <a:p>
            <a:pPr lvl="1"/>
            <a:r>
              <a:rPr lang="en-US" dirty="0"/>
              <a:t>To develop a </a:t>
            </a:r>
            <a:r>
              <a:rPr lang="en-US" b="1" dirty="0"/>
              <a:t>roadmap</a:t>
            </a:r>
            <a:r>
              <a:rPr lang="en-US" dirty="0"/>
              <a:t> and </a:t>
            </a:r>
            <a:r>
              <a:rPr lang="en-US" b="1" dirty="0"/>
              <a:t>co-assist for its implementation </a:t>
            </a:r>
            <a:r>
              <a:rPr lang="en-US" dirty="0"/>
              <a:t>under Horizon Europe with the help of advice of the Expert Groups on the subject matter. In this context, the European Open Science Agenda, will be adapted and updated in light of the upcoming OSPP roadmap.</a:t>
            </a:r>
          </a:p>
          <a:p>
            <a:pPr lvl="1"/>
            <a:endParaRPr lang="en-US" dirty="0"/>
          </a:p>
          <a:p>
            <a:endParaRPr lang="en-US" dirty="0"/>
          </a:p>
        </p:txBody>
      </p:sp>
    </p:spTree>
    <p:extLst>
      <p:ext uri="{BB962C8B-B14F-4D97-AF65-F5344CB8AC3E}">
        <p14:creationId xmlns:p14="http://schemas.microsoft.com/office/powerpoint/2010/main" val="604720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5619-21A5-3E40-B40D-2BF2418F1832}"/>
              </a:ext>
            </a:extLst>
          </p:cNvPr>
          <p:cNvSpPr>
            <a:spLocks noGrp="1"/>
          </p:cNvSpPr>
          <p:nvPr>
            <p:ph type="title"/>
          </p:nvPr>
        </p:nvSpPr>
        <p:spPr/>
        <p:txBody>
          <a:bodyPr/>
          <a:lstStyle/>
          <a:p>
            <a:r>
              <a:rPr lang="en-US" dirty="0"/>
              <a:t>OSPP-M2: How</a:t>
            </a:r>
          </a:p>
        </p:txBody>
      </p:sp>
      <p:sp>
        <p:nvSpPr>
          <p:cNvPr id="3" name="Content Placeholder 2">
            <a:extLst>
              <a:ext uri="{FF2B5EF4-FFF2-40B4-BE49-F238E27FC236}">
                <a16:creationId xmlns:a16="http://schemas.microsoft.com/office/drawing/2014/main" id="{676F304B-45B9-094E-8A58-126A2B2AB579}"/>
              </a:ext>
            </a:extLst>
          </p:cNvPr>
          <p:cNvSpPr>
            <a:spLocks noGrp="1"/>
          </p:cNvSpPr>
          <p:nvPr>
            <p:ph idx="1"/>
          </p:nvPr>
        </p:nvSpPr>
        <p:spPr/>
        <p:txBody>
          <a:bodyPr>
            <a:normAutofit lnSpcReduction="10000"/>
          </a:bodyPr>
          <a:lstStyle/>
          <a:p>
            <a:r>
              <a:rPr lang="en-US" dirty="0"/>
              <a:t>Activities planned and piloted at stakeholder level pinning down the OSPP-REC in Practical Commitments for Implementation (PCIs)</a:t>
            </a:r>
          </a:p>
          <a:p>
            <a:r>
              <a:rPr lang="en-US" dirty="0"/>
              <a:t>All the eight challenges will be addressed but orchestrated around the main barriers to overcome </a:t>
            </a:r>
          </a:p>
          <a:p>
            <a:pPr lvl="1"/>
            <a:r>
              <a:rPr lang="en-US" dirty="0"/>
              <a:t>Rewards and Incentives, Research Indicators and Next-Generation Metric, Future of Scholarly Communication, European Open Science Cloud, FAIR Data, Research Integrity, Skills and Education, Citizen Science</a:t>
            </a:r>
          </a:p>
          <a:p>
            <a:r>
              <a:rPr lang="en-US" dirty="0"/>
              <a:t>A high level of communication and impact: </a:t>
            </a:r>
          </a:p>
          <a:p>
            <a:pPr lvl="1"/>
            <a:r>
              <a:rPr lang="en-US" dirty="0"/>
              <a:t>from OSPP members to their constituencies, </a:t>
            </a:r>
          </a:p>
          <a:p>
            <a:pPr lvl="1"/>
            <a:r>
              <a:rPr lang="en-US" dirty="0"/>
              <a:t>from the OSPP to the Commission </a:t>
            </a:r>
          </a:p>
          <a:p>
            <a:pPr lvl="1"/>
            <a:r>
              <a:rPr lang="en-US" dirty="0"/>
              <a:t>from the OSPP to the entire Open Science EU ecosystem (and beyond).   </a:t>
            </a:r>
          </a:p>
          <a:p>
            <a:endParaRPr lang="en-US" dirty="0"/>
          </a:p>
          <a:p>
            <a:endParaRPr lang="en-US" dirty="0"/>
          </a:p>
        </p:txBody>
      </p:sp>
    </p:spTree>
    <p:extLst>
      <p:ext uri="{BB962C8B-B14F-4D97-AF65-F5344CB8AC3E}">
        <p14:creationId xmlns:p14="http://schemas.microsoft.com/office/powerpoint/2010/main" val="326166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61AF-CA5F-DC45-9D23-78CC504C79E3}"/>
              </a:ext>
            </a:extLst>
          </p:cNvPr>
          <p:cNvSpPr>
            <a:spLocks noGrp="1"/>
          </p:cNvSpPr>
          <p:nvPr>
            <p:ph type="title"/>
          </p:nvPr>
        </p:nvSpPr>
        <p:spPr/>
        <p:txBody>
          <a:bodyPr/>
          <a:lstStyle/>
          <a:p>
            <a:r>
              <a:rPr lang="en-US" dirty="0"/>
              <a:t>PCIs</a:t>
            </a:r>
          </a:p>
        </p:txBody>
      </p:sp>
      <p:sp>
        <p:nvSpPr>
          <p:cNvPr id="3" name="Content Placeholder 2">
            <a:extLst>
              <a:ext uri="{FF2B5EF4-FFF2-40B4-BE49-F238E27FC236}">
                <a16:creationId xmlns:a16="http://schemas.microsoft.com/office/drawing/2014/main" id="{6A062BF3-6359-ED47-BB82-ECC4640B267F}"/>
              </a:ext>
            </a:extLst>
          </p:cNvPr>
          <p:cNvSpPr>
            <a:spLocks noGrp="1"/>
          </p:cNvSpPr>
          <p:nvPr>
            <p:ph idx="1"/>
          </p:nvPr>
        </p:nvSpPr>
        <p:spPr/>
        <p:txBody>
          <a:bodyPr>
            <a:normAutofit/>
          </a:bodyPr>
          <a:lstStyle/>
          <a:p>
            <a:r>
              <a:rPr lang="en-US" dirty="0"/>
              <a:t>Practical Commitments for Implementation:</a:t>
            </a:r>
          </a:p>
          <a:p>
            <a:pPr lvl="1"/>
            <a:r>
              <a:rPr lang="en-US" dirty="0"/>
              <a:t>You, at your institution, at your office, with your attributions, etc. what can you do for Open Science? (regarding the 8 challenges and your condition as stakeholder…</a:t>
            </a:r>
          </a:p>
          <a:p>
            <a:pPr lvl="2"/>
            <a:r>
              <a:rPr lang="en-US" dirty="0"/>
              <a:t>I am a researcher….</a:t>
            </a:r>
          </a:p>
          <a:p>
            <a:pPr lvl="2"/>
            <a:r>
              <a:rPr lang="en-US" dirty="0"/>
              <a:t>I am a librarian…</a:t>
            </a:r>
          </a:p>
          <a:p>
            <a:pPr lvl="2"/>
            <a:r>
              <a:rPr lang="en-US" dirty="0"/>
              <a:t>I am a policy maker in a RPO</a:t>
            </a:r>
          </a:p>
          <a:p>
            <a:pPr lvl="2"/>
            <a:r>
              <a:rPr lang="en-US" dirty="0"/>
              <a:t>…etc.</a:t>
            </a:r>
          </a:p>
          <a:p>
            <a:endParaRPr lang="en-US" dirty="0"/>
          </a:p>
          <a:p>
            <a:endParaRPr lang="en-US" dirty="0"/>
          </a:p>
        </p:txBody>
      </p:sp>
    </p:spTree>
    <p:extLst>
      <p:ext uri="{BB962C8B-B14F-4D97-AF65-F5344CB8AC3E}">
        <p14:creationId xmlns:p14="http://schemas.microsoft.com/office/powerpoint/2010/main" val="69665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70E8-1DEA-B148-A155-7FE7EFBDD93F}"/>
              </a:ext>
            </a:extLst>
          </p:cNvPr>
          <p:cNvSpPr>
            <a:spLocks noGrp="1"/>
          </p:cNvSpPr>
          <p:nvPr>
            <p:ph type="title"/>
          </p:nvPr>
        </p:nvSpPr>
        <p:spPr/>
        <p:txBody>
          <a:bodyPr/>
          <a:lstStyle/>
          <a:p>
            <a:r>
              <a:rPr lang="en-US" dirty="0"/>
              <a:t>OSPP-M2: Tasks</a:t>
            </a:r>
          </a:p>
        </p:txBody>
      </p:sp>
      <p:sp>
        <p:nvSpPr>
          <p:cNvPr id="3" name="Content Placeholder 2">
            <a:extLst>
              <a:ext uri="{FF2B5EF4-FFF2-40B4-BE49-F238E27FC236}">
                <a16:creationId xmlns:a16="http://schemas.microsoft.com/office/drawing/2014/main" id="{695EB7AF-ABCE-2541-BFA0-E6EBB9DC9BBF}"/>
              </a:ext>
            </a:extLst>
          </p:cNvPr>
          <p:cNvSpPr>
            <a:spLocks noGrp="1"/>
          </p:cNvSpPr>
          <p:nvPr>
            <p:ph idx="1"/>
          </p:nvPr>
        </p:nvSpPr>
        <p:spPr/>
        <p:txBody>
          <a:bodyPr>
            <a:normAutofit/>
          </a:bodyPr>
          <a:lstStyle/>
          <a:p>
            <a:r>
              <a:rPr lang="en-US" dirty="0"/>
              <a:t>T1. Engage stakeholders and define PCIs</a:t>
            </a:r>
          </a:p>
          <a:p>
            <a:pPr lvl="1"/>
            <a:r>
              <a:rPr lang="en-US" dirty="0"/>
              <a:t>This task will address the initial plan of the EC to organize stakeholder meetings</a:t>
            </a:r>
          </a:p>
          <a:p>
            <a:pPr lvl="1"/>
            <a:endParaRPr lang="en-US" dirty="0"/>
          </a:p>
          <a:p>
            <a:r>
              <a:rPr lang="en-US" dirty="0"/>
              <a:t>T2. Define and engage the European Open Science Ecosystem. </a:t>
            </a:r>
          </a:p>
          <a:p>
            <a:pPr lvl="1"/>
            <a:r>
              <a:rPr lang="en-US" dirty="0"/>
              <a:t>Map of projects and initiatives</a:t>
            </a:r>
          </a:p>
          <a:p>
            <a:pPr lvl="1"/>
            <a:endParaRPr lang="en-US" dirty="0"/>
          </a:p>
          <a:p>
            <a:r>
              <a:rPr lang="en-US" dirty="0"/>
              <a:t>T3. Create an effective communication system for Open Science.</a:t>
            </a:r>
          </a:p>
          <a:p>
            <a:endParaRPr lang="en-US" dirty="0"/>
          </a:p>
          <a:p>
            <a:endParaRPr lang="en-US" dirty="0"/>
          </a:p>
        </p:txBody>
      </p:sp>
    </p:spTree>
    <p:extLst>
      <p:ext uri="{BB962C8B-B14F-4D97-AF65-F5344CB8AC3E}">
        <p14:creationId xmlns:p14="http://schemas.microsoft.com/office/powerpoint/2010/main" val="313905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095E-DB08-AA42-A7FB-F479467D95B9}"/>
              </a:ext>
            </a:extLst>
          </p:cNvPr>
          <p:cNvSpPr>
            <a:spLocks noGrp="1"/>
          </p:cNvSpPr>
          <p:nvPr>
            <p:ph type="title"/>
          </p:nvPr>
        </p:nvSpPr>
        <p:spPr/>
        <p:txBody>
          <a:bodyPr>
            <a:normAutofit/>
          </a:bodyPr>
          <a:lstStyle/>
          <a:p>
            <a:r>
              <a:rPr lang="en-US" sz="4000" dirty="0"/>
              <a:t>OSPP FAIR Data – Stakeholder Engagement Group</a:t>
            </a:r>
          </a:p>
        </p:txBody>
      </p:sp>
      <p:graphicFrame>
        <p:nvGraphicFramePr>
          <p:cNvPr id="4" name="Table 3">
            <a:extLst>
              <a:ext uri="{FF2B5EF4-FFF2-40B4-BE49-F238E27FC236}">
                <a16:creationId xmlns:a16="http://schemas.microsoft.com/office/drawing/2014/main" id="{24929A5D-50E4-5C4D-8D94-037CA0B9B08A}"/>
              </a:ext>
            </a:extLst>
          </p:cNvPr>
          <p:cNvGraphicFramePr>
            <a:graphicFrameLocks noGrp="1"/>
          </p:cNvGraphicFramePr>
          <p:nvPr>
            <p:extLst>
              <p:ext uri="{D42A27DB-BD31-4B8C-83A1-F6EECF244321}">
                <p14:modId xmlns:p14="http://schemas.microsoft.com/office/powerpoint/2010/main" val="4171374246"/>
              </p:ext>
            </p:extLst>
          </p:nvPr>
        </p:nvGraphicFramePr>
        <p:xfrm>
          <a:off x="693544" y="1690688"/>
          <a:ext cx="10804911" cy="4450039"/>
        </p:xfrm>
        <a:graphic>
          <a:graphicData uri="http://schemas.openxmlformats.org/drawingml/2006/table">
            <a:tbl>
              <a:tblPr firstRow="1" bandRow="1">
                <a:tableStyleId>{5C22544A-7EE6-4342-B048-85BDC9FD1C3A}</a:tableStyleId>
              </a:tblPr>
              <a:tblGrid>
                <a:gridCol w="3601637">
                  <a:extLst>
                    <a:ext uri="{9D8B030D-6E8A-4147-A177-3AD203B41FA5}">
                      <a16:colId xmlns:a16="http://schemas.microsoft.com/office/drawing/2014/main" val="2552388192"/>
                    </a:ext>
                  </a:extLst>
                </a:gridCol>
                <a:gridCol w="3601637">
                  <a:extLst>
                    <a:ext uri="{9D8B030D-6E8A-4147-A177-3AD203B41FA5}">
                      <a16:colId xmlns:a16="http://schemas.microsoft.com/office/drawing/2014/main" val="1893714804"/>
                    </a:ext>
                  </a:extLst>
                </a:gridCol>
                <a:gridCol w="3601637">
                  <a:extLst>
                    <a:ext uri="{9D8B030D-6E8A-4147-A177-3AD203B41FA5}">
                      <a16:colId xmlns:a16="http://schemas.microsoft.com/office/drawing/2014/main" val="708729367"/>
                    </a:ext>
                  </a:extLst>
                </a:gridCol>
              </a:tblGrid>
              <a:tr h="350851">
                <a:tc>
                  <a:txBody>
                    <a:bodyPr/>
                    <a:lstStyle/>
                    <a:p>
                      <a:r>
                        <a:rPr lang="en-US" dirty="0"/>
                        <a:t>OSPP member</a:t>
                      </a:r>
                    </a:p>
                  </a:txBody>
                  <a:tcPr/>
                </a:tc>
                <a:tc>
                  <a:txBody>
                    <a:bodyPr/>
                    <a:lstStyle/>
                    <a:p>
                      <a:r>
                        <a:rPr lang="en-US" dirty="0" err="1"/>
                        <a:t>Organisation</a:t>
                      </a:r>
                      <a:endParaRPr lang="en-US" dirty="0"/>
                    </a:p>
                  </a:txBody>
                  <a:tcPr/>
                </a:tc>
                <a:tc>
                  <a:txBody>
                    <a:bodyPr/>
                    <a:lstStyle/>
                    <a:p>
                      <a:r>
                        <a:rPr lang="en-US" dirty="0"/>
                        <a:t>Stakeholder Group</a:t>
                      </a:r>
                    </a:p>
                  </a:txBody>
                  <a:tcPr/>
                </a:tc>
                <a:extLst>
                  <a:ext uri="{0D108BD9-81ED-4DB2-BD59-A6C34878D82A}">
                    <a16:rowId xmlns:a16="http://schemas.microsoft.com/office/drawing/2014/main" val="3641057750"/>
                  </a:ext>
                </a:extLst>
              </a:tr>
              <a:tr h="2979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Eva Mendez*</a:t>
                      </a:r>
                    </a:p>
                  </a:txBody>
                  <a:tcPr/>
                </a:tc>
                <a:tc>
                  <a:txBody>
                    <a:bodyPr/>
                    <a:lstStyle/>
                    <a:p>
                      <a:r>
                        <a:rPr lang="en-US" dirty="0"/>
                        <a:t>YERUN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Universities &amp; RPOs</a:t>
                      </a:r>
                    </a:p>
                  </a:txBody>
                  <a:tcPr/>
                </a:tc>
                <a:extLst>
                  <a:ext uri="{0D108BD9-81ED-4DB2-BD59-A6C34878D82A}">
                    <a16:rowId xmlns:a16="http://schemas.microsoft.com/office/drawing/2014/main" val="228521885"/>
                  </a:ext>
                </a:extLst>
              </a:tr>
              <a:tr h="297950">
                <a:tc>
                  <a:txBody>
                    <a:bodyPr/>
                    <a:lstStyle/>
                    <a:p>
                      <a:r>
                        <a:rPr lang="en-US" dirty="0"/>
                        <a:t>Sergio Andreozzi**</a:t>
                      </a:r>
                    </a:p>
                  </a:txBody>
                  <a:tcPr/>
                </a:tc>
                <a:tc>
                  <a:txBody>
                    <a:bodyPr/>
                    <a:lstStyle/>
                    <a:p>
                      <a:r>
                        <a:rPr lang="en-US" dirty="0"/>
                        <a:t>EGI Foundation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&amp; e-Infrastructures</a:t>
                      </a:r>
                    </a:p>
                  </a:txBody>
                  <a:tcPr/>
                </a:tc>
                <a:extLst>
                  <a:ext uri="{0D108BD9-81ED-4DB2-BD59-A6C34878D82A}">
                    <a16:rowId xmlns:a16="http://schemas.microsoft.com/office/drawing/2014/main" val="3585670856"/>
                  </a:ext>
                </a:extLst>
              </a:tr>
              <a:tr h="344161">
                <a:tc>
                  <a:txBody>
                    <a:bodyPr/>
                    <a:lstStyle/>
                    <a:p>
                      <a:r>
                        <a:rPr lang="en-US" dirty="0" err="1"/>
                        <a:t>Kristiina</a:t>
                      </a:r>
                      <a:r>
                        <a:rPr lang="en-US" dirty="0"/>
                        <a:t> </a:t>
                      </a:r>
                      <a:r>
                        <a:rPr lang="en-US" dirty="0" err="1"/>
                        <a:t>Hormia</a:t>
                      </a:r>
                      <a:r>
                        <a:rPr lang="en-US" dirty="0"/>
                        <a:t> </a:t>
                      </a:r>
                      <a:r>
                        <a:rPr lang="en-US" dirty="0" err="1"/>
                        <a:t>Poutanen</a:t>
                      </a:r>
                      <a:r>
                        <a:rPr lang="en-US" dirty="0"/>
                        <a:t>**</a:t>
                      </a:r>
                    </a:p>
                  </a:txBody>
                  <a:tcPr/>
                </a:tc>
                <a:tc>
                  <a:txBody>
                    <a:bodyPr/>
                    <a:lstStyle/>
                    <a:p>
                      <a:r>
                        <a:rPr lang="en-US" dirty="0"/>
                        <a:t>LIBER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&amp; e-Infrastructures</a:t>
                      </a:r>
                    </a:p>
                  </a:txBody>
                  <a:tcPr/>
                </a:tc>
                <a:extLst>
                  <a:ext uri="{0D108BD9-81ED-4DB2-BD59-A6C34878D82A}">
                    <a16:rowId xmlns:a16="http://schemas.microsoft.com/office/drawing/2014/main" val="841313260"/>
                  </a:ext>
                </a:extLst>
              </a:tr>
              <a:tr h="315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Karel </a:t>
                      </a:r>
                      <a:r>
                        <a:rPr lang="en-US" dirty="0" err="1"/>
                        <a:t>Luyben</a:t>
                      </a:r>
                      <a:endParaRPr lang="en-US" dirty="0"/>
                    </a:p>
                  </a:txBody>
                  <a:tcPr/>
                </a:tc>
                <a:tc>
                  <a:txBody>
                    <a:bodyPr/>
                    <a:lstStyle/>
                    <a:p>
                      <a:r>
                        <a:rPr lang="en-US" dirty="0"/>
                        <a:t>CESAER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Universities &amp; RPOs</a:t>
                      </a:r>
                    </a:p>
                  </a:txBody>
                  <a:tcPr/>
                </a:tc>
                <a:extLst>
                  <a:ext uri="{0D108BD9-81ED-4DB2-BD59-A6C34878D82A}">
                    <a16:rowId xmlns:a16="http://schemas.microsoft.com/office/drawing/2014/main" val="1053427228"/>
                  </a:ext>
                </a:extLst>
              </a:tr>
              <a:tr h="315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Lidia Borrell-Damian/Lennart </a:t>
                      </a:r>
                      <a:r>
                        <a:rPr lang="en-US" dirty="0" err="1"/>
                        <a:t>Stoy</a:t>
                      </a:r>
                      <a:endParaRPr lang="en-US" dirty="0"/>
                    </a:p>
                  </a:txBody>
                  <a:tcPr/>
                </a:tc>
                <a:tc>
                  <a:txBody>
                    <a:bodyPr/>
                    <a:lstStyle/>
                    <a:p>
                      <a:r>
                        <a:rPr lang="en-US" dirty="0"/>
                        <a:t>European University Association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Universities &amp; RPOs</a:t>
                      </a:r>
                    </a:p>
                  </a:txBody>
                  <a:tcPr/>
                </a:tc>
                <a:extLst>
                  <a:ext uri="{0D108BD9-81ED-4DB2-BD59-A6C34878D82A}">
                    <a16:rowId xmlns:a16="http://schemas.microsoft.com/office/drawing/2014/main" val="527179847"/>
                  </a:ext>
                </a:extLst>
              </a:tr>
              <a:tr h="315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Natalia </a:t>
                      </a:r>
                      <a:r>
                        <a:rPr lang="en-US" dirty="0" err="1"/>
                        <a:t>Manola</a:t>
                      </a:r>
                      <a:r>
                        <a:rPr lang="en-US" dirty="0"/>
                        <a:t>/</a:t>
                      </a:r>
                      <a:r>
                        <a:rPr lang="en-US" dirty="0" err="1"/>
                        <a:t>Najla</a:t>
                      </a:r>
                      <a:r>
                        <a:rPr lang="en-US" dirty="0"/>
                        <a:t> </a:t>
                      </a:r>
                      <a:r>
                        <a:rPr lang="en-US" dirty="0" err="1"/>
                        <a:t>Rettberg</a:t>
                      </a:r>
                      <a:endParaRPr lang="en-US" dirty="0"/>
                    </a:p>
                  </a:txBody>
                  <a:tcPr/>
                </a:tc>
                <a:tc>
                  <a:txBody>
                    <a:bodyPr/>
                    <a:lstStyle/>
                    <a:p>
                      <a:r>
                        <a:rPr lang="en-US" dirty="0" err="1"/>
                        <a:t>OpenAIRE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&amp; e-Infrastructures</a:t>
                      </a:r>
                    </a:p>
                  </a:txBody>
                  <a:tcPr/>
                </a:tc>
                <a:extLst>
                  <a:ext uri="{0D108BD9-81ED-4DB2-BD59-A6C34878D82A}">
                    <a16:rowId xmlns:a16="http://schemas.microsoft.com/office/drawing/2014/main" val="5959584"/>
                  </a:ext>
                </a:extLst>
              </a:tr>
              <a:tr h="339700">
                <a:tc>
                  <a:txBody>
                    <a:bodyPr/>
                    <a:lstStyle/>
                    <a:p>
                      <a:r>
                        <a:rPr lang="en-US" dirty="0"/>
                        <a:t>Carolina </a:t>
                      </a:r>
                      <a:r>
                        <a:rPr lang="en-US" dirty="0" err="1"/>
                        <a:t>Venturini</a:t>
                      </a:r>
                      <a:endParaRPr lang="en-US" dirty="0"/>
                    </a:p>
                  </a:txBody>
                  <a:tcPr/>
                </a:tc>
                <a:tc>
                  <a:txBody>
                    <a:bodyPr/>
                    <a:lstStyle/>
                    <a:p>
                      <a:r>
                        <a:rPr lang="en-US" dirty="0"/>
                        <a:t>Business Europe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821113041"/>
                  </a:ext>
                </a:extLst>
              </a:tr>
              <a:tr h="397686">
                <a:tc>
                  <a:txBody>
                    <a:bodyPr/>
                    <a:lstStyle/>
                    <a:p>
                      <a:r>
                        <a:rPr lang="en-US" dirty="0"/>
                        <a:t>Luc van Dyck/Christophe </a:t>
                      </a:r>
                      <a:r>
                        <a:rPr lang="en-US" dirty="0" err="1"/>
                        <a:t>Rossel</a:t>
                      </a:r>
                      <a:endParaRPr lang="en-US" dirty="0"/>
                    </a:p>
                  </a:txBody>
                  <a:tcPr/>
                </a:tc>
                <a:tc>
                  <a:txBody>
                    <a:bodyPr/>
                    <a:lstStyle/>
                    <a:p>
                      <a:r>
                        <a:rPr lang="en-US" dirty="0"/>
                        <a:t>European Physical Society</a:t>
                      </a:r>
                    </a:p>
                  </a:txBody>
                  <a:tcPr/>
                </a:tc>
                <a:tc>
                  <a:txBody>
                    <a:bodyPr/>
                    <a:lstStyle/>
                    <a:p>
                      <a:r>
                        <a:rPr lang="en-US" dirty="0"/>
                        <a:t>Scientific Societies &amp; Academies</a:t>
                      </a:r>
                    </a:p>
                  </a:txBody>
                  <a:tcPr/>
                </a:tc>
                <a:extLst>
                  <a:ext uri="{0D108BD9-81ED-4DB2-BD59-A6C34878D82A}">
                    <a16:rowId xmlns:a16="http://schemas.microsoft.com/office/drawing/2014/main" val="4186450296"/>
                  </a:ext>
                </a:extLst>
              </a:tr>
              <a:tr h="2787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Michela </a:t>
                      </a:r>
                      <a:r>
                        <a:rPr lang="en-US" dirty="0" err="1"/>
                        <a:t>Bertero</a:t>
                      </a:r>
                      <a:endParaRPr lang="en-US" dirty="0"/>
                    </a:p>
                  </a:txBody>
                  <a:tcPr/>
                </a:tc>
                <a:tc>
                  <a:txBody>
                    <a:bodyPr/>
                    <a:lstStyle/>
                    <a:p>
                      <a:r>
                        <a:rPr lang="en-US" dirty="0"/>
                        <a:t>EU-LIFE</a:t>
                      </a:r>
                    </a:p>
                  </a:txBody>
                  <a:tcPr/>
                </a:tc>
                <a:tc>
                  <a:txBody>
                    <a:bodyPr/>
                    <a:lstStyle/>
                    <a:p>
                      <a:r>
                        <a:rPr lang="en-US" dirty="0"/>
                        <a:t>Universities &amp; RPOs</a:t>
                      </a:r>
                    </a:p>
                  </a:txBody>
                  <a:tcPr/>
                </a:tc>
                <a:extLst>
                  <a:ext uri="{0D108BD9-81ED-4DB2-BD59-A6C34878D82A}">
                    <a16:rowId xmlns:a16="http://schemas.microsoft.com/office/drawing/2014/main" val="1652760850"/>
                  </a:ext>
                </a:extLst>
              </a:tr>
              <a:tr h="2921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Stephan </a:t>
                      </a:r>
                      <a:r>
                        <a:rPr lang="en-US" dirty="0" err="1"/>
                        <a:t>Kuster</a:t>
                      </a:r>
                      <a:endParaRPr lang="en-US" dirty="0"/>
                    </a:p>
                  </a:txBody>
                  <a:tcPr/>
                </a:tc>
                <a:tc>
                  <a:txBody>
                    <a:bodyPr/>
                    <a:lstStyle/>
                    <a:p>
                      <a:r>
                        <a:rPr lang="en-US" dirty="0"/>
                        <a:t>Science Europe</a:t>
                      </a:r>
                    </a:p>
                  </a:txBody>
                  <a:tcPr/>
                </a:tc>
                <a:tc>
                  <a:txBody>
                    <a:bodyPr/>
                    <a:lstStyle/>
                    <a:p>
                      <a:r>
                        <a:rPr lang="en-US" dirty="0"/>
                        <a:t>Research Funding </a:t>
                      </a:r>
                      <a:r>
                        <a:rPr lang="en-US" dirty="0" err="1"/>
                        <a:t>Organisation</a:t>
                      </a:r>
                      <a:endParaRPr lang="en-US" dirty="0"/>
                    </a:p>
                  </a:txBody>
                  <a:tcPr/>
                </a:tc>
                <a:extLst>
                  <a:ext uri="{0D108BD9-81ED-4DB2-BD59-A6C34878D82A}">
                    <a16:rowId xmlns:a16="http://schemas.microsoft.com/office/drawing/2014/main" val="194908060"/>
                  </a:ext>
                </a:extLst>
              </a:tr>
              <a:tr h="394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John Wood</a:t>
                      </a:r>
                    </a:p>
                  </a:txBody>
                  <a:tcPr/>
                </a:tc>
                <a:tc>
                  <a:txBody>
                    <a:bodyPr/>
                    <a:lstStyle/>
                    <a:p>
                      <a:r>
                        <a:rPr lang="en-US" dirty="0"/>
                        <a:t>RDA</a:t>
                      </a:r>
                    </a:p>
                  </a:txBody>
                  <a:tcPr/>
                </a:tc>
                <a:tc>
                  <a:txBody>
                    <a:bodyPr/>
                    <a:lstStyle/>
                    <a:p>
                      <a:r>
                        <a:rPr lang="en-US" dirty="0"/>
                        <a:t>Research &amp; e-Infrastructures</a:t>
                      </a:r>
                    </a:p>
                  </a:txBody>
                  <a:tcPr/>
                </a:tc>
                <a:extLst>
                  <a:ext uri="{0D108BD9-81ED-4DB2-BD59-A6C34878D82A}">
                    <a16:rowId xmlns:a16="http://schemas.microsoft.com/office/drawing/2014/main" val="2713166525"/>
                  </a:ext>
                </a:extLst>
              </a:tr>
            </a:tbl>
          </a:graphicData>
        </a:graphic>
      </p:graphicFrame>
      <p:sp>
        <p:nvSpPr>
          <p:cNvPr id="5" name="TextBox 4">
            <a:extLst>
              <a:ext uri="{FF2B5EF4-FFF2-40B4-BE49-F238E27FC236}">
                <a16:creationId xmlns:a16="http://schemas.microsoft.com/office/drawing/2014/main" id="{ABB9C21F-077B-2B4A-A55D-3498D6CA1411}"/>
              </a:ext>
            </a:extLst>
          </p:cNvPr>
          <p:cNvSpPr txBox="1"/>
          <p:nvPr/>
        </p:nvSpPr>
        <p:spPr>
          <a:xfrm>
            <a:off x="693544" y="6233535"/>
            <a:ext cx="5384551" cy="369332"/>
          </a:xfrm>
          <a:prstGeom prst="rect">
            <a:avLst/>
          </a:prstGeom>
          <a:noFill/>
        </p:spPr>
        <p:txBody>
          <a:bodyPr wrap="none" rtlCol="0">
            <a:spAutoFit/>
          </a:bodyPr>
          <a:lstStyle/>
          <a:p>
            <a:r>
              <a:rPr lang="en-US" dirty="0"/>
              <a:t>* OSPP Chair                   ** OSPP FAIR Data SG Co-chair</a:t>
            </a:r>
          </a:p>
        </p:txBody>
      </p:sp>
      <p:sp>
        <p:nvSpPr>
          <p:cNvPr id="6" name="Rectangle 5">
            <a:extLst>
              <a:ext uri="{FF2B5EF4-FFF2-40B4-BE49-F238E27FC236}">
                <a16:creationId xmlns:a16="http://schemas.microsoft.com/office/drawing/2014/main" id="{04FA52B9-BAEB-8942-8173-811DF2570F50}"/>
              </a:ext>
            </a:extLst>
          </p:cNvPr>
          <p:cNvSpPr/>
          <p:nvPr/>
        </p:nvSpPr>
        <p:spPr>
          <a:xfrm>
            <a:off x="838199" y="6488668"/>
            <a:ext cx="10660255" cy="369332"/>
          </a:xfrm>
          <a:prstGeom prst="rect">
            <a:avLst/>
          </a:prstGeom>
        </p:spPr>
        <p:txBody>
          <a:bodyPr wrap="square">
            <a:spAutoFit/>
          </a:bodyPr>
          <a:lstStyle/>
          <a:p>
            <a:r>
              <a:rPr lang="en-US" dirty="0"/>
              <a:t>Full list of OSPP Members: </a:t>
            </a:r>
            <a:r>
              <a:rPr lang="en-US" dirty="0">
                <a:hlinkClick r:id="rId2"/>
              </a:rPr>
              <a:t>https://</a:t>
            </a:r>
            <a:r>
              <a:rPr lang="en-US" dirty="0" err="1">
                <a:hlinkClick r:id="rId2"/>
              </a:rPr>
              <a:t>ec.europa.eu</a:t>
            </a:r>
            <a:r>
              <a:rPr lang="en-US" dirty="0">
                <a:hlinkClick r:id="rId2"/>
              </a:rPr>
              <a:t>/research/</a:t>
            </a:r>
            <a:r>
              <a:rPr lang="en-US" dirty="0" err="1">
                <a:hlinkClick r:id="rId2"/>
              </a:rPr>
              <a:t>openscience</a:t>
            </a:r>
            <a:r>
              <a:rPr lang="en-US" dirty="0">
                <a:hlinkClick r:id="rId2"/>
              </a:rPr>
              <a:t>/pdf/</a:t>
            </a:r>
            <a:r>
              <a:rPr lang="en-US" dirty="0" err="1">
                <a:hlinkClick r:id="rId2"/>
              </a:rPr>
              <a:t>ospp_nominated_members.pdf</a:t>
            </a:r>
            <a:endParaRPr lang="en-US" dirty="0"/>
          </a:p>
        </p:txBody>
      </p:sp>
    </p:spTree>
    <p:extLst>
      <p:ext uri="{BB962C8B-B14F-4D97-AF65-F5344CB8AC3E}">
        <p14:creationId xmlns:p14="http://schemas.microsoft.com/office/powerpoint/2010/main" val="2307368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7DF5F-FA4A-5546-8AED-B1F8FA70A766}"/>
              </a:ext>
            </a:extLst>
          </p:cNvPr>
          <p:cNvSpPr>
            <a:spLocks noGrp="1"/>
          </p:cNvSpPr>
          <p:nvPr>
            <p:ph type="title"/>
          </p:nvPr>
        </p:nvSpPr>
        <p:spPr/>
        <p:txBody>
          <a:bodyPr/>
          <a:lstStyle/>
          <a:p>
            <a:r>
              <a:rPr lang="en-US" dirty="0"/>
              <a:t>OSPP FAIR Data SG – Initial actions</a:t>
            </a:r>
          </a:p>
        </p:txBody>
      </p:sp>
      <p:sp>
        <p:nvSpPr>
          <p:cNvPr id="3" name="Content Placeholder 2">
            <a:extLst>
              <a:ext uri="{FF2B5EF4-FFF2-40B4-BE49-F238E27FC236}">
                <a16:creationId xmlns:a16="http://schemas.microsoft.com/office/drawing/2014/main" id="{D036F4E4-D639-D040-88F9-7538FFE2A6D1}"/>
              </a:ext>
            </a:extLst>
          </p:cNvPr>
          <p:cNvSpPr>
            <a:spLocks noGrp="1"/>
          </p:cNvSpPr>
          <p:nvPr>
            <p:ph idx="1"/>
          </p:nvPr>
        </p:nvSpPr>
        <p:spPr/>
        <p:txBody>
          <a:bodyPr/>
          <a:lstStyle/>
          <a:p>
            <a:r>
              <a:rPr lang="en-GB" dirty="0"/>
              <a:t>For each stakeholder group represented in the OSPP</a:t>
            </a:r>
          </a:p>
          <a:p>
            <a:pPr lvl="1"/>
            <a:r>
              <a:rPr lang="en-GB" dirty="0"/>
              <a:t>Analyse the HLEG FAIR Data report</a:t>
            </a:r>
          </a:p>
          <a:p>
            <a:pPr lvl="1"/>
            <a:r>
              <a:rPr lang="en-GB" dirty="0"/>
              <a:t>Extract the top 5 actions from section 8.4 for which the represented stakeholder(s) can support the implementation</a:t>
            </a:r>
          </a:p>
          <a:p>
            <a:pPr lvl="1"/>
            <a:r>
              <a:rPr lang="en-GB" dirty="0"/>
              <a:t>Identify PCIs (practical commitment for implementation) that could be performed by the stakeholder group</a:t>
            </a:r>
          </a:p>
          <a:p>
            <a:pPr lvl="1"/>
            <a:r>
              <a:rPr lang="en-GB" dirty="0"/>
              <a:t>Identify related events where to discuss PCIs with stakeholders</a:t>
            </a:r>
          </a:p>
          <a:p>
            <a:endParaRPr lang="en-GB" dirty="0"/>
          </a:p>
        </p:txBody>
      </p:sp>
    </p:spTree>
    <p:extLst>
      <p:ext uri="{BB962C8B-B14F-4D97-AF65-F5344CB8AC3E}">
        <p14:creationId xmlns:p14="http://schemas.microsoft.com/office/powerpoint/2010/main" val="981265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1AA721-7B54-884B-96CC-0F9CFE2507D1}"/>
              </a:ext>
            </a:extLst>
          </p:cNvPr>
          <p:cNvSpPr>
            <a:spLocks noGrp="1"/>
          </p:cNvSpPr>
          <p:nvPr>
            <p:ph type="title"/>
          </p:nvPr>
        </p:nvSpPr>
        <p:spPr/>
        <p:txBody>
          <a:bodyPr/>
          <a:lstStyle/>
          <a:p>
            <a:r>
              <a:rPr lang="en-US" dirty="0"/>
              <a:t>HLEG FAIR Data Report - Structure</a:t>
            </a:r>
          </a:p>
        </p:txBody>
      </p:sp>
      <p:sp>
        <p:nvSpPr>
          <p:cNvPr id="5" name="Content Placeholder 4">
            <a:extLst>
              <a:ext uri="{FF2B5EF4-FFF2-40B4-BE49-F238E27FC236}">
                <a16:creationId xmlns:a16="http://schemas.microsoft.com/office/drawing/2014/main" id="{F1FA8300-37A7-6E49-BB41-FA278FE29195}"/>
              </a:ext>
            </a:extLst>
          </p:cNvPr>
          <p:cNvSpPr>
            <a:spLocks noGrp="1"/>
          </p:cNvSpPr>
          <p:nvPr>
            <p:ph sz="half" idx="1"/>
          </p:nvPr>
        </p:nvSpPr>
        <p:spPr/>
        <p:txBody>
          <a:bodyPr/>
          <a:lstStyle/>
          <a:p>
            <a:pPr marL="0" indent="0">
              <a:buNone/>
            </a:pPr>
            <a:r>
              <a:rPr lang="en-US" dirty="0"/>
              <a:t>Addresses the following key areas: </a:t>
            </a:r>
          </a:p>
          <a:p>
            <a:pPr marL="514350" indent="-514350">
              <a:buFont typeface="+mj-lt"/>
              <a:buAutoNum type="arabicPeriod"/>
            </a:pPr>
            <a:r>
              <a:rPr lang="en-US" dirty="0"/>
              <a:t>Concepts for FAIR </a:t>
            </a:r>
          </a:p>
          <a:p>
            <a:pPr marL="514350" indent="-514350">
              <a:buFont typeface="+mj-lt"/>
              <a:buAutoNum type="arabicPeriod"/>
            </a:pPr>
            <a:r>
              <a:rPr lang="en-US" dirty="0"/>
              <a:t>Creating a FAIR culture </a:t>
            </a:r>
          </a:p>
          <a:p>
            <a:pPr marL="514350" indent="-514350">
              <a:buFont typeface="+mj-lt"/>
              <a:buAutoNum type="arabicPeriod"/>
            </a:pPr>
            <a:r>
              <a:rPr lang="en-US" dirty="0"/>
              <a:t>Creating a technical ecosystem for FAIR </a:t>
            </a:r>
          </a:p>
          <a:p>
            <a:pPr marL="514350" indent="-514350">
              <a:buFont typeface="+mj-lt"/>
              <a:buAutoNum type="arabicPeriod"/>
            </a:pPr>
            <a:r>
              <a:rPr lang="en-US" dirty="0"/>
              <a:t>Skills and capacity building </a:t>
            </a:r>
          </a:p>
          <a:p>
            <a:pPr marL="514350" indent="-514350">
              <a:buFont typeface="+mj-lt"/>
              <a:buAutoNum type="arabicPeriod"/>
            </a:pPr>
            <a:r>
              <a:rPr lang="en-US" dirty="0"/>
              <a:t>Incentives and metrics </a:t>
            </a:r>
          </a:p>
          <a:p>
            <a:pPr marL="514350" indent="-514350">
              <a:buFont typeface="+mj-lt"/>
              <a:buAutoNum type="arabicPeriod"/>
            </a:pPr>
            <a:r>
              <a:rPr lang="en-US" dirty="0"/>
              <a:t>Investment and sustainability</a:t>
            </a:r>
          </a:p>
        </p:txBody>
      </p:sp>
      <p:pic>
        <p:nvPicPr>
          <p:cNvPr id="8" name="Content Placeholder 7">
            <a:extLst>
              <a:ext uri="{FF2B5EF4-FFF2-40B4-BE49-F238E27FC236}">
                <a16:creationId xmlns:a16="http://schemas.microsoft.com/office/drawing/2014/main" id="{3C96AF51-ED0D-7244-B2DB-64FFA0030DEC}"/>
              </a:ext>
            </a:extLst>
          </p:cNvPr>
          <p:cNvPicPr>
            <a:picLocks noGrp="1" noChangeAspect="1"/>
          </p:cNvPicPr>
          <p:nvPr>
            <p:ph sz="half" idx="2"/>
          </p:nvPr>
        </p:nvPicPr>
        <p:blipFill>
          <a:blip r:embed="rId2"/>
          <a:stretch>
            <a:fillRect/>
          </a:stretch>
        </p:blipFill>
        <p:spPr>
          <a:xfrm>
            <a:off x="6803995" y="1825625"/>
            <a:ext cx="3918009" cy="4351338"/>
          </a:xfrm>
        </p:spPr>
      </p:pic>
    </p:spTree>
    <p:extLst>
      <p:ext uri="{BB962C8B-B14F-4D97-AF65-F5344CB8AC3E}">
        <p14:creationId xmlns:p14="http://schemas.microsoft.com/office/powerpoint/2010/main" val="325063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1535A-B57B-0640-A91E-9F7524A3FE07}"/>
              </a:ext>
            </a:extLst>
          </p:cNvPr>
          <p:cNvSpPr>
            <a:spLocks noGrp="1"/>
          </p:cNvSpPr>
          <p:nvPr>
            <p:ph type="title"/>
          </p:nvPr>
        </p:nvSpPr>
        <p:spPr/>
        <p:txBody>
          <a:bodyPr/>
          <a:lstStyle/>
          <a:p>
            <a:r>
              <a:rPr lang="en-US" dirty="0"/>
              <a:t>HLEG FAIR Data report - FAIR Action Plan </a:t>
            </a:r>
          </a:p>
        </p:txBody>
      </p:sp>
      <p:pic>
        <p:nvPicPr>
          <p:cNvPr id="5" name="Picture 4">
            <a:extLst>
              <a:ext uri="{FF2B5EF4-FFF2-40B4-BE49-F238E27FC236}">
                <a16:creationId xmlns:a16="http://schemas.microsoft.com/office/drawing/2014/main" id="{F4833092-7677-8748-9A9A-3D8F268CCC3B}"/>
              </a:ext>
            </a:extLst>
          </p:cNvPr>
          <p:cNvPicPr>
            <a:picLocks noChangeAspect="1"/>
          </p:cNvPicPr>
          <p:nvPr/>
        </p:nvPicPr>
        <p:blipFill>
          <a:blip r:embed="rId2"/>
          <a:stretch>
            <a:fillRect/>
          </a:stretch>
        </p:blipFill>
        <p:spPr>
          <a:xfrm rot="5400000">
            <a:off x="3555110" y="-945887"/>
            <a:ext cx="5086978" cy="10520795"/>
          </a:xfrm>
          <a:prstGeom prst="rect">
            <a:avLst/>
          </a:prstGeom>
        </p:spPr>
      </p:pic>
      <p:sp>
        <p:nvSpPr>
          <p:cNvPr id="6" name="TextBox 5">
            <a:extLst>
              <a:ext uri="{FF2B5EF4-FFF2-40B4-BE49-F238E27FC236}">
                <a16:creationId xmlns:a16="http://schemas.microsoft.com/office/drawing/2014/main" id="{5826D5EE-5966-CA47-AAFF-25C516DF6EC0}"/>
              </a:ext>
            </a:extLst>
          </p:cNvPr>
          <p:cNvSpPr txBox="1"/>
          <p:nvPr/>
        </p:nvSpPr>
        <p:spPr>
          <a:xfrm>
            <a:off x="8415346" y="5972176"/>
            <a:ext cx="3252172" cy="646331"/>
          </a:xfrm>
          <a:prstGeom prst="rect">
            <a:avLst/>
          </a:prstGeom>
          <a:noFill/>
        </p:spPr>
        <p:txBody>
          <a:bodyPr wrap="none" rtlCol="0">
            <a:spAutoFit/>
          </a:bodyPr>
          <a:lstStyle/>
          <a:p>
            <a:r>
              <a:rPr lang="en-US" dirty="0"/>
              <a:t>15 priority recommendations</a:t>
            </a:r>
          </a:p>
          <a:p>
            <a:r>
              <a:rPr lang="en-US" dirty="0"/>
              <a:t>12 supporting recommendations</a:t>
            </a:r>
          </a:p>
        </p:txBody>
      </p:sp>
    </p:spTree>
    <p:extLst>
      <p:ext uri="{BB962C8B-B14F-4D97-AF65-F5344CB8AC3E}">
        <p14:creationId xmlns:p14="http://schemas.microsoft.com/office/powerpoint/2010/main" val="2500410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727</Words>
  <Application>Microsoft Macintosh PowerPoint</Application>
  <PresentationFormat>Widescreen</PresentationFormat>
  <Paragraphs>120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Open Science Policy Platform</vt:lpstr>
      <vt:lpstr>OSPP Second Mandate (OSPP-M2):</vt:lpstr>
      <vt:lpstr>OSPP-M2: How</vt:lpstr>
      <vt:lpstr>PCIs</vt:lpstr>
      <vt:lpstr>OSPP-M2: Tasks</vt:lpstr>
      <vt:lpstr>OSPP FAIR Data – Stakeholder Engagement Group</vt:lpstr>
      <vt:lpstr>OSPP FAIR Data SG – Initial actions</vt:lpstr>
      <vt:lpstr>HLEG FAIR Data Report - Structure</vt:lpstr>
      <vt:lpstr>HLEG FAIR Data report - FAIR Action Plan </vt:lpstr>
      <vt:lpstr>HLEG FAIR Data Report Example of Recommendation </vt:lpstr>
      <vt:lpstr>Stakeholder Categories - Mapping</vt:lpstr>
      <vt:lpstr>Template to define a PCI in the final form</vt:lpstr>
      <vt:lpstr>Possible approach to collect individual commitments</vt:lpstr>
      <vt:lpstr>Contributions so far by OSPP stakeholders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Science Policy Platform</dc:title>
  <dc:creator>Sergio Andreozzi</dc:creator>
  <cp:lastModifiedBy>Sergio Andreozzi</cp:lastModifiedBy>
  <cp:revision>16</cp:revision>
  <dcterms:created xsi:type="dcterms:W3CDTF">2019-01-24T13:38:54Z</dcterms:created>
  <dcterms:modified xsi:type="dcterms:W3CDTF">2019-01-25T12:49:25Z</dcterms:modified>
</cp:coreProperties>
</file>