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659" r:id="rId2"/>
    <p:sldMasterId id="2147483661" r:id="rId3"/>
    <p:sldMasterId id="2147483657" r:id="rId4"/>
  </p:sldMasterIdLst>
  <p:notesMasterIdLst>
    <p:notesMasterId r:id="rId56"/>
  </p:notesMasterIdLst>
  <p:sldIdLst>
    <p:sldId id="256" r:id="rId5"/>
    <p:sldId id="258" r:id="rId6"/>
    <p:sldId id="274" r:id="rId7"/>
    <p:sldId id="275" r:id="rId8"/>
    <p:sldId id="276" r:id="rId9"/>
    <p:sldId id="277" r:id="rId10"/>
    <p:sldId id="278" r:id="rId11"/>
    <p:sldId id="470" r:id="rId12"/>
    <p:sldId id="423" r:id="rId13"/>
    <p:sldId id="390" r:id="rId14"/>
    <p:sldId id="449" r:id="rId15"/>
    <p:sldId id="441" r:id="rId16"/>
    <p:sldId id="447" r:id="rId17"/>
    <p:sldId id="425" r:id="rId18"/>
    <p:sldId id="411" r:id="rId19"/>
    <p:sldId id="448" r:id="rId20"/>
    <p:sldId id="280" r:id="rId21"/>
    <p:sldId id="427" r:id="rId22"/>
    <p:sldId id="471" r:id="rId23"/>
    <p:sldId id="259" r:id="rId24"/>
    <p:sldId id="260" r:id="rId25"/>
    <p:sldId id="261" r:id="rId26"/>
    <p:sldId id="268" r:id="rId27"/>
    <p:sldId id="267" r:id="rId28"/>
    <p:sldId id="318" r:id="rId29"/>
    <p:sldId id="262" r:id="rId30"/>
    <p:sldId id="266" r:id="rId31"/>
    <p:sldId id="472" r:id="rId32"/>
    <p:sldId id="450" r:id="rId33"/>
    <p:sldId id="451" r:id="rId34"/>
    <p:sldId id="452" r:id="rId35"/>
    <p:sldId id="453" r:id="rId36"/>
    <p:sldId id="310" r:id="rId37"/>
    <p:sldId id="311" r:id="rId38"/>
    <p:sldId id="464" r:id="rId39"/>
    <p:sldId id="465" r:id="rId40"/>
    <p:sldId id="466" r:id="rId41"/>
    <p:sldId id="473" r:id="rId42"/>
    <p:sldId id="467" r:id="rId43"/>
    <p:sldId id="468" r:id="rId44"/>
    <p:sldId id="469" r:id="rId45"/>
    <p:sldId id="463" r:id="rId46"/>
    <p:sldId id="454" r:id="rId47"/>
    <p:sldId id="455" r:id="rId48"/>
    <p:sldId id="456" r:id="rId49"/>
    <p:sldId id="457" r:id="rId50"/>
    <p:sldId id="458" r:id="rId51"/>
    <p:sldId id="459" r:id="rId52"/>
    <p:sldId id="460" r:id="rId53"/>
    <p:sldId id="461" r:id="rId54"/>
    <p:sldId id="462" r:id="rId5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3B6037-1F43-0749-9B7B-675306FAA4A3}">
          <p14:sldIdLst>
            <p14:sldId id="256"/>
            <p14:sldId id="258"/>
            <p14:sldId id="274"/>
            <p14:sldId id="275"/>
            <p14:sldId id="276"/>
            <p14:sldId id="277"/>
            <p14:sldId id="278"/>
          </p14:sldIdLst>
        </p14:section>
        <p14:section name="Compute services" id="{BA207401-839E-614C-97E0-625A6D0BB491}">
          <p14:sldIdLst>
            <p14:sldId id="470"/>
            <p14:sldId id="423"/>
            <p14:sldId id="390"/>
            <p14:sldId id="449"/>
            <p14:sldId id="441"/>
            <p14:sldId id="447"/>
            <p14:sldId id="425"/>
            <p14:sldId id="411"/>
            <p14:sldId id="448"/>
            <p14:sldId id="280"/>
            <p14:sldId id="427"/>
          </p14:sldIdLst>
        </p14:section>
        <p14:section name="Data and storage services" id="{1B881121-649C-0148-AA79-AD4A7DA00C74}">
          <p14:sldIdLst>
            <p14:sldId id="471"/>
            <p14:sldId id="259"/>
            <p14:sldId id="260"/>
            <p14:sldId id="261"/>
            <p14:sldId id="268"/>
            <p14:sldId id="267"/>
            <p14:sldId id="318"/>
            <p14:sldId id="262"/>
            <p14:sldId id="266"/>
          </p14:sldIdLst>
        </p14:section>
        <p14:section name="Other services" id="{6D5A5ABD-524F-204E-A808-647C7A7039AF}">
          <p14:sldIdLst>
            <p14:sldId id="472"/>
            <p14:sldId id="450"/>
            <p14:sldId id="451"/>
            <p14:sldId id="452"/>
            <p14:sldId id="453"/>
            <p14:sldId id="310"/>
            <p14:sldId id="311"/>
            <p14:sldId id="464"/>
            <p14:sldId id="465"/>
            <p14:sldId id="466"/>
            <p14:sldId id="473"/>
            <p14:sldId id="467"/>
            <p14:sldId id="468"/>
            <p14:sldId id="469"/>
            <p14:sldId id="46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84886" autoAdjust="0"/>
  </p:normalViewPr>
  <p:slideViewPr>
    <p:cSldViewPr snapToGrid="0" snapToObjects="1">
      <p:cViewPr varScale="1">
        <p:scale>
          <a:sx n="78" d="100"/>
          <a:sy n="78" d="100"/>
        </p:scale>
        <p:origin x="-1328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712"/>
    </p:cViewPr>
  </p:sorterViewPr>
  <p:notesViewPr>
    <p:cSldViewPr snapToGrid="0" snapToObjects="1">
      <p:cViewPr varScale="1">
        <p:scale>
          <a:sx n="128" d="100"/>
          <a:sy n="128" d="100"/>
        </p:scale>
        <p:origin x="305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D2C70D-DC1A-F54A-A4DE-46E33913B027}" type="doc">
      <dgm:prSet loTypeId="urn:microsoft.com/office/officeart/2005/8/layout/venn3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C2C4EA6-FB4C-BB44-98C1-967B3CED5661}">
      <dgm:prSet phldrT="[Text]" custT="1"/>
      <dgm:spPr/>
      <dgm:t>
        <a:bodyPr/>
        <a:lstStyle/>
        <a:p>
          <a:r>
            <a:rPr lang="en-US" sz="1600" dirty="0"/>
            <a:t>200 compute </a:t>
          </a:r>
          <a:r>
            <a:rPr lang="en-US" sz="1600" dirty="0" err="1"/>
            <a:t>centres</a:t>
          </a:r>
          <a:r>
            <a:rPr lang="en-US" sz="1600" dirty="0"/>
            <a:t> </a:t>
          </a:r>
        </a:p>
        <a:p>
          <a:r>
            <a:rPr lang="en-US" sz="1600" dirty="0"/>
            <a:t>21 Cloud providers</a:t>
          </a:r>
        </a:p>
      </dgm:t>
    </dgm:pt>
    <dgm:pt modelId="{25DEE16B-5F3A-5E4A-A943-066BC3B91B3D}" type="parTrans" cxnId="{4A534DA5-6922-6B4D-96B8-CE051C4A66D3}">
      <dgm:prSet/>
      <dgm:spPr/>
      <dgm:t>
        <a:bodyPr/>
        <a:lstStyle/>
        <a:p>
          <a:endParaRPr lang="en-US" sz="2400"/>
        </a:p>
      </dgm:t>
    </dgm:pt>
    <dgm:pt modelId="{BEB33410-22D1-CA46-960D-1B665755EAC4}" type="sibTrans" cxnId="{4A534DA5-6922-6B4D-96B8-CE051C4A66D3}">
      <dgm:prSet/>
      <dgm:spPr/>
      <dgm:t>
        <a:bodyPr/>
        <a:lstStyle/>
        <a:p>
          <a:endParaRPr lang="en-US" sz="2400"/>
        </a:p>
      </dgm:t>
    </dgm:pt>
    <dgm:pt modelId="{E6A111FE-4BF6-1346-B137-2EA61CD843E7}">
      <dgm:prSet phldrT="[Text]" custT="1"/>
      <dgm:spPr/>
      <dgm:t>
        <a:bodyPr/>
        <a:lstStyle/>
        <a:p>
          <a:r>
            <a:rPr lang="en-US" sz="1600" dirty="0"/>
            <a:t>1m CPU cores</a:t>
          </a:r>
          <a:br>
            <a:rPr lang="en-US" sz="1600" dirty="0"/>
          </a:br>
          <a:endParaRPr lang="en-US" sz="100" dirty="0"/>
        </a:p>
        <a:p>
          <a:r>
            <a:rPr lang="en-US" sz="1600" dirty="0"/>
            <a:t>700 PB storage</a:t>
          </a:r>
        </a:p>
      </dgm:t>
    </dgm:pt>
    <dgm:pt modelId="{24A24CF0-260E-5A43-B347-29C63DB32865}" type="parTrans" cxnId="{61DA1D32-573A-D647-9C15-7A7D50F284CF}">
      <dgm:prSet/>
      <dgm:spPr/>
      <dgm:t>
        <a:bodyPr/>
        <a:lstStyle/>
        <a:p>
          <a:endParaRPr lang="en-US"/>
        </a:p>
      </dgm:t>
    </dgm:pt>
    <dgm:pt modelId="{2F9DD3E2-B933-E64F-86C4-D03B10997523}" type="sibTrans" cxnId="{61DA1D32-573A-D647-9C15-7A7D50F284CF}">
      <dgm:prSet/>
      <dgm:spPr/>
      <dgm:t>
        <a:bodyPr/>
        <a:lstStyle/>
        <a:p>
          <a:endParaRPr lang="en-US"/>
        </a:p>
      </dgm:t>
    </dgm:pt>
    <dgm:pt modelId="{7F30C6E7-0159-624F-9A98-BCC084A836C2}">
      <dgm:prSet phldrT="[Text]" custT="1"/>
      <dgm:spPr/>
      <dgm:t>
        <a:bodyPr/>
        <a:lstStyle/>
        <a:p>
          <a:r>
            <a:rPr lang="en-US" sz="1600" dirty="0"/>
            <a:t>1.7 Million jobs/day </a:t>
          </a:r>
        </a:p>
      </dgm:t>
    </dgm:pt>
    <dgm:pt modelId="{9A19594E-7F27-2F40-B82A-8E61D374D739}" type="parTrans" cxnId="{D0BB5CB0-F774-8B42-8DE2-3A31147E4DE7}">
      <dgm:prSet/>
      <dgm:spPr/>
      <dgm:t>
        <a:bodyPr/>
        <a:lstStyle/>
        <a:p>
          <a:endParaRPr lang="en-US"/>
        </a:p>
      </dgm:t>
    </dgm:pt>
    <dgm:pt modelId="{D31B1CB1-373C-7944-B09A-5241836ED69C}" type="sibTrans" cxnId="{D0BB5CB0-F774-8B42-8DE2-3A31147E4DE7}">
      <dgm:prSet/>
      <dgm:spPr/>
      <dgm:t>
        <a:bodyPr/>
        <a:lstStyle/>
        <a:p>
          <a:endParaRPr lang="en-US"/>
        </a:p>
      </dgm:t>
    </dgm:pt>
    <dgm:pt modelId="{A4E992DF-01FA-764E-9B98-7AC140889041}">
      <dgm:prSet phldrT="[Text]" custT="1"/>
      <dgm:spPr/>
      <dgm:t>
        <a:bodyPr/>
        <a:lstStyle/>
        <a:p>
          <a:r>
            <a:rPr lang="en-US" sz="1600" dirty="0"/>
            <a:t>2.6 Billion CPU hours/year</a:t>
          </a:r>
        </a:p>
      </dgm:t>
    </dgm:pt>
    <dgm:pt modelId="{966CF587-2A67-D641-B13F-B31F6582860F}" type="parTrans" cxnId="{1C227B40-A63A-2645-8565-8D3862C02C53}">
      <dgm:prSet/>
      <dgm:spPr/>
      <dgm:t>
        <a:bodyPr/>
        <a:lstStyle/>
        <a:p>
          <a:endParaRPr lang="en-US"/>
        </a:p>
      </dgm:t>
    </dgm:pt>
    <dgm:pt modelId="{DDAF54FE-3A8D-E241-89D1-BEE9806FF94D}" type="sibTrans" cxnId="{1C227B40-A63A-2645-8565-8D3862C02C53}">
      <dgm:prSet/>
      <dgm:spPr/>
      <dgm:t>
        <a:bodyPr/>
        <a:lstStyle/>
        <a:p>
          <a:endParaRPr lang="en-US"/>
        </a:p>
      </dgm:t>
    </dgm:pt>
    <dgm:pt modelId="{919347F3-E7A2-804B-8EBD-E5F4CE20C2A2}">
      <dgm:prSet phldrT="[Text]" custT="1"/>
      <dgm:spPr/>
      <dgm:t>
        <a:bodyPr/>
        <a:lstStyle/>
        <a:p>
          <a:r>
            <a:rPr lang="en-US" sz="1600" dirty="0"/>
            <a:t>240 </a:t>
          </a:r>
          <a:r>
            <a:rPr lang="en-US" sz="1200" dirty="0"/>
            <a:t>Virtual </a:t>
          </a:r>
          <a:r>
            <a:rPr lang="en-US" sz="1200" dirty="0" err="1"/>
            <a:t>Organisations</a:t>
          </a:r>
          <a:r>
            <a:rPr lang="en-US" sz="1600" dirty="0"/>
            <a:t> </a:t>
          </a:r>
        </a:p>
        <a:p>
          <a:r>
            <a:rPr lang="en-US" sz="100" dirty="0"/>
            <a:t/>
          </a:r>
          <a:br>
            <a:rPr lang="en-US" sz="100" dirty="0"/>
          </a:br>
          <a:r>
            <a:rPr lang="en-US" sz="1600" dirty="0"/>
            <a:t>&gt;60,000 users</a:t>
          </a:r>
        </a:p>
      </dgm:t>
    </dgm:pt>
    <dgm:pt modelId="{6F9EC4C0-3CF4-A249-BF83-409D43DFB16D}" type="parTrans" cxnId="{7E991753-D543-6E43-BE80-B14B43C3F2BC}">
      <dgm:prSet/>
      <dgm:spPr/>
      <dgm:t>
        <a:bodyPr/>
        <a:lstStyle/>
        <a:p>
          <a:endParaRPr lang="en-US"/>
        </a:p>
      </dgm:t>
    </dgm:pt>
    <dgm:pt modelId="{3A60A99C-394D-CD41-83EA-F87A2FD32CA2}" type="sibTrans" cxnId="{7E991753-D543-6E43-BE80-B14B43C3F2BC}">
      <dgm:prSet/>
      <dgm:spPr/>
      <dgm:t>
        <a:bodyPr/>
        <a:lstStyle/>
        <a:p>
          <a:endParaRPr lang="en-US"/>
        </a:p>
      </dgm:t>
    </dgm:pt>
    <dgm:pt modelId="{7E89ECF7-0371-8C43-AF9C-18A74B71E2F3}" type="pres">
      <dgm:prSet presAssocID="{A6D2C70D-DC1A-F54A-A4DE-46E33913B0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4AC6EAF-F695-4747-B01D-5BB0D645049A}" type="pres">
      <dgm:prSet presAssocID="{BC2C4EA6-FB4C-BB44-98C1-967B3CED5661}" presName="Name5" presStyleLbl="vennNode1" presStyleIdx="0" presStyleCnt="5" custLinFactNeighborY="3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80B7888-20E9-7D4B-93A2-0751B261C528}" type="pres">
      <dgm:prSet presAssocID="{BEB33410-22D1-CA46-960D-1B665755EAC4}" presName="space" presStyleCnt="0"/>
      <dgm:spPr/>
    </dgm:pt>
    <dgm:pt modelId="{CB98E5B8-FC40-064F-BE5E-1EDB178C6332}" type="pres">
      <dgm:prSet presAssocID="{E6A111FE-4BF6-1346-B137-2EA61CD843E7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EE956F-A591-944C-AA65-685DAE7CDD3F}" type="pres">
      <dgm:prSet presAssocID="{2F9DD3E2-B933-E64F-86C4-D03B10997523}" presName="space" presStyleCnt="0"/>
      <dgm:spPr/>
    </dgm:pt>
    <dgm:pt modelId="{E8657902-0DBD-434A-A6DB-8F274BBD8143}" type="pres">
      <dgm:prSet presAssocID="{7F30C6E7-0159-624F-9A98-BCC084A836C2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86956E-4AC6-134D-91BB-AE3AA453F8E8}" type="pres">
      <dgm:prSet presAssocID="{D31B1CB1-373C-7944-B09A-5241836ED69C}" presName="space" presStyleCnt="0"/>
      <dgm:spPr/>
    </dgm:pt>
    <dgm:pt modelId="{14AD8842-24DF-654C-9B9F-FB08EB85989F}" type="pres">
      <dgm:prSet presAssocID="{A4E992DF-01FA-764E-9B98-7AC140889041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81D5C0-3E8D-504B-8B99-24D4B5BDD607}" type="pres">
      <dgm:prSet presAssocID="{DDAF54FE-3A8D-E241-89D1-BEE9806FF94D}" presName="space" presStyleCnt="0"/>
      <dgm:spPr/>
    </dgm:pt>
    <dgm:pt modelId="{99270A79-923E-254B-90D9-C49252785348}" type="pres">
      <dgm:prSet presAssocID="{919347F3-E7A2-804B-8EBD-E5F4CE20C2A2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1DA1D32-573A-D647-9C15-7A7D50F284CF}" srcId="{A6D2C70D-DC1A-F54A-A4DE-46E33913B027}" destId="{E6A111FE-4BF6-1346-B137-2EA61CD843E7}" srcOrd="1" destOrd="0" parTransId="{24A24CF0-260E-5A43-B347-29C63DB32865}" sibTransId="{2F9DD3E2-B933-E64F-86C4-D03B10997523}"/>
    <dgm:cxn modelId="{2B37CF1D-C01A-2647-8B18-3F2581BFC3B9}" type="presOf" srcId="{BC2C4EA6-FB4C-BB44-98C1-967B3CED5661}" destId="{34AC6EAF-F695-4747-B01D-5BB0D645049A}" srcOrd="0" destOrd="0" presId="urn:microsoft.com/office/officeart/2005/8/layout/venn3"/>
    <dgm:cxn modelId="{4A534DA5-6922-6B4D-96B8-CE051C4A66D3}" srcId="{A6D2C70D-DC1A-F54A-A4DE-46E33913B027}" destId="{BC2C4EA6-FB4C-BB44-98C1-967B3CED5661}" srcOrd="0" destOrd="0" parTransId="{25DEE16B-5F3A-5E4A-A943-066BC3B91B3D}" sibTransId="{BEB33410-22D1-CA46-960D-1B665755EAC4}"/>
    <dgm:cxn modelId="{1FCC1B61-E968-5C48-8C82-978180C82FF2}" type="presOf" srcId="{7F30C6E7-0159-624F-9A98-BCC084A836C2}" destId="{E8657902-0DBD-434A-A6DB-8F274BBD8143}" srcOrd="0" destOrd="0" presId="urn:microsoft.com/office/officeart/2005/8/layout/venn3"/>
    <dgm:cxn modelId="{71AD4D7D-97B4-2F48-BBF3-BAA418F01590}" type="presOf" srcId="{A4E992DF-01FA-764E-9B98-7AC140889041}" destId="{14AD8842-24DF-654C-9B9F-FB08EB85989F}" srcOrd="0" destOrd="0" presId="urn:microsoft.com/office/officeart/2005/8/layout/venn3"/>
    <dgm:cxn modelId="{D0BB5CB0-F774-8B42-8DE2-3A31147E4DE7}" srcId="{A6D2C70D-DC1A-F54A-A4DE-46E33913B027}" destId="{7F30C6E7-0159-624F-9A98-BCC084A836C2}" srcOrd="2" destOrd="0" parTransId="{9A19594E-7F27-2F40-B82A-8E61D374D739}" sibTransId="{D31B1CB1-373C-7944-B09A-5241836ED69C}"/>
    <dgm:cxn modelId="{4FBD1AFC-53D4-8A4B-AFF0-C01C619AD6C0}" type="presOf" srcId="{919347F3-E7A2-804B-8EBD-E5F4CE20C2A2}" destId="{99270A79-923E-254B-90D9-C49252785348}" srcOrd="0" destOrd="0" presId="urn:microsoft.com/office/officeart/2005/8/layout/venn3"/>
    <dgm:cxn modelId="{BDB2FC53-6DF3-BD41-B42C-9AB56E715A94}" type="presOf" srcId="{A6D2C70D-DC1A-F54A-A4DE-46E33913B027}" destId="{7E89ECF7-0371-8C43-AF9C-18A74B71E2F3}" srcOrd="0" destOrd="0" presId="urn:microsoft.com/office/officeart/2005/8/layout/venn3"/>
    <dgm:cxn modelId="{7E991753-D543-6E43-BE80-B14B43C3F2BC}" srcId="{A6D2C70D-DC1A-F54A-A4DE-46E33913B027}" destId="{919347F3-E7A2-804B-8EBD-E5F4CE20C2A2}" srcOrd="4" destOrd="0" parTransId="{6F9EC4C0-3CF4-A249-BF83-409D43DFB16D}" sibTransId="{3A60A99C-394D-CD41-83EA-F87A2FD32CA2}"/>
    <dgm:cxn modelId="{1C227B40-A63A-2645-8565-8D3862C02C53}" srcId="{A6D2C70D-DC1A-F54A-A4DE-46E33913B027}" destId="{A4E992DF-01FA-764E-9B98-7AC140889041}" srcOrd="3" destOrd="0" parTransId="{966CF587-2A67-D641-B13F-B31F6582860F}" sibTransId="{DDAF54FE-3A8D-E241-89D1-BEE9806FF94D}"/>
    <dgm:cxn modelId="{94A8B9E1-D49B-294A-9CBF-C41671CE5437}" type="presOf" srcId="{E6A111FE-4BF6-1346-B137-2EA61CD843E7}" destId="{CB98E5B8-FC40-064F-BE5E-1EDB178C6332}" srcOrd="0" destOrd="0" presId="urn:microsoft.com/office/officeart/2005/8/layout/venn3"/>
    <dgm:cxn modelId="{B88A8C92-BD92-774C-ABF9-13301F218F77}" type="presParOf" srcId="{7E89ECF7-0371-8C43-AF9C-18A74B71E2F3}" destId="{34AC6EAF-F695-4747-B01D-5BB0D645049A}" srcOrd="0" destOrd="0" presId="urn:microsoft.com/office/officeart/2005/8/layout/venn3"/>
    <dgm:cxn modelId="{8971F9C1-0DB7-D145-B057-8C77F8BE4014}" type="presParOf" srcId="{7E89ECF7-0371-8C43-AF9C-18A74B71E2F3}" destId="{680B7888-20E9-7D4B-93A2-0751B261C528}" srcOrd="1" destOrd="0" presId="urn:microsoft.com/office/officeart/2005/8/layout/venn3"/>
    <dgm:cxn modelId="{BCE16203-EA69-F245-8E70-1E3BCA746856}" type="presParOf" srcId="{7E89ECF7-0371-8C43-AF9C-18A74B71E2F3}" destId="{CB98E5B8-FC40-064F-BE5E-1EDB178C6332}" srcOrd="2" destOrd="0" presId="urn:microsoft.com/office/officeart/2005/8/layout/venn3"/>
    <dgm:cxn modelId="{92991339-AB08-4E4B-A1C0-DC130B989AE1}" type="presParOf" srcId="{7E89ECF7-0371-8C43-AF9C-18A74B71E2F3}" destId="{7EEE956F-A591-944C-AA65-685DAE7CDD3F}" srcOrd="3" destOrd="0" presId="urn:microsoft.com/office/officeart/2005/8/layout/venn3"/>
    <dgm:cxn modelId="{C2F5770C-85FC-D14F-8EEF-632F39A3DCC5}" type="presParOf" srcId="{7E89ECF7-0371-8C43-AF9C-18A74B71E2F3}" destId="{E8657902-0DBD-434A-A6DB-8F274BBD8143}" srcOrd="4" destOrd="0" presId="urn:microsoft.com/office/officeart/2005/8/layout/venn3"/>
    <dgm:cxn modelId="{F66A36EA-C929-1540-9924-3487945F23A1}" type="presParOf" srcId="{7E89ECF7-0371-8C43-AF9C-18A74B71E2F3}" destId="{8286956E-4AC6-134D-91BB-AE3AA453F8E8}" srcOrd="5" destOrd="0" presId="urn:microsoft.com/office/officeart/2005/8/layout/venn3"/>
    <dgm:cxn modelId="{896F8458-0C9A-C549-B887-F0C57A93CDC1}" type="presParOf" srcId="{7E89ECF7-0371-8C43-AF9C-18A74B71E2F3}" destId="{14AD8842-24DF-654C-9B9F-FB08EB85989F}" srcOrd="6" destOrd="0" presId="urn:microsoft.com/office/officeart/2005/8/layout/venn3"/>
    <dgm:cxn modelId="{35C9075A-5933-7246-A2AF-2F2B0B911283}" type="presParOf" srcId="{7E89ECF7-0371-8C43-AF9C-18A74B71E2F3}" destId="{0981D5C0-3E8D-504B-8B99-24D4B5BDD607}" srcOrd="7" destOrd="0" presId="urn:microsoft.com/office/officeart/2005/8/layout/venn3"/>
    <dgm:cxn modelId="{15819BAF-5624-8C4D-B7A9-134CCB2933C0}" type="presParOf" srcId="{7E89ECF7-0371-8C43-AF9C-18A74B71E2F3}" destId="{99270A79-923E-254B-90D9-C49252785348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990C55-DDF3-C44B-9F6B-587E5970F496}" type="doc">
      <dgm:prSet loTypeId="urn:microsoft.com/office/officeart/2005/8/layout/radial4" loCatId="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F7CD711-BB47-CE49-A0DD-46D3F9577660}">
      <dgm:prSet phldrT="[Text]" custT="1"/>
      <dgm:spPr/>
      <dgm:t>
        <a:bodyPr/>
        <a:lstStyle/>
        <a:p>
          <a:r>
            <a:rPr lang="en-US" sz="1600" dirty="0" smtClean="0"/>
            <a:t>Community specific</a:t>
          </a:r>
          <a:br>
            <a:rPr lang="en-US" sz="1600" dirty="0" smtClean="0"/>
          </a:br>
          <a:r>
            <a:rPr lang="en-US" sz="1600" dirty="0" smtClean="0"/>
            <a:t>e-Infrastructure</a:t>
          </a:r>
          <a:endParaRPr lang="en-US" sz="1600" dirty="0"/>
        </a:p>
      </dgm:t>
    </dgm:pt>
    <dgm:pt modelId="{B123A8DA-43B1-2F4F-85B6-0FAE6ACF69E6}" type="parTrans" cxnId="{93DB207C-8FC3-EB45-8A31-3D8D98AD0ABB}">
      <dgm:prSet/>
      <dgm:spPr/>
      <dgm:t>
        <a:bodyPr/>
        <a:lstStyle/>
        <a:p>
          <a:endParaRPr lang="en-US"/>
        </a:p>
      </dgm:t>
    </dgm:pt>
    <dgm:pt modelId="{2304527B-68DE-034B-BFB7-CC272DD1D717}" type="sibTrans" cxnId="{93DB207C-8FC3-EB45-8A31-3D8D98AD0ABB}">
      <dgm:prSet/>
      <dgm:spPr/>
      <dgm:t>
        <a:bodyPr/>
        <a:lstStyle/>
        <a:p>
          <a:endParaRPr lang="en-US"/>
        </a:p>
      </dgm:t>
    </dgm:pt>
    <dgm:pt modelId="{D2442E61-EDC6-6C4B-A04D-F59A27DA8452}">
      <dgm:prSet phldrT="[Text]"/>
      <dgm:spPr/>
      <dgm:t>
        <a:bodyPr/>
        <a:lstStyle/>
        <a:p>
          <a:r>
            <a:rPr lang="en-US" dirty="0" smtClean="0"/>
            <a:t>EGI Website </a:t>
          </a:r>
          <a:br>
            <a:rPr lang="en-US" dirty="0" smtClean="0"/>
          </a:br>
          <a:r>
            <a:rPr lang="en-US" dirty="0" smtClean="0"/>
            <a:t>and Marketplace</a:t>
          </a:r>
          <a:endParaRPr lang="en-US" dirty="0"/>
        </a:p>
      </dgm:t>
    </dgm:pt>
    <dgm:pt modelId="{9501997B-C8FD-A946-A7AA-FA191D237543}" type="parTrans" cxnId="{EC4744A0-56C8-6944-9DB1-51D767C899EB}">
      <dgm:prSet/>
      <dgm:spPr/>
      <dgm:t>
        <a:bodyPr/>
        <a:lstStyle/>
        <a:p>
          <a:endParaRPr lang="en-US"/>
        </a:p>
      </dgm:t>
    </dgm:pt>
    <dgm:pt modelId="{61909FAE-4FC8-B24B-8009-50116B981A50}" type="sibTrans" cxnId="{EC4744A0-56C8-6944-9DB1-51D767C899EB}">
      <dgm:prSet/>
      <dgm:spPr/>
      <dgm:t>
        <a:bodyPr/>
        <a:lstStyle/>
        <a:p>
          <a:endParaRPr lang="en-US"/>
        </a:p>
      </dgm:t>
    </dgm:pt>
    <dgm:pt modelId="{EDBEDC54-90B1-B24C-893D-3DAA600A418D}">
      <dgm:prSet phldrT="[Text]"/>
      <dgm:spPr/>
      <dgm:t>
        <a:bodyPr/>
        <a:lstStyle/>
        <a:p>
          <a:r>
            <a:rPr lang="en-US" dirty="0" smtClean="0"/>
            <a:t>Authentication-Authorization Infrastructure</a:t>
          </a:r>
          <a:endParaRPr lang="en-US" dirty="0"/>
        </a:p>
      </dgm:t>
    </dgm:pt>
    <dgm:pt modelId="{1E42C174-DFB2-804D-90EC-A0286ED13967}" type="parTrans" cxnId="{17502EBD-0211-5643-951A-A2AC80CF6014}">
      <dgm:prSet/>
      <dgm:spPr/>
      <dgm:t>
        <a:bodyPr/>
        <a:lstStyle/>
        <a:p>
          <a:endParaRPr lang="en-US"/>
        </a:p>
      </dgm:t>
    </dgm:pt>
    <dgm:pt modelId="{79E7B3D9-A165-5D4F-9E8D-D56168559747}" type="sibTrans" cxnId="{17502EBD-0211-5643-951A-A2AC80CF6014}">
      <dgm:prSet/>
      <dgm:spPr/>
      <dgm:t>
        <a:bodyPr/>
        <a:lstStyle/>
        <a:p>
          <a:endParaRPr lang="en-US"/>
        </a:p>
      </dgm:t>
    </dgm:pt>
    <dgm:pt modelId="{55CC2EF9-9FB2-0F4D-9F6A-BCCF63492C89}">
      <dgm:prSet phldrT="[Text]"/>
      <dgm:spPr/>
      <dgm:t>
        <a:bodyPr/>
        <a:lstStyle/>
        <a:p>
          <a:r>
            <a:rPr lang="en-US" dirty="0"/>
            <a:t>Accounting  Monitoring </a:t>
          </a:r>
        </a:p>
      </dgm:t>
    </dgm:pt>
    <dgm:pt modelId="{B137B06B-A57E-1D47-B329-84B87575834C}" type="parTrans" cxnId="{8BFA1748-6F87-DA47-9118-8E2DBEA320BA}">
      <dgm:prSet/>
      <dgm:spPr/>
      <dgm:t>
        <a:bodyPr/>
        <a:lstStyle/>
        <a:p>
          <a:endParaRPr lang="en-US"/>
        </a:p>
      </dgm:t>
    </dgm:pt>
    <dgm:pt modelId="{D61FFAF7-C71E-684E-8FE2-F25821ECE081}" type="sibTrans" cxnId="{8BFA1748-6F87-DA47-9118-8E2DBEA320BA}">
      <dgm:prSet/>
      <dgm:spPr/>
      <dgm:t>
        <a:bodyPr/>
        <a:lstStyle/>
        <a:p>
          <a:endParaRPr lang="en-US"/>
        </a:p>
      </dgm:t>
    </dgm:pt>
    <dgm:pt modelId="{FF7C61CD-B68B-2F45-8760-7CD194F41968}">
      <dgm:prSet phldrT="[Text]"/>
      <dgm:spPr/>
      <dgm:t>
        <a:bodyPr/>
        <a:lstStyle/>
        <a:p>
          <a:r>
            <a:rPr lang="en-US" dirty="0"/>
            <a:t>Helpdesk</a:t>
          </a:r>
        </a:p>
      </dgm:t>
    </dgm:pt>
    <dgm:pt modelId="{2F39BC54-EEF8-A64C-B0AD-EA265D00F3C1}" type="parTrans" cxnId="{0135FB62-4C3F-7D4F-A79A-468631497F39}">
      <dgm:prSet/>
      <dgm:spPr/>
      <dgm:t>
        <a:bodyPr/>
        <a:lstStyle/>
        <a:p>
          <a:endParaRPr lang="en-US"/>
        </a:p>
      </dgm:t>
    </dgm:pt>
    <dgm:pt modelId="{94BD4321-1596-F549-900E-F41CF816E6E8}" type="sibTrans" cxnId="{0135FB62-4C3F-7D4F-A79A-468631497F39}">
      <dgm:prSet/>
      <dgm:spPr/>
      <dgm:t>
        <a:bodyPr/>
        <a:lstStyle/>
        <a:p>
          <a:endParaRPr lang="en-US"/>
        </a:p>
      </dgm:t>
    </dgm:pt>
    <dgm:pt modelId="{8F990E07-C894-1945-B990-3E4B2E34A118}">
      <dgm:prSet phldrT="[Text]"/>
      <dgm:spPr/>
      <dgm:t>
        <a:bodyPr/>
        <a:lstStyle/>
        <a:p>
          <a:r>
            <a:rPr lang="en-US" dirty="0"/>
            <a:t>Service </a:t>
          </a:r>
          <a:r>
            <a:rPr lang="en-US" dirty="0" smtClean="0"/>
            <a:t>integration </a:t>
          </a:r>
          <a:r>
            <a:rPr lang="en-US" dirty="0"/>
            <a:t>support and training</a:t>
          </a:r>
        </a:p>
      </dgm:t>
    </dgm:pt>
    <dgm:pt modelId="{08AB184D-EDEA-9A45-9DBE-1FF9BE971578}" type="parTrans" cxnId="{96517854-7DDD-3F4B-B817-512B785B4B7C}">
      <dgm:prSet/>
      <dgm:spPr/>
      <dgm:t>
        <a:bodyPr/>
        <a:lstStyle/>
        <a:p>
          <a:endParaRPr lang="en-US"/>
        </a:p>
      </dgm:t>
    </dgm:pt>
    <dgm:pt modelId="{C14FD717-9828-F042-828D-361B72C0E4F7}" type="sibTrans" cxnId="{96517854-7DDD-3F4B-B817-512B785B4B7C}">
      <dgm:prSet/>
      <dgm:spPr/>
      <dgm:t>
        <a:bodyPr/>
        <a:lstStyle/>
        <a:p>
          <a:endParaRPr lang="en-US"/>
        </a:p>
      </dgm:t>
    </dgm:pt>
    <dgm:pt modelId="{DA4C6653-ED81-9241-B5D3-EDEF3A3D853E}">
      <dgm:prSet phldrT="[Text]"/>
      <dgm:spPr/>
      <dgm:t>
        <a:bodyPr/>
        <a:lstStyle/>
        <a:p>
          <a:r>
            <a:rPr lang="en-US" dirty="0" smtClean="0"/>
            <a:t>Engagement </a:t>
          </a:r>
          <a:r>
            <a:rPr lang="en-US" dirty="0"/>
            <a:t>with </a:t>
          </a:r>
          <a:r>
            <a:rPr lang="en-US" dirty="0" smtClean="0"/>
            <a:t>new service providers</a:t>
          </a:r>
          <a:endParaRPr lang="en-US" dirty="0"/>
        </a:p>
      </dgm:t>
    </dgm:pt>
    <dgm:pt modelId="{268051F4-3F10-BD46-86DA-5807524A8731}" type="parTrans" cxnId="{E45B0085-C819-C94B-96F7-60C51BFD5D0C}">
      <dgm:prSet/>
      <dgm:spPr/>
      <dgm:t>
        <a:bodyPr/>
        <a:lstStyle/>
        <a:p>
          <a:endParaRPr lang="en-US"/>
        </a:p>
      </dgm:t>
    </dgm:pt>
    <dgm:pt modelId="{7A109CC3-7048-1F45-AB8D-02A634BFCEB2}" type="sibTrans" cxnId="{E45B0085-C819-C94B-96F7-60C51BFD5D0C}">
      <dgm:prSet/>
      <dgm:spPr/>
      <dgm:t>
        <a:bodyPr/>
        <a:lstStyle/>
        <a:p>
          <a:endParaRPr lang="en-US"/>
        </a:p>
      </dgm:t>
    </dgm:pt>
    <dgm:pt modelId="{111E46FD-10DF-B24D-B3DE-3E566E04CE32}" type="pres">
      <dgm:prSet presAssocID="{64990C55-DDF3-C44B-9F6B-587E5970F49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4085C0-09A7-1F4B-841E-01FA0954FC3D}" type="pres">
      <dgm:prSet presAssocID="{DF7CD711-BB47-CE49-A0DD-46D3F9577660}" presName="centerShape" presStyleLbl="node0" presStyleIdx="0" presStyleCnt="1"/>
      <dgm:spPr/>
      <dgm:t>
        <a:bodyPr/>
        <a:lstStyle/>
        <a:p>
          <a:endParaRPr lang="en-US"/>
        </a:p>
      </dgm:t>
    </dgm:pt>
    <dgm:pt modelId="{5069D9E9-F30F-D647-8864-3CDD7A13796C}" type="pres">
      <dgm:prSet presAssocID="{9501997B-C8FD-A946-A7AA-FA191D237543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1570DA5E-B02D-A94D-8CCF-7A5519067052}" type="pres">
      <dgm:prSet presAssocID="{D2442E61-EDC6-6C4B-A04D-F59A27DA845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41C18-D57F-8042-957E-4DFCAE84777B}" type="pres">
      <dgm:prSet presAssocID="{1E42C174-DFB2-804D-90EC-A0286ED13967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106410C9-89EA-A24C-808B-22C7FBC497C4}" type="pres">
      <dgm:prSet presAssocID="{EDBEDC54-90B1-B24C-893D-3DAA600A418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07AF4-24D7-2E43-A0E9-CDEFB11EDE08}" type="pres">
      <dgm:prSet presAssocID="{B137B06B-A57E-1D47-B329-84B87575834C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5390A69E-0830-B848-AB84-E18904316032}" type="pres">
      <dgm:prSet presAssocID="{55CC2EF9-9FB2-0F4D-9F6A-BCCF63492C8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89500-8244-AD47-A70E-4A01EABE2418}" type="pres">
      <dgm:prSet presAssocID="{2F39BC54-EEF8-A64C-B0AD-EA265D00F3C1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5F452AB7-7AAC-ED4D-91B4-3610C2DE70B4}" type="pres">
      <dgm:prSet presAssocID="{FF7C61CD-B68B-2F45-8760-7CD194F4196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D9B31B-BDB8-8B4A-B3AF-DBBE12BFECDF}" type="pres">
      <dgm:prSet presAssocID="{08AB184D-EDEA-9A45-9DBE-1FF9BE971578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62FB0E4C-E4BA-C84B-B546-E8C748E29249}" type="pres">
      <dgm:prSet presAssocID="{8F990E07-C894-1945-B990-3E4B2E34A11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3ED99-8A29-7B47-AE5A-17AF742EC1FB}" type="pres">
      <dgm:prSet presAssocID="{268051F4-3F10-BD46-86DA-5807524A8731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B1F1630A-6A31-7943-B968-FFDDBBD67915}" type="pres">
      <dgm:prSet presAssocID="{DA4C6653-ED81-9241-B5D3-EDEF3A3D853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517854-7DDD-3F4B-B817-512B785B4B7C}" srcId="{DF7CD711-BB47-CE49-A0DD-46D3F9577660}" destId="{8F990E07-C894-1945-B990-3E4B2E34A118}" srcOrd="4" destOrd="0" parTransId="{08AB184D-EDEA-9A45-9DBE-1FF9BE971578}" sibTransId="{C14FD717-9828-F042-828D-361B72C0E4F7}"/>
    <dgm:cxn modelId="{8BFA1748-6F87-DA47-9118-8E2DBEA320BA}" srcId="{DF7CD711-BB47-CE49-A0DD-46D3F9577660}" destId="{55CC2EF9-9FB2-0F4D-9F6A-BCCF63492C89}" srcOrd="2" destOrd="0" parTransId="{B137B06B-A57E-1D47-B329-84B87575834C}" sibTransId="{D61FFAF7-C71E-684E-8FE2-F25821ECE081}"/>
    <dgm:cxn modelId="{5C24037F-76EE-DE4C-B6C9-B999B57500D8}" type="presOf" srcId="{9501997B-C8FD-A946-A7AA-FA191D237543}" destId="{5069D9E9-F30F-D647-8864-3CDD7A13796C}" srcOrd="0" destOrd="0" presId="urn:microsoft.com/office/officeart/2005/8/layout/radial4"/>
    <dgm:cxn modelId="{E1B3580F-CF65-DD4D-AC2D-0072B0AE8219}" type="presOf" srcId="{D2442E61-EDC6-6C4B-A04D-F59A27DA8452}" destId="{1570DA5E-B02D-A94D-8CCF-7A5519067052}" srcOrd="0" destOrd="0" presId="urn:microsoft.com/office/officeart/2005/8/layout/radial4"/>
    <dgm:cxn modelId="{E45B0085-C819-C94B-96F7-60C51BFD5D0C}" srcId="{DF7CD711-BB47-CE49-A0DD-46D3F9577660}" destId="{DA4C6653-ED81-9241-B5D3-EDEF3A3D853E}" srcOrd="5" destOrd="0" parTransId="{268051F4-3F10-BD46-86DA-5807524A8731}" sibTransId="{7A109CC3-7048-1F45-AB8D-02A634BFCEB2}"/>
    <dgm:cxn modelId="{99C65B6B-F2A8-A541-81ED-4BAFEE50DFFE}" type="presOf" srcId="{DA4C6653-ED81-9241-B5D3-EDEF3A3D853E}" destId="{B1F1630A-6A31-7943-B968-FFDDBBD67915}" srcOrd="0" destOrd="0" presId="urn:microsoft.com/office/officeart/2005/8/layout/radial4"/>
    <dgm:cxn modelId="{F2B6BD5B-62CD-DD41-9A96-942EA4AE5367}" type="presOf" srcId="{DF7CD711-BB47-CE49-A0DD-46D3F9577660}" destId="{C24085C0-09A7-1F4B-841E-01FA0954FC3D}" srcOrd="0" destOrd="0" presId="urn:microsoft.com/office/officeart/2005/8/layout/radial4"/>
    <dgm:cxn modelId="{EC4744A0-56C8-6944-9DB1-51D767C899EB}" srcId="{DF7CD711-BB47-CE49-A0DD-46D3F9577660}" destId="{D2442E61-EDC6-6C4B-A04D-F59A27DA8452}" srcOrd="0" destOrd="0" parTransId="{9501997B-C8FD-A946-A7AA-FA191D237543}" sibTransId="{61909FAE-4FC8-B24B-8009-50116B981A50}"/>
    <dgm:cxn modelId="{27DDF108-1DF4-A043-9E33-FB3FD7AA40A6}" type="presOf" srcId="{1E42C174-DFB2-804D-90EC-A0286ED13967}" destId="{E4B41C18-D57F-8042-957E-4DFCAE84777B}" srcOrd="0" destOrd="0" presId="urn:microsoft.com/office/officeart/2005/8/layout/radial4"/>
    <dgm:cxn modelId="{9F8E332E-AB24-EA48-A0DB-1732CB340687}" type="presOf" srcId="{64990C55-DDF3-C44B-9F6B-587E5970F496}" destId="{111E46FD-10DF-B24D-B3DE-3E566E04CE32}" srcOrd="0" destOrd="0" presId="urn:microsoft.com/office/officeart/2005/8/layout/radial4"/>
    <dgm:cxn modelId="{0135FB62-4C3F-7D4F-A79A-468631497F39}" srcId="{DF7CD711-BB47-CE49-A0DD-46D3F9577660}" destId="{FF7C61CD-B68B-2F45-8760-7CD194F41968}" srcOrd="3" destOrd="0" parTransId="{2F39BC54-EEF8-A64C-B0AD-EA265D00F3C1}" sibTransId="{94BD4321-1596-F549-900E-F41CF816E6E8}"/>
    <dgm:cxn modelId="{0DF78DBE-9D2B-FC46-A477-0BABB44B0A99}" type="presOf" srcId="{2F39BC54-EEF8-A64C-B0AD-EA265D00F3C1}" destId="{7E289500-8244-AD47-A70E-4A01EABE2418}" srcOrd="0" destOrd="0" presId="urn:microsoft.com/office/officeart/2005/8/layout/radial4"/>
    <dgm:cxn modelId="{9A32176B-4FF0-E44D-A4FE-EFF96B1AAC06}" type="presOf" srcId="{EDBEDC54-90B1-B24C-893D-3DAA600A418D}" destId="{106410C9-89EA-A24C-808B-22C7FBC497C4}" srcOrd="0" destOrd="0" presId="urn:microsoft.com/office/officeart/2005/8/layout/radial4"/>
    <dgm:cxn modelId="{93DB207C-8FC3-EB45-8A31-3D8D98AD0ABB}" srcId="{64990C55-DDF3-C44B-9F6B-587E5970F496}" destId="{DF7CD711-BB47-CE49-A0DD-46D3F9577660}" srcOrd="0" destOrd="0" parTransId="{B123A8DA-43B1-2F4F-85B6-0FAE6ACF69E6}" sibTransId="{2304527B-68DE-034B-BFB7-CC272DD1D717}"/>
    <dgm:cxn modelId="{17502EBD-0211-5643-951A-A2AC80CF6014}" srcId="{DF7CD711-BB47-CE49-A0DD-46D3F9577660}" destId="{EDBEDC54-90B1-B24C-893D-3DAA600A418D}" srcOrd="1" destOrd="0" parTransId="{1E42C174-DFB2-804D-90EC-A0286ED13967}" sibTransId="{79E7B3D9-A165-5D4F-9E8D-D56168559747}"/>
    <dgm:cxn modelId="{1B29E511-0CC6-9945-83C4-BCC4824E2E95}" type="presOf" srcId="{8F990E07-C894-1945-B990-3E4B2E34A118}" destId="{62FB0E4C-E4BA-C84B-B546-E8C748E29249}" srcOrd="0" destOrd="0" presId="urn:microsoft.com/office/officeart/2005/8/layout/radial4"/>
    <dgm:cxn modelId="{6952FF94-42BB-1D44-934F-91815229F69A}" type="presOf" srcId="{268051F4-3F10-BD46-86DA-5807524A8731}" destId="{DA53ED99-8A29-7B47-AE5A-17AF742EC1FB}" srcOrd="0" destOrd="0" presId="urn:microsoft.com/office/officeart/2005/8/layout/radial4"/>
    <dgm:cxn modelId="{7ABF8B8B-DD6B-3D4D-983E-0D0A0B019B57}" type="presOf" srcId="{08AB184D-EDEA-9A45-9DBE-1FF9BE971578}" destId="{C2D9B31B-BDB8-8B4A-B3AF-DBBE12BFECDF}" srcOrd="0" destOrd="0" presId="urn:microsoft.com/office/officeart/2005/8/layout/radial4"/>
    <dgm:cxn modelId="{43B18B39-E1B3-1240-B59F-57FAB2ACD6B6}" type="presOf" srcId="{B137B06B-A57E-1D47-B329-84B87575834C}" destId="{7FD07AF4-24D7-2E43-A0E9-CDEFB11EDE08}" srcOrd="0" destOrd="0" presId="urn:microsoft.com/office/officeart/2005/8/layout/radial4"/>
    <dgm:cxn modelId="{505ECB14-FCED-1B42-9208-2B275CB161BA}" type="presOf" srcId="{FF7C61CD-B68B-2F45-8760-7CD194F41968}" destId="{5F452AB7-7AAC-ED4D-91B4-3610C2DE70B4}" srcOrd="0" destOrd="0" presId="urn:microsoft.com/office/officeart/2005/8/layout/radial4"/>
    <dgm:cxn modelId="{A890CE3B-792B-5941-B825-D0D373369F00}" type="presOf" srcId="{55CC2EF9-9FB2-0F4D-9F6A-BCCF63492C89}" destId="{5390A69E-0830-B848-AB84-E18904316032}" srcOrd="0" destOrd="0" presId="urn:microsoft.com/office/officeart/2005/8/layout/radial4"/>
    <dgm:cxn modelId="{E75D5706-B738-EC4E-872A-4B90ECF8032A}" type="presParOf" srcId="{111E46FD-10DF-B24D-B3DE-3E566E04CE32}" destId="{C24085C0-09A7-1F4B-841E-01FA0954FC3D}" srcOrd="0" destOrd="0" presId="urn:microsoft.com/office/officeart/2005/8/layout/radial4"/>
    <dgm:cxn modelId="{7C3F9416-2E7F-0848-961F-09FEA6135381}" type="presParOf" srcId="{111E46FD-10DF-B24D-B3DE-3E566E04CE32}" destId="{5069D9E9-F30F-D647-8864-3CDD7A13796C}" srcOrd="1" destOrd="0" presId="urn:microsoft.com/office/officeart/2005/8/layout/radial4"/>
    <dgm:cxn modelId="{81791F61-C85B-3141-8085-352CDF0A002B}" type="presParOf" srcId="{111E46FD-10DF-B24D-B3DE-3E566E04CE32}" destId="{1570DA5E-B02D-A94D-8CCF-7A5519067052}" srcOrd="2" destOrd="0" presId="urn:microsoft.com/office/officeart/2005/8/layout/radial4"/>
    <dgm:cxn modelId="{C55BC112-C25E-9544-B24C-C5B089C204E4}" type="presParOf" srcId="{111E46FD-10DF-B24D-B3DE-3E566E04CE32}" destId="{E4B41C18-D57F-8042-957E-4DFCAE84777B}" srcOrd="3" destOrd="0" presId="urn:microsoft.com/office/officeart/2005/8/layout/radial4"/>
    <dgm:cxn modelId="{DB996FAB-6A4D-DF46-88E2-7C4C9C486782}" type="presParOf" srcId="{111E46FD-10DF-B24D-B3DE-3E566E04CE32}" destId="{106410C9-89EA-A24C-808B-22C7FBC497C4}" srcOrd="4" destOrd="0" presId="urn:microsoft.com/office/officeart/2005/8/layout/radial4"/>
    <dgm:cxn modelId="{64274899-19D9-5A40-802A-0A012C763433}" type="presParOf" srcId="{111E46FD-10DF-B24D-B3DE-3E566E04CE32}" destId="{7FD07AF4-24D7-2E43-A0E9-CDEFB11EDE08}" srcOrd="5" destOrd="0" presId="urn:microsoft.com/office/officeart/2005/8/layout/radial4"/>
    <dgm:cxn modelId="{CDE73628-67D5-F64A-AF52-D0BDB65FB649}" type="presParOf" srcId="{111E46FD-10DF-B24D-B3DE-3E566E04CE32}" destId="{5390A69E-0830-B848-AB84-E18904316032}" srcOrd="6" destOrd="0" presId="urn:microsoft.com/office/officeart/2005/8/layout/radial4"/>
    <dgm:cxn modelId="{5F2C4648-3A03-2049-9635-473795DDE539}" type="presParOf" srcId="{111E46FD-10DF-B24D-B3DE-3E566E04CE32}" destId="{7E289500-8244-AD47-A70E-4A01EABE2418}" srcOrd="7" destOrd="0" presId="urn:microsoft.com/office/officeart/2005/8/layout/radial4"/>
    <dgm:cxn modelId="{891FA157-961E-E64B-9774-E2D3700CD39C}" type="presParOf" srcId="{111E46FD-10DF-B24D-B3DE-3E566E04CE32}" destId="{5F452AB7-7AAC-ED4D-91B4-3610C2DE70B4}" srcOrd="8" destOrd="0" presId="urn:microsoft.com/office/officeart/2005/8/layout/radial4"/>
    <dgm:cxn modelId="{06D647F0-615A-174A-B629-7B407647BDBB}" type="presParOf" srcId="{111E46FD-10DF-B24D-B3DE-3E566E04CE32}" destId="{C2D9B31B-BDB8-8B4A-B3AF-DBBE12BFECDF}" srcOrd="9" destOrd="0" presId="urn:microsoft.com/office/officeart/2005/8/layout/radial4"/>
    <dgm:cxn modelId="{8C504345-1A1D-5C47-98A3-764D59AFB5A4}" type="presParOf" srcId="{111E46FD-10DF-B24D-B3DE-3E566E04CE32}" destId="{62FB0E4C-E4BA-C84B-B546-E8C748E29249}" srcOrd="10" destOrd="0" presId="urn:microsoft.com/office/officeart/2005/8/layout/radial4"/>
    <dgm:cxn modelId="{011AE874-798D-BC4F-A349-FEB9031B2C1F}" type="presParOf" srcId="{111E46FD-10DF-B24D-B3DE-3E566E04CE32}" destId="{DA53ED99-8A29-7B47-AE5A-17AF742EC1FB}" srcOrd="11" destOrd="0" presId="urn:microsoft.com/office/officeart/2005/8/layout/radial4"/>
    <dgm:cxn modelId="{82A63F90-321A-4049-880C-68B38451B3F5}" type="presParOf" srcId="{111E46FD-10DF-B24D-B3DE-3E566E04CE32}" destId="{B1F1630A-6A31-7943-B968-FFDDBBD6791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C6EAF-F695-4747-B01D-5BB0D645049A}">
      <dsp:nvSpPr>
        <dsp:cNvPr id="0" name=""/>
        <dsp:cNvSpPr/>
      </dsp:nvSpPr>
      <dsp:spPr>
        <a:xfrm>
          <a:off x="813" y="845941"/>
          <a:ext cx="1587112" cy="15871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344" tIns="20320" rIns="87344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200 compute </a:t>
          </a:r>
          <a:r>
            <a:rPr lang="en-US" sz="1600" kern="1200" dirty="0" err="1"/>
            <a:t>centres</a:t>
          </a:r>
          <a:r>
            <a:rPr lang="en-US" sz="1600" kern="1200" dirty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21 Cloud providers</a:t>
          </a:r>
        </a:p>
      </dsp:txBody>
      <dsp:txXfrm>
        <a:off x="233240" y="1078368"/>
        <a:ext cx="1122258" cy="1122258"/>
      </dsp:txXfrm>
    </dsp:sp>
    <dsp:sp modelId="{CB98E5B8-FC40-064F-BE5E-1EDB178C6332}">
      <dsp:nvSpPr>
        <dsp:cNvPr id="0" name=""/>
        <dsp:cNvSpPr/>
      </dsp:nvSpPr>
      <dsp:spPr>
        <a:xfrm>
          <a:off x="1270503" y="840957"/>
          <a:ext cx="1587112" cy="15871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344" tIns="20320" rIns="87344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1m CPU cores</a:t>
          </a:r>
          <a:br>
            <a:rPr lang="en-US" sz="1600" kern="1200" dirty="0"/>
          </a:br>
          <a:endParaRPr lang="en-US" sz="1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700 PB storage</a:t>
          </a:r>
        </a:p>
      </dsp:txBody>
      <dsp:txXfrm>
        <a:off x="1502930" y="1073384"/>
        <a:ext cx="1122258" cy="1122258"/>
      </dsp:txXfrm>
    </dsp:sp>
    <dsp:sp modelId="{E8657902-0DBD-434A-A6DB-8F274BBD8143}">
      <dsp:nvSpPr>
        <dsp:cNvPr id="0" name=""/>
        <dsp:cNvSpPr/>
      </dsp:nvSpPr>
      <dsp:spPr>
        <a:xfrm>
          <a:off x="2540193" y="840957"/>
          <a:ext cx="1587112" cy="15871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344" tIns="20320" rIns="87344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1.7 Million jobs/day </a:t>
          </a:r>
        </a:p>
      </dsp:txBody>
      <dsp:txXfrm>
        <a:off x="2772620" y="1073384"/>
        <a:ext cx="1122258" cy="1122258"/>
      </dsp:txXfrm>
    </dsp:sp>
    <dsp:sp modelId="{14AD8842-24DF-654C-9B9F-FB08EB85989F}">
      <dsp:nvSpPr>
        <dsp:cNvPr id="0" name=""/>
        <dsp:cNvSpPr/>
      </dsp:nvSpPr>
      <dsp:spPr>
        <a:xfrm>
          <a:off x="3809883" y="840957"/>
          <a:ext cx="1587112" cy="15871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344" tIns="20320" rIns="87344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2.6 Billion CPU hours/year</a:t>
          </a:r>
        </a:p>
      </dsp:txBody>
      <dsp:txXfrm>
        <a:off x="4042310" y="1073384"/>
        <a:ext cx="1122258" cy="1122258"/>
      </dsp:txXfrm>
    </dsp:sp>
    <dsp:sp modelId="{99270A79-923E-254B-90D9-C49252785348}">
      <dsp:nvSpPr>
        <dsp:cNvPr id="0" name=""/>
        <dsp:cNvSpPr/>
      </dsp:nvSpPr>
      <dsp:spPr>
        <a:xfrm>
          <a:off x="5079573" y="840957"/>
          <a:ext cx="1587112" cy="15871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344" tIns="20320" rIns="87344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240 </a:t>
          </a:r>
          <a:r>
            <a:rPr lang="en-US" sz="1200" kern="1200" dirty="0"/>
            <a:t>Virtual </a:t>
          </a:r>
          <a:r>
            <a:rPr lang="en-US" sz="1200" kern="1200" dirty="0" err="1"/>
            <a:t>Organisations</a:t>
          </a:r>
          <a:r>
            <a:rPr lang="en-US" sz="1600" kern="1200" dirty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" kern="1200" dirty="0"/>
            <a:t/>
          </a:r>
          <a:br>
            <a:rPr lang="en-US" sz="100" kern="1200" dirty="0"/>
          </a:br>
          <a:r>
            <a:rPr lang="en-US" sz="1600" kern="1200" dirty="0"/>
            <a:t>&gt;60,000 users</a:t>
          </a:r>
        </a:p>
      </dsp:txBody>
      <dsp:txXfrm>
        <a:off x="5312000" y="1073384"/>
        <a:ext cx="1122258" cy="1122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085C0-09A7-1F4B-841E-01FA0954FC3D}">
      <dsp:nvSpPr>
        <dsp:cNvPr id="0" name=""/>
        <dsp:cNvSpPr/>
      </dsp:nvSpPr>
      <dsp:spPr>
        <a:xfrm>
          <a:off x="3027805" y="2470663"/>
          <a:ext cx="2023797" cy="202379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Community specific</a:t>
          </a:r>
          <a:br>
            <a:rPr lang="en-US" sz="1600" kern="1200" dirty="0" smtClean="0"/>
          </a:br>
          <a:r>
            <a:rPr lang="en-US" sz="1600" kern="1200" dirty="0" smtClean="0"/>
            <a:t>e-Infrastructure</a:t>
          </a:r>
          <a:endParaRPr lang="en-US" sz="1600" kern="1200" dirty="0"/>
        </a:p>
      </dsp:txBody>
      <dsp:txXfrm>
        <a:off x="3324183" y="2767041"/>
        <a:ext cx="1431041" cy="1431041"/>
      </dsp:txXfrm>
    </dsp:sp>
    <dsp:sp modelId="{5069D9E9-F30F-D647-8864-3CDD7A13796C}">
      <dsp:nvSpPr>
        <dsp:cNvPr id="0" name=""/>
        <dsp:cNvSpPr/>
      </dsp:nvSpPr>
      <dsp:spPr>
        <a:xfrm rot="10800000">
          <a:off x="974015" y="3194171"/>
          <a:ext cx="1940831" cy="57678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70DA5E-B02D-A94D-8CCF-7A5519067052}">
      <dsp:nvSpPr>
        <dsp:cNvPr id="0" name=""/>
        <dsp:cNvSpPr/>
      </dsp:nvSpPr>
      <dsp:spPr>
        <a:xfrm>
          <a:off x="265686" y="2915899"/>
          <a:ext cx="1416658" cy="11333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EGI Website </a:t>
          </a:r>
          <a:br>
            <a:rPr lang="en-US" sz="1500" kern="1200" dirty="0" smtClean="0"/>
          </a:br>
          <a:r>
            <a:rPr lang="en-US" sz="1500" kern="1200" dirty="0" smtClean="0"/>
            <a:t>and Marketplace</a:t>
          </a:r>
          <a:endParaRPr lang="en-US" sz="1500" kern="1200" dirty="0"/>
        </a:p>
      </dsp:txBody>
      <dsp:txXfrm>
        <a:off x="298880" y="2949093"/>
        <a:ext cx="1350270" cy="1066938"/>
      </dsp:txXfrm>
    </dsp:sp>
    <dsp:sp modelId="{E4B41C18-D57F-8042-957E-4DFCAE84777B}">
      <dsp:nvSpPr>
        <dsp:cNvPr id="0" name=""/>
        <dsp:cNvSpPr/>
      </dsp:nvSpPr>
      <dsp:spPr>
        <a:xfrm rot="12960000">
          <a:off x="1374177" y="1962600"/>
          <a:ext cx="1940831" cy="57678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69845"/>
                <a:satOff val="-1196"/>
                <a:lumOff val="47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69845"/>
                <a:satOff val="-1196"/>
                <a:lumOff val="47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69845"/>
                <a:satOff val="-1196"/>
                <a:lumOff val="47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6410C9-89EA-A24C-808B-22C7FBC497C4}">
      <dsp:nvSpPr>
        <dsp:cNvPr id="0" name=""/>
        <dsp:cNvSpPr/>
      </dsp:nvSpPr>
      <dsp:spPr>
        <a:xfrm>
          <a:off x="851181" y="1113932"/>
          <a:ext cx="1416658" cy="11333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69856"/>
                <a:satOff val="-1251"/>
                <a:lumOff val="53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69856"/>
                <a:satOff val="-1251"/>
                <a:lumOff val="53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69856"/>
                <a:satOff val="-1251"/>
                <a:lumOff val="53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Authentication-Authorization Infrastructure</a:t>
          </a:r>
          <a:endParaRPr lang="en-US" sz="1500" kern="1200" dirty="0"/>
        </a:p>
      </dsp:txBody>
      <dsp:txXfrm>
        <a:off x="884375" y="1147126"/>
        <a:ext cx="1350270" cy="1066938"/>
      </dsp:txXfrm>
    </dsp:sp>
    <dsp:sp modelId="{7FD07AF4-24D7-2E43-A0E9-CDEFB11EDE08}">
      <dsp:nvSpPr>
        <dsp:cNvPr id="0" name=""/>
        <dsp:cNvSpPr/>
      </dsp:nvSpPr>
      <dsp:spPr>
        <a:xfrm rot="15120000">
          <a:off x="2421813" y="1201448"/>
          <a:ext cx="1940831" cy="57678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39689"/>
                <a:satOff val="-2392"/>
                <a:lumOff val="9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39689"/>
                <a:satOff val="-2392"/>
                <a:lumOff val="9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39689"/>
                <a:satOff val="-2392"/>
                <a:lumOff val="9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0A69E-0830-B848-AB84-E18904316032}">
      <dsp:nvSpPr>
        <dsp:cNvPr id="0" name=""/>
        <dsp:cNvSpPr/>
      </dsp:nvSpPr>
      <dsp:spPr>
        <a:xfrm>
          <a:off x="2384025" y="255"/>
          <a:ext cx="1416658" cy="11333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39712"/>
                <a:satOff val="-2502"/>
                <a:lumOff val="10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39712"/>
                <a:satOff val="-2502"/>
                <a:lumOff val="10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39712"/>
                <a:satOff val="-2502"/>
                <a:lumOff val="10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Accounting  Monitoring </a:t>
          </a:r>
        </a:p>
      </dsp:txBody>
      <dsp:txXfrm>
        <a:off x="2417219" y="33449"/>
        <a:ext cx="1350270" cy="1066938"/>
      </dsp:txXfrm>
    </dsp:sp>
    <dsp:sp modelId="{7E289500-8244-AD47-A70E-4A01EABE2418}">
      <dsp:nvSpPr>
        <dsp:cNvPr id="0" name=""/>
        <dsp:cNvSpPr/>
      </dsp:nvSpPr>
      <dsp:spPr>
        <a:xfrm rot="17280000">
          <a:off x="3716763" y="1201448"/>
          <a:ext cx="1940831" cy="57678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09534"/>
                <a:satOff val="-3589"/>
                <a:lumOff val="143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09534"/>
                <a:satOff val="-3589"/>
                <a:lumOff val="143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09534"/>
                <a:satOff val="-3589"/>
                <a:lumOff val="143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452AB7-7AAC-ED4D-91B4-3610C2DE70B4}">
      <dsp:nvSpPr>
        <dsp:cNvPr id="0" name=""/>
        <dsp:cNvSpPr/>
      </dsp:nvSpPr>
      <dsp:spPr>
        <a:xfrm>
          <a:off x="4278725" y="255"/>
          <a:ext cx="1416658" cy="11333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09569"/>
                <a:satOff val="-3754"/>
                <a:lumOff val="159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09569"/>
                <a:satOff val="-3754"/>
                <a:lumOff val="159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09569"/>
                <a:satOff val="-3754"/>
                <a:lumOff val="159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Helpdesk</a:t>
          </a:r>
        </a:p>
      </dsp:txBody>
      <dsp:txXfrm>
        <a:off x="4311919" y="33449"/>
        <a:ext cx="1350270" cy="1066938"/>
      </dsp:txXfrm>
    </dsp:sp>
    <dsp:sp modelId="{C2D9B31B-BDB8-8B4A-B3AF-DBBE12BFECDF}">
      <dsp:nvSpPr>
        <dsp:cNvPr id="0" name=""/>
        <dsp:cNvSpPr/>
      </dsp:nvSpPr>
      <dsp:spPr>
        <a:xfrm rot="19440000">
          <a:off x="4764400" y="1962600"/>
          <a:ext cx="1940831" cy="57678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79379"/>
                <a:satOff val="-4785"/>
                <a:lumOff val="191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79379"/>
                <a:satOff val="-4785"/>
                <a:lumOff val="191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79379"/>
                <a:satOff val="-4785"/>
                <a:lumOff val="191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FB0E4C-E4BA-C84B-B546-E8C748E29249}">
      <dsp:nvSpPr>
        <dsp:cNvPr id="0" name=""/>
        <dsp:cNvSpPr/>
      </dsp:nvSpPr>
      <dsp:spPr>
        <a:xfrm>
          <a:off x="5811569" y="1113932"/>
          <a:ext cx="1416658" cy="11333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79425"/>
                <a:satOff val="-5005"/>
                <a:lumOff val="21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9425"/>
                <a:satOff val="-5005"/>
                <a:lumOff val="21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9425"/>
                <a:satOff val="-5005"/>
                <a:lumOff val="21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Service </a:t>
          </a:r>
          <a:r>
            <a:rPr lang="en-US" sz="1500" kern="1200" dirty="0" smtClean="0"/>
            <a:t>integration </a:t>
          </a:r>
          <a:r>
            <a:rPr lang="en-US" sz="1500" kern="1200" dirty="0"/>
            <a:t>support and training</a:t>
          </a:r>
        </a:p>
      </dsp:txBody>
      <dsp:txXfrm>
        <a:off x="5844763" y="1147126"/>
        <a:ext cx="1350270" cy="1066938"/>
      </dsp:txXfrm>
    </dsp:sp>
    <dsp:sp modelId="{DA53ED99-8A29-7B47-AE5A-17AF742EC1FB}">
      <dsp:nvSpPr>
        <dsp:cNvPr id="0" name=""/>
        <dsp:cNvSpPr/>
      </dsp:nvSpPr>
      <dsp:spPr>
        <a:xfrm>
          <a:off x="5164561" y="3194171"/>
          <a:ext cx="1940831" cy="57678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49223"/>
                <a:satOff val="-5981"/>
                <a:lumOff val="239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49223"/>
                <a:satOff val="-5981"/>
                <a:lumOff val="239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49223"/>
                <a:satOff val="-5981"/>
                <a:lumOff val="239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F1630A-6A31-7943-B968-FFDDBBD67915}">
      <dsp:nvSpPr>
        <dsp:cNvPr id="0" name=""/>
        <dsp:cNvSpPr/>
      </dsp:nvSpPr>
      <dsp:spPr>
        <a:xfrm>
          <a:off x="6397064" y="2915899"/>
          <a:ext cx="1416658" cy="11333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49281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1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1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Engagement </a:t>
          </a:r>
          <a:r>
            <a:rPr lang="en-US" sz="1500" kern="1200" dirty="0"/>
            <a:t>with </a:t>
          </a:r>
          <a:r>
            <a:rPr lang="en-US" sz="1500" kern="1200" dirty="0" smtClean="0"/>
            <a:t>new service providers</a:t>
          </a:r>
          <a:endParaRPr lang="en-US" sz="1500" kern="1200" dirty="0"/>
        </a:p>
      </dsp:txBody>
      <dsp:txXfrm>
        <a:off x="6430258" y="2949093"/>
        <a:ext cx="1350270" cy="1066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7F3A9-D079-3F40-8212-0C805A027999}" type="datetimeFigureOut">
              <a:rPr lang="fr-FR" smtClean="0"/>
              <a:t>19. 05. 08.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970DC-2EC8-A749-8068-8BEBD6B14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04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appdb.egi.eu/vmops" TargetMode="External"/><Relationship Id="rId4" Type="http://schemas.openxmlformats.org/officeDocument/2006/relationships/hyperlink" Target="https://wiki.egi.eu/wiki/Federated_Cloud_Discovery%23AppDB" TargetMode="External"/><Relationship Id="rId5" Type="http://schemas.openxmlformats.org/officeDocument/2006/relationships/hyperlink" Target="https://wiki.egi.eu/wiki/Federated_Cloud_IaaS_Orchestration" TargetMode="External"/><Relationship Id="rId6" Type="http://schemas.openxmlformats.org/officeDocument/2006/relationships/hyperlink" Target="https://wiki.egi.eu/wiki/Federated_Cloud_APIs_and_SDK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appdb.egi.eu/main:faq:how_to_register_a_software" TargetMode="External"/><Relationship Id="rId4" Type="http://schemas.openxmlformats.org/officeDocument/2006/relationships/hyperlink" Target="https://wiki.appdb.egi.eu/main:faq:how_to_register_a_virtual_appliance" TargetMode="External"/><Relationship Id="rId5" Type="http://schemas.openxmlformats.org/officeDocument/2006/relationships/hyperlink" Target="https://wiki.appdb.egi.eu/main:faq:how_to_register_a_software_applianc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List of services of EGI powered by the EGI Cloud Federation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9179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9586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User communities build either on top of orchestration tools that allow to deal with multiple providers in a homogeneous way or directly interact with the native APIs of the provides. Both cases they can use single sign-on thanks to Check-in.</a:t>
            </a:r>
          </a:p>
          <a:p>
            <a:endParaRPr lang="en-GB" dirty="0"/>
          </a:p>
          <a:p>
            <a:r>
              <a:rPr lang="en-GB" dirty="0"/>
              <a:t>A common GUI provided by </a:t>
            </a:r>
            <a:r>
              <a:rPr lang="en-GB" dirty="0" err="1"/>
              <a:t>AppDB</a:t>
            </a:r>
            <a:r>
              <a:rPr lang="en-GB" dirty="0"/>
              <a:t> </a:t>
            </a:r>
            <a:r>
              <a:rPr lang="en-GB" dirty="0" err="1"/>
              <a:t>VMOps</a:t>
            </a:r>
            <a:r>
              <a:rPr lang="en-GB" dirty="0"/>
              <a:t> brings a user-friendly dashboard to manage the resources at the distributed providers</a:t>
            </a:r>
          </a:p>
          <a:p>
            <a:endParaRPr lang="en-GB" dirty="0"/>
          </a:p>
          <a:p>
            <a:r>
              <a:rPr lang="en-GB" dirty="0"/>
              <a:t>The EGI federation services are integrated with the providers using their native APIs to deliver the extra features of EGI Cloud mentioned in previous slide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GUI access: 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AppDB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VMOps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https://dashboard.appdb.egi.eu/vmops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API/CLI access: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Discovery: </a:t>
            </a:r>
            <a:r>
              <a:rPr lang="en-US" dirty="0" err="1">
                <a:solidFill>
                  <a:schemeClr val="tx1"/>
                </a:solidFill>
              </a:rPr>
              <a:t>AppDB</a:t>
            </a:r>
            <a:r>
              <a:rPr lang="en-US" dirty="0">
                <a:solidFill>
                  <a:schemeClr val="tx1"/>
                </a:solidFill>
              </a:rPr>
              <a:t> IS API (REST and </a:t>
            </a:r>
            <a:r>
              <a:rPr lang="en-US" dirty="0" err="1">
                <a:solidFill>
                  <a:schemeClr val="tx1"/>
                </a:solidFill>
              </a:rPr>
              <a:t>GraphQL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https://wiki.egi.eu/wiki/Federated_Cloud_Discovery#AppDB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IaaS Federated Access Tools: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https://wiki.egi.eu/wiki/Federated_Cloud_IaaS_Orchestration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Direct IaaS access, several APIs depending on the provider: </a:t>
            </a:r>
            <a:r>
              <a:rPr lang="en-US" dirty="0">
                <a:solidFill>
                  <a:schemeClr val="tx1"/>
                </a:solidFill>
                <a:hlinkClick r:id="rId6"/>
              </a:rPr>
              <a:t>https://wiki.egi.eu/wiki/Federated_Cloud_APIs_and_SDKs</a:t>
            </a:r>
            <a:endParaRPr lang="en-US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496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in:faq:how_to_register_a_software"/>
              </a:rPr>
              <a:t>Software items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its classical sense, i.e. applications, tools, utilities, etc..,</a:t>
            </a:r>
          </a:p>
          <a:p>
            <a:r>
              <a:rPr lang="en-GB" sz="9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ain:faq:how_to_register_a_virtual_appliance"/>
              </a:rPr>
              <a:t>Virtual Appliances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composed by one or more pre-configured virtual machine images</a:t>
            </a:r>
          </a:p>
          <a:p>
            <a:r>
              <a:rPr lang="en-GB" sz="9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ain:faq:how_to_register_a_software_appliance"/>
              </a:rPr>
              <a:t>Software Appliances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pair of a virtual appliance and a contextualization script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970DC-2EC8-A749-8068-8BEBD6B1458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74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34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970DC-2EC8-A749-8068-8BEBD6B1458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48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970DC-2EC8-A749-8068-8BEBD6B1458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486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9919" y="2490809"/>
            <a:ext cx="454374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700" b="0" i="1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  <p:sp>
        <p:nvSpPr>
          <p:cNvPr id="7" name="Titre 6">
            <a:extLst>
              <a:ext uri="{FF2B5EF4-FFF2-40B4-BE49-F238E27FC236}">
                <a16:creationId xmlns="" xmlns:a16="http://schemas.microsoft.com/office/drawing/2014/main" id="{6886817B-5870-754B-B75F-48D613368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919" y="1948714"/>
            <a:ext cx="4815417" cy="52168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000" b="1" i="0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="" xmlns:a16="http://schemas.microsoft.com/office/drawing/2014/main" id="{B5C41B2D-AB28-B54E-AEC8-B8A3796E5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634" y="3636204"/>
            <a:ext cx="1936583" cy="250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Affiliation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="" xmlns:a16="http://schemas.microsoft.com/office/drawing/2014/main" id="{6AA082AB-5D0B-F54F-9A8F-0BD3E09BC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634" y="3353555"/>
            <a:ext cx="1936583" cy="250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7360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06E6AB01-364C-A348-B0D9-595BB5BE7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94F12D91-78F4-A74E-9C0F-3B4CEA1976E7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6541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C6B20CF5-E585-CD41-BAD6-1969BBA40D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5" y="1369219"/>
            <a:ext cx="8754341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3AB6673-AF44-DE40-B68F-16EEAD288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B33673A8-8F9C-C041-B054-ED5A8A22553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7211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2FF08398-7D6E-1745-A009-A04C2507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FCA42994-4D10-FB4B-AF6F-1389DBDC12C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="" xmlns:a16="http://schemas.microsoft.com/office/drawing/2014/main" id="{BA7832F3-1090-2E45-9B95-4D3B563702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9"/>
            <a:ext cx="4317423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="" xmlns:a16="http://schemas.microsoft.com/office/drawing/2014/main" id="{123DC00C-1673-BE4D-AE5A-3845A7DD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9932" y="1369219"/>
            <a:ext cx="4317422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51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="" xmlns:a16="http://schemas.microsoft.com/office/drawing/2014/main" id="{EDD765F8-18BA-604D-87EB-B3D976081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7"/>
            <a:ext cx="2811410" cy="3197371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="" xmlns:a16="http://schemas.microsoft.com/office/drawing/2014/main" id="{2E696ECA-C7AD-E046-8192-A4064C213E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000" y="1369217"/>
            <a:ext cx="2783999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="" xmlns:a16="http://schemas.microsoft.com/office/drawing/2014/main" id="{88AEF36E-6085-904D-B43A-C8B09DEB59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5944" y="1369216"/>
            <a:ext cx="2783999" cy="3197369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DF62DA08-BE0A-2046-8251-B39621E4E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C0924F88-117B-D846-847D-5FDFD16C4BF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083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75654FC1-4DBD-4648-80C9-79E7F28D7D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49933" y="1370013"/>
            <a:ext cx="4275858" cy="31972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B29CE2F-9C11-D341-A1F9-C96EE6E74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F4C4797D-C6F7-B144-9F21-53F55268459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="" xmlns:a16="http://schemas.microsoft.com/office/drawing/2014/main" id="{6E553D1D-90EB-B442-9B3E-7227D57ABE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6" y="1369219"/>
            <a:ext cx="4317423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63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CD9CA633-2F9C-664C-91A2-CBC058249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216939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C0750E88-DE78-B344-A38C-37E46FB010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262860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3690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CD9CA633-2F9C-664C-91A2-CBC058249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216939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C0750E88-DE78-B344-A38C-37E46FB010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262860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7349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="" xmlns:a16="http://schemas.microsoft.com/office/drawing/2014/main" id="{C57C4CBE-7185-2242-8FA9-260F7D09F53D}"/>
              </a:ext>
            </a:extLst>
          </p:cNvPr>
          <p:cNvSpPr txBox="1">
            <a:spLocks/>
          </p:cNvSpPr>
          <p:nvPr userDrawn="1"/>
        </p:nvSpPr>
        <p:spPr>
          <a:xfrm>
            <a:off x="723100" y="4558808"/>
            <a:ext cx="2173781" cy="309008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1" i="0" noProof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 work of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partly funded by the European Commission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under H2020 Framework Programme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C088D24F-60F4-1C44-85FB-0B192A915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761" y="4558808"/>
            <a:ext cx="471315" cy="30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3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3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A8E404E7-63E9-2242-BBFB-D06D4DB627CF}"/>
              </a:ext>
            </a:extLst>
          </p:cNvPr>
          <p:cNvSpPr txBox="1">
            <a:spLocks/>
          </p:cNvSpPr>
          <p:nvPr userDrawn="1"/>
        </p:nvSpPr>
        <p:spPr>
          <a:xfrm>
            <a:off x="546242" y="816345"/>
            <a:ext cx="1656681" cy="35819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9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fr-FR" sz="900" b="0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A32A06AE-5534-2247-95EB-15164C92F1EE}"/>
              </a:ext>
            </a:extLst>
          </p:cNvPr>
          <p:cNvSpPr txBox="1">
            <a:spLocks/>
          </p:cNvSpPr>
          <p:nvPr userDrawn="1"/>
        </p:nvSpPr>
        <p:spPr>
          <a:xfrm>
            <a:off x="723100" y="4558808"/>
            <a:ext cx="2173781" cy="309008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1" i="0" noProof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 work of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partly funded by the European Commission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under H2020 Framework Programme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8E14889E-1665-1547-8E8A-6D5323DA4D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6761" y="4558808"/>
            <a:ext cx="471315" cy="3090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32C523F4-A1E9-9843-8E6C-4332A3FE72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418" y="1050147"/>
            <a:ext cx="133824" cy="1189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91F133D-02FF-3640-814A-5EEEEF2B27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60238" y="2080636"/>
            <a:ext cx="2136858" cy="16414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3C57BD74-4B25-9B43-A1D3-16EFBA65244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2986" y="892073"/>
            <a:ext cx="113256" cy="1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5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F56D0993-87BD-914A-898D-CE55F5B8BC53}"/>
              </a:ext>
            </a:extLst>
          </p:cNvPr>
          <p:cNvSpPr txBox="1">
            <a:spLocks/>
          </p:cNvSpPr>
          <p:nvPr userDrawn="1"/>
        </p:nvSpPr>
        <p:spPr>
          <a:xfrm>
            <a:off x="6359778" y="4909725"/>
            <a:ext cx="980136" cy="15674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0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  <a:endParaRPr lang="en" sz="800" b="0" i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17BEC144-BA49-F442-A3B7-E811A2F546EF}"/>
              </a:ext>
            </a:extLst>
          </p:cNvPr>
          <p:cNvSpPr txBox="1">
            <a:spLocks/>
          </p:cNvSpPr>
          <p:nvPr userDrawn="1"/>
        </p:nvSpPr>
        <p:spPr>
          <a:xfrm>
            <a:off x="5481272" y="4909682"/>
            <a:ext cx="716899" cy="16198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  <a:endParaRPr lang="en" sz="800" b="0" i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="" xmlns:a16="http://schemas.microsoft.com/office/drawing/2014/main" id="{123B8488-E0AB-FC4D-9454-1BBB1AE64C3C}"/>
              </a:ext>
            </a:extLst>
          </p:cNvPr>
          <p:cNvCxnSpPr/>
          <p:nvPr userDrawn="1"/>
        </p:nvCxnSpPr>
        <p:spPr>
          <a:xfrm>
            <a:off x="6150117" y="4965272"/>
            <a:ext cx="0" cy="17822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34279270-E6A4-4441-95D3-64FC5CAB321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52255" y="61362"/>
            <a:ext cx="523131" cy="402662"/>
          </a:xfrm>
          <a:prstGeom prst="rect">
            <a:avLst/>
          </a:prstGeom>
        </p:spPr>
      </p:pic>
      <p:sp>
        <p:nvSpPr>
          <p:cNvPr id="12" name="Tekstvak 21">
            <a:extLst>
              <a:ext uri="{FF2B5EF4-FFF2-40B4-BE49-F238E27FC236}">
                <a16:creationId xmlns="" xmlns:a16="http://schemas.microsoft.com/office/drawing/2014/main" id="{F5352241-5F2F-0A48-9EB0-0DA421D76094}"/>
              </a:ext>
            </a:extLst>
          </p:cNvPr>
          <p:cNvSpPr txBox="1"/>
          <p:nvPr userDrawn="1"/>
        </p:nvSpPr>
        <p:spPr>
          <a:xfrm>
            <a:off x="7425809" y="4923184"/>
            <a:ext cx="7457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02416D8-EABE-4396-949C-5DBC483A602B}" type="datetime1">
              <a:rPr lang="en-GB" sz="900" b="1" i="0" noProof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19. 05. 08.</a:t>
            </a:fld>
            <a:endParaRPr lang="en-GB" sz="900" b="1" i="0" noProof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kstvak 21">
            <a:extLst>
              <a:ext uri="{FF2B5EF4-FFF2-40B4-BE49-F238E27FC236}">
                <a16:creationId xmlns="" xmlns:a16="http://schemas.microsoft.com/office/drawing/2014/main" id="{B6E74D17-90D6-C24F-9E1B-8E7F5BF73C6A}"/>
              </a:ext>
            </a:extLst>
          </p:cNvPr>
          <p:cNvSpPr txBox="1"/>
          <p:nvPr userDrawn="1"/>
        </p:nvSpPr>
        <p:spPr>
          <a:xfrm>
            <a:off x="8783491" y="4915226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‹#›</a:t>
            </a:fld>
            <a:endParaRPr lang="nl-NL" sz="900" b="1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50727BBB-22D1-5246-B6F9-701F11FF5F2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276638" y="4965272"/>
            <a:ext cx="119690" cy="1063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2AFB4FE2-03A4-1147-861C-30301D80641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429503" y="4965701"/>
            <a:ext cx="93380" cy="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67" r:id="rId3"/>
    <p:sldLayoutId id="2147483665" r:id="rId4"/>
    <p:sldLayoutId id="2147483668" r:id="rId5"/>
    <p:sldLayoutId id="2147483677" r:id="rId6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54C065DA-4EE3-7F46-BA61-9340C5EC91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52255" y="61362"/>
            <a:ext cx="523131" cy="40266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A7641659-EE62-4C4B-800E-E5E173852CBC}"/>
              </a:ext>
            </a:extLst>
          </p:cNvPr>
          <p:cNvSpPr txBox="1">
            <a:spLocks/>
          </p:cNvSpPr>
          <p:nvPr userDrawn="1"/>
        </p:nvSpPr>
        <p:spPr>
          <a:xfrm>
            <a:off x="6359778" y="4909725"/>
            <a:ext cx="980136" cy="15674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0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  <a:endParaRPr lang="en" sz="800" b="0" i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1983F160-3051-5343-A279-ABC4F18B0298}"/>
              </a:ext>
            </a:extLst>
          </p:cNvPr>
          <p:cNvSpPr txBox="1">
            <a:spLocks/>
          </p:cNvSpPr>
          <p:nvPr userDrawn="1"/>
        </p:nvSpPr>
        <p:spPr>
          <a:xfrm>
            <a:off x="5481272" y="4909682"/>
            <a:ext cx="716899" cy="16198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  <a:endParaRPr lang="en" sz="800" b="0" i="0">
              <a:solidFill>
                <a:srgbClr val="0E67A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71D831B-67D2-6044-BF76-06D259999B31}"/>
              </a:ext>
            </a:extLst>
          </p:cNvPr>
          <p:cNvCxnSpPr/>
          <p:nvPr userDrawn="1"/>
        </p:nvCxnSpPr>
        <p:spPr>
          <a:xfrm>
            <a:off x="6150117" y="4965272"/>
            <a:ext cx="0" cy="17822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21">
            <a:extLst>
              <a:ext uri="{FF2B5EF4-FFF2-40B4-BE49-F238E27FC236}">
                <a16:creationId xmlns="" xmlns:a16="http://schemas.microsoft.com/office/drawing/2014/main" id="{6117C417-ED11-F64A-AD0F-5BA397A38596}"/>
              </a:ext>
            </a:extLst>
          </p:cNvPr>
          <p:cNvSpPr txBox="1"/>
          <p:nvPr userDrawn="1"/>
        </p:nvSpPr>
        <p:spPr>
          <a:xfrm>
            <a:off x="7425809" y="4923184"/>
            <a:ext cx="7457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E350F5A-1D90-4578-B64F-335D9A596FE0}" type="datetime1">
              <a:rPr lang="en-GB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19. 05. 08.</a:t>
            </a:fld>
            <a:endParaRPr lang="nl-NL" sz="900" b="1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kstvak 21">
            <a:extLst>
              <a:ext uri="{FF2B5EF4-FFF2-40B4-BE49-F238E27FC236}">
                <a16:creationId xmlns="" xmlns:a16="http://schemas.microsoft.com/office/drawing/2014/main" id="{B7475368-A2F5-2046-8239-8FAF1B0AFDB8}"/>
              </a:ext>
            </a:extLst>
          </p:cNvPr>
          <p:cNvSpPr txBox="1"/>
          <p:nvPr userDrawn="1"/>
        </p:nvSpPr>
        <p:spPr>
          <a:xfrm>
            <a:off x="8783491" y="4915226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900" b="1" i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‹#›</a:t>
            </a:fld>
            <a:endParaRPr lang="nl-NL" sz="900" b="1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57154051-348C-1843-AA1C-AB809BB839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76638" y="4965272"/>
            <a:ext cx="119690" cy="10639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3F0BAA26-6D8B-7747-A346-37C94F6F4B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29503" y="4965701"/>
            <a:ext cx="93380" cy="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1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="" xmlns:a16="http://schemas.microsoft.com/office/drawing/2014/main" id="{DA78F590-4BBF-9C4B-A00E-C89294A682AA}"/>
              </a:ext>
            </a:extLst>
          </p:cNvPr>
          <p:cNvSpPr txBox="1">
            <a:spLocks/>
          </p:cNvSpPr>
          <p:nvPr userDrawn="1"/>
        </p:nvSpPr>
        <p:spPr>
          <a:xfrm>
            <a:off x="6481460" y="3988285"/>
            <a:ext cx="1691495" cy="3571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1" i="0" noProof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This work by the EGI Foundation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licensed under a Creative Commons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b="0" i="1" noProof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Attribution 4.0 International License.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EFEBF892-042C-8C47-80FB-62A8781048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3609" y="2067920"/>
            <a:ext cx="2268644" cy="1742674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04EF890C-0E49-E449-8651-D45A73400420}"/>
              </a:ext>
            </a:extLst>
          </p:cNvPr>
          <p:cNvSpPr txBox="1">
            <a:spLocks/>
          </p:cNvSpPr>
          <p:nvPr userDrawn="1"/>
        </p:nvSpPr>
        <p:spPr>
          <a:xfrm>
            <a:off x="1962684" y="3078738"/>
            <a:ext cx="2609316" cy="4139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b="1" i="1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2000" noProof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19" name="Titre 6">
            <a:extLst>
              <a:ext uri="{FF2B5EF4-FFF2-40B4-BE49-F238E27FC236}">
                <a16:creationId xmlns="" xmlns:a16="http://schemas.microsoft.com/office/drawing/2014/main" id="{D4D314C7-0F84-AB4E-BE7F-35172DF12265}"/>
              </a:ext>
            </a:extLst>
          </p:cNvPr>
          <p:cNvSpPr txBox="1">
            <a:spLocks/>
          </p:cNvSpPr>
          <p:nvPr userDrawn="1"/>
        </p:nvSpPr>
        <p:spPr>
          <a:xfrm>
            <a:off x="1962684" y="2233154"/>
            <a:ext cx="2811618" cy="75251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1" i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2000" noProof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br>
              <a:rPr lang="en-GB" sz="2000" noProof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noProof="0">
                <a:latin typeface="Calibri" panose="020F0502020204030204" pitchFamily="34" charset="0"/>
                <a:cs typeface="Calibri" panose="020F0502020204030204" pitchFamily="34" charset="0"/>
              </a:rPr>
              <a:t>for your attention.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B3C4C258-560F-7E41-A4DF-4F971543C08A}"/>
              </a:ext>
            </a:extLst>
          </p:cNvPr>
          <p:cNvSpPr txBox="1">
            <a:spLocks/>
          </p:cNvSpPr>
          <p:nvPr userDrawn="1"/>
        </p:nvSpPr>
        <p:spPr>
          <a:xfrm>
            <a:off x="546242" y="828045"/>
            <a:ext cx="1656681" cy="35819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9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www.egi.eu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fr-FR" sz="900" b="0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@EGI_eInfra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F9534ACA-D415-764D-8B5D-37ACE43416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418" y="1074373"/>
            <a:ext cx="133824" cy="1189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3997F26F-FA34-1E4E-B306-AC13B5F01D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2986" y="903773"/>
            <a:ext cx="113256" cy="118955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46439F1B-1DA1-CD4A-8099-15205076493A}"/>
              </a:ext>
            </a:extLst>
          </p:cNvPr>
          <p:cNvSpPr txBox="1">
            <a:spLocks/>
          </p:cNvSpPr>
          <p:nvPr userDrawn="1"/>
        </p:nvSpPr>
        <p:spPr>
          <a:xfrm>
            <a:off x="2624575" y="53846"/>
            <a:ext cx="4091495" cy="443675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i="0" noProof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EGI: Advanced Computing for Research</a:t>
            </a:r>
          </a:p>
        </p:txBody>
      </p:sp>
    </p:spTree>
    <p:extLst>
      <p:ext uri="{BB962C8B-B14F-4D97-AF65-F5344CB8AC3E}">
        <p14:creationId xmlns:p14="http://schemas.microsoft.com/office/powerpoint/2010/main" val="174125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20" Type="http://schemas.openxmlformats.org/officeDocument/2006/relationships/image" Target="../media/image50.tiff"/><Relationship Id="rId21" Type="http://schemas.openxmlformats.org/officeDocument/2006/relationships/image" Target="../media/image51.tiff"/><Relationship Id="rId22" Type="http://schemas.openxmlformats.org/officeDocument/2006/relationships/image" Target="../media/image52.tiff"/><Relationship Id="rId23" Type="http://schemas.openxmlformats.org/officeDocument/2006/relationships/image" Target="../media/image53.gif"/><Relationship Id="rId24" Type="http://schemas.openxmlformats.org/officeDocument/2006/relationships/image" Target="../media/image54.jpeg"/><Relationship Id="rId25" Type="http://schemas.openxmlformats.org/officeDocument/2006/relationships/image" Target="../media/image55.png"/><Relationship Id="rId26" Type="http://schemas.openxmlformats.org/officeDocument/2006/relationships/image" Target="../media/image56.tiff"/><Relationship Id="rId10" Type="http://schemas.openxmlformats.org/officeDocument/2006/relationships/image" Target="../media/image40.gif"/><Relationship Id="rId11" Type="http://schemas.openxmlformats.org/officeDocument/2006/relationships/image" Target="../media/image41.jpeg"/><Relationship Id="rId12" Type="http://schemas.openxmlformats.org/officeDocument/2006/relationships/image" Target="../media/image42.jpeg"/><Relationship Id="rId13" Type="http://schemas.openxmlformats.org/officeDocument/2006/relationships/image" Target="../media/image43.jpeg"/><Relationship Id="rId14" Type="http://schemas.openxmlformats.org/officeDocument/2006/relationships/image" Target="../media/image44.png"/><Relationship Id="rId15" Type="http://schemas.openxmlformats.org/officeDocument/2006/relationships/image" Target="../media/image45.jpeg"/><Relationship Id="rId16" Type="http://schemas.openxmlformats.org/officeDocument/2006/relationships/image" Target="../media/image46.gif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9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svg"/><Relationship Id="rId6" Type="http://schemas.openxmlformats.org/officeDocument/2006/relationships/image" Target="../media/image60.png"/><Relationship Id="rId7" Type="http://schemas.openxmlformats.org/officeDocument/2006/relationships/image" Target="../media/image62.svg"/><Relationship Id="rId8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Relationship Id="rId3" Type="http://schemas.openxmlformats.org/officeDocument/2006/relationships/image" Target="../media/image6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atahub.egi.eu/" TargetMode="External"/><Relationship Id="rId3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appdb.egi.eu/main:faq:how_to_register_a_virtual_appliance" TargetMode="External"/><Relationship Id="rId4" Type="http://schemas.openxmlformats.org/officeDocument/2006/relationships/hyperlink" Target="https://wiki.appdb.egi.eu/main:faq:how_to_register_a_software_applianc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iki.appdb.egi.eu/main:faq:how_to_register_a_softwar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tiff"/><Relationship Id="rId20" Type="http://schemas.openxmlformats.org/officeDocument/2006/relationships/image" Target="../media/image100.png"/><Relationship Id="rId10" Type="http://schemas.openxmlformats.org/officeDocument/2006/relationships/image" Target="../media/image90.tiff"/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tiff"/><Relationship Id="rId14" Type="http://schemas.openxmlformats.org/officeDocument/2006/relationships/image" Target="../media/image94.tiff"/><Relationship Id="rId15" Type="http://schemas.openxmlformats.org/officeDocument/2006/relationships/image" Target="../media/image95.tiff"/><Relationship Id="rId16" Type="http://schemas.openxmlformats.org/officeDocument/2006/relationships/image" Target="../media/image96.tiff"/><Relationship Id="rId17" Type="http://schemas.openxmlformats.org/officeDocument/2006/relationships/image" Target="../media/image97.tiff"/><Relationship Id="rId18" Type="http://schemas.openxmlformats.org/officeDocument/2006/relationships/image" Target="../media/image98.jpeg"/><Relationship Id="rId19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11.svg"/><Relationship Id="rId4" Type="http://schemas.openxmlformats.org/officeDocument/2006/relationships/image" Target="../media/image4.png"/><Relationship Id="rId5" Type="http://schemas.openxmlformats.org/officeDocument/2006/relationships/image" Target="../media/image59.png"/><Relationship Id="rId6" Type="http://schemas.openxmlformats.org/officeDocument/2006/relationships/image" Target="../media/image13.svg"/><Relationship Id="rId7" Type="http://schemas.openxmlformats.org/officeDocument/2006/relationships/image" Target="../media/image87.tiff"/><Relationship Id="rId8" Type="http://schemas.openxmlformats.org/officeDocument/2006/relationships/image" Target="../media/image8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notebooks.egi.eu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2.jpeg"/><Relationship Id="rId4" Type="http://schemas.openxmlformats.org/officeDocument/2006/relationships/image" Target="../media/image25.png"/><Relationship Id="rId5" Type="http://schemas.microsoft.com/office/2007/relationships/hdphoto" Target="../media/hdphoto1.wdp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98.jpeg"/><Relationship Id="rId10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hyperlink" Target="http://www.egi.eu/services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jpe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="" xmlns:a16="http://schemas.microsoft.com/office/drawing/2014/main" id="{5BFE1615-A5F2-8846-9282-FF4985AA1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802" y="1888641"/>
            <a:ext cx="4966910" cy="543739"/>
          </a:xfrm>
        </p:spPr>
        <p:txBody>
          <a:bodyPr/>
          <a:lstStyle/>
          <a:p>
            <a:r>
              <a:rPr lang="en-US" sz="3200" b="1" dirty="0"/>
              <a:t>EGI services</a:t>
            </a:r>
            <a:endParaRPr lang="fr-FR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0BCA4EF5-D28C-0C4E-B27F-18EE26188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634" y="3572704"/>
            <a:ext cx="4001466" cy="250993"/>
          </a:xfrm>
        </p:spPr>
        <p:txBody>
          <a:bodyPr/>
          <a:lstStyle/>
          <a:p>
            <a:r>
              <a:rPr lang="en-GB" sz="1600" b="1" dirty="0">
                <a:solidFill>
                  <a:schemeClr val="tx1"/>
                </a:solidFill>
              </a:rPr>
              <a:t>Design Your e-Infrastructure Workshop</a:t>
            </a:r>
          </a:p>
          <a:p>
            <a:r>
              <a:rPr lang="en-GB" sz="1600" b="1" dirty="0">
                <a:solidFill>
                  <a:schemeClr val="tx1"/>
                </a:solidFill>
              </a:rPr>
              <a:t>Amsterdam, 9 May 2019.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C9146381-8AC7-E249-864F-89F49B5DD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634" y="3239255"/>
            <a:ext cx="4230066" cy="405645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EGI User </a:t>
            </a:r>
            <a:r>
              <a:rPr lang="fr-FR" dirty="0" err="1">
                <a:solidFill>
                  <a:schemeClr val="tx1"/>
                </a:solidFill>
              </a:rPr>
              <a:t>Community</a:t>
            </a:r>
            <a:r>
              <a:rPr lang="fr-FR" dirty="0">
                <a:solidFill>
                  <a:schemeClr val="tx1"/>
                </a:solidFill>
              </a:rPr>
              <a:t> Support Team</a:t>
            </a:r>
          </a:p>
        </p:txBody>
      </p:sp>
    </p:spTree>
    <p:extLst>
      <p:ext uri="{BB962C8B-B14F-4D97-AF65-F5344CB8AC3E}">
        <p14:creationId xmlns:p14="http://schemas.microsoft.com/office/powerpoint/2010/main" val="387809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5C7111F3-5ED4-9649-AEC5-A94690566E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142" y="1368534"/>
            <a:ext cx="4086572" cy="2889232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90A2B9A6-177B-CC41-8DDC-1F5B17A019D9}"/>
              </a:ext>
            </a:extLst>
          </p:cNvPr>
          <p:cNvSpPr/>
          <p:nvPr/>
        </p:nvSpPr>
        <p:spPr>
          <a:xfrm>
            <a:off x="1657898" y="4052233"/>
            <a:ext cx="2914102" cy="5293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06BB53F8-AE32-7E4D-9B98-A269A8146B0F}"/>
              </a:ext>
            </a:extLst>
          </p:cNvPr>
          <p:cNvSpPr/>
          <p:nvPr/>
        </p:nvSpPr>
        <p:spPr>
          <a:xfrm>
            <a:off x="443345" y="4052233"/>
            <a:ext cx="953349" cy="5293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70CF7D25-6FE3-F448-834D-991CD9589C8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GB" dirty="0"/>
              <a:t>The infrastructure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415B092-E38A-E24D-81B0-215B70493714}"/>
              </a:ext>
            </a:extLst>
          </p:cNvPr>
          <p:cNvGrpSpPr/>
          <p:nvPr/>
        </p:nvGrpSpPr>
        <p:grpSpPr>
          <a:xfrm>
            <a:off x="613092" y="1689275"/>
            <a:ext cx="3834397" cy="406971"/>
            <a:chOff x="629562" y="1687964"/>
            <a:chExt cx="3834397" cy="406971"/>
          </a:xfrm>
        </p:grpSpPr>
        <p:pic>
          <p:nvPicPr>
            <p:cNvPr id="8" name="Picture 7" descr="cloud-provider-IPHC-147x100.png">
              <a:extLst>
                <a:ext uri="{FF2B5EF4-FFF2-40B4-BE49-F238E27FC236}">
                  <a16:creationId xmlns="" xmlns:a16="http://schemas.microsoft.com/office/drawing/2014/main" id="{9D228EEE-94C6-A14C-B5C0-E9052FDA7F3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0" r="-1020"/>
            <a:stretch/>
          </p:blipFill>
          <p:spPr>
            <a:xfrm>
              <a:off x="1705194" y="1687964"/>
              <a:ext cx="607500" cy="405000"/>
            </a:xfrm>
            <a:prstGeom prst="rect">
              <a:avLst/>
            </a:prstGeom>
          </p:spPr>
        </p:pic>
        <p:pic>
          <p:nvPicPr>
            <p:cNvPr id="13" name="Picture 12" descr="cloud-provider-UKIM-85x100.png">
              <a:extLst>
                <a:ext uri="{FF2B5EF4-FFF2-40B4-BE49-F238E27FC236}">
                  <a16:creationId xmlns="" xmlns:a16="http://schemas.microsoft.com/office/drawing/2014/main" id="{87CC7BC4-0CC8-D541-B9CE-72E7A3D67976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235" r="-38235"/>
            <a:stretch/>
          </p:blipFill>
          <p:spPr>
            <a:xfrm>
              <a:off x="2780826" y="1687964"/>
              <a:ext cx="607500" cy="405000"/>
            </a:xfrm>
            <a:prstGeom prst="rect">
              <a:avLst/>
            </a:prstGeom>
          </p:spPr>
        </p:pic>
        <p:pic>
          <p:nvPicPr>
            <p:cNvPr id="16" name="Picture 15" descr="cloud-provider-I3M-UPV.jpg">
              <a:extLst>
                <a:ext uri="{FF2B5EF4-FFF2-40B4-BE49-F238E27FC236}">
                  <a16:creationId xmlns="" xmlns:a16="http://schemas.microsoft.com/office/drawing/2014/main" id="{87C28BD3-BE9B-904F-8990-7A04CCD4CB79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4796" b="-24796"/>
            <a:stretch/>
          </p:blipFill>
          <p:spPr>
            <a:xfrm>
              <a:off x="3856459" y="1689935"/>
              <a:ext cx="607500" cy="405000"/>
            </a:xfrm>
            <a:prstGeom prst="rect">
              <a:avLst/>
            </a:prstGeom>
          </p:spPr>
        </p:pic>
        <p:pic>
          <p:nvPicPr>
            <p:cNvPr id="18" name="Picture 17" descr="cloud-provider-INFN-Catania-177x120.jpg">
              <a:extLst>
                <a:ext uri="{FF2B5EF4-FFF2-40B4-BE49-F238E27FC236}">
                  <a16:creationId xmlns="" xmlns:a16="http://schemas.microsoft.com/office/drawing/2014/main" id="{9D517050-D77C-6044-83B4-BA8547A051B8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48" r="-848"/>
            <a:stretch/>
          </p:blipFill>
          <p:spPr>
            <a:xfrm>
              <a:off x="629562" y="1687964"/>
              <a:ext cx="607500" cy="4050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D5CB2EB0-2459-5C41-B21E-42786D7659E1}"/>
              </a:ext>
            </a:extLst>
          </p:cNvPr>
          <p:cNvGrpSpPr/>
          <p:nvPr/>
        </p:nvGrpSpPr>
        <p:grpSpPr>
          <a:xfrm>
            <a:off x="613092" y="1091267"/>
            <a:ext cx="3834397" cy="405000"/>
            <a:chOff x="629562" y="1091267"/>
            <a:chExt cx="3834397" cy="405000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A09B256-67C5-4144-8214-FD728AEEF9CD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000" r="-10000"/>
            <a:stretch/>
          </p:blipFill>
          <p:spPr>
            <a:xfrm>
              <a:off x="1705194" y="1091267"/>
              <a:ext cx="607500" cy="405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B5D03D94-EC8A-054A-89F2-D89B65B6A0BC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562" y="1091267"/>
              <a:ext cx="607500" cy="405000"/>
            </a:xfrm>
            <a:prstGeom prst="rect">
              <a:avLst/>
            </a:prstGeom>
          </p:spPr>
        </p:pic>
        <p:pic>
          <p:nvPicPr>
            <p:cNvPr id="22" name="Picture 21" descr="cloud-provider-LIP-151x100.gif">
              <a:extLst>
                <a:ext uri="{FF2B5EF4-FFF2-40B4-BE49-F238E27FC236}">
                  <a16:creationId xmlns="" xmlns:a16="http://schemas.microsoft.com/office/drawing/2014/main" id="{8147E015-9927-1D48-9AD2-89E5ADE65A66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33" b="-333"/>
            <a:stretch/>
          </p:blipFill>
          <p:spPr>
            <a:xfrm>
              <a:off x="3856459" y="1091267"/>
              <a:ext cx="607500" cy="405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64C10623-8AB3-B64D-8252-EC59F8FD5D1B}"/>
                </a:ext>
              </a:extLst>
            </p:cNvPr>
            <p:cNvPicPr>
              <a:picLocks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314" r="-11314"/>
            <a:stretch/>
          </p:blipFill>
          <p:spPr>
            <a:xfrm>
              <a:off x="2780826" y="1091267"/>
              <a:ext cx="607500" cy="405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E7182A6F-4F1C-214E-B836-AA417F1742B8}"/>
              </a:ext>
            </a:extLst>
          </p:cNvPr>
          <p:cNvGrpSpPr/>
          <p:nvPr/>
        </p:nvGrpSpPr>
        <p:grpSpPr>
          <a:xfrm>
            <a:off x="613092" y="3487240"/>
            <a:ext cx="3834397" cy="405000"/>
            <a:chOff x="635558" y="3161154"/>
            <a:chExt cx="3834397" cy="405000"/>
          </a:xfrm>
        </p:grpSpPr>
        <p:pic>
          <p:nvPicPr>
            <p:cNvPr id="12" name="Picture 11" descr="cloud-provider-ULAKBIM-157x100.jpg">
              <a:extLst>
                <a:ext uri="{FF2B5EF4-FFF2-40B4-BE49-F238E27FC236}">
                  <a16:creationId xmlns="" xmlns:a16="http://schemas.microsoft.com/office/drawing/2014/main" id="{1EA6818E-A245-3F4F-A270-FB770D02F60E}"/>
                </a:ext>
              </a:extLst>
            </p:cNvPr>
            <p:cNvPicPr>
              <a:picLocks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34" b="-2334"/>
            <a:stretch/>
          </p:blipFill>
          <p:spPr>
            <a:xfrm>
              <a:off x="1711190" y="3161154"/>
              <a:ext cx="607500" cy="405000"/>
            </a:xfrm>
            <a:prstGeom prst="rect">
              <a:avLst/>
            </a:prstGeom>
          </p:spPr>
        </p:pic>
        <p:pic>
          <p:nvPicPr>
            <p:cNvPr id="21" name="Picture 20" descr="cloud-provider-INFN-Padova-177x120.jpg">
              <a:extLst>
                <a:ext uri="{FF2B5EF4-FFF2-40B4-BE49-F238E27FC236}">
                  <a16:creationId xmlns="" xmlns:a16="http://schemas.microsoft.com/office/drawing/2014/main" id="{0900EA22-C493-8D4D-951F-C641A6D36511}"/>
                </a:ext>
              </a:extLst>
            </p:cNvPr>
            <p:cNvPicPr>
              <a:picLocks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48" r="-848"/>
            <a:stretch/>
          </p:blipFill>
          <p:spPr>
            <a:xfrm>
              <a:off x="635558" y="3161154"/>
              <a:ext cx="607500" cy="405000"/>
            </a:xfrm>
            <a:prstGeom prst="rect">
              <a:avLst/>
            </a:prstGeom>
          </p:spPr>
        </p:pic>
        <p:pic>
          <p:nvPicPr>
            <p:cNvPr id="24" name="Picture 23" descr="cloud-provider-FZ-Julich.png">
              <a:extLst>
                <a:ext uri="{FF2B5EF4-FFF2-40B4-BE49-F238E27FC236}">
                  <a16:creationId xmlns="" xmlns:a16="http://schemas.microsoft.com/office/drawing/2014/main" id="{07AE45B6-FAE0-6144-B074-4A012EAA7A05}"/>
                </a:ext>
              </a:extLst>
            </p:cNvPr>
            <p:cNvPicPr>
              <a:picLocks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3796" b="-43796"/>
            <a:stretch/>
          </p:blipFill>
          <p:spPr>
            <a:xfrm>
              <a:off x="2786822" y="3161154"/>
              <a:ext cx="607500" cy="405000"/>
            </a:xfrm>
            <a:prstGeom prst="rect">
              <a:avLst/>
            </a:prstGeom>
          </p:spPr>
        </p:pic>
        <p:pic>
          <p:nvPicPr>
            <p:cNvPr id="25" name="Picture 24" descr="cloud-provider-Fraunhofer-SCAI.jpg">
              <a:extLst>
                <a:ext uri="{FF2B5EF4-FFF2-40B4-BE49-F238E27FC236}">
                  <a16:creationId xmlns="" xmlns:a16="http://schemas.microsoft.com/office/drawing/2014/main" id="{B594A683-EDF9-E840-BAB7-D4BD91CBCF27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39" b="-439"/>
            <a:stretch/>
          </p:blipFill>
          <p:spPr>
            <a:xfrm>
              <a:off x="3862455" y="3161154"/>
              <a:ext cx="607500" cy="405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D821E616-2185-AA46-9585-0EECD8AC33E8}"/>
              </a:ext>
            </a:extLst>
          </p:cNvPr>
          <p:cNvGrpSpPr/>
          <p:nvPr/>
        </p:nvGrpSpPr>
        <p:grpSpPr>
          <a:xfrm>
            <a:off x="613092" y="2888576"/>
            <a:ext cx="3834426" cy="405656"/>
            <a:chOff x="613092" y="2708356"/>
            <a:chExt cx="3834426" cy="405656"/>
          </a:xfrm>
        </p:grpSpPr>
        <p:pic>
          <p:nvPicPr>
            <p:cNvPr id="11" name="Picture 10" descr="cloud-provider-IISAS-700x134.gif">
              <a:extLst>
                <a:ext uri="{FF2B5EF4-FFF2-40B4-BE49-F238E27FC236}">
                  <a16:creationId xmlns="" xmlns:a16="http://schemas.microsoft.com/office/drawing/2014/main" id="{193D5817-4651-814A-9607-0E4B4A9956E4}"/>
                </a:ext>
              </a:extLst>
            </p:cNvPr>
            <p:cNvPicPr>
              <a:picLocks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24131" b="-124131"/>
            <a:stretch/>
          </p:blipFill>
          <p:spPr>
            <a:xfrm>
              <a:off x="3840018" y="2709012"/>
              <a:ext cx="607500" cy="405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9AB0C540-67A8-3741-8A1F-C84017DFFCC3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033" b="-19033"/>
            <a:stretch/>
          </p:blipFill>
          <p:spPr>
            <a:xfrm>
              <a:off x="2764356" y="2708356"/>
              <a:ext cx="607500" cy="405000"/>
            </a:xfrm>
            <a:prstGeom prst="rect">
              <a:avLst/>
            </a:prstGeom>
          </p:spPr>
        </p:pic>
        <p:pic>
          <p:nvPicPr>
            <p:cNvPr id="20" name="Picture 19" descr="cloud-provider-GWDG.png">
              <a:extLst>
                <a:ext uri="{FF2B5EF4-FFF2-40B4-BE49-F238E27FC236}">
                  <a16:creationId xmlns="" xmlns:a16="http://schemas.microsoft.com/office/drawing/2014/main" id="{5E8FE58B-0224-114A-B326-1F090A29048C}"/>
                </a:ext>
              </a:extLst>
            </p:cNvPr>
            <p:cNvPicPr>
              <a:picLocks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2691" b="-62691"/>
            <a:stretch/>
          </p:blipFill>
          <p:spPr>
            <a:xfrm>
              <a:off x="613092" y="2708356"/>
              <a:ext cx="607500" cy="405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58CC90CE-18C3-184E-B1A1-BC8442C5F7B8}"/>
                </a:ext>
              </a:extLst>
            </p:cNvPr>
            <p:cNvPicPr>
              <a:picLocks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0000" b="-50000"/>
            <a:stretch/>
          </p:blipFill>
          <p:spPr>
            <a:xfrm>
              <a:off x="1688724" y="2708356"/>
              <a:ext cx="607500" cy="40500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7836BFC-16A3-794F-BA4A-639B0FBB681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92" y="4214613"/>
            <a:ext cx="607500" cy="2045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788A0D7-F9AD-1D48-8CD6-8C5F2FF0AB6D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683" y="4106371"/>
            <a:ext cx="421082" cy="4210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C282A6D-3BD2-FF41-80E5-8596CDA1995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949" y="4155992"/>
            <a:ext cx="1181063" cy="3218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4B9B8A64-9FB0-004E-B2D8-AB91F7091ECC}"/>
              </a:ext>
            </a:extLst>
          </p:cNvPr>
          <p:cNvGrpSpPr/>
          <p:nvPr/>
        </p:nvGrpSpPr>
        <p:grpSpPr>
          <a:xfrm>
            <a:off x="613092" y="2289254"/>
            <a:ext cx="3834397" cy="406314"/>
            <a:chOff x="613121" y="2217712"/>
            <a:chExt cx="3834397" cy="406314"/>
          </a:xfrm>
        </p:grpSpPr>
        <p:pic>
          <p:nvPicPr>
            <p:cNvPr id="7" name="Picture 6" descr="cloud-provider-GRNET.gif">
              <a:extLst>
                <a:ext uri="{FF2B5EF4-FFF2-40B4-BE49-F238E27FC236}">
                  <a16:creationId xmlns="" xmlns:a16="http://schemas.microsoft.com/office/drawing/2014/main" id="{5D830467-E2F1-9548-B803-8D72550C9712}"/>
                </a:ext>
              </a:extLst>
            </p:cNvPr>
            <p:cNvPicPr>
              <a:picLocks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072" b="-22072"/>
            <a:stretch/>
          </p:blipFill>
          <p:spPr>
            <a:xfrm>
              <a:off x="1688753" y="2217712"/>
              <a:ext cx="607500" cy="405000"/>
            </a:xfrm>
            <a:prstGeom prst="rect">
              <a:avLst/>
            </a:prstGeom>
          </p:spPr>
        </p:pic>
        <p:pic>
          <p:nvPicPr>
            <p:cNvPr id="9" name="Picture 8" descr="cloud-provider-IFCA.jpg">
              <a:extLst>
                <a:ext uri="{FF2B5EF4-FFF2-40B4-BE49-F238E27FC236}">
                  <a16:creationId xmlns="" xmlns:a16="http://schemas.microsoft.com/office/drawing/2014/main" id="{E785EB8D-C54D-D14E-8CAC-74BF7B271FFF}"/>
                </a:ext>
              </a:extLst>
            </p:cNvPr>
            <p:cNvPicPr>
              <a:picLocks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585" b="-29585"/>
            <a:stretch/>
          </p:blipFill>
          <p:spPr>
            <a:xfrm>
              <a:off x="3840018" y="2219026"/>
              <a:ext cx="607500" cy="405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BD2ED9B1-9E06-7146-9B8B-3BC2314E9D1C}"/>
                </a:ext>
              </a:extLst>
            </p:cNvPr>
            <p:cNvPicPr>
              <a:picLocks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1125" b="-31125"/>
            <a:stretch/>
          </p:blipFill>
          <p:spPr>
            <a:xfrm>
              <a:off x="2764385" y="2217712"/>
              <a:ext cx="607500" cy="405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553E9CA7-4AB2-BF42-AB2D-F8A67887F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21" y="2249268"/>
              <a:ext cx="783602" cy="269383"/>
            </a:xfrm>
            <a:prstGeom prst="rect">
              <a:avLst/>
            </a:prstGeom>
          </p:spPr>
        </p:pic>
      </p:grp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044C89C5-03B9-9B42-B0DF-C23949FAEAC7}"/>
              </a:ext>
            </a:extLst>
          </p:cNvPr>
          <p:cNvSpPr/>
          <p:nvPr/>
        </p:nvSpPr>
        <p:spPr>
          <a:xfrm>
            <a:off x="1724798" y="4495286"/>
            <a:ext cx="1332541" cy="20553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Finalising integration!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E0F99DBF-5A1B-6948-9FD5-76F586F1F23A}"/>
              </a:ext>
            </a:extLst>
          </p:cNvPr>
          <p:cNvSpPr/>
          <p:nvPr/>
        </p:nvSpPr>
        <p:spPr>
          <a:xfrm>
            <a:off x="512846" y="4495286"/>
            <a:ext cx="607500" cy="2045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212467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4691C8-3B44-48BF-9B50-9728A86A95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45" y="1369219"/>
            <a:ext cx="8754341" cy="3197370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en-US" b="1" dirty="0"/>
              <a:t>Deploy and scale virtual machines on-demand.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API-controlled computational resources in a secure and isolated environment without the overhead of managing physical servers.</a:t>
            </a:r>
          </a:p>
          <a:p>
            <a:endParaRPr lang="en-US" dirty="0"/>
          </a:p>
          <a:p>
            <a:r>
              <a:rPr lang="en-US" dirty="0"/>
              <a:t>Cloud Compute offers the possibility to select pre-configured virtual appliances (e.g. CPU, memory, disk, operating system or software) from a catalogue replicated across all EGI cloud providers. With Cloud Compute you can:</a:t>
            </a:r>
          </a:p>
          <a:p>
            <a:pPr lvl="1"/>
            <a:r>
              <a:rPr lang="en-US" dirty="0"/>
              <a:t>Execute compute- and data-intensive workloads (both batch and interactive)</a:t>
            </a:r>
          </a:p>
          <a:p>
            <a:pPr lvl="1"/>
            <a:r>
              <a:rPr lang="en-US" dirty="0"/>
              <a:t>Host long-running services (e.g. web servers, databases or applications servers)</a:t>
            </a:r>
          </a:p>
          <a:p>
            <a:pPr lvl="1"/>
            <a:r>
              <a:rPr lang="en-US" dirty="0"/>
              <a:t>Create disposable testing and development environments on virtual machines and scale your infrastructure needs</a:t>
            </a:r>
          </a:p>
          <a:p>
            <a:pPr lvl="1"/>
            <a:r>
              <a:rPr lang="en-US" dirty="0"/>
              <a:t>Select virtual machine configurations (CPU, memory, disk) and application environments to fit your requirements</a:t>
            </a:r>
          </a:p>
          <a:p>
            <a:pPr lvl="1"/>
            <a:r>
              <a:rPr lang="en-US" dirty="0"/>
              <a:t>Manage your resources in a flexible way with integrated monitoring and accounting capabilities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BE6FABE6-A0DE-BD4E-A867-A4E2FC0E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Cloud Compute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168203-0DF3-4525-9CAB-0B0B1BF93A0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FE8C8E7-7B53-47FB-89A6-9EE29E65BE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804025" y="4786313"/>
            <a:ext cx="2339975" cy="215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1C2261-DAC6-44D8-8B85-74A0E7D8EAB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786313"/>
            <a:ext cx="2133600" cy="215900"/>
          </a:xfrm>
          <a:prstGeom prst="rect">
            <a:avLst/>
          </a:prstGeom>
        </p:spPr>
        <p:txBody>
          <a:bodyPr/>
          <a:lstStyle/>
          <a:p>
            <a:fld id="{F8CCEE15-C2F9-44A5-A3A4-DA080B606F33}" type="datetime1">
              <a:rPr lang="en-US" smtClean="0"/>
              <a:t>19. 05. 08.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A7D3A5-8F21-F246-AC0F-9B3085CE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0" y="180155"/>
            <a:ext cx="12700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5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Arrow Connector 43">
            <a:extLst>
              <a:ext uri="{FF2B5EF4-FFF2-40B4-BE49-F238E27FC236}">
                <a16:creationId xmlns="" xmlns:a16="http://schemas.microsoft.com/office/drawing/2014/main" id="{C26B434A-DD4E-C04C-BBEF-4A2E5C16EE30}"/>
              </a:ext>
            </a:extLst>
          </p:cNvPr>
          <p:cNvCxnSpPr>
            <a:cxnSpLocks/>
            <a:stCxn id="43" idx="1"/>
            <a:endCxn id="38" idx="3"/>
          </p:cNvCxnSpPr>
          <p:nvPr/>
        </p:nvCxnSpPr>
        <p:spPr>
          <a:xfrm flipH="1">
            <a:off x="5034514" y="2879913"/>
            <a:ext cx="2204871" cy="16183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48374CF3-5036-F745-AB2F-557FABD8213B}"/>
              </a:ext>
            </a:extLst>
          </p:cNvPr>
          <p:cNvSpPr/>
          <p:nvPr/>
        </p:nvSpPr>
        <p:spPr>
          <a:xfrm>
            <a:off x="265755" y="3006246"/>
            <a:ext cx="5012669" cy="10551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350" dirty="0"/>
          </a:p>
        </p:txBody>
      </p: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D7DD6974-4C59-B34D-824D-9E25FEF035EC}"/>
              </a:ext>
            </a:extLst>
          </p:cNvPr>
          <p:cNvGrpSpPr/>
          <p:nvPr/>
        </p:nvGrpSpPr>
        <p:grpSpPr>
          <a:xfrm>
            <a:off x="3760328" y="3232460"/>
            <a:ext cx="1274185" cy="602673"/>
            <a:chOff x="2673927" y="2507672"/>
            <a:chExt cx="2396837" cy="803564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C26E42ED-B3F5-8A43-8A7A-F8373BBB6E42}"/>
                </a:ext>
              </a:extLst>
            </p:cNvPr>
            <p:cNvSpPr/>
            <p:nvPr/>
          </p:nvSpPr>
          <p:spPr>
            <a:xfrm>
              <a:off x="2673927" y="2757055"/>
              <a:ext cx="2396837" cy="5541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Cloud Management Framework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3E5CDFF3-C62A-5548-92AF-8A42226B0642}"/>
                </a:ext>
              </a:extLst>
            </p:cNvPr>
            <p:cNvSpPr/>
            <p:nvPr/>
          </p:nvSpPr>
          <p:spPr>
            <a:xfrm>
              <a:off x="2673927" y="2507672"/>
              <a:ext cx="2396837" cy="2493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IaaS API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DC7DA863-3069-424A-B88B-769E3C44CCB2}"/>
              </a:ext>
            </a:extLst>
          </p:cNvPr>
          <p:cNvGrpSpPr/>
          <p:nvPr/>
        </p:nvGrpSpPr>
        <p:grpSpPr>
          <a:xfrm>
            <a:off x="1795725" y="3213267"/>
            <a:ext cx="1274185" cy="602673"/>
            <a:chOff x="2673927" y="2507672"/>
            <a:chExt cx="2396837" cy="803564"/>
          </a:xfrm>
        </p:grpSpPr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A9AB9858-76CD-9E46-B7AE-5BBA06004B1C}"/>
                </a:ext>
              </a:extLst>
            </p:cNvPr>
            <p:cNvSpPr/>
            <p:nvPr/>
          </p:nvSpPr>
          <p:spPr>
            <a:xfrm>
              <a:off x="2673927" y="2757055"/>
              <a:ext cx="2396837" cy="5541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Cloud Management Framework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A2B95DF9-F548-3D40-A9A9-A9C439B89234}"/>
                </a:ext>
              </a:extLst>
            </p:cNvPr>
            <p:cNvSpPr/>
            <p:nvPr/>
          </p:nvSpPr>
          <p:spPr>
            <a:xfrm>
              <a:off x="2673927" y="2507672"/>
              <a:ext cx="2396837" cy="2493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IaaS API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7F1F0B3-02EC-B942-B32D-0001CF02E30F}"/>
              </a:ext>
            </a:extLst>
          </p:cNvPr>
          <p:cNvSpPr txBox="1"/>
          <p:nvPr/>
        </p:nvSpPr>
        <p:spPr>
          <a:xfrm>
            <a:off x="458429" y="3268339"/>
            <a:ext cx="9775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Direct API</a:t>
            </a:r>
          </a:p>
          <a:p>
            <a:r>
              <a:rPr lang="en-GB" sz="1500" b="1" dirty="0"/>
              <a:t>Access</a:t>
            </a:r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D6CB118F-D904-3240-B53A-49972426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Interfaces and Check-in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EFC3063-4502-2742-8A31-97DF5341C6A4}"/>
              </a:ext>
            </a:extLst>
          </p:cNvPr>
          <p:cNvSpPr/>
          <p:nvPr/>
        </p:nvSpPr>
        <p:spPr>
          <a:xfrm>
            <a:off x="1804092" y="4230562"/>
            <a:ext cx="3230422" cy="535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EGI Federation features: </a:t>
            </a:r>
          </a:p>
          <a:p>
            <a:pPr algn="ctr"/>
            <a:r>
              <a:rPr lang="en-US" sz="1050" dirty="0"/>
              <a:t>Accounting, Monitoring, Conf. DB, Info Discovery, </a:t>
            </a:r>
            <a:r>
              <a:rPr lang="en-US" sz="1050" dirty="0" err="1"/>
              <a:t>AppDB</a:t>
            </a:r>
            <a:endParaRPr lang="en-US" sz="105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C4EB0923-F0CA-6842-BD7B-893023D27315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2432817" y="3815940"/>
            <a:ext cx="1" cy="414622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6A4E493B-0BAF-4F4B-B8DD-4E3BCAB2A940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4397421" y="3835133"/>
            <a:ext cx="8366" cy="378475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2969C964-1609-A94F-A2BC-DC20CE543921}"/>
              </a:ext>
            </a:extLst>
          </p:cNvPr>
          <p:cNvSpPr/>
          <p:nvPr/>
        </p:nvSpPr>
        <p:spPr>
          <a:xfrm>
            <a:off x="269457" y="954568"/>
            <a:ext cx="5008971" cy="8157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8F1F842F-A2A2-3A4C-9742-825036BD220D}"/>
              </a:ext>
            </a:extLst>
          </p:cNvPr>
          <p:cNvSpPr/>
          <p:nvPr/>
        </p:nvSpPr>
        <p:spPr>
          <a:xfrm>
            <a:off x="1795725" y="1142390"/>
            <a:ext cx="3238788" cy="440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B93840BE-68B6-C24B-95FA-370D67504CDB}"/>
              </a:ext>
            </a:extLst>
          </p:cNvPr>
          <p:cNvGrpSpPr/>
          <p:nvPr/>
        </p:nvGrpSpPr>
        <p:grpSpPr>
          <a:xfrm>
            <a:off x="2819398" y="1200399"/>
            <a:ext cx="1362980" cy="324000"/>
            <a:chOff x="2339532" y="644470"/>
            <a:chExt cx="1817307" cy="432000"/>
          </a:xfrm>
        </p:grpSpPr>
        <p:pic>
          <p:nvPicPr>
            <p:cNvPr id="53" name="Picture 52">
              <a:extLst>
                <a:ext uri="{FF2B5EF4-FFF2-40B4-BE49-F238E27FC236}">
                  <a16:creationId xmlns="" xmlns:a16="http://schemas.microsoft.com/office/drawing/2014/main" id="{9C9FC129-B55D-024D-BAD5-35AD9D413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9532" y="644470"/>
              <a:ext cx="455950" cy="4320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9D913003-CE51-7A40-B4D5-022CFB92CD3E}"/>
                </a:ext>
              </a:extLst>
            </p:cNvPr>
            <p:cNvSpPr txBox="1"/>
            <p:nvPr/>
          </p:nvSpPr>
          <p:spPr>
            <a:xfrm>
              <a:off x="2782105" y="706582"/>
              <a:ext cx="137473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AppDB</a:t>
              </a:r>
              <a:r>
                <a:rPr lang="en-US" sz="1100" dirty="0"/>
                <a:t> </a:t>
              </a:r>
              <a:r>
                <a:rPr lang="en-US" sz="1100" dirty="0" err="1"/>
                <a:t>VMOps</a:t>
              </a:r>
              <a:endParaRPr lang="en-US" sz="1100" dirty="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F365F25C-EF94-0E40-8718-865720048735}"/>
              </a:ext>
            </a:extLst>
          </p:cNvPr>
          <p:cNvSpPr txBox="1"/>
          <p:nvPr/>
        </p:nvSpPr>
        <p:spPr>
          <a:xfrm>
            <a:off x="462131" y="1212398"/>
            <a:ext cx="10534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GUI Access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FCD26D79-F935-2543-ABC9-D90DF9017B42}"/>
              </a:ext>
            </a:extLst>
          </p:cNvPr>
          <p:cNvSpPr/>
          <p:nvPr/>
        </p:nvSpPr>
        <p:spPr>
          <a:xfrm>
            <a:off x="265755" y="2005912"/>
            <a:ext cx="5012673" cy="8157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397984DF-8367-C348-A31B-D94A55234092}"/>
              </a:ext>
            </a:extLst>
          </p:cNvPr>
          <p:cNvSpPr/>
          <p:nvPr/>
        </p:nvSpPr>
        <p:spPr>
          <a:xfrm>
            <a:off x="1797636" y="2193734"/>
            <a:ext cx="3236877" cy="440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IaaS Federated Access Tools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AC654014-F560-B643-AE9D-7E4C16B3B5A3}"/>
              </a:ext>
            </a:extLst>
          </p:cNvPr>
          <p:cNvSpPr txBox="1"/>
          <p:nvPr/>
        </p:nvSpPr>
        <p:spPr>
          <a:xfrm>
            <a:off x="458429" y="2148326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Federated</a:t>
            </a:r>
          </a:p>
          <a:p>
            <a:r>
              <a:rPr lang="en-GB" sz="1500" b="1" dirty="0"/>
              <a:t>Access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83F296BF-8D13-AD45-8486-69AA39A74337}"/>
              </a:ext>
            </a:extLst>
          </p:cNvPr>
          <p:cNvCxnSpPr>
            <a:cxnSpLocks/>
            <a:stCxn id="70" idx="0"/>
            <a:endCxn id="51" idx="2"/>
          </p:cNvCxnSpPr>
          <p:nvPr/>
        </p:nvCxnSpPr>
        <p:spPr>
          <a:xfrm flipH="1" flipV="1">
            <a:off x="3415119" y="1582490"/>
            <a:ext cx="956" cy="61124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Graphic 39">
            <a:extLst>
              <a:ext uri="{FF2B5EF4-FFF2-40B4-BE49-F238E27FC236}">
                <a16:creationId xmlns="" xmlns:a16="http://schemas.microsoft.com/office/drawing/2014/main" id="{35EABBDF-85E5-9946-9A4A-2E9F5E7642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3027" y="1708690"/>
            <a:ext cx="549545" cy="43963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0E791FE6-22DE-C346-B566-F5F87A6ED4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9385" y="2657181"/>
            <a:ext cx="556828" cy="44546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A55CB617-504C-354A-86CF-220689572EB9}"/>
              </a:ext>
            </a:extLst>
          </p:cNvPr>
          <p:cNvCxnSpPr>
            <a:cxnSpLocks/>
            <a:stCxn id="40" idx="1"/>
            <a:endCxn id="51" idx="3"/>
          </p:cNvCxnSpPr>
          <p:nvPr/>
        </p:nvCxnSpPr>
        <p:spPr>
          <a:xfrm flipH="1" flipV="1">
            <a:off x="5034513" y="1362440"/>
            <a:ext cx="2208514" cy="5660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B29C652C-AE76-3C46-ADEA-DDD10B718EE1}"/>
              </a:ext>
            </a:extLst>
          </p:cNvPr>
          <p:cNvCxnSpPr>
            <a:cxnSpLocks/>
            <a:stCxn id="43" idx="1"/>
            <a:endCxn id="70" idx="3"/>
          </p:cNvCxnSpPr>
          <p:nvPr/>
        </p:nvCxnSpPr>
        <p:spPr>
          <a:xfrm flipH="1" flipV="1">
            <a:off x="5034513" y="2413784"/>
            <a:ext cx="2204872" cy="4661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3">
            <a:extLst>
              <a:ext uri="{FF2B5EF4-FFF2-40B4-BE49-F238E27FC236}">
                <a16:creationId xmlns="" xmlns:a16="http://schemas.microsoft.com/office/drawing/2014/main" id="{0BACA44F-62EF-7F4D-AF45-353A34C8FD21}"/>
              </a:ext>
            </a:extLst>
          </p:cNvPr>
          <p:cNvCxnSpPr>
            <a:cxnSpLocks/>
            <a:stCxn id="43" idx="1"/>
            <a:endCxn id="67" idx="3"/>
          </p:cNvCxnSpPr>
          <p:nvPr/>
        </p:nvCxnSpPr>
        <p:spPr>
          <a:xfrm flipH="1">
            <a:off x="5034513" y="2879913"/>
            <a:ext cx="2204872" cy="7474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2CEE2DA-C641-7543-A9DB-A67989C7FF0A}"/>
              </a:ext>
            </a:extLst>
          </p:cNvPr>
          <p:cNvSpPr txBox="1"/>
          <p:nvPr/>
        </p:nvSpPr>
        <p:spPr>
          <a:xfrm>
            <a:off x="6975824" y="3094027"/>
            <a:ext cx="1083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Developers/</a:t>
            </a:r>
          </a:p>
          <a:p>
            <a:pPr algn="ctr"/>
            <a:r>
              <a:rPr lang="en-GB" sz="1100" dirty="0"/>
              <a:t>Advanced users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C7EE5DCC-0203-F34E-A830-CAC48C80E71B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4397421" y="2642393"/>
            <a:ext cx="8366" cy="59006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="" xmlns:a16="http://schemas.microsoft.com/office/drawing/2014/main" id="{9B0526B3-A424-0C4B-9AB1-CA37761C4145}"/>
              </a:ext>
            </a:extLst>
          </p:cNvPr>
          <p:cNvCxnSpPr>
            <a:cxnSpLocks/>
            <a:stCxn id="64" idx="0"/>
          </p:cNvCxnSpPr>
          <p:nvPr/>
        </p:nvCxnSpPr>
        <p:spPr>
          <a:xfrm flipH="1" flipV="1">
            <a:off x="2432817" y="2633834"/>
            <a:ext cx="1" cy="57943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5372B1F2-60A7-2F44-AB95-13B5AF8C7B66}"/>
              </a:ext>
            </a:extLst>
          </p:cNvPr>
          <p:cNvSpPr/>
          <p:nvPr/>
        </p:nvSpPr>
        <p:spPr>
          <a:xfrm>
            <a:off x="5694322" y="1362439"/>
            <a:ext cx="1092027" cy="2264876"/>
          </a:xfrm>
          <a:prstGeom prst="rect">
            <a:avLst/>
          </a:prstGeom>
          <a:solidFill>
            <a:srgbClr val="91A5D7">
              <a:alpha val="81961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/>
              <a:t>AAI: Check-in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E2D73422-999A-0342-8FA2-7CB9472119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852" y="1941100"/>
            <a:ext cx="449590" cy="422882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53D37F49-58EC-2B44-A684-5D50B52D630F}"/>
              </a:ext>
            </a:extLst>
          </p:cNvPr>
          <p:cNvSpPr txBox="1"/>
          <p:nvPr/>
        </p:nvSpPr>
        <p:spPr>
          <a:xfrm>
            <a:off x="7142539" y="2156687"/>
            <a:ext cx="750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GUI Users</a:t>
            </a:r>
          </a:p>
        </p:txBody>
      </p:sp>
    </p:spTree>
    <p:extLst>
      <p:ext uri="{BB962C8B-B14F-4D97-AF65-F5344CB8AC3E}">
        <p14:creationId xmlns:p14="http://schemas.microsoft.com/office/powerpoint/2010/main" val="187593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57A8D79-CA8C-6046-8321-E8F624B22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Access and capacity allocation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DC72DA86-70B7-BE43-8C58-822BB82457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6642" y="997690"/>
          <a:ext cx="8790713" cy="384115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60607">
                  <a:extLst>
                    <a:ext uri="{9D8B030D-6E8A-4147-A177-3AD203B41FA5}">
                      <a16:colId xmlns="" xmlns:a16="http://schemas.microsoft.com/office/drawing/2014/main" val="1896476259"/>
                    </a:ext>
                  </a:extLst>
                </a:gridCol>
                <a:gridCol w="2476702">
                  <a:extLst>
                    <a:ext uri="{9D8B030D-6E8A-4147-A177-3AD203B41FA5}">
                      <a16:colId xmlns="" xmlns:a16="http://schemas.microsoft.com/office/drawing/2014/main" val="2022246901"/>
                    </a:ext>
                  </a:extLst>
                </a:gridCol>
                <a:gridCol w="2476702">
                  <a:extLst>
                    <a:ext uri="{9D8B030D-6E8A-4147-A177-3AD203B41FA5}">
                      <a16:colId xmlns="" xmlns:a16="http://schemas.microsoft.com/office/drawing/2014/main" val="814439762"/>
                    </a:ext>
                  </a:extLst>
                </a:gridCol>
                <a:gridCol w="2476702">
                  <a:extLst>
                    <a:ext uri="{9D8B030D-6E8A-4147-A177-3AD203B41FA5}">
                      <a16:colId xmlns="" xmlns:a16="http://schemas.microsoft.com/office/drawing/2014/main" val="1148234098"/>
                    </a:ext>
                  </a:extLst>
                </a:gridCol>
              </a:tblGrid>
              <a:tr h="428868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fedcloud.egi.eu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access.egi.eu</a:t>
                      </a:r>
                      <a:r>
                        <a:rPr lang="en-GB" sz="1600" dirty="0"/>
                        <a:t> (</a:t>
                      </a:r>
                      <a:r>
                        <a:rPr lang="en-GB" sz="1600" dirty="0" err="1"/>
                        <a:t>AoD</a:t>
                      </a:r>
                      <a:r>
                        <a:rPr lang="en-GB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Community VOs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7988189"/>
                  </a:ext>
                </a:extLst>
              </a:tr>
              <a:tr h="604313">
                <a:tc>
                  <a:txBody>
                    <a:bodyPr/>
                    <a:lstStyle/>
                    <a:p>
                      <a:r>
                        <a:rPr lang="en-GB" sz="1400" dirty="0"/>
                        <a:t>Membership requirements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X.509 certificate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Member of European research institutions (i.e. Check-in account)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Depends on VO (most still require X.509 certificate), new ones can be Check-in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04568"/>
                  </a:ext>
                </a:extLst>
              </a:tr>
              <a:tr h="253422">
                <a:tc>
                  <a:txBody>
                    <a:bodyPr/>
                    <a:lstStyle/>
                    <a:p>
                      <a:r>
                        <a:rPr lang="en-GB" sz="1400" dirty="0" err="1"/>
                        <a:t>AppDB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VMOps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Depends on 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14935369"/>
                  </a:ext>
                </a:extLst>
              </a:tr>
              <a:tr h="253422">
                <a:tc>
                  <a:txBody>
                    <a:bodyPr/>
                    <a:lstStyle/>
                    <a:p>
                      <a:r>
                        <a:rPr lang="en-GB" sz="1400" dirty="0"/>
                        <a:t>CLI/API access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6638296"/>
                  </a:ext>
                </a:extLst>
              </a:tr>
              <a:tr h="604313">
                <a:tc>
                  <a:txBody>
                    <a:bodyPr/>
                    <a:lstStyle/>
                    <a:p>
                      <a:r>
                        <a:rPr lang="en-GB" sz="1400" dirty="0"/>
                        <a:t>Membership duration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 m, extensible up to 1 </a:t>
                      </a:r>
                      <a:r>
                        <a:rPr lang="en-GB" sz="1400" dirty="0" err="1"/>
                        <a:t>yr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 m, extensible up to 1 </a:t>
                      </a:r>
                      <a:r>
                        <a:rPr lang="en-GB" sz="1400" dirty="0" err="1"/>
                        <a:t>yr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year renewable membership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14931636"/>
                  </a:ext>
                </a:extLst>
              </a:tr>
              <a:tr h="290484">
                <a:tc>
                  <a:txBody>
                    <a:bodyPr/>
                    <a:lstStyle/>
                    <a:p>
                      <a:r>
                        <a:rPr lang="en-GB" sz="1400" dirty="0"/>
                        <a:t>Resource limits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Opportunistic</a:t>
                      </a:r>
                      <a:r>
                        <a:rPr lang="en-GB" sz="1400" dirty="0"/>
                        <a:t>, varying quota at providers. </a:t>
                      </a:r>
                      <a:r>
                        <a:rPr lang="en" sz="1400" dirty="0"/>
                        <a:t>Limited lifetime per VMs may be applied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Opportunistic</a:t>
                      </a:r>
                      <a:r>
                        <a:rPr lang="en-GB" sz="1400" dirty="0"/>
                        <a:t>, varying quota at providers. </a:t>
                      </a:r>
                      <a:r>
                        <a:rPr lang="en" sz="1400" dirty="0"/>
                        <a:t>Limited lifetime per VMs may be applied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Specified in the SLA: opportunistic, pledged, time based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25148141"/>
                  </a:ext>
                </a:extLst>
              </a:tr>
              <a:tr h="336141">
                <a:tc>
                  <a:txBody>
                    <a:bodyPr/>
                    <a:lstStyle/>
                    <a:p>
                      <a:r>
                        <a:rPr lang="es-ES" sz="1400" dirty="0" err="1">
                          <a:effectLst/>
                        </a:rPr>
                        <a:t>Available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  <a:r>
                        <a:rPr lang="es-ES" sz="1400" dirty="0" err="1">
                          <a:effectLst/>
                        </a:rPr>
                        <a:t>providers</a:t>
                      </a:r>
                      <a:endParaRPr lang="es-ES" sz="1400" b="1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en" sz="1400" u="none" strike="noStrike" dirty="0">
                          <a:effectLst/>
                        </a:rPr>
                        <a:t>All providers</a:t>
                      </a:r>
                      <a:endParaRPr lang="en" sz="140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en" sz="1400" dirty="0">
                          <a:effectLst/>
                        </a:rPr>
                        <a:t>Providers of the Applications on Demand platform: INFN-Catania-Stack, CESGA, RECAS-Bari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</a:rPr>
                        <a:t>As </a:t>
                      </a:r>
                      <a:r>
                        <a:rPr lang="es-ES" sz="1400" dirty="0" err="1">
                          <a:effectLst/>
                        </a:rPr>
                        <a:t>specified</a:t>
                      </a:r>
                      <a:r>
                        <a:rPr lang="es-ES" sz="1400" dirty="0">
                          <a:effectLst/>
                        </a:rPr>
                        <a:t> in </a:t>
                      </a:r>
                      <a:r>
                        <a:rPr lang="es-ES" sz="1400" dirty="0" err="1">
                          <a:effectLst/>
                        </a:rPr>
                        <a:t>the</a:t>
                      </a:r>
                      <a:r>
                        <a:rPr lang="es-ES" sz="1400" dirty="0">
                          <a:effectLst/>
                        </a:rPr>
                        <a:t> SLA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4198574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32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080A956-AE91-AD40-A20D-B5841A3E3F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dirty="0"/>
              <a:t>Deploy and scale Docker containers on-demand using Kubernetes technology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Cloud Container Compute offers users offers guaranteed computational resources in a secure and isolated environment with industry-standard Kubernetes container orchestration platform that:</a:t>
            </a:r>
          </a:p>
          <a:p>
            <a:pPr lvl="1"/>
            <a:r>
              <a:rPr lang="en-GB" dirty="0"/>
              <a:t>Manages the nodes where to run the containers</a:t>
            </a:r>
          </a:p>
          <a:p>
            <a:pPr lvl="1"/>
            <a:r>
              <a:rPr lang="en-GB" dirty="0"/>
              <a:t>Automates the deployment, management, scaling, networking, and availability of container-based applications running on that cluster</a:t>
            </a:r>
            <a:r>
              <a:rPr lang="en-US" dirty="0"/>
              <a:t>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FFA5B4A6-8C2F-AF46-8130-DA9446DB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Cloud Container Compute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BE1A8470-5229-0148-8CFB-EF93C70DE1E7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03B3F0A-A0E5-9047-8C3D-EAF6B96F60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171" y="337568"/>
            <a:ext cx="1044957" cy="9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9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61248D19-E181-2D40-888D-A994852B25F3}"/>
              </a:ext>
            </a:extLst>
          </p:cNvPr>
          <p:cNvSpPr/>
          <p:nvPr/>
        </p:nvSpPr>
        <p:spPr>
          <a:xfrm>
            <a:off x="1547664" y="2678375"/>
            <a:ext cx="2052228" cy="1729580"/>
          </a:xfrm>
          <a:prstGeom prst="roundRect">
            <a:avLst>
              <a:gd name="adj" fmla="val 6741"/>
            </a:avLst>
          </a:prstGeom>
          <a:solidFill>
            <a:schemeClr val="bg1">
              <a:lumMod val="95000"/>
            </a:schemeClr>
          </a:solidFill>
          <a:ln w="3175"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DC7DA863-3069-424A-B88B-769E3C44CCB2}"/>
              </a:ext>
            </a:extLst>
          </p:cNvPr>
          <p:cNvGrpSpPr/>
          <p:nvPr/>
        </p:nvGrpSpPr>
        <p:grpSpPr>
          <a:xfrm>
            <a:off x="1728506" y="3575185"/>
            <a:ext cx="1690544" cy="631216"/>
            <a:chOff x="2673927" y="2469615"/>
            <a:chExt cx="3180039" cy="841621"/>
          </a:xfrm>
        </p:grpSpPr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A9AB9858-76CD-9E46-B7AE-5BBA06004B1C}"/>
                </a:ext>
              </a:extLst>
            </p:cNvPr>
            <p:cNvSpPr/>
            <p:nvPr/>
          </p:nvSpPr>
          <p:spPr>
            <a:xfrm>
              <a:off x="2673927" y="2757055"/>
              <a:ext cx="3180039" cy="55418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Cloud Management Framework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A2B95DF9-F548-3D40-A9A9-A9C439B89234}"/>
                </a:ext>
              </a:extLst>
            </p:cNvPr>
            <p:cNvSpPr/>
            <p:nvPr/>
          </p:nvSpPr>
          <p:spPr>
            <a:xfrm>
              <a:off x="2673927" y="2469615"/>
              <a:ext cx="3180039" cy="28743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IaaS API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1F8E06E9-38A3-CF47-8210-3086802E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6" y="169145"/>
            <a:ext cx="5017259" cy="341632"/>
          </a:xfrm>
        </p:spPr>
        <p:txBody>
          <a:bodyPr>
            <a:noAutofit/>
          </a:bodyPr>
          <a:lstStyle/>
          <a:p>
            <a:r>
              <a:rPr lang="en-GB" dirty="0"/>
              <a:t>Service architecture and interfaces</a:t>
            </a:r>
            <a:br>
              <a:rPr lang="en-GB" dirty="0"/>
            </a:b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="" xmlns:a16="http://schemas.microsoft.com/office/drawing/2014/main" id="{DD313B14-310F-2046-B47C-7EDBD8E00C76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="" xmlns:a16="http://schemas.microsoft.com/office/drawing/2014/main" id="{9B0526B3-A424-0C4B-9AB1-CA37761C4145}"/>
              </a:ext>
            </a:extLst>
          </p:cNvPr>
          <p:cNvCxnSpPr>
            <a:cxnSpLocks/>
            <a:stCxn id="64" idx="0"/>
            <a:endCxn id="37" idx="2"/>
          </p:cNvCxnSpPr>
          <p:nvPr/>
        </p:nvCxnSpPr>
        <p:spPr>
          <a:xfrm flipV="1">
            <a:off x="2573779" y="3281880"/>
            <a:ext cx="1" cy="29330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3B72DD7A-ECAE-7842-818A-5809BC397C3E}"/>
              </a:ext>
            </a:extLst>
          </p:cNvPr>
          <p:cNvSpPr/>
          <p:nvPr/>
        </p:nvSpPr>
        <p:spPr>
          <a:xfrm>
            <a:off x="1936049" y="1390727"/>
            <a:ext cx="1275459" cy="702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EGI Cloud Container Compute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D2FC424-BA9F-C842-A101-C8FC67D2C58E}"/>
              </a:ext>
            </a:extLst>
          </p:cNvPr>
          <p:cNvSpPr/>
          <p:nvPr/>
        </p:nvSpPr>
        <p:spPr>
          <a:xfrm>
            <a:off x="1728508" y="2841780"/>
            <a:ext cx="1690544" cy="440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IaaS Federated Access Tools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="" xmlns:a16="http://schemas.microsoft.com/office/drawing/2014/main" id="{E51E5DA4-7835-184B-9325-C8F6E225EC8F}"/>
              </a:ext>
            </a:extLst>
          </p:cNvPr>
          <p:cNvCxnSpPr>
            <a:cxnSpLocks/>
            <a:stCxn id="34" idx="2"/>
            <a:endCxn id="37" idx="0"/>
          </p:cNvCxnSpPr>
          <p:nvPr/>
        </p:nvCxnSpPr>
        <p:spPr>
          <a:xfrm>
            <a:off x="2573779" y="2092806"/>
            <a:ext cx="1" cy="748975"/>
          </a:xfrm>
          <a:prstGeom prst="straightConnector1">
            <a:avLst/>
          </a:prstGeom>
          <a:ln>
            <a:solidFill>
              <a:srgbClr val="1C304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0183ED2-2205-DE43-8DF1-33540F907BBF}"/>
              </a:ext>
            </a:extLst>
          </p:cNvPr>
          <p:cNvSpPr txBox="1"/>
          <p:nvPr/>
        </p:nvSpPr>
        <p:spPr>
          <a:xfrm>
            <a:off x="2554686" y="2247715"/>
            <a:ext cx="14959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1. Provision cluster VMs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7CC8A5A-6508-DD43-9AA0-BB57331BE11D}"/>
              </a:ext>
            </a:extLst>
          </p:cNvPr>
          <p:cNvSpPr txBox="1"/>
          <p:nvPr/>
        </p:nvSpPr>
        <p:spPr>
          <a:xfrm>
            <a:off x="4938195" y="2415298"/>
            <a:ext cx="20056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3. Use native Kubernetes tooling</a:t>
            </a:r>
          </a:p>
          <a:p>
            <a:r>
              <a:rPr lang="en-GB" sz="1050" dirty="0"/>
              <a:t> with EGI Check-in authentication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C02757F9-2B70-9A42-8852-32609C841E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232" y="2517744"/>
            <a:ext cx="631217" cy="6312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463A203-1F53-8A4B-9410-BE6857FAF472}"/>
              </a:ext>
            </a:extLst>
          </p:cNvPr>
          <p:cNvSpPr txBox="1"/>
          <p:nvPr/>
        </p:nvSpPr>
        <p:spPr>
          <a:xfrm>
            <a:off x="12011891" y="-800101"/>
            <a:ext cx="184731" cy="300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endParaRPr lang="en-GB" sz="1350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32E4D86B-1B1D-0B49-85C4-40B5BF716138}"/>
              </a:ext>
            </a:extLst>
          </p:cNvPr>
          <p:cNvSpPr txBox="1"/>
          <p:nvPr/>
        </p:nvSpPr>
        <p:spPr>
          <a:xfrm>
            <a:off x="3278731" y="1329978"/>
            <a:ext cx="17908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2. Deploy  Kubernetes cluster</a:t>
            </a:r>
          </a:p>
          <a:p>
            <a:r>
              <a:rPr lang="en-GB" sz="1050" dirty="0"/>
              <a:t>on provisioned VMs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="" xmlns:a16="http://schemas.microsoft.com/office/drawing/2014/main" id="{0881979F-4527-C646-A84B-174D6ABD73C8}"/>
              </a:ext>
            </a:extLst>
          </p:cNvPr>
          <p:cNvCxnSpPr>
            <a:cxnSpLocks/>
            <a:stCxn id="58" idx="0"/>
            <a:endCxn id="34" idx="3"/>
          </p:cNvCxnSpPr>
          <p:nvPr/>
        </p:nvCxnSpPr>
        <p:spPr>
          <a:xfrm rot="16200000" flipV="1">
            <a:off x="3538187" y="1415090"/>
            <a:ext cx="775978" cy="1429333"/>
          </a:xfrm>
          <a:prstGeom prst="bentConnector2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3A97D76-CFAE-944D-8D35-B4C3BCC73C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536" y="2528552"/>
            <a:ext cx="685800" cy="609600"/>
          </a:xfrm>
          <a:prstGeom prst="rect">
            <a:avLst/>
          </a:prstGeom>
        </p:spPr>
      </p:pic>
      <p:cxnSp>
        <p:nvCxnSpPr>
          <p:cNvPr id="65" name="Straight Arrow Connector 59">
            <a:extLst>
              <a:ext uri="{FF2B5EF4-FFF2-40B4-BE49-F238E27FC236}">
                <a16:creationId xmlns="" xmlns:a16="http://schemas.microsoft.com/office/drawing/2014/main" id="{66836661-F9FA-354B-B72E-0826F3286EDE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4956448" y="2833352"/>
            <a:ext cx="195408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6B36B809-4F07-CF46-B3E0-9763159D0594}"/>
              </a:ext>
            </a:extLst>
          </p:cNvPr>
          <p:cNvSpPr/>
          <p:nvPr/>
        </p:nvSpPr>
        <p:spPr>
          <a:xfrm>
            <a:off x="1738454" y="4447152"/>
            <a:ext cx="16706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/>
              <a:t>EGI Cloud Compute Service</a:t>
            </a:r>
          </a:p>
        </p:txBody>
      </p:sp>
    </p:spTree>
    <p:extLst>
      <p:ext uri="{BB962C8B-B14F-4D97-AF65-F5344CB8AC3E}">
        <p14:creationId xmlns:p14="http://schemas.microsoft.com/office/powerpoint/2010/main" val="84480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32AC908-52F0-E94F-90FA-1DB1F82EB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" b="1" dirty="0"/>
              <a:t>Execute thousands of computational tasks to </a:t>
            </a:r>
            <a:r>
              <a:rPr lang="en" b="1" dirty="0" err="1"/>
              <a:t>analyse</a:t>
            </a:r>
            <a:r>
              <a:rPr lang="en" b="1" dirty="0"/>
              <a:t> large datasets</a:t>
            </a:r>
          </a:p>
          <a:p>
            <a:endParaRPr lang="en" dirty="0"/>
          </a:p>
          <a:p>
            <a:r>
              <a:rPr lang="en" dirty="0"/>
              <a:t>Supported by a distributed network of computing </a:t>
            </a:r>
            <a:r>
              <a:rPr lang="en" dirty="0" err="1"/>
              <a:t>centres</a:t>
            </a:r>
            <a:r>
              <a:rPr lang="es-ES" dirty="0"/>
              <a:t>:</a:t>
            </a:r>
            <a:endParaRPr lang="en" dirty="0"/>
          </a:p>
          <a:p>
            <a:pPr lvl="1"/>
            <a:r>
              <a:rPr lang="en" dirty="0"/>
              <a:t>&gt;1,000,000 cores of installed capacity</a:t>
            </a:r>
          </a:p>
          <a:p>
            <a:pPr lvl="1"/>
            <a:r>
              <a:rPr lang="en" dirty="0"/>
              <a:t>&gt; 1.6M computing jobs per day.</a:t>
            </a:r>
          </a:p>
          <a:p>
            <a:r>
              <a:rPr lang="en" dirty="0"/>
              <a:t>Integrated monitoring and accounting tools to provide information about the availability and resource consumption</a:t>
            </a:r>
          </a:p>
          <a:p>
            <a:r>
              <a:rPr lang="en" dirty="0"/>
              <a:t>Large amounts of processing capacity over long periods of time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C40B3B9F-1C60-A845-868E-D0AF4EF8D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Throughput Computing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DF731DB4-DA96-444D-8018-2B9C12592A2E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aka the grid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8F381A23-4D67-8A41-92EA-D7D15EE7E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628" y="339961"/>
            <a:ext cx="822529" cy="8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85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AC9A363-47B9-6444-A038-891FEFF8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EGI Compute Services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9A32A064-F639-C24F-84E4-E87C36651904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6351910" cy="369332"/>
          </a:xfrm>
        </p:spPr>
        <p:txBody>
          <a:bodyPr/>
          <a:lstStyle/>
          <a:p>
            <a:r>
              <a:rPr lang="en-US" dirty="0"/>
              <a:t>EGI Cloud Compute, Cloud Container Compute and HTC</a:t>
            </a:r>
          </a:p>
        </p:txBody>
      </p:sp>
      <p:graphicFrame>
        <p:nvGraphicFramePr>
          <p:cNvPr id="21" name="Content Placeholder 10">
            <a:extLst>
              <a:ext uri="{FF2B5EF4-FFF2-40B4-BE49-F238E27FC236}">
                <a16:creationId xmlns="" xmlns:a16="http://schemas.microsoft.com/office/drawing/2014/main" id="{EF648DC9-9578-9C45-8461-5191D0494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14058"/>
              </p:ext>
            </p:extLst>
          </p:nvPr>
        </p:nvGraphicFramePr>
        <p:xfrm>
          <a:off x="290025" y="1073427"/>
          <a:ext cx="8640961" cy="3434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972">
                  <a:extLst>
                    <a:ext uri="{9D8B030D-6E8A-4147-A177-3AD203B41FA5}">
                      <a16:colId xmlns="" xmlns:a16="http://schemas.microsoft.com/office/drawing/2014/main" val="2726258913"/>
                    </a:ext>
                  </a:extLst>
                </a:gridCol>
                <a:gridCol w="2442663">
                  <a:extLst>
                    <a:ext uri="{9D8B030D-6E8A-4147-A177-3AD203B41FA5}">
                      <a16:colId xmlns="" xmlns:a16="http://schemas.microsoft.com/office/drawing/2014/main" val="3934127800"/>
                    </a:ext>
                  </a:extLst>
                </a:gridCol>
                <a:gridCol w="2442663">
                  <a:extLst>
                    <a:ext uri="{9D8B030D-6E8A-4147-A177-3AD203B41FA5}">
                      <a16:colId xmlns="" xmlns:a16="http://schemas.microsoft.com/office/drawing/2014/main" val="3024294035"/>
                    </a:ext>
                  </a:extLst>
                </a:gridCol>
                <a:gridCol w="2442663">
                  <a:extLst>
                    <a:ext uri="{9D8B030D-6E8A-4147-A177-3AD203B41FA5}">
                      <a16:colId xmlns="" xmlns:a16="http://schemas.microsoft.com/office/drawing/2014/main" val="3461061023"/>
                    </a:ext>
                  </a:extLst>
                </a:gridCol>
              </a:tblGrid>
              <a:tr h="407030"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Cloud Compute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Cloud Container Compute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High Throughput Compute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38502411"/>
                  </a:ext>
                </a:extLst>
              </a:tr>
              <a:tr h="500981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What is it?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Multi-cloud IaaS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Kubernetes on top of EGI Cloud Compute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The </a:t>
                      </a:r>
                      <a:r>
                        <a:rPr lang="en-GB" sz="1400" i="1" noProof="0"/>
                        <a:t>grid,</a:t>
                      </a:r>
                      <a:r>
                        <a:rPr lang="en-GB" sz="1400" i="0" noProof="0"/>
                        <a:t> a scalable batch system</a:t>
                      </a:r>
                      <a:endParaRPr lang="en-GB" sz="1400" i="1" noProof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10983127"/>
                  </a:ext>
                </a:extLst>
              </a:tr>
              <a:tr h="406351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What you run?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VMs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(Docker) Containers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Jobs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6184668"/>
                  </a:ext>
                </a:extLst>
              </a:tr>
              <a:tr h="887980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Typical workloads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Lift and shift existing applications</a:t>
                      </a:r>
                    </a:p>
                    <a:p>
                      <a:r>
                        <a:rPr lang="en-GB" sz="1400" noProof="0" dirty="0"/>
                        <a:t>Specific OS (kernel)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Cloud-native containerised applications.</a:t>
                      </a:r>
                    </a:p>
                    <a:p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Execution of parallel computing tasks to analyse large datasets.</a:t>
                      </a:r>
                      <a:endParaRPr lang="en-GB" sz="14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7312683"/>
                  </a:ext>
                </a:extLst>
              </a:tr>
              <a:tr h="1102158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Pros / 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[+] Complete control on resources, run (almost) anything you’d like</a:t>
                      </a:r>
                    </a:p>
                    <a:p>
                      <a:r>
                        <a:rPr lang="en-GB" sz="1400" noProof="0" dirty="0"/>
                        <a:t>[-] Complex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[+] Industry standard</a:t>
                      </a:r>
                    </a:p>
                    <a:p>
                      <a:r>
                        <a:rPr lang="en-GB" sz="1400" noProof="0" dirty="0"/>
                        <a:t>[+] Hides complexity of Kubernetes setup</a:t>
                      </a:r>
                    </a:p>
                    <a:p>
                      <a:r>
                        <a:rPr lang="en-GB" sz="1400" noProof="0" dirty="0"/>
                        <a:t>[-]  Kubernetes steep learning curve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[+] No management of resources, just submit jobs</a:t>
                      </a:r>
                    </a:p>
                    <a:p>
                      <a:r>
                        <a:rPr lang="en-GB" sz="1400" noProof="0" dirty="0"/>
                        <a:t>[-] Legacy interfaces</a:t>
                      </a:r>
                    </a:p>
                    <a:p>
                      <a:r>
                        <a:rPr lang="en-GB" sz="1400" noProof="0" dirty="0"/>
                        <a:t>[-] Porting of applications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6286767"/>
                  </a:ext>
                </a:extLst>
              </a:tr>
            </a:tbl>
          </a:graphicData>
        </a:graphic>
      </p:graphicFrame>
      <p:sp>
        <p:nvSpPr>
          <p:cNvPr id="22" name="Left-Right Arrow 21">
            <a:extLst>
              <a:ext uri="{FF2B5EF4-FFF2-40B4-BE49-F238E27FC236}">
                <a16:creationId xmlns="" xmlns:a16="http://schemas.microsoft.com/office/drawing/2014/main" id="{11396174-C278-B244-ABCB-241517370000}"/>
              </a:ext>
            </a:extLst>
          </p:cNvPr>
          <p:cNvSpPr/>
          <p:nvPr/>
        </p:nvSpPr>
        <p:spPr>
          <a:xfrm>
            <a:off x="1675776" y="4469766"/>
            <a:ext cx="7000680" cy="646331"/>
          </a:xfrm>
          <a:prstGeom prst="leftRightArrow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rgbClr val="F7F401"/>
              </a:gs>
            </a:gsLst>
            <a:lin ang="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4DDCAE2-B6A8-3E42-8928-6DEC184F4FAC}"/>
              </a:ext>
            </a:extLst>
          </p:cNvPr>
          <p:cNvSpPr txBox="1"/>
          <p:nvPr/>
        </p:nvSpPr>
        <p:spPr>
          <a:xfrm>
            <a:off x="1854019" y="4655126"/>
            <a:ext cx="178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Configurability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7CCAD2D-39ED-6144-86E9-5B950D41F70F}"/>
              </a:ext>
            </a:extLst>
          </p:cNvPr>
          <p:cNvSpPr txBox="1"/>
          <p:nvPr/>
        </p:nvSpPr>
        <p:spPr>
          <a:xfrm>
            <a:off x="7614660" y="4651670"/>
            <a:ext cx="1022041" cy="28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Abstraction</a:t>
            </a:r>
          </a:p>
        </p:txBody>
      </p:sp>
    </p:spTree>
    <p:extLst>
      <p:ext uri="{BB962C8B-B14F-4D97-AF65-F5344CB8AC3E}">
        <p14:creationId xmlns:p14="http://schemas.microsoft.com/office/powerpoint/2010/main" val="164252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64F5BA1-5D3E-2742-85F4-EE881EB70A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 marL="0" indent="0" algn="r">
              <a:buNone/>
            </a:pPr>
            <a:r>
              <a:rPr lang="en" b="1" dirty="0" err="1"/>
              <a:t>Optimise</a:t>
            </a:r>
            <a:r>
              <a:rPr lang="en" b="1" dirty="0"/>
              <a:t> the distribution of the computing jobs on HTC and Cloud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r>
              <a:rPr lang="en" dirty="0"/>
              <a:t>Workload Manager provides a DIRAC-based service for managing jobs on the EGI infrastructure with:</a:t>
            </a:r>
          </a:p>
          <a:p>
            <a:r>
              <a:rPr lang="en" dirty="0"/>
              <a:t>A user-friendly interface, web and CLI access</a:t>
            </a:r>
          </a:p>
          <a:p>
            <a:r>
              <a:rPr lang="en" dirty="0"/>
              <a:t>Support for both HTC and cloud resources of the federation: all resources perceived as a single large batch system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B280540A-E30D-B74D-9AD2-6C5EC042C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Workload Manager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47D721F3-4091-0042-A6FA-0B96CBA8352F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6847B1-54B3-CC41-92A3-75AF5AB0B7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871" y="169145"/>
            <a:ext cx="1161144" cy="11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0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storage services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4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1B3DDD9C-ECA7-C846-90CF-C11A287A2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6" y="169145"/>
            <a:ext cx="6564923" cy="341632"/>
          </a:xfrm>
        </p:spPr>
        <p:txBody>
          <a:bodyPr/>
          <a:lstStyle/>
          <a:p>
            <a:r>
              <a:rPr lang="en-US" dirty="0"/>
              <a:t>EGI: Federation of national e</a:t>
            </a:r>
            <a:r>
              <a:rPr lang="en-US"/>
              <a:t>-Infrastructures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71D9B6-F871-EA45-9EC1-AB7496C14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8" y="671827"/>
            <a:ext cx="7700963" cy="4098285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="" xmlns:a16="http://schemas.microsoft.com/office/drawing/2014/main" id="{95D8C3A1-FB05-394C-A4F8-79A93144152B}"/>
              </a:ext>
            </a:extLst>
          </p:cNvPr>
          <p:cNvSpPr txBox="1">
            <a:spLocks/>
          </p:cNvSpPr>
          <p:nvPr/>
        </p:nvSpPr>
        <p:spPr>
          <a:xfrm>
            <a:off x="3807597" y="798827"/>
            <a:ext cx="5234215" cy="36933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0000"/>
              <a:buFont typeface="Wingdings" pitchFamily="2" charset="2"/>
              <a:buChar char="Ø"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800" dirty="0"/>
              <a:t>May 2019: Collaboration agreement under finalization with Austria/Tech University of Wien </a:t>
            </a:r>
          </a:p>
        </p:txBody>
      </p:sp>
    </p:spTree>
    <p:extLst>
      <p:ext uri="{BB962C8B-B14F-4D97-AF65-F5344CB8AC3E}">
        <p14:creationId xmlns:p14="http://schemas.microsoft.com/office/powerpoint/2010/main" val="153084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978BDBF-2F07-214D-8D97-8CBC5B3985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b="1" dirty="0"/>
              <a:t>production</a:t>
            </a:r>
            <a:r>
              <a:rPr lang="en-GB" dirty="0"/>
              <a:t> service covering multiple </a:t>
            </a:r>
            <a:r>
              <a:rPr lang="en-GB" b="1" dirty="0"/>
              <a:t>data</a:t>
            </a:r>
            <a:r>
              <a:rPr lang="en-GB" dirty="0"/>
              <a:t> </a:t>
            </a:r>
            <a:r>
              <a:rPr lang="en-GB" b="1" dirty="0"/>
              <a:t>storage and access</a:t>
            </a:r>
            <a:r>
              <a:rPr lang="en-GB" dirty="0"/>
              <a:t> technologies</a:t>
            </a:r>
          </a:p>
          <a:p>
            <a:pPr lvl="1"/>
            <a:r>
              <a:rPr lang="en-GB" dirty="0"/>
              <a:t>“Grid” Storage Elements</a:t>
            </a:r>
          </a:p>
          <a:p>
            <a:pPr lvl="2"/>
            <a:r>
              <a:rPr lang="en-GB" dirty="0"/>
              <a:t>DPM, </a:t>
            </a:r>
            <a:r>
              <a:rPr lang="en-GB" dirty="0" err="1"/>
              <a:t>dCache</a:t>
            </a:r>
            <a:r>
              <a:rPr lang="en-GB" dirty="0"/>
              <a:t>, </a:t>
            </a:r>
            <a:r>
              <a:rPr lang="en-GB" dirty="0" err="1"/>
              <a:t>StoRM</a:t>
            </a:r>
            <a:r>
              <a:rPr lang="en-GB" dirty="0"/>
              <a:t>…</a:t>
            </a:r>
          </a:p>
          <a:p>
            <a:pPr lvl="1"/>
            <a:r>
              <a:rPr lang="en-GB" dirty="0"/>
              <a:t>“Cloud” object-storage</a:t>
            </a:r>
          </a:p>
          <a:p>
            <a:pPr lvl="2"/>
            <a:r>
              <a:rPr lang="en-GB" dirty="0"/>
              <a:t>OpenStack Swift</a:t>
            </a:r>
          </a:p>
          <a:p>
            <a:pPr lvl="1"/>
            <a:endParaRPr lang="en-GB" dirty="0"/>
          </a:p>
          <a:p>
            <a:r>
              <a:rPr lang="en-GB" b="1" dirty="0"/>
              <a:t>Providing data access </a:t>
            </a:r>
            <a:r>
              <a:rPr lang="en-GB" dirty="0"/>
              <a:t>to other services</a:t>
            </a:r>
          </a:p>
          <a:p>
            <a:pPr lvl="1"/>
            <a:r>
              <a:rPr lang="en-GB" dirty="0"/>
              <a:t>Cloud Compute, Cloud Container Compute</a:t>
            </a:r>
          </a:p>
          <a:p>
            <a:pPr lvl="1"/>
            <a:r>
              <a:rPr lang="en-GB" dirty="0"/>
              <a:t>High Throughput Compute</a:t>
            </a:r>
          </a:p>
          <a:p>
            <a:pPr lvl="1"/>
            <a:r>
              <a:rPr lang="en-GB" dirty="0"/>
              <a:t>Workload Manger</a:t>
            </a:r>
          </a:p>
          <a:p>
            <a:pPr marL="342900" lvl="1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1327A0A-CA23-4D4F-91A0-4F1D743B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storage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20BF17C1-0254-F540-94B1-A09515DD6E2C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5375461" cy="646331"/>
          </a:xfrm>
        </p:spPr>
        <p:txBody>
          <a:bodyPr/>
          <a:lstStyle/>
          <a:p>
            <a:r>
              <a:rPr lang="en-GB" dirty="0"/>
              <a:t>Store, share and access your files and metadata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AB2FFC-A68C-EE45-846C-B350A64D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240" y="3296589"/>
            <a:ext cx="927100" cy="12700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="" xmlns:a16="http://schemas.microsoft.com/office/drawing/2014/main" id="{EE8414EA-6842-A944-9CF0-D9A5A88AB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700" y="1826937"/>
            <a:ext cx="1216090" cy="61238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429DE87-01D6-A042-A311-8A6A82506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160" y="1865391"/>
            <a:ext cx="1197362" cy="1197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1C07381-3921-DF46-9A60-C71B7721D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753" y="1927766"/>
            <a:ext cx="1447811" cy="119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3478D08-61A2-1542-9735-CDC6629A8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490" y="2571750"/>
            <a:ext cx="1690339" cy="4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9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978BDBF-2F07-214D-8D97-8CBC5B3985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b="1" dirty="0"/>
              <a:t>production</a:t>
            </a:r>
            <a:r>
              <a:rPr lang="en-GB" dirty="0"/>
              <a:t> service for </a:t>
            </a:r>
            <a:r>
              <a:rPr lang="en-GB" b="1" dirty="0"/>
              <a:t>managing data transfers</a:t>
            </a:r>
            <a:r>
              <a:rPr lang="en-GB" dirty="0"/>
              <a:t> reliably and efficiently</a:t>
            </a:r>
          </a:p>
          <a:p>
            <a:pPr lvl="1"/>
            <a:r>
              <a:rPr lang="en-GB" dirty="0"/>
              <a:t>FTS- and WebFTS-based</a:t>
            </a:r>
          </a:p>
          <a:p>
            <a:endParaRPr lang="en-GB" dirty="0"/>
          </a:p>
          <a:p>
            <a:r>
              <a:rPr lang="en-GB" dirty="0"/>
              <a:t>Two providers have </a:t>
            </a:r>
            <a:r>
              <a:rPr lang="en-GB" b="1" dirty="0"/>
              <a:t>recently agreed an OLA</a:t>
            </a:r>
            <a:r>
              <a:rPr lang="en-GB" dirty="0"/>
              <a:t> with EGI</a:t>
            </a:r>
          </a:p>
          <a:p>
            <a:pPr lvl="1"/>
            <a:r>
              <a:rPr lang="en-GB" dirty="0"/>
              <a:t>CERN – FTS and WebFTS</a:t>
            </a:r>
          </a:p>
          <a:p>
            <a:pPr lvl="1"/>
            <a:r>
              <a:rPr lang="en-GB" dirty="0"/>
              <a:t>UKRI/RAL - FTS</a:t>
            </a:r>
          </a:p>
          <a:p>
            <a:endParaRPr lang="en-GB" dirty="0"/>
          </a:p>
          <a:p>
            <a:r>
              <a:rPr lang="en-GB" dirty="0"/>
              <a:t>Next steps</a:t>
            </a:r>
          </a:p>
          <a:p>
            <a:pPr lvl="1"/>
            <a:r>
              <a:rPr lang="en-GB" b="1" dirty="0"/>
              <a:t>Integration</a:t>
            </a:r>
            <a:r>
              <a:rPr lang="en-GB" dirty="0"/>
              <a:t> of a </a:t>
            </a:r>
            <a:r>
              <a:rPr lang="en-GB" b="1" dirty="0"/>
              <a:t>with EGI Check-in and </a:t>
            </a:r>
            <a:r>
              <a:rPr lang="en-GB" b="1" dirty="0" err="1"/>
              <a:t>RCauth</a:t>
            </a:r>
            <a:endParaRPr lang="en-GB" b="1" dirty="0"/>
          </a:p>
          <a:p>
            <a:pPr lvl="2"/>
            <a:r>
              <a:rPr lang="en-GB" dirty="0"/>
              <a:t>OIDC</a:t>
            </a:r>
          </a:p>
          <a:p>
            <a:pPr lvl="2"/>
            <a:r>
              <a:rPr lang="en-GB" dirty="0"/>
              <a:t>Online CA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1327A0A-CA23-4D4F-91A0-4F1D743B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Transfer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20BF17C1-0254-F540-94B1-A09515DD6E2C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5732300" cy="646331"/>
          </a:xfrm>
        </p:spPr>
        <p:txBody>
          <a:bodyPr/>
          <a:lstStyle/>
          <a:p>
            <a:r>
              <a:rPr lang="en-GB" dirty="0"/>
              <a:t>Transfer large sets of data from one place to another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F8AC44-AD51-C54C-B3DC-A7291EE2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873" y="3494391"/>
            <a:ext cx="1565181" cy="1187379"/>
          </a:xfrm>
          <a:prstGeom prst="rect">
            <a:avLst/>
          </a:prstGeom>
        </p:spPr>
      </p:pic>
      <p:pic>
        <p:nvPicPr>
          <p:cNvPr id="8" name="Picture 7" descr="A picture containing accessory, balloon&#10;&#10;Description automatically generated">
            <a:extLst>
              <a:ext uri="{FF2B5EF4-FFF2-40B4-BE49-F238E27FC236}">
                <a16:creationId xmlns="" xmlns:a16="http://schemas.microsoft.com/office/drawing/2014/main" id="{329ED1FD-0C39-5843-89CD-2DF5BBF07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873" y="1705878"/>
            <a:ext cx="1451854" cy="14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3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978BDBF-2F07-214D-8D97-8CBC5B3985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A service for </a:t>
            </a:r>
            <a:r>
              <a:rPr lang="en-GB" b="1" dirty="0"/>
              <a:t>federated access, sharing, publishing, discovery of data</a:t>
            </a:r>
          </a:p>
          <a:p>
            <a:pPr lvl="1"/>
            <a:r>
              <a:rPr lang="en-GB" dirty="0"/>
              <a:t>based on Onedata, operated by CYFRONET</a:t>
            </a:r>
          </a:p>
          <a:p>
            <a:pPr lvl="1"/>
            <a:r>
              <a:rPr lang="en-GB" dirty="0"/>
              <a:t>EGI’s central Onezone: </a:t>
            </a:r>
            <a:r>
              <a:rPr lang="en-GB" dirty="0">
                <a:hlinkClick r:id="rId2"/>
              </a:rPr>
              <a:t>https://datahub.egi.eu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A reference/central Oneprovider connected to the DataHub</a:t>
            </a:r>
          </a:p>
          <a:p>
            <a:pPr lvl="2"/>
            <a:r>
              <a:rPr lang="en-GB" dirty="0"/>
              <a:t>Providers at various sites can be federated</a:t>
            </a:r>
          </a:p>
          <a:p>
            <a:pPr lvl="1"/>
            <a:r>
              <a:rPr lang="en-GB" dirty="0"/>
              <a:t>Integration with various other services</a:t>
            </a:r>
          </a:p>
          <a:p>
            <a:pPr lvl="2"/>
            <a:r>
              <a:rPr lang="en-GB" dirty="0"/>
              <a:t>EGI: Check-in AAI, Cloud Compute, Cloud Container Compute, Online Storage, Notebooks,…</a:t>
            </a:r>
          </a:p>
          <a:p>
            <a:pPr lvl="2"/>
            <a:r>
              <a:rPr lang="en-GB" dirty="0"/>
              <a:t>EOSC-hub: B2HANDLE, B2FIND,…</a:t>
            </a:r>
          </a:p>
          <a:p>
            <a:endParaRPr lang="en-GB" dirty="0"/>
          </a:p>
          <a:p>
            <a:r>
              <a:rPr lang="en-GB" dirty="0"/>
              <a:t>A long exploratory phase with various piloting activities was conducted</a:t>
            </a:r>
          </a:p>
          <a:p>
            <a:pPr lvl="1"/>
            <a:r>
              <a:rPr lang="en-GB" dirty="0"/>
              <a:t>Lots of improvements on stability, performance</a:t>
            </a:r>
          </a:p>
          <a:p>
            <a:pPr lvl="1"/>
            <a:r>
              <a:rPr lang="en-GB" dirty="0"/>
              <a:t>Lots of new features</a:t>
            </a:r>
          </a:p>
          <a:p>
            <a:pPr lvl="1"/>
            <a:endParaRPr lang="en-GB" dirty="0"/>
          </a:p>
          <a:p>
            <a:r>
              <a:rPr lang="en-GB" dirty="0"/>
              <a:t>Discoverability through the EGI Service Catalogue being finalized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1327A0A-CA23-4D4F-91A0-4F1D743B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DataHub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20BF17C1-0254-F540-94B1-A09515DD6E2C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5375461" cy="369332"/>
          </a:xfrm>
        </p:spPr>
        <p:txBody>
          <a:bodyPr/>
          <a:lstStyle/>
          <a:p>
            <a:r>
              <a:rPr lang="en-GB" dirty="0"/>
              <a:t>Data as a Service, distributed data management</a:t>
            </a:r>
          </a:p>
        </p:txBody>
      </p:sp>
      <p:pic>
        <p:nvPicPr>
          <p:cNvPr id="5" name="Google Shape;143;p21" descr="Onedata-logo.png">
            <a:extLst>
              <a:ext uri="{FF2B5EF4-FFF2-40B4-BE49-F238E27FC236}">
                <a16:creationId xmlns="" xmlns:a16="http://schemas.microsoft.com/office/drawing/2014/main" id="{05490E9C-D3C1-9945-9215-BB204B5BEF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6195" y="2049981"/>
            <a:ext cx="2417871" cy="52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76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570E0C32-1220-D74D-BE7B-91BFACB8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6" y="186867"/>
            <a:ext cx="6074269" cy="341632"/>
          </a:xfrm>
        </p:spPr>
        <p:txBody>
          <a:bodyPr/>
          <a:lstStyle/>
          <a:p>
            <a:r>
              <a:rPr lang="en-GB" dirty="0"/>
              <a:t>Integration example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1D16C1E8-6868-A04F-9DC3-E521B31354AE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oogle Shape;173;p13">
            <a:extLst>
              <a:ext uri="{FF2B5EF4-FFF2-40B4-BE49-F238E27FC236}">
                <a16:creationId xmlns="" xmlns:a16="http://schemas.microsoft.com/office/drawing/2014/main" id="{C5CF7166-EE19-E04F-B933-B8D6167C396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751" y="628358"/>
            <a:ext cx="6259551" cy="4006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64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F992B18D-0D16-2E44-9D3D-759EA996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6" y="203123"/>
            <a:ext cx="6267557" cy="341632"/>
          </a:xfrm>
        </p:spPr>
        <p:txBody>
          <a:bodyPr/>
          <a:lstStyle/>
          <a:p>
            <a:r>
              <a:rPr lang="en-GB" dirty="0"/>
              <a:t>Looking forward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588BF0-C611-A94C-B2E3-E68233A76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195" y="1028308"/>
            <a:ext cx="4774588" cy="3416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2D27945-1625-9C4C-BD20-49A45AE7AD1B}"/>
              </a:ext>
            </a:extLst>
          </p:cNvPr>
          <p:cNvSpPr txBox="1"/>
          <p:nvPr/>
        </p:nvSpPr>
        <p:spPr>
          <a:xfrm>
            <a:off x="6208523" y="4444855"/>
            <a:ext cx="2466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ENVRI Reference Model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="" xmlns:a16="http://schemas.microsoft.com/office/drawing/2014/main" id="{53F76B03-F992-D944-AD28-7F7F348F76CD}"/>
              </a:ext>
            </a:extLst>
          </p:cNvPr>
          <p:cNvSpPr txBox="1">
            <a:spLocks/>
          </p:cNvSpPr>
          <p:nvPr/>
        </p:nvSpPr>
        <p:spPr>
          <a:xfrm>
            <a:off x="366514" y="896120"/>
            <a:ext cx="3484374" cy="319737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Ambition: Providing </a:t>
            </a:r>
            <a:r>
              <a:rPr lang="en-GB" b="1" dirty="0"/>
              <a:t>an interoperable </a:t>
            </a:r>
            <a:r>
              <a:rPr lang="en-GB" dirty="0"/>
              <a:t>and </a:t>
            </a:r>
            <a:r>
              <a:rPr lang="en-GB" b="1" dirty="0"/>
              <a:t>composable service offer </a:t>
            </a:r>
            <a:r>
              <a:rPr lang="en-GB" dirty="0"/>
              <a:t>supporting the </a:t>
            </a:r>
            <a:r>
              <a:rPr lang="en-GB" b="1" dirty="0"/>
              <a:t>research data lifecycle</a:t>
            </a:r>
          </a:p>
          <a:p>
            <a:endParaRPr lang="en-GB" sz="1100" b="1" dirty="0"/>
          </a:p>
          <a:p>
            <a:r>
              <a:rPr lang="en-GB" dirty="0"/>
              <a:t>Supporting </a:t>
            </a:r>
            <a:r>
              <a:rPr lang="en-GB" b="1" dirty="0"/>
              <a:t>FAIR</a:t>
            </a:r>
            <a:r>
              <a:rPr lang="en-GB" dirty="0"/>
              <a:t> practices</a:t>
            </a:r>
          </a:p>
          <a:p>
            <a:r>
              <a:rPr lang="en-GB" dirty="0"/>
              <a:t>Persistent Identifiers</a:t>
            </a:r>
          </a:p>
          <a:p>
            <a:r>
              <a:rPr lang="en-GB" dirty="0"/>
              <a:t>Cataloguing, Discovery</a:t>
            </a:r>
          </a:p>
          <a:p>
            <a:r>
              <a:rPr lang="en-GB" dirty="0"/>
              <a:t>Interoperability, Integration</a:t>
            </a:r>
          </a:p>
          <a:p>
            <a:r>
              <a:rPr lang="en-GB" dirty="0"/>
              <a:t>Data orchestration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44212AC-8767-D246-B491-B3B9488D7B2F}"/>
              </a:ext>
            </a:extLst>
          </p:cNvPr>
          <p:cNvSpPr txBox="1"/>
          <p:nvPr/>
        </p:nvSpPr>
        <p:spPr>
          <a:xfrm>
            <a:off x="4305449" y="629572"/>
            <a:ext cx="281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Research Data Lifecycle</a:t>
            </a:r>
          </a:p>
        </p:txBody>
      </p:sp>
    </p:spTree>
    <p:extLst>
      <p:ext uri="{BB962C8B-B14F-4D97-AF65-F5344CB8AC3E}">
        <p14:creationId xmlns:p14="http://schemas.microsoft.com/office/powerpoint/2010/main" val="110397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FC7A3AB-54AC-194C-9457-4C14A6B511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b="1" dirty="0"/>
              <a:t>Legacy</a:t>
            </a:r>
            <a:r>
              <a:rPr lang="en-GB" dirty="0"/>
              <a:t> service for </a:t>
            </a:r>
            <a:r>
              <a:rPr lang="en-GB" b="1" dirty="0"/>
              <a:t>long term archival of data</a:t>
            </a:r>
          </a:p>
          <a:p>
            <a:pPr lvl="1"/>
            <a:r>
              <a:rPr lang="en-GB" dirty="0"/>
              <a:t>Initially based on Tape</a:t>
            </a:r>
          </a:p>
          <a:p>
            <a:pPr lvl="2"/>
            <a:r>
              <a:rPr lang="en-GB" dirty="0"/>
              <a:t>Multiple EGI participants using tape for their internal needs</a:t>
            </a:r>
          </a:p>
          <a:p>
            <a:pPr lvl="1"/>
            <a:r>
              <a:rPr lang="en-GB" dirty="0"/>
              <a:t>Other technologies could be used</a:t>
            </a:r>
          </a:p>
          <a:p>
            <a:pPr lvl="1"/>
            <a:endParaRPr lang="en-GB" dirty="0"/>
          </a:p>
          <a:p>
            <a:r>
              <a:rPr lang="en-GB" dirty="0"/>
              <a:t>Currently discussing access models with service providers</a:t>
            </a:r>
          </a:p>
          <a:p>
            <a:pPr lvl="1"/>
            <a:r>
              <a:rPr lang="en-GB" dirty="0"/>
              <a:t>Any interested service provider is welcome</a:t>
            </a:r>
          </a:p>
          <a:p>
            <a:pPr lvl="1"/>
            <a:r>
              <a:rPr lang="en-GB" dirty="0"/>
              <a:t>May be retired from EGI Service Catalogue if no way to offer it is found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B9EBE34E-14C3-B149-8BE6-F7CE7D5B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EGI Archive Storage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26716C92-CF17-5047-AFDD-4DED05871E7F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Back-up data for the long term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9C7FEF-B65E-9241-8294-8D785AE6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927" y="3878786"/>
            <a:ext cx="1181100" cy="939800"/>
          </a:xfrm>
          <a:prstGeom prst="rect">
            <a:avLst/>
          </a:prstGeom>
        </p:spPr>
      </p:pic>
      <p:pic>
        <p:nvPicPr>
          <p:cNvPr id="7" name="Picture 6" descr="A close up of electronics&#10;&#10;Description automatically generated">
            <a:extLst>
              <a:ext uri="{FF2B5EF4-FFF2-40B4-BE49-F238E27FC236}">
                <a16:creationId xmlns="" xmlns:a16="http://schemas.microsoft.com/office/drawing/2014/main" id="{75F9EE9B-B053-EA4E-9C74-8464E5608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912" y="1511743"/>
            <a:ext cx="2058031" cy="13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978BDBF-2F07-214D-8D97-8CBC5B3985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b="1" dirty="0" err="1"/>
              <a:t>Rucio</a:t>
            </a:r>
            <a:endParaRPr lang="en-GB" b="1" dirty="0"/>
          </a:p>
          <a:p>
            <a:pPr lvl="1"/>
            <a:r>
              <a:rPr lang="en-GB" dirty="0"/>
              <a:t>A distributed data management solution</a:t>
            </a:r>
          </a:p>
          <a:p>
            <a:pPr lvl="1"/>
            <a:r>
              <a:rPr lang="en-GB" dirty="0"/>
              <a:t>A rule-based engine for automated data management</a:t>
            </a:r>
          </a:p>
          <a:p>
            <a:pPr lvl="1"/>
            <a:r>
              <a:rPr lang="en-GB" dirty="0"/>
              <a:t>FTS for Data Transfer scheduling and management</a:t>
            </a:r>
          </a:p>
          <a:p>
            <a:pPr lvl="1"/>
            <a:r>
              <a:rPr lang="en-GB" dirty="0"/>
              <a:t>A central service able to connect to existing storage endpoint</a:t>
            </a:r>
          </a:p>
          <a:p>
            <a:pPr lvl="2"/>
            <a:r>
              <a:rPr lang="en-GB" dirty="0"/>
              <a:t>No new component to be deployed at a site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1327A0A-CA23-4D4F-91A0-4F1D743B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Technology scouting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20BF17C1-0254-F540-94B1-A09515DD6E2C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5375461" cy="369332"/>
          </a:xfrm>
        </p:spPr>
        <p:txBody>
          <a:bodyPr/>
          <a:lstStyle/>
          <a:p>
            <a:r>
              <a:rPr lang="en-GB" dirty="0" err="1"/>
              <a:t>Rucio</a:t>
            </a:r>
            <a:r>
              <a:rPr lang="en-GB" dirty="0"/>
              <a:t>: distributed data management</a:t>
            </a: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84D5D2A-3CCE-2842-8B89-07653B1D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431" y="3500242"/>
            <a:ext cx="2487138" cy="4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6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978BDBF-2F07-214D-8D97-8CBC5B3985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/>
              <a:t>Invenio</a:t>
            </a:r>
            <a:endParaRPr lang="en-GB" dirty="0"/>
          </a:p>
          <a:p>
            <a:pPr lvl="1"/>
            <a:r>
              <a:rPr lang="en-GB" dirty="0"/>
              <a:t>A </a:t>
            </a:r>
            <a:r>
              <a:rPr lang="en-GB" b="1" dirty="0"/>
              <a:t>framework</a:t>
            </a:r>
            <a:r>
              <a:rPr lang="en-GB" dirty="0"/>
              <a:t> for building data repositories</a:t>
            </a:r>
          </a:p>
          <a:p>
            <a:pPr lvl="2"/>
            <a:r>
              <a:rPr lang="en-GB" dirty="0"/>
              <a:t>DOI/PID, discoverability, citation</a:t>
            </a:r>
          </a:p>
          <a:p>
            <a:pPr lvl="2"/>
            <a:r>
              <a:rPr lang="en-GB" dirty="0"/>
              <a:t>Multiple “implementations”: </a:t>
            </a:r>
            <a:r>
              <a:rPr lang="en-GB" dirty="0" err="1"/>
              <a:t>Zenodo</a:t>
            </a:r>
            <a:r>
              <a:rPr lang="en-GB" dirty="0"/>
              <a:t>, CERN Videos, CERN Open Data, </a:t>
            </a:r>
            <a:r>
              <a:rPr lang="en-GB" dirty="0" err="1"/>
              <a:t>Reana</a:t>
            </a:r>
            <a:r>
              <a:rPr lang="en-GB" dirty="0"/>
              <a:t>, B2SHARE,…</a:t>
            </a:r>
          </a:p>
          <a:p>
            <a:pPr lvl="1"/>
            <a:r>
              <a:rPr lang="en-GB" dirty="0"/>
              <a:t>Multiple options</a:t>
            </a:r>
          </a:p>
          <a:p>
            <a:pPr lvl="2"/>
            <a:r>
              <a:rPr lang="en-GB" dirty="0"/>
              <a:t>Using/adapting/investing effort in an existing implementation</a:t>
            </a:r>
          </a:p>
          <a:p>
            <a:pPr lvl="2"/>
            <a:r>
              <a:rPr lang="en-GB" dirty="0"/>
              <a:t>Creating a new one targeting EGI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1327A0A-CA23-4D4F-91A0-4F1D743B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Technology scouting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20BF17C1-0254-F540-94B1-A09515DD6E2C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5375461" cy="369332"/>
          </a:xfrm>
        </p:spPr>
        <p:txBody>
          <a:bodyPr/>
          <a:lstStyle/>
          <a:p>
            <a:r>
              <a:rPr lang="en-GB" dirty="0" err="1"/>
              <a:t>Invenio</a:t>
            </a:r>
            <a:r>
              <a:rPr lang="en-GB" dirty="0"/>
              <a:t>: building data repositories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51AE5E67-42BF-F647-B130-1717F0108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515" y="3592372"/>
            <a:ext cx="25146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7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technical services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4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EGI </a:t>
            </a:r>
            <a:r>
              <a:rPr lang="en-GB" dirty="0" err="1" smtClean="0"/>
              <a:t>AppDB’s</a:t>
            </a:r>
            <a:r>
              <a:rPr lang="en-GB" dirty="0" smtClean="0"/>
              <a:t> overview</a:t>
            </a:r>
            <a:endParaRPr lang="en-GB" dirty="0"/>
          </a:p>
        </p:txBody>
      </p:sp>
      <p:sp>
        <p:nvSpPr>
          <p:cNvPr id="10" name="Segnaposto testo 3"/>
          <p:cNvSpPr txBox="1">
            <a:spLocks/>
          </p:cNvSpPr>
          <p:nvPr/>
        </p:nvSpPr>
        <p:spPr>
          <a:xfrm>
            <a:off x="200025" y="1219190"/>
            <a:ext cx="8684203" cy="180976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The EGI Applications Database (</a:t>
            </a:r>
            <a:r>
              <a:rPr lang="en-GB" sz="2000" dirty="0" err="1"/>
              <a:t>AppDB</a:t>
            </a:r>
            <a:r>
              <a:rPr lang="en-GB" sz="2000" dirty="0"/>
              <a:t>) is </a:t>
            </a:r>
            <a:r>
              <a:rPr lang="en-GB" sz="2000" dirty="0" smtClean="0"/>
              <a:t>an “</a:t>
            </a:r>
            <a:r>
              <a:rPr lang="en-GB" sz="2000" u="sng" dirty="0" smtClean="0"/>
              <a:t>open registry</a:t>
            </a:r>
            <a:r>
              <a:rPr lang="en-GB" sz="2000" dirty="0" smtClean="0"/>
              <a:t>” </a:t>
            </a:r>
            <a:r>
              <a:rPr lang="en-GB" sz="2000" dirty="0"/>
              <a:t>that stores and provides to the public information </a:t>
            </a:r>
            <a:r>
              <a:rPr lang="en-GB" sz="2000" dirty="0" smtClean="0"/>
              <a:t>about:</a:t>
            </a:r>
          </a:p>
          <a:p>
            <a:pPr lvl="1"/>
            <a:r>
              <a:rPr lang="en-GB" b="1" dirty="0" smtClean="0"/>
              <a:t>Software solutions</a:t>
            </a:r>
            <a:r>
              <a:rPr lang="en-GB" dirty="0" smtClean="0"/>
              <a:t> originated from almost every scientific area/discipline </a:t>
            </a:r>
          </a:p>
          <a:p>
            <a:pPr lvl="1"/>
            <a:r>
              <a:rPr lang="en-GB" sz="1700" b="1" dirty="0" smtClean="0"/>
              <a:t>Programmers</a:t>
            </a:r>
            <a:r>
              <a:rPr lang="en-GB" sz="1700" dirty="0" smtClean="0"/>
              <a:t> and </a:t>
            </a:r>
            <a:r>
              <a:rPr lang="en-GB" sz="1700" b="1" dirty="0" smtClean="0"/>
              <a:t>Scientists</a:t>
            </a:r>
            <a:r>
              <a:rPr lang="en-GB" sz="1700" dirty="0" smtClean="0"/>
              <a:t> responsible for them</a:t>
            </a:r>
          </a:p>
          <a:p>
            <a:pPr lvl="1"/>
            <a:r>
              <a:rPr lang="en-GB" sz="1700" b="1" dirty="0" smtClean="0"/>
              <a:t>Publications</a:t>
            </a:r>
            <a:r>
              <a:rPr lang="en-GB" sz="1700" dirty="0" smtClean="0"/>
              <a:t> derived from the registered items </a:t>
            </a:r>
          </a:p>
          <a:p>
            <a:pPr lvl="1"/>
            <a:r>
              <a:rPr lang="en-GB" sz="1700" dirty="0" smtClean="0"/>
              <a:t>The </a:t>
            </a:r>
            <a:r>
              <a:rPr lang="en-GB" sz="1700" b="1" dirty="0" smtClean="0"/>
              <a:t>EGI</a:t>
            </a:r>
            <a:r>
              <a:rPr lang="en-GB" sz="1700" dirty="0" smtClean="0"/>
              <a:t> </a:t>
            </a:r>
            <a:r>
              <a:rPr lang="en-GB" sz="1700" b="1" dirty="0" err="1" smtClean="0"/>
              <a:t>VMOps</a:t>
            </a:r>
            <a:r>
              <a:rPr lang="en-GB" sz="1700" b="1" dirty="0" smtClean="0"/>
              <a:t> dashboard</a:t>
            </a:r>
            <a:endParaRPr lang="en-GB" b="1" dirty="0"/>
          </a:p>
        </p:txBody>
      </p:sp>
      <p:sp>
        <p:nvSpPr>
          <p:cNvPr id="8" name="Segnaposto testo 3"/>
          <p:cNvSpPr txBox="1">
            <a:spLocks/>
          </p:cNvSpPr>
          <p:nvPr/>
        </p:nvSpPr>
        <p:spPr>
          <a:xfrm>
            <a:off x="209550" y="3143240"/>
            <a:ext cx="8684203" cy="157163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Currently, </a:t>
            </a:r>
            <a:r>
              <a:rPr lang="en-GB" sz="2000" dirty="0" smtClean="0"/>
              <a:t>the following types </a:t>
            </a:r>
            <a:r>
              <a:rPr lang="en-GB" sz="2000" dirty="0"/>
              <a:t>of </a:t>
            </a:r>
            <a:r>
              <a:rPr lang="en-GB" sz="2000" dirty="0" smtClean="0"/>
              <a:t>Software </a:t>
            </a:r>
            <a:r>
              <a:rPr lang="en-GB" sz="2000" dirty="0"/>
              <a:t>solutions are offered through the EGI Applications Database</a:t>
            </a:r>
            <a:r>
              <a:rPr lang="en-GB" sz="2000" dirty="0" smtClean="0"/>
              <a:t>:</a:t>
            </a:r>
            <a:endParaRPr lang="en-GB" sz="2000" dirty="0"/>
          </a:p>
          <a:p>
            <a:pPr lvl="1"/>
            <a:r>
              <a:rPr lang="en-GB" dirty="0">
                <a:hlinkClick r:id="rId2"/>
              </a:rPr>
              <a:t>Software items</a:t>
            </a:r>
            <a:r>
              <a:rPr lang="en-GB" dirty="0"/>
              <a:t>, in its classical sense, i.e. applications, tools, utilities, etc..,</a:t>
            </a:r>
          </a:p>
          <a:p>
            <a:pPr lvl="1"/>
            <a:r>
              <a:rPr lang="en-GB" dirty="0">
                <a:hlinkClick r:id="rId3"/>
              </a:rPr>
              <a:t>Virtual Appliances</a:t>
            </a:r>
            <a:r>
              <a:rPr lang="en-GB" dirty="0"/>
              <a:t>, composed by one or more pre-configured virtual machine images</a:t>
            </a:r>
          </a:p>
          <a:p>
            <a:pPr lvl="1"/>
            <a:r>
              <a:rPr lang="en-GB" dirty="0">
                <a:hlinkClick r:id="rId4"/>
              </a:rPr>
              <a:t>Software Appliances</a:t>
            </a:r>
            <a:r>
              <a:rPr lang="en-GB" dirty="0"/>
              <a:t>, a pair of a virtual appliance and a contextualization script</a:t>
            </a:r>
          </a:p>
        </p:txBody>
      </p:sp>
      <p:sp>
        <p:nvSpPr>
          <p:cNvPr id="11" name="Subtitle 3"/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4728795" cy="369332"/>
          </a:xfrm>
        </p:spPr>
        <p:txBody>
          <a:bodyPr/>
          <a:lstStyle/>
          <a:p>
            <a:r>
              <a:rPr lang="en-GB" dirty="0"/>
              <a:t>https://appdb.egi.eu</a:t>
            </a:r>
            <a:r>
              <a:rPr lang="en-GB" dirty="0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02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9076" y="169145"/>
            <a:ext cx="6361723" cy="341632"/>
          </a:xfrm>
        </p:spPr>
        <p:txBody>
          <a:bodyPr/>
          <a:lstStyle/>
          <a:p>
            <a:r>
              <a:rPr lang="en-US" dirty="0"/>
              <a:t>EGI: The largest distributed compute</a:t>
            </a:r>
            <a:br>
              <a:rPr lang="en-US" dirty="0"/>
            </a:br>
            <a:r>
              <a:rPr lang="en-US" dirty="0"/>
              <a:t>e-Infrastructure of the world </a:t>
            </a:r>
          </a:p>
        </p:txBody>
      </p:sp>
      <p:pic>
        <p:nvPicPr>
          <p:cNvPr id="9" name="Picture 8" descr="Screen Shot 2016-10-17 at 22.37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951570"/>
            <a:ext cx="6858000" cy="318729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314298808"/>
              </p:ext>
            </p:extLst>
          </p:nvPr>
        </p:nvGraphicFramePr>
        <p:xfrm>
          <a:off x="1333500" y="2597088"/>
          <a:ext cx="6667500" cy="326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ircular Arrow 10"/>
          <p:cNvSpPr/>
          <p:nvPr/>
        </p:nvSpPr>
        <p:spPr>
          <a:xfrm>
            <a:off x="3837216" y="1018344"/>
            <a:ext cx="930728" cy="124272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381015"/>
              <a:gd name="adj5" fmla="val 125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0172" tIns="30086" rIns="60172" bIns="3008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1" y="1018344"/>
            <a:ext cx="1224643" cy="860979"/>
          </a:xfrm>
          <a:prstGeom prst="rect">
            <a:avLst/>
          </a:prstGeom>
          <a:noFill/>
        </p:spPr>
        <p:txBody>
          <a:bodyPr wrap="square" lIns="60172" tIns="30086" rIns="60172" bIns="30086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EGI Foundation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(Amsterdam)</a:t>
            </a:r>
          </a:p>
        </p:txBody>
      </p:sp>
    </p:spTree>
    <p:extLst>
      <p:ext uri="{BB962C8B-B14F-4D97-AF65-F5344CB8AC3E}">
        <p14:creationId xmlns:p14="http://schemas.microsoft.com/office/powerpoint/2010/main" val="324449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102" y="784253"/>
            <a:ext cx="5985247" cy="7936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Software Marketplace</a:t>
            </a:r>
            <a:endParaRPr lang="en-GB" dirty="0"/>
          </a:p>
        </p:txBody>
      </p:sp>
      <p:sp>
        <p:nvSpPr>
          <p:cNvPr id="10" name="Segnaposto testo 3"/>
          <p:cNvSpPr txBox="1">
            <a:spLocks/>
          </p:cNvSpPr>
          <p:nvPr/>
        </p:nvSpPr>
        <p:spPr>
          <a:xfrm>
            <a:off x="142875" y="847715"/>
            <a:ext cx="2608077" cy="199073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smtClean="0"/>
              <a:t>513</a:t>
            </a:r>
            <a:r>
              <a:rPr lang="en-GB" sz="1600" dirty="0" smtClean="0"/>
              <a:t> Software in total</a:t>
            </a:r>
          </a:p>
          <a:p>
            <a:r>
              <a:rPr lang="en-GB" sz="1600" b="1" dirty="0" smtClean="0"/>
              <a:t>392</a:t>
            </a:r>
            <a:r>
              <a:rPr lang="en-GB" sz="1600" dirty="0" smtClean="0"/>
              <a:t> Applications</a:t>
            </a:r>
          </a:p>
          <a:p>
            <a:r>
              <a:rPr lang="en-GB" sz="1600" b="1" dirty="0" smtClean="0"/>
              <a:t>84</a:t>
            </a:r>
            <a:r>
              <a:rPr lang="en-GB" sz="1600" dirty="0" smtClean="0"/>
              <a:t> Tools</a:t>
            </a:r>
          </a:p>
          <a:p>
            <a:r>
              <a:rPr lang="en-GB" sz="1600" b="1" dirty="0"/>
              <a:t>5</a:t>
            </a:r>
            <a:r>
              <a:rPr lang="en-GB" sz="1600" b="1" dirty="0" smtClean="0"/>
              <a:t>2</a:t>
            </a:r>
            <a:r>
              <a:rPr lang="en-GB" sz="1600" dirty="0" smtClean="0"/>
              <a:t> Science Gateways</a:t>
            </a:r>
          </a:p>
          <a:p>
            <a:r>
              <a:rPr lang="en-GB" sz="1600" b="1" dirty="0" smtClean="0"/>
              <a:t>32</a:t>
            </a:r>
            <a:r>
              <a:rPr lang="en-GB" sz="1600" dirty="0" smtClean="0"/>
              <a:t> Science Workflows</a:t>
            </a:r>
          </a:p>
          <a:p>
            <a:r>
              <a:rPr lang="en-GB" sz="1600" b="1" dirty="0" smtClean="0"/>
              <a:t>34</a:t>
            </a:r>
            <a:r>
              <a:rPr lang="en-GB" sz="1600" dirty="0" smtClean="0"/>
              <a:t> Middleware products</a:t>
            </a:r>
            <a:endParaRPr lang="en-GB" sz="1600" dirty="0"/>
          </a:p>
        </p:txBody>
      </p:sp>
      <p:sp>
        <p:nvSpPr>
          <p:cNvPr id="9" name="Ovale 8"/>
          <p:cNvSpPr/>
          <p:nvPr/>
        </p:nvSpPr>
        <p:spPr>
          <a:xfrm>
            <a:off x="5882958" y="839343"/>
            <a:ext cx="962244" cy="6454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77" y="1652583"/>
            <a:ext cx="5602473" cy="312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arentesi graffa aperta 3"/>
          <p:cNvSpPr/>
          <p:nvPr/>
        </p:nvSpPr>
        <p:spPr>
          <a:xfrm flipH="1">
            <a:off x="2314575" y="733425"/>
            <a:ext cx="371475" cy="2105026"/>
          </a:xfrm>
          <a:prstGeom prst="leftBrace">
            <a:avLst>
              <a:gd name="adj1" fmla="val 8333"/>
              <a:gd name="adj2" fmla="val 490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81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Cloud Marketplace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757779"/>
            <a:ext cx="5871896" cy="6328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e 13"/>
          <p:cNvSpPr/>
          <p:nvPr/>
        </p:nvSpPr>
        <p:spPr>
          <a:xfrm>
            <a:off x="5584614" y="857251"/>
            <a:ext cx="874767" cy="533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3" y="1777265"/>
            <a:ext cx="4762175" cy="3187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Ovale 14"/>
          <p:cNvSpPr/>
          <p:nvPr/>
        </p:nvSpPr>
        <p:spPr>
          <a:xfrm>
            <a:off x="404676" y="1676401"/>
            <a:ext cx="795243" cy="533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66" y="1685004"/>
            <a:ext cx="5228219" cy="32108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70" y="1509512"/>
            <a:ext cx="4358822" cy="3329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43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AA96AC84-BDC5-3441-8384-CE7E845D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7" y="169145"/>
            <a:ext cx="6429456" cy="341632"/>
          </a:xfrm>
        </p:spPr>
        <p:txBody>
          <a:bodyPr/>
          <a:lstStyle/>
          <a:p>
            <a:r>
              <a:rPr lang="en-GB" dirty="0" smtClean="0"/>
              <a:t>Orchestrator &amp; PaaS solutions</a:t>
            </a:r>
            <a:endParaRPr lang="en-GB" dirty="0"/>
          </a:p>
        </p:txBody>
      </p:sp>
      <p:sp>
        <p:nvSpPr>
          <p:cNvPr id="7" name="Pie 6">
            <a:extLst>
              <a:ext uri="{FF2B5EF4-FFF2-40B4-BE49-F238E27FC236}">
                <a16:creationId xmlns="" xmlns:a16="http://schemas.microsoft.com/office/drawing/2014/main" id="{0D8C59F0-A281-7942-B3AC-CE704F93D0E3}"/>
              </a:ext>
            </a:extLst>
          </p:cNvPr>
          <p:cNvSpPr/>
          <p:nvPr/>
        </p:nvSpPr>
        <p:spPr>
          <a:xfrm>
            <a:off x="3734871" y="3334054"/>
            <a:ext cx="1537200" cy="1533237"/>
          </a:xfrm>
          <a:prstGeom prst="pie">
            <a:avLst>
              <a:gd name="adj1" fmla="val 10796514"/>
              <a:gd name="adj2" fmla="val 2158417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100" dirty="0">
                <a:solidFill>
                  <a:schemeClr val="accent2"/>
                </a:solidFill>
              </a:rPr>
              <a:t>IaaS</a:t>
            </a:r>
          </a:p>
          <a:p>
            <a:pPr algn="ctr"/>
            <a:r>
              <a:rPr lang="en-GB" sz="1100" dirty="0">
                <a:solidFill>
                  <a:schemeClr val="accent2"/>
                </a:solidFill>
              </a:rPr>
              <a:t>providers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" name="Block Arc 7">
            <a:extLst>
              <a:ext uri="{FF2B5EF4-FFF2-40B4-BE49-F238E27FC236}">
                <a16:creationId xmlns="" xmlns:a16="http://schemas.microsoft.com/office/drawing/2014/main" id="{520E2E82-85C7-9343-BEE9-11586E3FD2A7}"/>
              </a:ext>
            </a:extLst>
          </p:cNvPr>
          <p:cNvSpPr/>
          <p:nvPr/>
        </p:nvSpPr>
        <p:spPr>
          <a:xfrm>
            <a:off x="3205763" y="2802872"/>
            <a:ext cx="2595417" cy="2595600"/>
          </a:xfrm>
          <a:prstGeom prst="blockArc">
            <a:avLst>
              <a:gd name="adj1" fmla="val 10800000"/>
              <a:gd name="adj2" fmla="val 36472"/>
              <a:gd name="adj3" fmla="val 164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A659F6F-02F9-E844-8AF5-F5BCD5F33F6E}"/>
              </a:ext>
            </a:extLst>
          </p:cNvPr>
          <p:cNvSpPr txBox="1"/>
          <p:nvPr/>
        </p:nvSpPr>
        <p:spPr>
          <a:xfrm>
            <a:off x="3851690" y="3040776"/>
            <a:ext cx="13035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accent1"/>
                </a:solidFill>
              </a:rPr>
              <a:t>Federation Services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="" xmlns:a16="http://schemas.microsoft.com/office/drawing/2014/main" id="{0E257680-C8B4-7441-B9DE-5EBCCD5949F6}"/>
              </a:ext>
            </a:extLst>
          </p:cNvPr>
          <p:cNvSpPr>
            <a:spLocks noChangeAspect="1"/>
          </p:cNvSpPr>
          <p:nvPr/>
        </p:nvSpPr>
        <p:spPr>
          <a:xfrm>
            <a:off x="2667471" y="2263112"/>
            <a:ext cx="3672000" cy="3675120"/>
          </a:xfrm>
          <a:prstGeom prst="blockArc">
            <a:avLst>
              <a:gd name="adj1" fmla="val 10800000"/>
              <a:gd name="adj2" fmla="val 52977"/>
              <a:gd name="adj3" fmla="val 1179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4DB1D58-1A92-704E-8F57-46D5251D7667}"/>
              </a:ext>
            </a:extLst>
          </p:cNvPr>
          <p:cNvSpPr txBox="1"/>
          <p:nvPr/>
        </p:nvSpPr>
        <p:spPr>
          <a:xfrm>
            <a:off x="4015998" y="2406414"/>
            <a:ext cx="9749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accent6"/>
                </a:solidFill>
              </a:rPr>
              <a:t>Orchestration</a:t>
            </a:r>
          </a:p>
        </p:txBody>
      </p:sp>
      <p:sp>
        <p:nvSpPr>
          <p:cNvPr id="12" name="Block Arc 11">
            <a:extLst>
              <a:ext uri="{FF2B5EF4-FFF2-40B4-BE49-F238E27FC236}">
                <a16:creationId xmlns="" xmlns:a16="http://schemas.microsoft.com/office/drawing/2014/main" id="{7501CFBC-BAFB-9E42-8738-74A26412AA32}"/>
              </a:ext>
            </a:extLst>
          </p:cNvPr>
          <p:cNvSpPr>
            <a:spLocks noChangeAspect="1"/>
          </p:cNvSpPr>
          <p:nvPr/>
        </p:nvSpPr>
        <p:spPr>
          <a:xfrm>
            <a:off x="2127471" y="1724672"/>
            <a:ext cx="4752000" cy="4752000"/>
          </a:xfrm>
          <a:prstGeom prst="blockArc">
            <a:avLst>
              <a:gd name="adj1" fmla="val 10800000"/>
              <a:gd name="adj2" fmla="val 49421"/>
              <a:gd name="adj3" fmla="val 904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DECE71E-1CC3-6048-BE9E-C7EBC0F67F4E}"/>
              </a:ext>
            </a:extLst>
          </p:cNvPr>
          <p:cNvSpPr txBox="1"/>
          <p:nvPr/>
        </p:nvSpPr>
        <p:spPr>
          <a:xfrm>
            <a:off x="4135422" y="1688013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Platforms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2B70123-6856-1740-9005-85049716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546" y="3486690"/>
            <a:ext cx="556828" cy="4454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C5E7CC0-31CB-E040-8498-74D28E609A28}"/>
              </a:ext>
            </a:extLst>
          </p:cNvPr>
          <p:cNvSpPr/>
          <p:nvPr/>
        </p:nvSpPr>
        <p:spPr>
          <a:xfrm>
            <a:off x="2127471" y="4185274"/>
            <a:ext cx="4752000" cy="43410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Check-in : Common </a:t>
            </a:r>
            <a:r>
              <a:rPr lang="en-GB" sz="1100" dirty="0" err="1"/>
              <a:t>AuthN</a:t>
            </a:r>
            <a:r>
              <a:rPr lang="en-GB" sz="1100" dirty="0"/>
              <a:t> and </a:t>
            </a:r>
            <a:r>
              <a:rPr lang="en-GB" sz="1100" dirty="0" err="1"/>
              <a:t>AuthZ</a:t>
            </a:r>
            <a:r>
              <a:rPr lang="en-GB" sz="1100" dirty="0"/>
              <a:t> across all layers</a:t>
            </a:r>
          </a:p>
        </p:txBody>
      </p:sp>
      <p:pic>
        <p:nvPicPr>
          <p:cNvPr id="16" name="Image 13">
            <a:extLst>
              <a:ext uri="{FF2B5EF4-FFF2-40B4-BE49-F238E27FC236}">
                <a16:creationId xmlns="" xmlns:a16="http://schemas.microsoft.com/office/drawing/2014/main" id="{8B7088C4-E5B4-8F45-B4DE-64EEA640C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181" y="2832684"/>
            <a:ext cx="348580" cy="2677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A29887-8310-AF41-B9C2-A1B2832F0AFC}"/>
              </a:ext>
            </a:extLst>
          </p:cNvPr>
          <p:cNvSpPr txBox="1"/>
          <p:nvPr/>
        </p:nvSpPr>
        <p:spPr>
          <a:xfrm>
            <a:off x="541591" y="4011608"/>
            <a:ext cx="12907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Research Platforms</a:t>
            </a:r>
          </a:p>
          <a:p>
            <a:pPr algn="ctr"/>
            <a:r>
              <a:rPr lang="en-GB" sz="1100" dirty="0"/>
              <a:t>Operators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03A0210B-70FE-6046-85C4-714E4B0F34E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4843" y="1617684"/>
            <a:ext cx="549545" cy="43963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B1AB16CB-4EB0-7142-A14E-6C71695F31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1935" y="1044906"/>
            <a:ext cx="549545" cy="43963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81F16EAC-2C82-9442-98EC-49F30ED539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1399" y="1008857"/>
            <a:ext cx="549545" cy="43963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7B178F7C-014A-6440-9C9F-0D727EE1D0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5994" y="1361204"/>
            <a:ext cx="549545" cy="43963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94DA4844-7A34-0246-9D8F-B9FA6BBFA4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7779" y="2048837"/>
            <a:ext cx="549545" cy="43963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823C7AAE-B0C9-A546-9C92-DE28C5DAE9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2779" y="2208077"/>
            <a:ext cx="549545" cy="4396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ED308A3-7663-9242-8039-F5A0DA635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298" y="2904258"/>
            <a:ext cx="1266637" cy="290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CB14247-F783-3047-9536-A6013112D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625" y="2517825"/>
            <a:ext cx="451526" cy="2404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99E4DA8-A06D-6F4A-A4E3-530D603EA4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8705" y="2091614"/>
            <a:ext cx="559115" cy="226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F0BD9D9-76EB-C64F-9431-D6061D8C49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0886" y="3114517"/>
            <a:ext cx="780265" cy="179461"/>
          </a:xfrm>
          <a:prstGeom prst="rect">
            <a:avLst/>
          </a:prstGeom>
        </p:spPr>
      </p:pic>
      <p:pic>
        <p:nvPicPr>
          <p:cNvPr id="29" name="Picture 28" descr="Screen Shot 2017-05-09 at 03.49.24.png">
            <a:extLst>
              <a:ext uri="{FF2B5EF4-FFF2-40B4-BE49-F238E27FC236}">
                <a16:creationId xmlns="" xmlns:a16="http://schemas.microsoft.com/office/drawing/2014/main" id="{8E1BF734-E2C8-3D45-8948-CAB806CDC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820" y="2407303"/>
            <a:ext cx="1025612" cy="385739"/>
          </a:xfrm>
          <a:prstGeom prst="rect">
            <a:avLst/>
          </a:prstGeom>
        </p:spPr>
      </p:pic>
      <p:pic>
        <p:nvPicPr>
          <p:cNvPr id="30" name="Picture 6" descr="Image result for starhub logo">
            <a:extLst>
              <a:ext uri="{FF2B5EF4-FFF2-40B4-BE49-F238E27FC236}">
                <a16:creationId xmlns="" xmlns:a16="http://schemas.microsoft.com/office/drawing/2014/main" id="{11DD7790-27D8-3E47-97B7-BDC070EE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18" y="1867076"/>
            <a:ext cx="855177" cy="37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4FF71886-BE07-624E-BB19-C475EB804EEB}"/>
              </a:ext>
            </a:extLst>
          </p:cNvPr>
          <p:cNvCxnSpPr>
            <a:cxnSpLocks/>
            <a:stCxn id="21" idx="2"/>
            <a:endCxn id="27" idx="3"/>
          </p:cNvCxnSpPr>
          <p:nvPr/>
        </p:nvCxnSpPr>
        <p:spPr>
          <a:xfrm flipH="1">
            <a:off x="5977820" y="1800840"/>
            <a:ext cx="482947" cy="403787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0765155A-0B2D-AB44-A7EE-ABA4BD5B50F6}"/>
              </a:ext>
            </a:extLst>
          </p:cNvPr>
          <p:cNvCxnSpPr>
            <a:cxnSpLocks/>
            <a:stCxn id="22" idx="2"/>
            <a:endCxn id="28" idx="3"/>
          </p:cNvCxnSpPr>
          <p:nvPr/>
        </p:nvCxnSpPr>
        <p:spPr>
          <a:xfrm flipH="1">
            <a:off x="7141151" y="2488473"/>
            <a:ext cx="511401" cy="71577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0CEDBAFA-3EDA-9943-94C6-9B34A374F867}"/>
              </a:ext>
            </a:extLst>
          </p:cNvPr>
          <p:cNvCxnSpPr>
            <a:cxnSpLocks/>
            <a:stCxn id="22" idx="2"/>
            <a:endCxn id="29" idx="3"/>
          </p:cNvCxnSpPr>
          <p:nvPr/>
        </p:nvCxnSpPr>
        <p:spPr>
          <a:xfrm flipH="1">
            <a:off x="7003432" y="2488473"/>
            <a:ext cx="649120" cy="1117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F44AD4C4-AD0E-A241-B311-12AB770D5CEC}"/>
              </a:ext>
            </a:extLst>
          </p:cNvPr>
          <p:cNvCxnSpPr>
            <a:cxnSpLocks/>
            <a:stCxn id="19" idx="2"/>
            <a:endCxn id="30" idx="0"/>
          </p:cNvCxnSpPr>
          <p:nvPr/>
        </p:nvCxnSpPr>
        <p:spPr>
          <a:xfrm>
            <a:off x="3146708" y="1484542"/>
            <a:ext cx="200899" cy="38253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F9F1B89E-544D-3844-956B-D4E45FBF12E3}"/>
              </a:ext>
            </a:extLst>
          </p:cNvPr>
          <p:cNvCxnSpPr>
            <a:cxnSpLocks/>
            <a:stCxn id="20" idx="2"/>
            <a:endCxn id="30" idx="0"/>
          </p:cNvCxnSpPr>
          <p:nvPr/>
        </p:nvCxnSpPr>
        <p:spPr>
          <a:xfrm flipH="1">
            <a:off x="3347607" y="1448493"/>
            <a:ext cx="1368565" cy="41858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0CD0AE9F-AB23-1146-AFA9-EE34613432E2}"/>
              </a:ext>
            </a:extLst>
          </p:cNvPr>
          <p:cNvCxnSpPr>
            <a:cxnSpLocks/>
            <a:stCxn id="20" idx="2"/>
            <a:endCxn id="27" idx="0"/>
          </p:cNvCxnSpPr>
          <p:nvPr/>
        </p:nvCxnSpPr>
        <p:spPr>
          <a:xfrm>
            <a:off x="4716172" y="1448493"/>
            <a:ext cx="982091" cy="64312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="" xmlns:a16="http://schemas.microsoft.com/office/drawing/2014/main" id="{03AC37B8-2D3B-9446-8D64-5F9538588E4E}"/>
              </a:ext>
            </a:extLst>
          </p:cNvPr>
          <p:cNvCxnSpPr>
            <a:cxnSpLocks/>
            <a:stCxn id="18" idx="2"/>
            <a:endCxn id="26" idx="0"/>
          </p:cNvCxnSpPr>
          <p:nvPr/>
        </p:nvCxnSpPr>
        <p:spPr>
          <a:xfrm>
            <a:off x="2429616" y="2057320"/>
            <a:ext cx="274772" cy="46050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="" xmlns:a16="http://schemas.microsoft.com/office/drawing/2014/main" id="{232F08BF-D716-E642-8718-AF63E86EF067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>
            <a:off x="1667552" y="2647713"/>
            <a:ext cx="571065" cy="25654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="" xmlns:a16="http://schemas.microsoft.com/office/drawing/2014/main" id="{585C2CA9-ED79-9741-8C1D-939A3B38BE93}"/>
              </a:ext>
            </a:extLst>
          </p:cNvPr>
          <p:cNvCxnSpPr>
            <a:cxnSpLocks/>
            <a:stCxn id="23" idx="3"/>
            <a:endCxn id="30" idx="1"/>
          </p:cNvCxnSpPr>
          <p:nvPr/>
        </p:nvCxnSpPr>
        <p:spPr>
          <a:xfrm flipV="1">
            <a:off x="1942324" y="2055071"/>
            <a:ext cx="977694" cy="372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4949162C-24FA-3449-8C75-F7FC0C7982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3510" y="4235489"/>
            <a:ext cx="382737" cy="360000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="" xmlns:a16="http://schemas.microsoft.com/office/drawing/2014/main" id="{4D1CDB9E-275B-F544-90E1-572F99B223C4}"/>
              </a:ext>
            </a:extLst>
          </p:cNvPr>
          <p:cNvCxnSpPr>
            <a:cxnSpLocks/>
          </p:cNvCxnSpPr>
          <p:nvPr/>
        </p:nvCxnSpPr>
        <p:spPr>
          <a:xfrm>
            <a:off x="1572479" y="3590395"/>
            <a:ext cx="138526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="" xmlns:a16="http://schemas.microsoft.com/office/drawing/2014/main" id="{B5F4F9F4-BB40-5A47-BB6B-1994EA3A9B9E}"/>
              </a:ext>
            </a:extLst>
          </p:cNvPr>
          <p:cNvCxnSpPr>
            <a:cxnSpLocks/>
          </p:cNvCxnSpPr>
          <p:nvPr/>
        </p:nvCxnSpPr>
        <p:spPr>
          <a:xfrm>
            <a:off x="1572479" y="3835261"/>
            <a:ext cx="2443518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="" xmlns:a16="http://schemas.microsoft.com/office/drawing/2014/main" id="{DCF8856B-C123-7743-8DD5-E7C8EBEF1499}"/>
              </a:ext>
            </a:extLst>
          </p:cNvPr>
          <p:cNvCxnSpPr>
            <a:cxnSpLocks/>
          </p:cNvCxnSpPr>
          <p:nvPr/>
        </p:nvCxnSpPr>
        <p:spPr>
          <a:xfrm flipV="1">
            <a:off x="1572479" y="3709422"/>
            <a:ext cx="1943296" cy="681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C5AFC1C7-A333-FE4A-A301-7494D9981A06}"/>
              </a:ext>
            </a:extLst>
          </p:cNvPr>
          <p:cNvSpPr txBox="1"/>
          <p:nvPr/>
        </p:nvSpPr>
        <p:spPr>
          <a:xfrm>
            <a:off x="1058030" y="1379755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Research Communities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B553E8B-EF2B-9546-8F54-C50D766345D2}"/>
              </a:ext>
            </a:extLst>
          </p:cNvPr>
          <p:cNvSpPr txBox="1"/>
          <p:nvPr/>
        </p:nvSpPr>
        <p:spPr>
          <a:xfrm>
            <a:off x="6648890" y="1733733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Research Communities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35DB8D30-A6B6-F844-8851-4FDDEBF6B7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4022" y="3091052"/>
            <a:ext cx="381000" cy="3429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0F3D0C94-21B4-FE47-B56D-9550A884AE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5186" y="2468683"/>
            <a:ext cx="861115" cy="38955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D3CB245C-9317-6842-9AF6-554E6854B4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7161" y="2952630"/>
            <a:ext cx="852007" cy="206433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22EF5DFA-BB39-0947-85D6-F616B5126D7D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uppo 5"/>
          <p:cNvGrpSpPr/>
          <p:nvPr/>
        </p:nvGrpSpPr>
        <p:grpSpPr>
          <a:xfrm>
            <a:off x="2563428" y="1878012"/>
            <a:ext cx="3671999" cy="590519"/>
            <a:chOff x="2563428" y="1878012"/>
            <a:chExt cx="3671999" cy="590519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EAD64DD7-E401-D349-AEA1-1ACFBF8F4C7F}"/>
                </a:ext>
              </a:extLst>
            </p:cNvPr>
            <p:cNvSpPr/>
            <p:nvPr/>
          </p:nvSpPr>
          <p:spPr>
            <a:xfrm>
              <a:off x="2563428" y="1878012"/>
              <a:ext cx="3671999" cy="5560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92B87BC2-F975-7645-BA32-9130881C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1859" y="1885512"/>
              <a:ext cx="621887" cy="583019"/>
            </a:xfrm>
            <a:prstGeom prst="rect">
              <a:avLst/>
            </a:prstGeom>
          </p:spPr>
        </p:pic>
        <p:pic>
          <p:nvPicPr>
            <p:cNvPr id="53" name="Picture 6" descr="Image result for starhub logo">
              <a:extLst>
                <a:ext uri="{FF2B5EF4-FFF2-40B4-BE49-F238E27FC236}">
                  <a16:creationId xmlns="" xmlns:a16="http://schemas.microsoft.com/office/drawing/2014/main" id="{11DD7790-27D8-3E47-97B7-BDC070EE0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712" y="1973550"/>
              <a:ext cx="940695" cy="413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Guselogo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720" y="1905846"/>
              <a:ext cx="427323" cy="500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2146" y="1883528"/>
              <a:ext cx="706318" cy="543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 descr="@FutureGatewayFramework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3095" y="1916741"/>
              <a:ext cx="470055" cy="470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2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EGI notebooks in a nutshell</a:t>
            </a:r>
          </a:p>
        </p:txBody>
      </p:sp>
      <p:sp>
        <p:nvSpPr>
          <p:cNvPr id="4" name="Sottotitolo 3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76645" y="1426078"/>
            <a:ext cx="8754341" cy="3197370"/>
          </a:xfrm>
        </p:spPr>
        <p:txBody>
          <a:bodyPr/>
          <a:lstStyle/>
          <a:p>
            <a:r>
              <a:rPr lang="en-US" dirty="0" err="1"/>
              <a:t>JupyterHub</a:t>
            </a:r>
            <a:r>
              <a:rPr lang="en-US" dirty="0"/>
              <a:t>: a multi-user version of notebook</a:t>
            </a:r>
          </a:p>
          <a:p>
            <a:pPr lvl="1"/>
            <a:r>
              <a:rPr lang="en-US" dirty="0"/>
              <a:t>Manages Authentication</a:t>
            </a:r>
          </a:p>
          <a:p>
            <a:pPr lvl="1"/>
            <a:r>
              <a:rPr lang="en-US" dirty="0"/>
              <a:t>Spawns single-users notebooks servers on-demand</a:t>
            </a:r>
          </a:p>
          <a:p>
            <a:pPr lvl="1"/>
            <a:r>
              <a:rPr lang="en-US" dirty="0"/>
              <a:t>Gives each user a complete </a:t>
            </a:r>
            <a:r>
              <a:rPr lang="en-US" dirty="0" err="1"/>
              <a:t>Jupyter</a:t>
            </a:r>
            <a:r>
              <a:rPr lang="en-US" dirty="0"/>
              <a:t> server</a:t>
            </a:r>
          </a:p>
          <a:p>
            <a:pPr lvl="1"/>
            <a:endParaRPr lang="en-US" dirty="0"/>
          </a:p>
          <a:p>
            <a:r>
              <a:rPr lang="en-US" dirty="0"/>
              <a:t>EGI Notebooks: </a:t>
            </a:r>
            <a:r>
              <a:rPr lang="en-US" dirty="0" err="1"/>
              <a:t>JupyterHub</a:t>
            </a:r>
            <a:r>
              <a:rPr lang="en-US" dirty="0"/>
              <a:t> hosted on EGI Cloud</a:t>
            </a:r>
          </a:p>
          <a:p>
            <a:pPr lvl="1"/>
            <a:r>
              <a:rPr lang="en-US" dirty="0"/>
              <a:t>Integrated with Check-in (AAI proxy)</a:t>
            </a:r>
          </a:p>
          <a:p>
            <a:pPr lvl="1"/>
            <a:r>
              <a:rPr lang="en-GB" dirty="0"/>
              <a:t>Persistent storage for notebooks</a:t>
            </a:r>
          </a:p>
          <a:p>
            <a:pPr lvl="1"/>
            <a:r>
              <a:rPr lang="en-GB" dirty="0"/>
              <a:t>Bring your own environments/kernels</a:t>
            </a:r>
          </a:p>
          <a:p>
            <a:pPr lvl="1"/>
            <a:r>
              <a:rPr lang="en-GB" dirty="0"/>
              <a:t>Access EGI computing and storage from the notebooks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6" descr="Screenshot 2019-05-07 at 12.03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534" y="1201167"/>
            <a:ext cx="3369285" cy="29746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ounded Rectangular Callout 9"/>
          <p:cNvSpPr/>
          <p:nvPr/>
        </p:nvSpPr>
        <p:spPr>
          <a:xfrm>
            <a:off x="7550990" y="359736"/>
            <a:ext cx="1379996" cy="537244"/>
          </a:xfrm>
          <a:prstGeom prst="wedgeRoundRectCallout">
            <a:avLst>
              <a:gd name="adj1" fmla="val 41114"/>
              <a:gd name="adj2" fmla="val 101137"/>
              <a:gd name="adj3" fmla="val 16667"/>
            </a:avLst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User guide</a:t>
            </a:r>
          </a:p>
        </p:txBody>
      </p:sp>
      <p:sp>
        <p:nvSpPr>
          <p:cNvPr id="8" name="Rounded Rectangular Callout 10"/>
          <p:cNvSpPr/>
          <p:nvPr/>
        </p:nvSpPr>
        <p:spPr>
          <a:xfrm>
            <a:off x="7938729" y="2245969"/>
            <a:ext cx="964072" cy="537244"/>
          </a:xfrm>
          <a:prstGeom prst="wedgeRoundRectCallout">
            <a:avLst>
              <a:gd name="adj1" fmla="val -86130"/>
              <a:gd name="adj2" fmla="val 82955"/>
              <a:gd name="adj3" fmla="val 16667"/>
            </a:avLst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Login</a:t>
            </a:r>
          </a:p>
        </p:txBody>
      </p:sp>
    </p:spTree>
    <p:extLst>
      <p:ext uri="{BB962C8B-B14F-4D97-AF65-F5344CB8AC3E}">
        <p14:creationId xmlns:p14="http://schemas.microsoft.com/office/powerpoint/2010/main" val="416795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modes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4"/>
          </p:nvPr>
        </p:nvSpPr>
        <p:spPr>
          <a:xfrm>
            <a:off x="2579076" y="628358"/>
            <a:ext cx="4728795" cy="374461"/>
          </a:xfrm>
        </p:spPr>
        <p:txBody>
          <a:bodyPr/>
          <a:lstStyle/>
          <a:p>
            <a:r>
              <a:rPr lang="en-US" dirty="0"/>
              <a:t>Available via the Marketplace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F7BDFC93-1B3D-DE48-96BD-CCE026A87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45" y="1369218"/>
            <a:ext cx="8754341" cy="357763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GB" sz="2800" dirty="0"/>
              <a:t>Catch-all instance: </a:t>
            </a:r>
            <a:r>
              <a:rPr lang="en-GB" sz="2800" dirty="0">
                <a:hlinkClick r:id="rId2"/>
              </a:rPr>
              <a:t>https://notebooks.egi.eu</a:t>
            </a:r>
            <a:r>
              <a:rPr lang="en-GB" sz="2800" dirty="0"/>
              <a:t> </a:t>
            </a:r>
            <a:endParaRPr lang="en-GB" sz="2400" dirty="0"/>
          </a:p>
          <a:p>
            <a:pPr lvl="1"/>
            <a:r>
              <a:rPr lang="en-GB" sz="2400" dirty="0"/>
              <a:t>Limited resources: </a:t>
            </a:r>
            <a:r>
              <a:rPr lang="en-GB" sz="2400" dirty="0">
                <a:solidFill>
                  <a:srgbClr val="FF6600"/>
                </a:solidFill>
              </a:rPr>
              <a:t>1 CPU, 1GB RAM and 10GB of persistent storage</a:t>
            </a:r>
          </a:p>
          <a:p>
            <a:pPr lvl="1"/>
            <a:r>
              <a:rPr lang="en-GB" sz="2400" dirty="0"/>
              <a:t>Sponsored access (free for the users)</a:t>
            </a:r>
          </a:p>
          <a:p>
            <a:pPr lvl="1"/>
            <a:r>
              <a:rPr lang="en-GB" sz="2400" dirty="0">
                <a:solidFill>
                  <a:schemeClr val="accent2"/>
                </a:solidFill>
              </a:rPr>
              <a:t>One-click access</a:t>
            </a:r>
            <a:r>
              <a:rPr lang="en-GB" sz="2400" dirty="0"/>
              <a:t>: No need to Order it</a:t>
            </a:r>
          </a:p>
          <a:p>
            <a:pPr lvl="1"/>
            <a:r>
              <a:rPr lang="en-GB" sz="2400" dirty="0"/>
              <a:t>Kills notebooks after 1 hour of inactivity </a:t>
            </a:r>
            <a:br>
              <a:rPr lang="en-GB" sz="2400" dirty="0"/>
            </a:br>
            <a:r>
              <a:rPr lang="en-GB" sz="2400" dirty="0"/>
              <a:t>(Use the persistent folder </a:t>
            </a:r>
            <a:r>
              <a:rPr lang="en-GB" sz="2400" dirty="0">
                <a:sym typeface="Wingdings"/>
              </a:rPr>
              <a:t> </a:t>
            </a:r>
            <a:r>
              <a:rPr lang="en-GB" sz="2400" dirty="0"/>
              <a:t>Don’t loose your work!)</a:t>
            </a:r>
          </a:p>
          <a:p>
            <a:endParaRPr lang="en-GB" sz="2800" dirty="0"/>
          </a:p>
          <a:p>
            <a:r>
              <a:rPr lang="en-GB" sz="2800" dirty="0"/>
              <a:t>VO/Community deployments</a:t>
            </a:r>
          </a:p>
          <a:p>
            <a:pPr lvl="1"/>
            <a:r>
              <a:rPr lang="en-GB" sz="2400" dirty="0"/>
              <a:t>Tailored to specific VO with custom computing/storage, e.g.:</a:t>
            </a:r>
          </a:p>
          <a:p>
            <a:pPr lvl="2"/>
            <a:r>
              <a:rPr lang="en-GB" sz="2000" dirty="0"/>
              <a:t>access to GPUs, fat nodes</a:t>
            </a:r>
          </a:p>
          <a:p>
            <a:pPr lvl="2"/>
            <a:r>
              <a:rPr lang="en-GB" sz="2000" dirty="0"/>
              <a:t>access to Spark, other </a:t>
            </a:r>
            <a:r>
              <a:rPr lang="en-GB" sz="2000" dirty="0" err="1"/>
              <a:t>BigData</a:t>
            </a:r>
            <a:r>
              <a:rPr lang="en-GB" sz="2000" dirty="0"/>
              <a:t>/ML environments</a:t>
            </a:r>
          </a:p>
          <a:p>
            <a:pPr lvl="2"/>
            <a:r>
              <a:rPr lang="en-GB" sz="2000" dirty="0"/>
              <a:t>auto-mount filesystems on notebooks</a:t>
            </a:r>
          </a:p>
          <a:p>
            <a:pPr lvl="2"/>
            <a:r>
              <a:rPr lang="en-GB" sz="2000" dirty="0"/>
              <a:t>…</a:t>
            </a:r>
          </a:p>
          <a:p>
            <a:pPr lvl="1"/>
            <a:r>
              <a:rPr lang="en-GB" sz="2200" dirty="0"/>
              <a:t>Community deployment for training</a:t>
            </a:r>
          </a:p>
          <a:p>
            <a:pPr lvl="2"/>
            <a:r>
              <a:rPr lang="en-GB" sz="2000" dirty="0">
                <a:solidFill>
                  <a:srgbClr val="000000"/>
                </a:solidFill>
              </a:rPr>
              <a:t>1 CPU / 1GB RAM and 10GB storage / user</a:t>
            </a:r>
          </a:p>
        </p:txBody>
      </p:sp>
    </p:spTree>
    <p:extLst>
      <p:ext uri="{BB962C8B-B14F-4D97-AF65-F5344CB8AC3E}">
        <p14:creationId xmlns:p14="http://schemas.microsoft.com/office/powerpoint/2010/main" val="352092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2286000" y="188195"/>
            <a:ext cx="6858000" cy="341632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/>
              <a:t>What does the Applications on Demand Service offer ?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sz="quarter" idx="15"/>
          </p:nvPr>
        </p:nvSpPr>
        <p:spPr>
          <a:xfrm>
            <a:off x="173176" y="895342"/>
            <a:ext cx="8804564" cy="3673196"/>
          </a:xfrm>
        </p:spPr>
        <p:txBody>
          <a:bodyPr/>
          <a:lstStyle/>
          <a:p>
            <a:r>
              <a:rPr lang="en-GB" sz="2000" dirty="0"/>
              <a:t>It is an </a:t>
            </a:r>
            <a:r>
              <a:rPr lang="en-GB" sz="2000" u="sng" dirty="0"/>
              <a:t>“open platform”</a:t>
            </a:r>
            <a:r>
              <a:rPr lang="en-GB" sz="2000" dirty="0"/>
              <a:t> to share and reuse applications.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000" dirty="0"/>
              <a:t>The service consist of:</a:t>
            </a:r>
          </a:p>
          <a:p>
            <a:pPr lvl="1"/>
            <a:r>
              <a:rPr lang="en-GB" sz="1800" dirty="0"/>
              <a:t>A pool of cloud compute resources for both compute/data intensive applications and for hosting of scientific services.</a:t>
            </a:r>
          </a:p>
          <a:p>
            <a:pPr lvl="1"/>
            <a:r>
              <a:rPr lang="en-GB" sz="1800" dirty="0"/>
              <a:t>Applications enabling tools (e.g.: Science Gateways and portals).</a:t>
            </a:r>
          </a:p>
          <a:p>
            <a:pPr lvl="1"/>
            <a:r>
              <a:rPr lang="en-GB" sz="1800" dirty="0"/>
              <a:t>A simplified access to the EGI infrastructure (based on EGI AAI Check-In + robot).</a:t>
            </a:r>
          </a:p>
          <a:p>
            <a:pPr lvl="1"/>
            <a:r>
              <a:rPr lang="en-GB" sz="1800" dirty="0"/>
              <a:t>A portfolio of scientific applications offered “as a services” through online graphical environments.</a:t>
            </a:r>
          </a:p>
          <a:p>
            <a:pPr lvl="1"/>
            <a:r>
              <a:rPr lang="en-GB" sz="1800" dirty="0"/>
              <a:t>A network of consultants who can provide guidance on the use of the service.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3812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high-level service overview</a:t>
            </a:r>
          </a:p>
        </p:txBody>
      </p:sp>
      <p:grpSp>
        <p:nvGrpSpPr>
          <p:cNvPr id="100" name="Gruppo 99"/>
          <p:cNvGrpSpPr/>
          <p:nvPr/>
        </p:nvGrpSpPr>
        <p:grpSpPr>
          <a:xfrm>
            <a:off x="830698" y="582749"/>
            <a:ext cx="7045259" cy="3810319"/>
            <a:chOff x="179512" y="1906196"/>
            <a:chExt cx="7045259" cy="4618568"/>
          </a:xfrm>
        </p:grpSpPr>
        <p:cxnSp>
          <p:nvCxnSpPr>
            <p:cNvPr id="101" name="Connettore 2 100"/>
            <p:cNvCxnSpPr/>
            <p:nvPr/>
          </p:nvCxnSpPr>
          <p:spPr>
            <a:xfrm flipH="1">
              <a:off x="1259632" y="4426476"/>
              <a:ext cx="180020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CasellaDiTesto 101"/>
            <p:cNvSpPr txBox="1"/>
            <p:nvPr/>
          </p:nvSpPr>
          <p:spPr>
            <a:xfrm>
              <a:off x="179512" y="4365104"/>
              <a:ext cx="1152128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Scientific publications</a:t>
              </a:r>
            </a:p>
          </p:txBody>
        </p:sp>
        <p:pic>
          <p:nvPicPr>
            <p:cNvPr id="103" name="Picture 12" descr="http://www.eu-emi.eu/image/image_gallery?uuid=b241911a-8d40-4f49-8b5d-3789250404a6&amp;groupId=14057&amp;t=129189812317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674" y="3262039"/>
              <a:ext cx="453196" cy="26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Rectangle 11"/>
            <p:cNvSpPr/>
            <p:nvPr/>
          </p:nvSpPr>
          <p:spPr>
            <a:xfrm>
              <a:off x="3514111" y="2790052"/>
              <a:ext cx="2062414" cy="1502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Cloud compute and storage resources</a:t>
              </a:r>
            </a:p>
          </p:txBody>
        </p:sp>
        <p:sp>
          <p:nvSpPr>
            <p:cNvPr id="105" name="Rectangle 12"/>
            <p:cNvSpPr/>
            <p:nvPr/>
          </p:nvSpPr>
          <p:spPr>
            <a:xfrm>
              <a:off x="3660183" y="2238315"/>
              <a:ext cx="823045" cy="7512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Application hosting framework 1</a:t>
              </a:r>
            </a:p>
          </p:txBody>
        </p:sp>
        <p:sp>
          <p:nvSpPr>
            <p:cNvPr id="106" name="Rectangle 14"/>
            <p:cNvSpPr/>
            <p:nvPr/>
          </p:nvSpPr>
          <p:spPr>
            <a:xfrm>
              <a:off x="3656986" y="4126209"/>
              <a:ext cx="823045" cy="75121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Application hosting framework 3</a:t>
              </a:r>
            </a:p>
          </p:txBody>
        </p:sp>
        <p:sp>
          <p:nvSpPr>
            <p:cNvPr id="107" name="Rectangle 15"/>
            <p:cNvSpPr/>
            <p:nvPr/>
          </p:nvSpPr>
          <p:spPr>
            <a:xfrm>
              <a:off x="4629675" y="4126209"/>
              <a:ext cx="823045" cy="7512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Application hosting framework X</a:t>
              </a:r>
            </a:p>
          </p:txBody>
        </p:sp>
        <p:sp>
          <p:nvSpPr>
            <p:cNvPr id="108" name="Rectangle 16"/>
            <p:cNvSpPr/>
            <p:nvPr/>
          </p:nvSpPr>
          <p:spPr>
            <a:xfrm>
              <a:off x="2286747" y="3188341"/>
              <a:ext cx="1217554" cy="7512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The EOSC Marketplace</a:t>
              </a:r>
            </a:p>
          </p:txBody>
        </p:sp>
        <p:cxnSp>
          <p:nvCxnSpPr>
            <p:cNvPr id="109" name="Straight Arrow Connector 17"/>
            <p:cNvCxnSpPr/>
            <p:nvPr/>
          </p:nvCxnSpPr>
          <p:spPr>
            <a:xfrm>
              <a:off x="1775552" y="3582412"/>
              <a:ext cx="51119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1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5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9592" y="3263463"/>
              <a:ext cx="598578" cy="600971"/>
            </a:xfrm>
            <a:prstGeom prst="rect">
              <a:avLst/>
            </a:prstGeom>
          </p:spPr>
        </p:pic>
        <p:pic>
          <p:nvPicPr>
            <p:cNvPr id="111" name="Picture 1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5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87674" y="3263463"/>
              <a:ext cx="598578" cy="600971"/>
            </a:xfrm>
            <a:prstGeom prst="rect">
              <a:avLst/>
            </a:prstGeom>
          </p:spPr>
        </p:pic>
        <p:pic>
          <p:nvPicPr>
            <p:cNvPr id="112" name="Picture 2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5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8075" y="3488827"/>
              <a:ext cx="598578" cy="600971"/>
            </a:xfrm>
            <a:prstGeom prst="rect">
              <a:avLst/>
            </a:prstGeom>
          </p:spPr>
        </p:pic>
        <p:cxnSp>
          <p:nvCxnSpPr>
            <p:cNvPr id="113" name="Straight Arrow Connector 21"/>
            <p:cNvCxnSpPr/>
            <p:nvPr/>
          </p:nvCxnSpPr>
          <p:spPr>
            <a:xfrm flipV="1">
              <a:off x="2945581" y="3939557"/>
              <a:ext cx="0" cy="98791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22"/>
            <p:cNvSpPr txBox="1"/>
            <p:nvPr/>
          </p:nvSpPr>
          <p:spPr>
            <a:xfrm>
              <a:off x="1040656" y="4067116"/>
              <a:ext cx="70083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Users</a:t>
              </a:r>
            </a:p>
          </p:txBody>
        </p:sp>
        <p:sp>
          <p:nvSpPr>
            <p:cNvPr id="115" name="TextBox 23"/>
            <p:cNvSpPr txBox="1"/>
            <p:nvPr/>
          </p:nvSpPr>
          <p:spPr>
            <a:xfrm>
              <a:off x="2560600" y="5662989"/>
              <a:ext cx="91884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i="1" dirty="0"/>
                <a:t>Support</a:t>
              </a:r>
              <a:br>
                <a:rPr lang="en-GB" i="1" dirty="0"/>
              </a:br>
              <a:r>
                <a:rPr lang="en-GB" i="1" dirty="0"/>
                <a:t>teams</a:t>
              </a:r>
            </a:p>
          </p:txBody>
        </p:sp>
        <p:pic>
          <p:nvPicPr>
            <p:cNvPr id="116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5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2644" y="5038516"/>
              <a:ext cx="482464" cy="484393"/>
            </a:xfrm>
            <a:prstGeom prst="rect">
              <a:avLst/>
            </a:prstGeom>
          </p:spPr>
        </p:pic>
        <p:pic>
          <p:nvPicPr>
            <p:cNvPr id="117" name="Picture 2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5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40726" y="5038516"/>
              <a:ext cx="482464" cy="484393"/>
            </a:xfrm>
            <a:prstGeom prst="rect">
              <a:avLst/>
            </a:prstGeom>
          </p:spPr>
        </p:pic>
        <p:pic>
          <p:nvPicPr>
            <p:cNvPr id="118" name="Picture 2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5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77111" y="5263881"/>
              <a:ext cx="482464" cy="484393"/>
            </a:xfrm>
            <a:prstGeom prst="rect">
              <a:avLst/>
            </a:prstGeom>
          </p:spPr>
        </p:pic>
        <p:pic>
          <p:nvPicPr>
            <p:cNvPr id="119" name="Picture 6" descr="https://upload.wikimedia.org/wikipedia/commons/thumb/c/c2/F_icon.svg/2000px-F_icon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567" y="2966310"/>
              <a:ext cx="237294" cy="246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10" descr="http://images.dailytech.com/frontpage/fp__G_is_For_Google_New_Logo_Thumb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043" y="2621293"/>
              <a:ext cx="314185" cy="325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Rectangle 29"/>
            <p:cNvSpPr/>
            <p:nvPr/>
          </p:nvSpPr>
          <p:spPr>
            <a:xfrm>
              <a:off x="3660183" y="1910636"/>
              <a:ext cx="360000" cy="3278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App.</a:t>
              </a:r>
              <a:br>
                <a:rPr lang="en-GB" sz="1050" dirty="0">
                  <a:solidFill>
                    <a:schemeClr val="tx1"/>
                  </a:solidFill>
                </a:rPr>
              </a:br>
              <a:r>
                <a:rPr lang="en-GB" sz="105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2" name="Rectangle 30"/>
            <p:cNvSpPr/>
            <p:nvPr/>
          </p:nvSpPr>
          <p:spPr>
            <a:xfrm>
              <a:off x="4119490" y="1914874"/>
              <a:ext cx="360000" cy="3278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App.</a:t>
              </a:r>
              <a:br>
                <a:rPr lang="en-GB" sz="1050" dirty="0">
                  <a:solidFill>
                    <a:schemeClr val="tx1"/>
                  </a:solidFill>
                </a:rPr>
              </a:br>
              <a:r>
                <a:rPr lang="en-GB" sz="1050" dirty="0">
                  <a:solidFill>
                    <a:schemeClr val="tx1"/>
                  </a:solidFill>
                </a:rPr>
                <a:t>K</a:t>
              </a:r>
            </a:p>
          </p:txBody>
        </p:sp>
        <p:sp>
          <p:nvSpPr>
            <p:cNvPr id="123" name="TextBox 31"/>
            <p:cNvSpPr txBox="1"/>
            <p:nvPr/>
          </p:nvSpPr>
          <p:spPr>
            <a:xfrm>
              <a:off x="3941856" y="1963163"/>
              <a:ext cx="26481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900" dirty="0"/>
                <a:t>…</a:t>
              </a:r>
              <a:endParaRPr lang="en-US" sz="900" dirty="0"/>
            </a:p>
          </p:txBody>
        </p:sp>
        <p:sp>
          <p:nvSpPr>
            <p:cNvPr id="124" name="Rectangle 32"/>
            <p:cNvSpPr/>
            <p:nvPr/>
          </p:nvSpPr>
          <p:spPr>
            <a:xfrm>
              <a:off x="4638969" y="1906196"/>
              <a:ext cx="360000" cy="32788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App.</a:t>
              </a:r>
              <a:br>
                <a:rPr lang="en-GB" sz="1050" dirty="0">
                  <a:solidFill>
                    <a:schemeClr val="tx1"/>
                  </a:solidFill>
                </a:rPr>
              </a:br>
              <a:r>
                <a:rPr lang="en-GB" sz="105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5" name="Rectangle 33"/>
            <p:cNvSpPr/>
            <p:nvPr/>
          </p:nvSpPr>
          <p:spPr>
            <a:xfrm>
              <a:off x="5098276" y="1910434"/>
              <a:ext cx="360000" cy="32788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App.</a:t>
              </a:r>
              <a:br>
                <a:rPr lang="en-GB" sz="1050" dirty="0">
                  <a:solidFill>
                    <a:schemeClr val="tx1"/>
                  </a:solidFill>
                </a:rPr>
              </a:br>
              <a:r>
                <a:rPr lang="en-GB" sz="1050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26" name="TextBox 34"/>
            <p:cNvSpPr txBox="1"/>
            <p:nvPr/>
          </p:nvSpPr>
          <p:spPr>
            <a:xfrm>
              <a:off x="4920642" y="1958723"/>
              <a:ext cx="26481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900" dirty="0"/>
                <a:t>…</a:t>
              </a:r>
              <a:endParaRPr lang="en-US" sz="900" dirty="0"/>
            </a:p>
          </p:txBody>
        </p:sp>
        <p:sp>
          <p:nvSpPr>
            <p:cNvPr id="127" name="Rectangle 35"/>
            <p:cNvSpPr/>
            <p:nvPr/>
          </p:nvSpPr>
          <p:spPr>
            <a:xfrm>
              <a:off x="3663921" y="4873185"/>
              <a:ext cx="360000" cy="32788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App.</a:t>
              </a:r>
              <a:br>
                <a:rPr lang="en-GB" sz="1050" dirty="0">
                  <a:solidFill>
                    <a:schemeClr val="tx1"/>
                  </a:solidFill>
                </a:rPr>
              </a:br>
              <a:r>
                <a:rPr lang="en-GB" sz="105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8" name="Rectangle 36"/>
            <p:cNvSpPr/>
            <p:nvPr/>
          </p:nvSpPr>
          <p:spPr>
            <a:xfrm>
              <a:off x="4123228" y="4877423"/>
              <a:ext cx="360000" cy="32788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App.</a:t>
              </a:r>
              <a:br>
                <a:rPr lang="en-GB" sz="1050" dirty="0">
                  <a:solidFill>
                    <a:schemeClr val="tx1"/>
                  </a:solidFill>
                </a:rPr>
              </a:br>
              <a:r>
                <a:rPr lang="en-GB" sz="1050" dirty="0">
                  <a:solidFill>
                    <a:schemeClr val="tx1"/>
                  </a:solidFill>
                </a:rPr>
                <a:t>M</a:t>
              </a:r>
            </a:p>
          </p:txBody>
        </p:sp>
        <p:sp>
          <p:nvSpPr>
            <p:cNvPr id="129" name="TextBox 37"/>
            <p:cNvSpPr txBox="1"/>
            <p:nvPr/>
          </p:nvSpPr>
          <p:spPr>
            <a:xfrm>
              <a:off x="3945594" y="4925712"/>
              <a:ext cx="26481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900" dirty="0"/>
                <a:t>…</a:t>
              </a:r>
              <a:endParaRPr lang="en-US" sz="900" dirty="0"/>
            </a:p>
          </p:txBody>
        </p:sp>
        <p:sp>
          <p:nvSpPr>
            <p:cNvPr id="130" name="Rectangle 38"/>
            <p:cNvSpPr/>
            <p:nvPr/>
          </p:nvSpPr>
          <p:spPr>
            <a:xfrm>
              <a:off x="4633413" y="4874948"/>
              <a:ext cx="360000" cy="3278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App.</a:t>
              </a:r>
              <a:br>
                <a:rPr lang="en-GB" sz="1050" dirty="0">
                  <a:solidFill>
                    <a:schemeClr val="tx1"/>
                  </a:solidFill>
                </a:rPr>
              </a:br>
              <a:r>
                <a:rPr lang="en-GB" sz="105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1" name="Rectangle 39"/>
            <p:cNvSpPr/>
            <p:nvPr/>
          </p:nvSpPr>
          <p:spPr>
            <a:xfrm>
              <a:off x="5092720" y="4879186"/>
              <a:ext cx="360000" cy="3278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App.</a:t>
              </a:r>
              <a:br>
                <a:rPr lang="en-GB" sz="1050" dirty="0">
                  <a:solidFill>
                    <a:schemeClr val="tx1"/>
                  </a:solidFill>
                </a:rPr>
              </a:br>
              <a:r>
                <a:rPr lang="en-GB" sz="1050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132" name="TextBox 40"/>
            <p:cNvSpPr txBox="1"/>
            <p:nvPr/>
          </p:nvSpPr>
          <p:spPr>
            <a:xfrm>
              <a:off x="4915086" y="4927475"/>
              <a:ext cx="26481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900" dirty="0"/>
                <a:t>…</a:t>
              </a:r>
              <a:endParaRPr lang="en-US" sz="900" dirty="0"/>
            </a:p>
          </p:txBody>
        </p:sp>
        <p:sp>
          <p:nvSpPr>
            <p:cNvPr id="133" name="TextBox 41"/>
            <p:cNvSpPr txBox="1"/>
            <p:nvPr/>
          </p:nvSpPr>
          <p:spPr>
            <a:xfrm>
              <a:off x="2262017" y="4411951"/>
              <a:ext cx="70473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Identity vetting</a:t>
              </a:r>
            </a:p>
          </p:txBody>
        </p:sp>
        <p:sp>
          <p:nvSpPr>
            <p:cNvPr id="134" name="Rectangle 42"/>
            <p:cNvSpPr/>
            <p:nvPr/>
          </p:nvSpPr>
          <p:spPr>
            <a:xfrm>
              <a:off x="6151233" y="3163410"/>
              <a:ext cx="1073538" cy="751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000000"/>
                  </a:solidFill>
                </a:rPr>
                <a:t>EGI Accounting system</a:t>
              </a:r>
            </a:p>
          </p:txBody>
        </p:sp>
        <p:cxnSp>
          <p:nvCxnSpPr>
            <p:cNvPr id="135" name="Straight Arrow Connector 43"/>
            <p:cNvCxnSpPr>
              <a:stCxn id="104" idx="3"/>
              <a:endCxn id="134" idx="1"/>
            </p:cNvCxnSpPr>
            <p:nvPr/>
          </p:nvCxnSpPr>
          <p:spPr>
            <a:xfrm flipV="1">
              <a:off x="5576525" y="3539017"/>
              <a:ext cx="574708" cy="22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44"/>
            <p:cNvSpPr txBox="1"/>
            <p:nvPr/>
          </p:nvSpPr>
          <p:spPr>
            <a:xfrm>
              <a:off x="5478549" y="3161675"/>
              <a:ext cx="70473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Usage stats</a:t>
              </a:r>
            </a:p>
          </p:txBody>
        </p:sp>
        <p:cxnSp>
          <p:nvCxnSpPr>
            <p:cNvPr id="137" name="Elbow Connector 45"/>
            <p:cNvCxnSpPr>
              <a:stCxn id="134" idx="2"/>
            </p:cNvCxnSpPr>
            <p:nvPr/>
          </p:nvCxnSpPr>
          <p:spPr>
            <a:xfrm rot="5400000">
              <a:off x="4022687" y="3315127"/>
              <a:ext cx="2065819" cy="3264812"/>
            </a:xfrm>
            <a:prstGeom prst="bentConnector2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46"/>
            <p:cNvSpPr txBox="1"/>
            <p:nvPr/>
          </p:nvSpPr>
          <p:spPr>
            <a:xfrm>
              <a:off x="4841051" y="5564945"/>
              <a:ext cx="70473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Usage stats</a:t>
              </a:r>
            </a:p>
          </p:txBody>
        </p:sp>
        <p:cxnSp>
          <p:nvCxnSpPr>
            <p:cNvPr id="139" name="Straight Arrow Connector 47"/>
            <p:cNvCxnSpPr/>
            <p:nvPr/>
          </p:nvCxnSpPr>
          <p:spPr>
            <a:xfrm flipH="1" flipV="1">
              <a:off x="1866653" y="4401367"/>
              <a:ext cx="685991" cy="678508"/>
            </a:xfrm>
            <a:prstGeom prst="straightConnector1">
              <a:avLst/>
            </a:prstGeom>
            <a:ln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48"/>
            <p:cNvSpPr txBox="1"/>
            <p:nvPr/>
          </p:nvSpPr>
          <p:spPr>
            <a:xfrm>
              <a:off x="2870764" y="4345691"/>
              <a:ext cx="7047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err="1"/>
                <a:t>Approve,suspend</a:t>
              </a:r>
              <a:r>
                <a:rPr lang="en-US" sz="1050" dirty="0"/>
                <a:t> users</a:t>
              </a:r>
            </a:p>
          </p:txBody>
        </p:sp>
        <p:pic>
          <p:nvPicPr>
            <p:cNvPr id="141" name="Immagine 1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52" y="4869160"/>
              <a:ext cx="1418554" cy="506350"/>
            </a:xfrm>
            <a:prstGeom prst="rect">
              <a:avLst/>
            </a:prstGeom>
          </p:spPr>
        </p:pic>
      </p:grpSp>
      <p:sp>
        <p:nvSpPr>
          <p:cNvPr id="142" name="Rectangle 13"/>
          <p:cNvSpPr/>
          <p:nvPr/>
        </p:nvSpPr>
        <p:spPr>
          <a:xfrm>
            <a:off x="5284058" y="860769"/>
            <a:ext cx="823045" cy="5634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Application hosting framework 2</a:t>
            </a:r>
          </a:p>
        </p:txBody>
      </p:sp>
      <p:sp>
        <p:nvSpPr>
          <p:cNvPr id="143" name="Segnaposto testo 3"/>
          <p:cNvSpPr>
            <a:spLocks noGrp="1"/>
          </p:cNvSpPr>
          <p:nvPr>
            <p:ph type="body" sz="quarter" idx="15"/>
          </p:nvPr>
        </p:nvSpPr>
        <p:spPr>
          <a:xfrm>
            <a:off x="339437" y="4269034"/>
            <a:ext cx="8430491" cy="587096"/>
          </a:xfrm>
        </p:spPr>
        <p:txBody>
          <a:bodyPr/>
          <a:lstStyle/>
          <a:p>
            <a:pPr marL="0" indent="0" algn="just">
              <a:buNone/>
            </a:pPr>
            <a:r>
              <a:rPr lang="en-GB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Marketplace is the entry point to access the Service and request the available applications</a:t>
            </a:r>
          </a:p>
          <a:p>
            <a:pPr algn="just"/>
            <a:endParaRPr lang="en-GB" sz="1400" dirty="0"/>
          </a:p>
        </p:txBody>
      </p:sp>
      <p:pic>
        <p:nvPicPr>
          <p:cNvPr id="47" name="Picture 2" descr="Guse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53" y="582749"/>
            <a:ext cx="427323" cy="50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86" y="534687"/>
            <a:ext cx="706318" cy="54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@FutureGatewayFramewor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90" y="2903024"/>
            <a:ext cx="470055" cy="47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2 3"/>
          <p:cNvCxnSpPr>
            <a:endCxn id="105" idx="1"/>
          </p:cNvCxnSpPr>
          <p:nvPr/>
        </p:nvCxnSpPr>
        <p:spPr>
          <a:xfrm>
            <a:off x="3686294" y="883662"/>
            <a:ext cx="625075" cy="2829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>
            <a:stCxn id="48" idx="1"/>
            <a:endCxn id="142" idx="3"/>
          </p:cNvCxnSpPr>
          <p:nvPr/>
        </p:nvCxnSpPr>
        <p:spPr>
          <a:xfrm flipH="1">
            <a:off x="6107103" y="806454"/>
            <a:ext cx="590783" cy="3360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>
            <a:stCxn id="49" idx="1"/>
            <a:endCxn id="107" idx="3"/>
          </p:cNvCxnSpPr>
          <p:nvPr/>
        </p:nvCxnSpPr>
        <p:spPr>
          <a:xfrm flipH="1" flipV="1">
            <a:off x="6103906" y="2724136"/>
            <a:ext cx="477084" cy="4139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6" descr="Image result for starhub logo">
            <a:extLst>
              <a:ext uri="{FF2B5EF4-FFF2-40B4-BE49-F238E27FC236}">
                <a16:creationId xmlns="" xmlns:a16="http://schemas.microsoft.com/office/drawing/2014/main" id="{11DD7790-27D8-3E47-97B7-BDC070EE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28" y="3500957"/>
            <a:ext cx="940695" cy="4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2 9"/>
          <p:cNvCxnSpPr>
            <a:stCxn id="56" idx="0"/>
          </p:cNvCxnSpPr>
          <p:nvPr/>
        </p:nvCxnSpPr>
        <p:spPr>
          <a:xfrm flipH="1" flipV="1">
            <a:off x="4857858" y="2912727"/>
            <a:ext cx="92818" cy="588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18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EGI AAI Check-In architecture</a:t>
            </a:r>
            <a:endParaRPr lang="en-GB" dirty="0"/>
          </a:p>
        </p:txBody>
      </p:sp>
      <p:sp>
        <p:nvSpPr>
          <p:cNvPr id="5" name="Shape 118"/>
          <p:cNvSpPr txBox="1">
            <a:spLocks noGrp="1"/>
          </p:cNvSpPr>
          <p:nvPr>
            <p:ph type="body" sz="quarter" idx="15"/>
          </p:nvPr>
        </p:nvSpPr>
        <p:spPr>
          <a:xfrm>
            <a:off x="176645" y="654844"/>
            <a:ext cx="8754341" cy="24598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●"/>
            </a:pPr>
            <a:r>
              <a:rPr lang="en-US" sz="1800" dirty="0"/>
              <a:t>Federated Identity Access Management (IAM) solution for research </a:t>
            </a:r>
            <a:r>
              <a:rPr lang="en-US" sz="1800" dirty="0" smtClean="0"/>
              <a:t>communities.</a:t>
            </a:r>
          </a:p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●"/>
            </a:pPr>
            <a:r>
              <a:rPr lang="en-US" sz="1800" dirty="0" smtClean="0"/>
              <a:t>Combines </a:t>
            </a:r>
            <a:r>
              <a:rPr lang="en-US" sz="1800" dirty="0"/>
              <a:t>multi-protocol federated access and flexible group/Virtual Organization management capabilities in one single </a:t>
            </a:r>
            <a:r>
              <a:rPr lang="en-US" sz="1800" dirty="0" smtClean="0"/>
              <a:t>platform.</a:t>
            </a:r>
          </a:p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●"/>
            </a:pPr>
            <a:r>
              <a:rPr lang="en-US" sz="1800" dirty="0" smtClean="0"/>
              <a:t>Designed </a:t>
            </a:r>
            <a:r>
              <a:rPr lang="en-US" sz="1800" dirty="0"/>
              <a:t>to enable users to transparently access distributed federated service providers.</a:t>
            </a:r>
          </a:p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●"/>
            </a:pPr>
            <a:r>
              <a:rPr lang="en-US" sz="1800" dirty="0"/>
              <a:t>Minimize overhead for end users, communities and service providers.</a:t>
            </a:r>
          </a:p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●"/>
            </a:pPr>
            <a:r>
              <a:rPr lang="en-US" sz="1800" dirty="0"/>
              <a:t>Implements the AARC </a:t>
            </a:r>
            <a:r>
              <a:rPr lang="en-US" sz="1800" dirty="0" smtClean="0"/>
              <a:t>blueprint</a:t>
            </a:r>
            <a:endParaRPr lang="en-US" sz="1800" dirty="0"/>
          </a:p>
        </p:txBody>
      </p:sp>
      <p:pic>
        <p:nvPicPr>
          <p:cNvPr id="6" name="Shape 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91115" y="4253599"/>
            <a:ext cx="741295" cy="83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0456" y="2954762"/>
            <a:ext cx="682613" cy="62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4815" y="2987797"/>
            <a:ext cx="629636" cy="62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1846" y="4256968"/>
            <a:ext cx="675409" cy="831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23"/>
          <p:cNvSpPr txBox="1"/>
          <p:nvPr/>
        </p:nvSpPr>
        <p:spPr>
          <a:xfrm>
            <a:off x="6150979" y="4452987"/>
            <a:ext cx="2392946" cy="629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dirty="0" smtClean="0"/>
              <a:t>Service Providers SP (from and outside EGI)</a:t>
            </a:r>
            <a:endParaRPr lang="en-US" sz="1200" dirty="0"/>
          </a:p>
        </p:txBody>
      </p:sp>
      <p:cxnSp>
        <p:nvCxnSpPr>
          <p:cNvPr id="11" name="Shape 124"/>
          <p:cNvCxnSpPr>
            <a:stCxn id="8" idx="1"/>
          </p:cNvCxnSpPr>
          <p:nvPr/>
        </p:nvCxnSpPr>
        <p:spPr>
          <a:xfrm flipH="1">
            <a:off x="4619238" y="3348952"/>
            <a:ext cx="955577" cy="926727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12" name="Shape 125"/>
          <p:cNvCxnSpPr>
            <a:stCxn id="6" idx="3"/>
            <a:endCxn id="9" idx="1"/>
          </p:cNvCxnSpPr>
          <p:nvPr/>
        </p:nvCxnSpPr>
        <p:spPr>
          <a:xfrm>
            <a:off x="4532410" y="4672589"/>
            <a:ext cx="1019436" cy="1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13" name="Shape 126"/>
          <p:cNvCxnSpPr>
            <a:stCxn id="6" idx="0"/>
            <a:endCxn id="7" idx="2"/>
          </p:cNvCxnSpPr>
          <p:nvPr/>
        </p:nvCxnSpPr>
        <p:spPr>
          <a:xfrm flipV="1">
            <a:off x="4161763" y="3614903"/>
            <a:ext cx="0" cy="608282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14" name="Shape 127"/>
          <p:cNvSpPr/>
          <p:nvPr/>
        </p:nvSpPr>
        <p:spPr>
          <a:xfrm>
            <a:off x="1657350" y="4357724"/>
            <a:ext cx="1214104" cy="629727"/>
          </a:xfrm>
          <a:prstGeom prst="verticalScrol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dk1"/>
                </a:solidFill>
              </a:rPr>
              <a:t>Identity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dk1"/>
                </a:solidFill>
              </a:rPr>
              <a:t>Providers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200" dirty="0" err="1" smtClean="0">
                <a:solidFill>
                  <a:schemeClr val="dk1"/>
                </a:solidFill>
              </a:rPr>
              <a:t>IdP</a:t>
            </a:r>
            <a:r>
              <a:rPr lang="en-US" sz="1200" dirty="0" smtClean="0">
                <a:solidFill>
                  <a:schemeClr val="dk1"/>
                </a:solidFill>
              </a:rPr>
              <a:t> (from EGI)</a:t>
            </a:r>
            <a:endParaRPr lang="en-US" sz="1200" dirty="0">
              <a:solidFill>
                <a:schemeClr val="dk1"/>
              </a:solidFill>
            </a:endParaRPr>
          </a:p>
        </p:txBody>
      </p:sp>
      <p:cxnSp>
        <p:nvCxnSpPr>
          <p:cNvPr id="15" name="Shape 128"/>
          <p:cNvCxnSpPr>
            <a:stCxn id="6" idx="1"/>
            <a:endCxn id="14" idx="3"/>
          </p:cNvCxnSpPr>
          <p:nvPr/>
        </p:nvCxnSpPr>
        <p:spPr>
          <a:xfrm flipH="1">
            <a:off x="2792738" y="4672588"/>
            <a:ext cx="998377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16" name="Shape 129"/>
          <p:cNvCxnSpPr>
            <a:stCxn id="8" idx="2"/>
            <a:endCxn id="9" idx="0"/>
          </p:cNvCxnSpPr>
          <p:nvPr/>
        </p:nvCxnSpPr>
        <p:spPr>
          <a:xfrm flipH="1">
            <a:off x="5889551" y="3646503"/>
            <a:ext cx="82" cy="58139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17" name="Shape 127"/>
          <p:cNvSpPr/>
          <p:nvPr/>
        </p:nvSpPr>
        <p:spPr>
          <a:xfrm>
            <a:off x="1657351" y="3503628"/>
            <a:ext cx="1250828" cy="772051"/>
          </a:xfrm>
          <a:prstGeom prst="verticalScrol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dk1"/>
                </a:solidFill>
              </a:rPr>
              <a:t>Identity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200" dirty="0">
                <a:solidFill>
                  <a:schemeClr val="dk1"/>
                </a:solidFill>
              </a:rPr>
              <a:t>Providers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200" dirty="0" err="1" smtClean="0">
                <a:solidFill>
                  <a:schemeClr val="dk1"/>
                </a:solidFill>
              </a:rPr>
              <a:t>IdP</a:t>
            </a:r>
            <a:r>
              <a:rPr lang="en-US" sz="1200" dirty="0" smtClean="0">
                <a:solidFill>
                  <a:schemeClr val="dk1"/>
                </a:solidFill>
              </a:rPr>
              <a:t> (outside EGI)</a:t>
            </a:r>
            <a:endParaRPr lang="en-US" sz="1200" dirty="0">
              <a:solidFill>
                <a:schemeClr val="dk1"/>
              </a:solidFill>
            </a:endParaRPr>
          </a:p>
        </p:txBody>
      </p:sp>
      <p:cxnSp>
        <p:nvCxnSpPr>
          <p:cNvPr id="18" name="Shape 128"/>
          <p:cNvCxnSpPr>
            <a:endCxn id="17" idx="3"/>
          </p:cNvCxnSpPr>
          <p:nvPr/>
        </p:nvCxnSpPr>
        <p:spPr>
          <a:xfrm flipH="1" flipV="1">
            <a:off x="2811673" y="3889654"/>
            <a:ext cx="979442" cy="563333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15165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EGI Operations services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0240" y="953818"/>
            <a:ext cx="9227180" cy="4494717"/>
            <a:chOff x="593569" y="890653"/>
            <a:chExt cx="10562440" cy="5418667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2249720203"/>
                </p:ext>
              </p:extLst>
            </p:nvPr>
          </p:nvGraphicFramePr>
          <p:xfrm>
            <a:off x="1703512" y="890653"/>
            <a:ext cx="9248576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593569" y="4515191"/>
              <a:ext cx="1443267" cy="1150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Making services </a:t>
              </a:r>
              <a:r>
                <a:rPr lang="en-US" sz="1400" b="1" dirty="0" smtClean="0"/>
                <a:t>discoverable</a:t>
              </a:r>
            </a:p>
            <a:p>
              <a:pPr algn="ctr"/>
              <a:r>
                <a:rPr lang="en-US" sz="1400" dirty="0"/>
                <a:t>a</a:t>
              </a:r>
              <a:r>
                <a:rPr lang="en-US" sz="1400" dirty="0" smtClean="0"/>
                <a:t>nd </a:t>
              </a:r>
              <a:r>
                <a:rPr lang="en-US" sz="1400" b="1" dirty="0" smtClean="0"/>
                <a:t>orderable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13686" y="2489358"/>
              <a:ext cx="1443267" cy="89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Making services </a:t>
              </a:r>
              <a:r>
                <a:rPr lang="en-US" sz="1400" b="1" dirty="0" smtClean="0"/>
                <a:t>accessible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38065" y="1075938"/>
              <a:ext cx="1443267" cy="89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Making services</a:t>
              </a:r>
              <a:br>
                <a:rPr lang="en-US" sz="1400" dirty="0" smtClean="0"/>
              </a:br>
              <a:r>
                <a:rPr lang="en-US" sz="1400" b="1" dirty="0" smtClean="0"/>
                <a:t>robust</a:t>
              </a:r>
              <a:endParaRPr lang="en-US" sz="1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61557" y="1148089"/>
              <a:ext cx="1443267" cy="89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Making </a:t>
              </a:r>
              <a:r>
                <a:rPr lang="en-US" sz="1400" b="1" dirty="0" smtClean="0"/>
                <a:t>problems resolvable</a:t>
              </a:r>
              <a:endParaRPr lang="en-US" sz="1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12742" y="2503789"/>
              <a:ext cx="1443267" cy="89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Making services</a:t>
              </a:r>
              <a:br>
                <a:rPr lang="en-US" sz="1400" dirty="0" smtClean="0"/>
              </a:br>
              <a:r>
                <a:rPr lang="en-US" sz="1400" b="1" dirty="0" smtClean="0"/>
                <a:t>usable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314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79077" y="169145"/>
            <a:ext cx="6079148" cy="341632"/>
          </a:xfrm>
        </p:spPr>
        <p:txBody>
          <a:bodyPr/>
          <a:lstStyle/>
          <a:p>
            <a:r>
              <a:rPr lang="en-GB" dirty="0"/>
              <a:t>ARGO </a:t>
            </a:r>
            <a:r>
              <a:rPr lang="en-GB" dirty="0" smtClean="0"/>
              <a:t>– The EGI Monitoring System</a:t>
            </a:r>
            <a:endParaRPr lang="en-GB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4"/>
          </p:nvPr>
        </p:nvSpPr>
        <p:spPr>
          <a:xfrm>
            <a:off x="2579076" y="552158"/>
            <a:ext cx="4728795" cy="369332"/>
          </a:xfrm>
        </p:spPr>
        <p:txBody>
          <a:bodyPr/>
          <a:lstStyle/>
          <a:p>
            <a:r>
              <a:rPr lang="en-GB" dirty="0" smtClean="0"/>
              <a:t>https://argo.egi.eu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8" y="981678"/>
            <a:ext cx="7392845" cy="38087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49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partners</a:t>
            </a:r>
          </a:p>
        </p:txBody>
      </p:sp>
      <p:pic>
        <p:nvPicPr>
          <p:cNvPr id="5" name="Picture 4" descr="Screen Shot 2016-10-17 at 22.49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147" y="843558"/>
            <a:ext cx="6753225" cy="3946215"/>
          </a:xfrm>
          <a:prstGeom prst="rect">
            <a:avLst/>
          </a:prstGeom>
        </p:spPr>
      </p:pic>
      <p:sp>
        <p:nvSpPr>
          <p:cNvPr id="6" name="object 29"/>
          <p:cNvSpPr txBox="1"/>
          <p:nvPr/>
        </p:nvSpPr>
        <p:spPr>
          <a:xfrm>
            <a:off x="5250023" y="1680228"/>
            <a:ext cx="64139" cy="104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4">
              <a:lnSpc>
                <a:spcPts val="750"/>
              </a:lnSpc>
              <a:spcBef>
                <a:spcPts val="38"/>
              </a:spcBef>
            </a:pPr>
            <a:endParaRPr sz="700" dirty="0">
              <a:latin typeface="Times New Roman"/>
              <a:cs typeface="Times New Roman"/>
            </a:endParaRPr>
          </a:p>
        </p:txBody>
      </p:sp>
      <p:pic>
        <p:nvPicPr>
          <p:cNvPr id="7" name="Picture 6" descr="Screen Shot 2015-05-18 at 01.59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1815666"/>
            <a:ext cx="995404" cy="54006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1167594"/>
            <a:ext cx="1255272" cy="432048"/>
          </a:xfrm>
          <a:prstGeom prst="rect">
            <a:avLst/>
          </a:prstGeom>
        </p:spPr>
      </p:pic>
      <p:pic>
        <p:nvPicPr>
          <p:cNvPr id="9" name="Picture 8" descr="Screen Shot 2015-05-18 at 01.57.2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591" y="4038313"/>
            <a:ext cx="756084" cy="369641"/>
          </a:xfrm>
          <a:prstGeom prst="rect">
            <a:avLst/>
          </a:prstGeom>
        </p:spPr>
      </p:pic>
      <p:pic>
        <p:nvPicPr>
          <p:cNvPr id="10" name="Picture 9" descr="Screen Shot 2015-05-18 at 01.56.13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25" y="3003814"/>
            <a:ext cx="907587" cy="486054"/>
          </a:xfrm>
          <a:prstGeom prst="rect">
            <a:avLst/>
          </a:prstGeom>
        </p:spPr>
      </p:pic>
      <p:pic>
        <p:nvPicPr>
          <p:cNvPr id="11" name="Picture 10" descr="Screen Shot 2015-05-18 at 01.58.5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1" y="2234215"/>
            <a:ext cx="810090" cy="445550"/>
          </a:xfrm>
          <a:prstGeom prst="rect">
            <a:avLst/>
          </a:prstGeom>
        </p:spPr>
      </p:pic>
      <p:pic>
        <p:nvPicPr>
          <p:cNvPr id="12" name="Picture 11" descr="Screen Shot 2015-10-21 at 12.02.1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78" y="3916842"/>
            <a:ext cx="890718" cy="39268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301970" y="1599642"/>
            <a:ext cx="751266" cy="680982"/>
            <a:chOff x="9372601" y="6527801"/>
            <a:chExt cx="990049" cy="750846"/>
          </a:xfrm>
        </p:grpSpPr>
        <p:sp>
          <p:nvSpPr>
            <p:cNvPr id="14" name="object 9"/>
            <p:cNvSpPr/>
            <p:nvPr/>
          </p:nvSpPr>
          <p:spPr>
            <a:xfrm>
              <a:off x="9891812" y="6527801"/>
              <a:ext cx="81660" cy="81991"/>
            </a:xfrm>
            <a:custGeom>
              <a:avLst/>
              <a:gdLst/>
              <a:ahLst/>
              <a:cxnLst/>
              <a:rect l="l" t="t" r="r" b="b"/>
              <a:pathLst>
                <a:path w="81661" h="81991">
                  <a:moveTo>
                    <a:pt x="0" y="35712"/>
                  </a:moveTo>
                  <a:lnTo>
                    <a:pt x="161" y="47735"/>
                  </a:lnTo>
                  <a:lnTo>
                    <a:pt x="4268" y="60115"/>
                  </a:lnTo>
                  <a:lnTo>
                    <a:pt x="11926" y="70494"/>
                  </a:lnTo>
                  <a:lnTo>
                    <a:pt x="22510" y="78057"/>
                  </a:lnTo>
                  <a:lnTo>
                    <a:pt x="35394" y="81991"/>
                  </a:lnTo>
                  <a:lnTo>
                    <a:pt x="47380" y="81835"/>
                  </a:lnTo>
                  <a:lnTo>
                    <a:pt x="59762" y="77739"/>
                  </a:lnTo>
                  <a:lnTo>
                    <a:pt x="70149" y="70088"/>
                  </a:lnTo>
                  <a:lnTo>
                    <a:pt x="77722" y="59508"/>
                  </a:lnTo>
                  <a:lnTo>
                    <a:pt x="81661" y="46621"/>
                  </a:lnTo>
                  <a:lnTo>
                    <a:pt x="81504" y="34607"/>
                  </a:lnTo>
                  <a:lnTo>
                    <a:pt x="77402" y="22236"/>
                  </a:lnTo>
                  <a:lnTo>
                    <a:pt x="69746" y="11862"/>
                  </a:lnTo>
                  <a:lnTo>
                    <a:pt x="59163" y="4298"/>
                  </a:lnTo>
                  <a:lnTo>
                    <a:pt x="46278" y="355"/>
                  </a:lnTo>
                  <a:lnTo>
                    <a:pt x="40767" y="0"/>
                  </a:lnTo>
                  <a:lnTo>
                    <a:pt x="36978" y="174"/>
                  </a:lnTo>
                  <a:lnTo>
                    <a:pt x="23676" y="3733"/>
                  </a:lnTo>
                  <a:lnTo>
                    <a:pt x="12449" y="11325"/>
                  </a:lnTo>
                  <a:lnTo>
                    <a:pt x="4242" y="22227"/>
                  </a:lnTo>
                  <a:lnTo>
                    <a:pt x="0" y="3571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0"/>
            <p:cNvSpPr/>
            <p:nvPr/>
          </p:nvSpPr>
          <p:spPr>
            <a:xfrm>
              <a:off x="9756580" y="6529090"/>
              <a:ext cx="81407" cy="81864"/>
            </a:xfrm>
            <a:custGeom>
              <a:avLst/>
              <a:gdLst/>
              <a:ahLst/>
              <a:cxnLst/>
              <a:rect l="l" t="t" r="r" b="b"/>
              <a:pathLst>
                <a:path w="81407" h="81864">
                  <a:moveTo>
                    <a:pt x="34480" y="482"/>
                  </a:moveTo>
                  <a:lnTo>
                    <a:pt x="22625" y="4182"/>
                  </a:lnTo>
                  <a:lnTo>
                    <a:pt x="12046" y="11622"/>
                  </a:lnTo>
                  <a:lnTo>
                    <a:pt x="4353" y="21849"/>
                  </a:lnTo>
                  <a:lnTo>
                    <a:pt x="139" y="34052"/>
                  </a:lnTo>
                  <a:lnTo>
                    <a:pt x="0" y="47421"/>
                  </a:lnTo>
                  <a:lnTo>
                    <a:pt x="3706" y="59268"/>
                  </a:lnTo>
                  <a:lnTo>
                    <a:pt x="11147" y="69842"/>
                  </a:lnTo>
                  <a:lnTo>
                    <a:pt x="21371" y="77528"/>
                  </a:lnTo>
                  <a:lnTo>
                    <a:pt x="33571" y="81733"/>
                  </a:lnTo>
                  <a:lnTo>
                    <a:pt x="46939" y="81864"/>
                  </a:lnTo>
                  <a:lnTo>
                    <a:pt x="58805" y="78164"/>
                  </a:lnTo>
                  <a:lnTo>
                    <a:pt x="69381" y="70731"/>
                  </a:lnTo>
                  <a:lnTo>
                    <a:pt x="77069" y="60510"/>
                  </a:lnTo>
                  <a:lnTo>
                    <a:pt x="81275" y="48306"/>
                  </a:lnTo>
                  <a:lnTo>
                    <a:pt x="81406" y="34924"/>
                  </a:lnTo>
                  <a:lnTo>
                    <a:pt x="80804" y="31798"/>
                  </a:lnTo>
                  <a:lnTo>
                    <a:pt x="75376" y="18938"/>
                  </a:lnTo>
                  <a:lnTo>
                    <a:pt x="66256" y="8884"/>
                  </a:lnTo>
                  <a:lnTo>
                    <a:pt x="54400" y="2337"/>
                  </a:lnTo>
                  <a:lnTo>
                    <a:pt x="40766" y="0"/>
                  </a:lnTo>
                  <a:lnTo>
                    <a:pt x="38684" y="0"/>
                  </a:lnTo>
                  <a:lnTo>
                    <a:pt x="34480" y="48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11"/>
            <p:cNvSpPr/>
            <p:nvPr/>
          </p:nvSpPr>
          <p:spPr>
            <a:xfrm>
              <a:off x="9627050" y="6568668"/>
              <a:ext cx="81579" cy="81973"/>
            </a:xfrm>
            <a:custGeom>
              <a:avLst/>
              <a:gdLst/>
              <a:ahLst/>
              <a:cxnLst/>
              <a:rect l="l" t="t" r="r" b="b"/>
              <a:pathLst>
                <a:path w="81579" h="81973">
                  <a:moveTo>
                    <a:pt x="23210" y="3949"/>
                  </a:moveTo>
                  <a:lnTo>
                    <a:pt x="19837" y="5733"/>
                  </a:lnTo>
                  <a:lnTo>
                    <a:pt x="10303" y="13488"/>
                  </a:lnTo>
                  <a:lnTo>
                    <a:pt x="3639" y="23430"/>
                  </a:lnTo>
                  <a:lnTo>
                    <a:pt x="114" y="34797"/>
                  </a:lnTo>
                  <a:lnTo>
                    <a:pt x="0" y="46828"/>
                  </a:lnTo>
                  <a:lnTo>
                    <a:pt x="3563" y="58762"/>
                  </a:lnTo>
                  <a:lnTo>
                    <a:pt x="5348" y="62135"/>
                  </a:lnTo>
                  <a:lnTo>
                    <a:pt x="13108" y="71670"/>
                  </a:lnTo>
                  <a:lnTo>
                    <a:pt x="23049" y="78334"/>
                  </a:lnTo>
                  <a:lnTo>
                    <a:pt x="34414" y="81858"/>
                  </a:lnTo>
                  <a:lnTo>
                    <a:pt x="46443" y="81973"/>
                  </a:lnTo>
                  <a:lnTo>
                    <a:pt x="58376" y="78409"/>
                  </a:lnTo>
                  <a:lnTo>
                    <a:pt x="61753" y="76621"/>
                  </a:lnTo>
                  <a:lnTo>
                    <a:pt x="71282" y="68861"/>
                  </a:lnTo>
                  <a:lnTo>
                    <a:pt x="77943" y="58920"/>
                  </a:lnTo>
                  <a:lnTo>
                    <a:pt x="81466" y="47556"/>
                  </a:lnTo>
                  <a:lnTo>
                    <a:pt x="81579" y="35528"/>
                  </a:lnTo>
                  <a:lnTo>
                    <a:pt x="78011" y="23596"/>
                  </a:lnTo>
                  <a:lnTo>
                    <a:pt x="74730" y="17878"/>
                  </a:lnTo>
                  <a:lnTo>
                    <a:pt x="65429" y="8192"/>
                  </a:lnTo>
                  <a:lnTo>
                    <a:pt x="53769" y="2109"/>
                  </a:lnTo>
                  <a:lnTo>
                    <a:pt x="40762" y="0"/>
                  </a:lnTo>
                  <a:lnTo>
                    <a:pt x="34869" y="0"/>
                  </a:lnTo>
                  <a:lnTo>
                    <a:pt x="28874" y="1282"/>
                  </a:lnTo>
                  <a:lnTo>
                    <a:pt x="23210" y="394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7" name="object 12"/>
            <p:cNvSpPr/>
            <p:nvPr/>
          </p:nvSpPr>
          <p:spPr>
            <a:xfrm>
              <a:off x="10135924" y="6637409"/>
              <a:ext cx="82336" cy="82333"/>
            </a:xfrm>
            <a:custGeom>
              <a:avLst/>
              <a:gdLst/>
              <a:ahLst/>
              <a:cxnLst/>
              <a:rect l="l" t="t" r="r" b="b"/>
              <a:pathLst>
                <a:path w="82335" h="82333">
                  <a:moveTo>
                    <a:pt x="9942" y="14363"/>
                  </a:moveTo>
                  <a:lnTo>
                    <a:pt x="7564" y="17398"/>
                  </a:lnTo>
                  <a:lnTo>
                    <a:pt x="2026" y="28362"/>
                  </a:lnTo>
                  <a:lnTo>
                    <a:pt x="0" y="40149"/>
                  </a:lnTo>
                  <a:lnTo>
                    <a:pt x="1422" y="51957"/>
                  </a:lnTo>
                  <a:lnTo>
                    <a:pt x="6230" y="62984"/>
                  </a:lnTo>
                  <a:lnTo>
                    <a:pt x="14361" y="72428"/>
                  </a:lnTo>
                  <a:lnTo>
                    <a:pt x="17363" y="74774"/>
                  </a:lnTo>
                  <a:lnTo>
                    <a:pt x="28332" y="80307"/>
                  </a:lnTo>
                  <a:lnTo>
                    <a:pt x="40127" y="82333"/>
                  </a:lnTo>
                  <a:lnTo>
                    <a:pt x="51943" y="80912"/>
                  </a:lnTo>
                  <a:lnTo>
                    <a:pt x="62973" y="76104"/>
                  </a:lnTo>
                  <a:lnTo>
                    <a:pt x="72413" y="67970"/>
                  </a:lnTo>
                  <a:lnTo>
                    <a:pt x="74762" y="64972"/>
                  </a:lnTo>
                  <a:lnTo>
                    <a:pt x="80306" y="54006"/>
                  </a:lnTo>
                  <a:lnTo>
                    <a:pt x="82335" y="42215"/>
                  </a:lnTo>
                  <a:lnTo>
                    <a:pt x="80918" y="30404"/>
                  </a:lnTo>
                  <a:lnTo>
                    <a:pt x="76123" y="19375"/>
                  </a:lnTo>
                  <a:lnTo>
                    <a:pt x="68019" y="9931"/>
                  </a:lnTo>
                  <a:lnTo>
                    <a:pt x="65341" y="7823"/>
                  </a:lnTo>
                  <a:lnTo>
                    <a:pt x="53721" y="1946"/>
                  </a:lnTo>
                  <a:lnTo>
                    <a:pt x="41196" y="0"/>
                  </a:lnTo>
                  <a:lnTo>
                    <a:pt x="32172" y="994"/>
                  </a:lnTo>
                  <a:lnTo>
                    <a:pt x="20174" y="5748"/>
                  </a:lnTo>
                  <a:lnTo>
                    <a:pt x="9942" y="14363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3"/>
            <p:cNvSpPr/>
            <p:nvPr/>
          </p:nvSpPr>
          <p:spPr>
            <a:xfrm>
              <a:off x="9514167" y="6643441"/>
              <a:ext cx="81651" cy="82006"/>
            </a:xfrm>
            <a:custGeom>
              <a:avLst/>
              <a:gdLst/>
              <a:ahLst/>
              <a:cxnLst/>
              <a:rect l="l" t="t" r="r" b="b"/>
              <a:pathLst>
                <a:path w="81651" h="82006">
                  <a:moveTo>
                    <a:pt x="13417" y="10452"/>
                  </a:moveTo>
                  <a:lnTo>
                    <a:pt x="10786" y="13004"/>
                  </a:lnTo>
                  <a:lnTo>
                    <a:pt x="3792" y="23150"/>
                  </a:lnTo>
                  <a:lnTo>
                    <a:pt x="181" y="34592"/>
                  </a:lnTo>
                  <a:lnTo>
                    <a:pt x="0" y="46519"/>
                  </a:lnTo>
                  <a:lnTo>
                    <a:pt x="3295" y="58118"/>
                  </a:lnTo>
                  <a:lnTo>
                    <a:pt x="10115" y="68579"/>
                  </a:lnTo>
                  <a:lnTo>
                    <a:pt x="12661" y="71198"/>
                  </a:lnTo>
                  <a:lnTo>
                    <a:pt x="22803" y="78202"/>
                  </a:lnTo>
                  <a:lnTo>
                    <a:pt x="34243" y="81820"/>
                  </a:lnTo>
                  <a:lnTo>
                    <a:pt x="46171" y="82006"/>
                  </a:lnTo>
                  <a:lnTo>
                    <a:pt x="57775" y="78717"/>
                  </a:lnTo>
                  <a:lnTo>
                    <a:pt x="68243" y="71907"/>
                  </a:lnTo>
                  <a:lnTo>
                    <a:pt x="70870" y="69347"/>
                  </a:lnTo>
                  <a:lnTo>
                    <a:pt x="77864" y="59201"/>
                  </a:lnTo>
                  <a:lnTo>
                    <a:pt x="81473" y="47760"/>
                  </a:lnTo>
                  <a:lnTo>
                    <a:pt x="81651" y="35833"/>
                  </a:lnTo>
                  <a:lnTo>
                    <a:pt x="78353" y="24232"/>
                  </a:lnTo>
                  <a:lnTo>
                    <a:pt x="71532" y="13766"/>
                  </a:lnTo>
                  <a:lnTo>
                    <a:pt x="65030" y="7861"/>
                  </a:lnTo>
                  <a:lnTo>
                    <a:pt x="53443" y="1974"/>
                  </a:lnTo>
                  <a:lnTo>
                    <a:pt x="40811" y="0"/>
                  </a:lnTo>
                  <a:lnTo>
                    <a:pt x="36902" y="186"/>
                  </a:lnTo>
                  <a:lnTo>
                    <a:pt x="24554" y="3351"/>
                  </a:lnTo>
                  <a:lnTo>
                    <a:pt x="13417" y="1045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4"/>
            <p:cNvSpPr/>
            <p:nvPr/>
          </p:nvSpPr>
          <p:spPr>
            <a:xfrm>
              <a:off x="10225073" y="6739299"/>
              <a:ext cx="82321" cy="82340"/>
            </a:xfrm>
            <a:custGeom>
              <a:avLst/>
              <a:gdLst/>
              <a:ahLst/>
              <a:cxnLst/>
              <a:rect l="l" t="t" r="r" b="b"/>
              <a:pathLst>
                <a:path w="82322" h="82340">
                  <a:moveTo>
                    <a:pt x="18754" y="6629"/>
                  </a:moveTo>
                  <a:lnTo>
                    <a:pt x="15270" y="9157"/>
                  </a:lnTo>
                  <a:lnTo>
                    <a:pt x="7036" y="18130"/>
                  </a:lnTo>
                  <a:lnTo>
                    <a:pt x="1892" y="28827"/>
                  </a:lnTo>
                  <a:lnTo>
                    <a:pt x="0" y="40480"/>
                  </a:lnTo>
                  <a:lnTo>
                    <a:pt x="1520" y="52323"/>
                  </a:lnTo>
                  <a:lnTo>
                    <a:pt x="6613" y="63588"/>
                  </a:lnTo>
                  <a:lnTo>
                    <a:pt x="9143" y="67078"/>
                  </a:lnTo>
                  <a:lnTo>
                    <a:pt x="18111" y="75310"/>
                  </a:lnTo>
                  <a:lnTo>
                    <a:pt x="28805" y="80451"/>
                  </a:lnTo>
                  <a:lnTo>
                    <a:pt x="40457" y="82340"/>
                  </a:lnTo>
                  <a:lnTo>
                    <a:pt x="52302" y="80816"/>
                  </a:lnTo>
                  <a:lnTo>
                    <a:pt x="63572" y="75717"/>
                  </a:lnTo>
                  <a:lnTo>
                    <a:pt x="67047" y="73197"/>
                  </a:lnTo>
                  <a:lnTo>
                    <a:pt x="75284" y="64224"/>
                  </a:lnTo>
                  <a:lnTo>
                    <a:pt x="80429" y="53526"/>
                  </a:lnTo>
                  <a:lnTo>
                    <a:pt x="82322" y="41871"/>
                  </a:lnTo>
                  <a:lnTo>
                    <a:pt x="80803" y="30026"/>
                  </a:lnTo>
                  <a:lnTo>
                    <a:pt x="75714" y="18757"/>
                  </a:lnTo>
                  <a:lnTo>
                    <a:pt x="65541" y="7962"/>
                  </a:lnTo>
                  <a:lnTo>
                    <a:pt x="53928" y="2021"/>
                  </a:lnTo>
                  <a:lnTo>
                    <a:pt x="41119" y="0"/>
                  </a:lnTo>
                  <a:lnTo>
                    <a:pt x="33448" y="0"/>
                  </a:lnTo>
                  <a:lnTo>
                    <a:pt x="25676" y="2146"/>
                  </a:lnTo>
                  <a:lnTo>
                    <a:pt x="18754" y="662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15"/>
            <p:cNvSpPr/>
            <p:nvPr/>
          </p:nvSpPr>
          <p:spPr>
            <a:xfrm>
              <a:off x="9427039" y="6747032"/>
              <a:ext cx="81603" cy="81977"/>
            </a:xfrm>
            <a:custGeom>
              <a:avLst/>
              <a:gdLst/>
              <a:ahLst/>
              <a:cxnLst/>
              <a:rect l="l" t="t" r="r" b="b"/>
              <a:pathLst>
                <a:path w="81602" h="81977">
                  <a:moveTo>
                    <a:pt x="5839" y="19456"/>
                  </a:moveTo>
                  <a:lnTo>
                    <a:pt x="3750" y="23222"/>
                  </a:lnTo>
                  <a:lnTo>
                    <a:pt x="109" y="34838"/>
                  </a:lnTo>
                  <a:lnTo>
                    <a:pt x="0" y="46706"/>
                  </a:lnTo>
                  <a:lnTo>
                    <a:pt x="3241" y="58058"/>
                  </a:lnTo>
                  <a:lnTo>
                    <a:pt x="9655" y="68128"/>
                  </a:lnTo>
                  <a:lnTo>
                    <a:pt x="19059" y="76149"/>
                  </a:lnTo>
                  <a:lnTo>
                    <a:pt x="22832" y="78231"/>
                  </a:lnTo>
                  <a:lnTo>
                    <a:pt x="34450" y="81870"/>
                  </a:lnTo>
                  <a:lnTo>
                    <a:pt x="46317" y="81977"/>
                  </a:lnTo>
                  <a:lnTo>
                    <a:pt x="57666" y="78732"/>
                  </a:lnTo>
                  <a:lnTo>
                    <a:pt x="67733" y="72315"/>
                  </a:lnTo>
                  <a:lnTo>
                    <a:pt x="75752" y="62903"/>
                  </a:lnTo>
                  <a:lnTo>
                    <a:pt x="77842" y="59127"/>
                  </a:lnTo>
                  <a:lnTo>
                    <a:pt x="81489" y="47512"/>
                  </a:lnTo>
                  <a:lnTo>
                    <a:pt x="81602" y="35647"/>
                  </a:lnTo>
                  <a:lnTo>
                    <a:pt x="78362" y="24297"/>
                  </a:lnTo>
                  <a:lnTo>
                    <a:pt x="71949" y="14229"/>
                  </a:lnTo>
                  <a:lnTo>
                    <a:pt x="62544" y="6210"/>
                  </a:lnTo>
                  <a:lnTo>
                    <a:pt x="55775" y="2019"/>
                  </a:lnTo>
                  <a:lnTo>
                    <a:pt x="48244" y="0"/>
                  </a:lnTo>
                  <a:lnTo>
                    <a:pt x="38840" y="48"/>
                  </a:lnTo>
                  <a:lnTo>
                    <a:pt x="26139" y="2710"/>
                  </a:lnTo>
                  <a:lnTo>
                    <a:pt x="14795" y="9260"/>
                  </a:lnTo>
                  <a:lnTo>
                    <a:pt x="5839" y="19456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16"/>
            <p:cNvSpPr/>
            <p:nvPr/>
          </p:nvSpPr>
          <p:spPr>
            <a:xfrm>
              <a:off x="9372601" y="6871079"/>
              <a:ext cx="82073" cy="82193"/>
            </a:xfrm>
            <a:custGeom>
              <a:avLst/>
              <a:gdLst/>
              <a:ahLst/>
              <a:cxnLst/>
              <a:rect l="l" t="t" r="r" b="b"/>
              <a:pathLst>
                <a:path w="82074" h="82193">
                  <a:moveTo>
                    <a:pt x="1334" y="30289"/>
                  </a:moveTo>
                  <a:lnTo>
                    <a:pt x="949" y="31803"/>
                  </a:lnTo>
                  <a:lnTo>
                    <a:pt x="0" y="44579"/>
                  </a:lnTo>
                  <a:lnTo>
                    <a:pt x="2887" y="56647"/>
                  </a:lnTo>
                  <a:lnTo>
                    <a:pt x="9170" y="67232"/>
                  </a:lnTo>
                  <a:lnTo>
                    <a:pt x="18409" y="75557"/>
                  </a:lnTo>
                  <a:lnTo>
                    <a:pt x="30163" y="80848"/>
                  </a:lnTo>
                  <a:lnTo>
                    <a:pt x="44488" y="82193"/>
                  </a:lnTo>
                  <a:lnTo>
                    <a:pt x="56550" y="79300"/>
                  </a:lnTo>
                  <a:lnTo>
                    <a:pt x="67130" y="73015"/>
                  </a:lnTo>
                  <a:lnTo>
                    <a:pt x="75454" y="63784"/>
                  </a:lnTo>
                  <a:lnTo>
                    <a:pt x="80747" y="52057"/>
                  </a:lnTo>
                  <a:lnTo>
                    <a:pt x="82074" y="37747"/>
                  </a:lnTo>
                  <a:lnTo>
                    <a:pt x="79182" y="25672"/>
                  </a:lnTo>
                  <a:lnTo>
                    <a:pt x="72898" y="15081"/>
                  </a:lnTo>
                  <a:lnTo>
                    <a:pt x="63663" y="6751"/>
                  </a:lnTo>
                  <a:lnTo>
                    <a:pt x="51918" y="1460"/>
                  </a:lnTo>
                  <a:lnTo>
                    <a:pt x="48273" y="469"/>
                  </a:lnTo>
                  <a:lnTo>
                    <a:pt x="44615" y="0"/>
                  </a:lnTo>
                  <a:lnTo>
                    <a:pt x="41021" y="0"/>
                  </a:lnTo>
                  <a:lnTo>
                    <a:pt x="28548" y="1942"/>
                  </a:lnTo>
                  <a:lnTo>
                    <a:pt x="16634" y="8006"/>
                  </a:lnTo>
                  <a:lnTo>
                    <a:pt x="7230" y="17642"/>
                  </a:lnTo>
                  <a:lnTo>
                    <a:pt x="1334" y="3028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17"/>
            <p:cNvSpPr/>
            <p:nvPr/>
          </p:nvSpPr>
          <p:spPr>
            <a:xfrm>
              <a:off x="9885170" y="6624263"/>
              <a:ext cx="58164" cy="58259"/>
            </a:xfrm>
            <a:custGeom>
              <a:avLst/>
              <a:gdLst/>
              <a:ahLst/>
              <a:cxnLst/>
              <a:rect l="l" t="t" r="r" b="b"/>
              <a:pathLst>
                <a:path w="58165" h="58259">
                  <a:moveTo>
                    <a:pt x="162" y="25309"/>
                  </a:moveTo>
                  <a:lnTo>
                    <a:pt x="0" y="31680"/>
                  </a:lnTo>
                  <a:lnTo>
                    <a:pt x="3971" y="44042"/>
                  </a:lnTo>
                  <a:lnTo>
                    <a:pt x="12803" y="53388"/>
                  </a:lnTo>
                  <a:lnTo>
                    <a:pt x="25257" y="58100"/>
                  </a:lnTo>
                  <a:lnTo>
                    <a:pt x="31527" y="58259"/>
                  </a:lnTo>
                  <a:lnTo>
                    <a:pt x="43920" y="54305"/>
                  </a:lnTo>
                  <a:lnTo>
                    <a:pt x="53287" y="45482"/>
                  </a:lnTo>
                  <a:lnTo>
                    <a:pt x="57998" y="33030"/>
                  </a:lnTo>
                  <a:lnTo>
                    <a:pt x="58165" y="26706"/>
                  </a:lnTo>
                  <a:lnTo>
                    <a:pt x="54215" y="14327"/>
                  </a:lnTo>
                  <a:lnTo>
                    <a:pt x="45402" y="4965"/>
                  </a:lnTo>
                  <a:lnTo>
                    <a:pt x="32979" y="239"/>
                  </a:lnTo>
                  <a:lnTo>
                    <a:pt x="31633" y="74"/>
                  </a:lnTo>
                  <a:lnTo>
                    <a:pt x="28685" y="0"/>
                  </a:lnTo>
                  <a:lnTo>
                    <a:pt x="15407" y="3404"/>
                  </a:lnTo>
                  <a:lnTo>
                    <a:pt x="5266" y="12324"/>
                  </a:lnTo>
                  <a:lnTo>
                    <a:pt x="162" y="2530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18"/>
            <p:cNvSpPr/>
            <p:nvPr/>
          </p:nvSpPr>
          <p:spPr>
            <a:xfrm>
              <a:off x="9789469" y="6625176"/>
              <a:ext cx="57682" cy="58039"/>
            </a:xfrm>
            <a:custGeom>
              <a:avLst/>
              <a:gdLst/>
              <a:ahLst/>
              <a:cxnLst/>
              <a:rect l="l" t="t" r="r" b="b"/>
              <a:pathLst>
                <a:path w="57683" h="58039">
                  <a:moveTo>
                    <a:pt x="24434" y="330"/>
                  </a:moveTo>
                  <a:lnTo>
                    <a:pt x="18008" y="2078"/>
                  </a:lnTo>
                  <a:lnTo>
                    <a:pt x="7389" y="9398"/>
                  </a:lnTo>
                  <a:lnTo>
                    <a:pt x="992" y="20441"/>
                  </a:lnTo>
                  <a:lnTo>
                    <a:pt x="0" y="33604"/>
                  </a:lnTo>
                  <a:lnTo>
                    <a:pt x="1735" y="40003"/>
                  </a:lnTo>
                  <a:lnTo>
                    <a:pt x="9050" y="50629"/>
                  </a:lnTo>
                  <a:lnTo>
                    <a:pt x="20096" y="57036"/>
                  </a:lnTo>
                  <a:lnTo>
                    <a:pt x="33261" y="58038"/>
                  </a:lnTo>
                  <a:lnTo>
                    <a:pt x="39694" y="56287"/>
                  </a:lnTo>
                  <a:lnTo>
                    <a:pt x="50308" y="48966"/>
                  </a:lnTo>
                  <a:lnTo>
                    <a:pt x="56700" y="37925"/>
                  </a:lnTo>
                  <a:lnTo>
                    <a:pt x="57683" y="24764"/>
                  </a:lnTo>
                  <a:lnTo>
                    <a:pt x="52426" y="11985"/>
                  </a:lnTo>
                  <a:lnTo>
                    <a:pt x="42187" y="3223"/>
                  </a:lnTo>
                  <a:lnTo>
                    <a:pt x="28892" y="0"/>
                  </a:lnTo>
                  <a:lnTo>
                    <a:pt x="27406" y="0"/>
                  </a:lnTo>
                  <a:lnTo>
                    <a:pt x="24434" y="330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19"/>
            <p:cNvSpPr/>
            <p:nvPr/>
          </p:nvSpPr>
          <p:spPr>
            <a:xfrm>
              <a:off x="9977477" y="6650510"/>
              <a:ext cx="58088" cy="58216"/>
            </a:xfrm>
            <a:custGeom>
              <a:avLst/>
              <a:gdLst/>
              <a:ahLst/>
              <a:cxnLst/>
              <a:rect l="l" t="t" r="r" b="b"/>
              <a:pathLst>
                <a:path w="58088" h="58216">
                  <a:moveTo>
                    <a:pt x="2424" y="17233"/>
                  </a:moveTo>
                  <a:lnTo>
                    <a:pt x="0" y="26235"/>
                  </a:lnTo>
                  <a:lnTo>
                    <a:pt x="1262" y="38136"/>
                  </a:lnTo>
                  <a:lnTo>
                    <a:pt x="7152" y="48492"/>
                  </a:lnTo>
                  <a:lnTo>
                    <a:pt x="17093" y="55791"/>
                  </a:lnTo>
                  <a:lnTo>
                    <a:pt x="26103" y="58216"/>
                  </a:lnTo>
                  <a:lnTo>
                    <a:pt x="38008" y="56954"/>
                  </a:lnTo>
                  <a:lnTo>
                    <a:pt x="48364" y="51067"/>
                  </a:lnTo>
                  <a:lnTo>
                    <a:pt x="55663" y="41135"/>
                  </a:lnTo>
                  <a:lnTo>
                    <a:pt x="58088" y="32123"/>
                  </a:lnTo>
                  <a:lnTo>
                    <a:pt x="56817" y="20229"/>
                  </a:lnTo>
                  <a:lnTo>
                    <a:pt x="50926" y="9870"/>
                  </a:lnTo>
                  <a:lnTo>
                    <a:pt x="40994" y="2552"/>
                  </a:lnTo>
                  <a:lnTo>
                    <a:pt x="37121" y="812"/>
                  </a:lnTo>
                  <a:lnTo>
                    <a:pt x="33082" y="0"/>
                  </a:lnTo>
                  <a:lnTo>
                    <a:pt x="29081" y="0"/>
                  </a:lnTo>
                  <a:lnTo>
                    <a:pt x="22497" y="751"/>
                  </a:lnTo>
                  <a:lnTo>
                    <a:pt x="10689" y="6485"/>
                  </a:lnTo>
                  <a:lnTo>
                    <a:pt x="2424" y="17233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20"/>
            <p:cNvSpPr/>
            <p:nvPr/>
          </p:nvSpPr>
          <p:spPr>
            <a:xfrm>
              <a:off x="9697382" y="6653231"/>
              <a:ext cx="58367" cy="58363"/>
            </a:xfrm>
            <a:custGeom>
              <a:avLst/>
              <a:gdLst/>
              <a:ahLst/>
              <a:cxnLst/>
              <a:rect l="l" t="t" r="r" b="b"/>
              <a:pathLst>
                <a:path w="58367" h="58363">
                  <a:moveTo>
                    <a:pt x="17992" y="56135"/>
                  </a:moveTo>
                  <a:lnTo>
                    <a:pt x="29666" y="58363"/>
                  </a:lnTo>
                  <a:lnTo>
                    <a:pt x="41647" y="55549"/>
                  </a:lnTo>
                  <a:lnTo>
                    <a:pt x="49393" y="50228"/>
                  </a:lnTo>
                  <a:lnTo>
                    <a:pt x="56129" y="40372"/>
                  </a:lnTo>
                  <a:lnTo>
                    <a:pt x="58367" y="28697"/>
                  </a:lnTo>
                  <a:lnTo>
                    <a:pt x="55566" y="16713"/>
                  </a:lnTo>
                  <a:lnTo>
                    <a:pt x="52230" y="11265"/>
                  </a:lnTo>
                  <a:lnTo>
                    <a:pt x="41938" y="2937"/>
                  </a:lnTo>
                  <a:lnTo>
                    <a:pt x="29163" y="0"/>
                  </a:lnTo>
                  <a:lnTo>
                    <a:pt x="24997" y="0"/>
                  </a:lnTo>
                  <a:lnTo>
                    <a:pt x="20743" y="901"/>
                  </a:lnTo>
                  <a:lnTo>
                    <a:pt x="16730" y="2781"/>
                  </a:lnTo>
                  <a:lnTo>
                    <a:pt x="8967" y="8137"/>
                  </a:lnTo>
                  <a:lnTo>
                    <a:pt x="2236" y="18000"/>
                  </a:lnTo>
                  <a:lnTo>
                    <a:pt x="0" y="29675"/>
                  </a:lnTo>
                  <a:lnTo>
                    <a:pt x="2798" y="41655"/>
                  </a:lnTo>
                  <a:lnTo>
                    <a:pt x="8133" y="49410"/>
                  </a:lnTo>
                  <a:lnTo>
                    <a:pt x="17992" y="56135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21"/>
            <p:cNvSpPr/>
            <p:nvPr/>
          </p:nvSpPr>
          <p:spPr>
            <a:xfrm>
              <a:off x="10058367" y="6701939"/>
              <a:ext cx="58326" cy="58362"/>
            </a:xfrm>
            <a:custGeom>
              <a:avLst/>
              <a:gdLst/>
              <a:ahLst/>
              <a:cxnLst/>
              <a:rect l="l" t="t" r="r" b="b"/>
              <a:pathLst>
                <a:path w="58327" h="58362">
                  <a:moveTo>
                    <a:pt x="7037" y="10185"/>
                  </a:moveTo>
                  <a:lnTo>
                    <a:pt x="2135" y="18205"/>
                  </a:lnTo>
                  <a:lnTo>
                    <a:pt x="0" y="29956"/>
                  </a:lnTo>
                  <a:lnTo>
                    <a:pt x="2715" y="41527"/>
                  </a:lnTo>
                  <a:lnTo>
                    <a:pt x="10161" y="51320"/>
                  </a:lnTo>
                  <a:lnTo>
                    <a:pt x="18173" y="56230"/>
                  </a:lnTo>
                  <a:lnTo>
                    <a:pt x="29914" y="58362"/>
                  </a:lnTo>
                  <a:lnTo>
                    <a:pt x="41489" y="55642"/>
                  </a:lnTo>
                  <a:lnTo>
                    <a:pt x="51296" y="48196"/>
                  </a:lnTo>
                  <a:lnTo>
                    <a:pt x="56194" y="40173"/>
                  </a:lnTo>
                  <a:lnTo>
                    <a:pt x="58327" y="28421"/>
                  </a:lnTo>
                  <a:lnTo>
                    <a:pt x="55610" y="16847"/>
                  </a:lnTo>
                  <a:lnTo>
                    <a:pt x="48159" y="7048"/>
                  </a:lnTo>
                  <a:lnTo>
                    <a:pt x="42647" y="2311"/>
                  </a:lnTo>
                  <a:lnTo>
                    <a:pt x="35878" y="0"/>
                  </a:lnTo>
                  <a:lnTo>
                    <a:pt x="20956" y="12"/>
                  </a:lnTo>
                  <a:lnTo>
                    <a:pt x="12790" y="3454"/>
                  </a:lnTo>
                  <a:lnTo>
                    <a:pt x="7037" y="10185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2"/>
            <p:cNvSpPr/>
            <p:nvPr/>
          </p:nvSpPr>
          <p:spPr>
            <a:xfrm>
              <a:off x="9617570" y="6706224"/>
              <a:ext cx="58011" cy="58188"/>
            </a:xfrm>
            <a:custGeom>
              <a:avLst/>
              <a:gdLst/>
              <a:ahLst/>
              <a:cxnLst/>
              <a:rect l="l" t="t" r="r" b="b"/>
              <a:pathLst>
                <a:path w="58011" h="58188">
                  <a:moveTo>
                    <a:pt x="9579" y="7404"/>
                  </a:moveTo>
                  <a:lnTo>
                    <a:pt x="3703" y="14628"/>
                  </a:lnTo>
                  <a:lnTo>
                    <a:pt x="0" y="26014"/>
                  </a:lnTo>
                  <a:lnTo>
                    <a:pt x="1145" y="37881"/>
                  </a:lnTo>
                  <a:lnTo>
                    <a:pt x="7230" y="48615"/>
                  </a:lnTo>
                  <a:lnTo>
                    <a:pt x="14445" y="54484"/>
                  </a:lnTo>
                  <a:lnTo>
                    <a:pt x="25827" y="58188"/>
                  </a:lnTo>
                  <a:lnTo>
                    <a:pt x="37693" y="57042"/>
                  </a:lnTo>
                  <a:lnTo>
                    <a:pt x="48428" y="50952"/>
                  </a:lnTo>
                  <a:lnTo>
                    <a:pt x="54308" y="43723"/>
                  </a:lnTo>
                  <a:lnTo>
                    <a:pt x="58011" y="32343"/>
                  </a:lnTo>
                  <a:lnTo>
                    <a:pt x="56862" y="20483"/>
                  </a:lnTo>
                  <a:lnTo>
                    <a:pt x="50765" y="9753"/>
                  </a:lnTo>
                  <a:lnTo>
                    <a:pt x="45012" y="3301"/>
                  </a:lnTo>
                  <a:lnTo>
                    <a:pt x="37036" y="0"/>
                  </a:lnTo>
                  <a:lnTo>
                    <a:pt x="22089" y="0"/>
                  </a:lnTo>
                  <a:lnTo>
                    <a:pt x="15154" y="2438"/>
                  </a:lnTo>
                  <a:lnTo>
                    <a:pt x="9579" y="7404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3"/>
            <p:cNvSpPr/>
            <p:nvPr/>
          </p:nvSpPr>
          <p:spPr>
            <a:xfrm>
              <a:off x="10121857" y="6774154"/>
              <a:ext cx="57694" cy="58036"/>
            </a:xfrm>
            <a:custGeom>
              <a:avLst/>
              <a:gdLst/>
              <a:ahLst/>
              <a:cxnLst/>
              <a:rect l="l" t="t" r="r" b="b"/>
              <a:pathLst>
                <a:path w="57694" h="58036">
                  <a:moveTo>
                    <a:pt x="12963" y="4711"/>
                  </a:moveTo>
                  <a:lnTo>
                    <a:pt x="5807" y="11268"/>
                  </a:lnTo>
                  <a:lnTo>
                    <a:pt x="589" y="21898"/>
                  </a:lnTo>
                  <a:lnTo>
                    <a:pt x="0" y="33681"/>
                  </a:lnTo>
                  <a:lnTo>
                    <a:pt x="4365" y="45084"/>
                  </a:lnTo>
                  <a:lnTo>
                    <a:pt x="10900" y="52225"/>
                  </a:lnTo>
                  <a:lnTo>
                    <a:pt x="21527" y="57445"/>
                  </a:lnTo>
                  <a:lnTo>
                    <a:pt x="33316" y="58036"/>
                  </a:lnTo>
                  <a:lnTo>
                    <a:pt x="44725" y="53670"/>
                  </a:lnTo>
                  <a:lnTo>
                    <a:pt x="51873" y="47131"/>
                  </a:lnTo>
                  <a:lnTo>
                    <a:pt x="57098" y="36507"/>
                  </a:lnTo>
                  <a:lnTo>
                    <a:pt x="57694" y="24722"/>
                  </a:lnTo>
                  <a:lnTo>
                    <a:pt x="53336" y="13309"/>
                  </a:lnTo>
                  <a:lnTo>
                    <a:pt x="51752" y="11104"/>
                  </a:lnTo>
                  <a:lnTo>
                    <a:pt x="41428" y="2850"/>
                  </a:lnTo>
                  <a:lnTo>
                    <a:pt x="28838" y="0"/>
                  </a:lnTo>
                  <a:lnTo>
                    <a:pt x="23389" y="0"/>
                  </a:lnTo>
                  <a:lnTo>
                    <a:pt x="17865" y="1536"/>
                  </a:lnTo>
                  <a:lnTo>
                    <a:pt x="12963" y="4711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24"/>
            <p:cNvSpPr/>
            <p:nvPr/>
          </p:nvSpPr>
          <p:spPr>
            <a:xfrm>
              <a:off x="9556122" y="6779656"/>
              <a:ext cx="57362" cy="57855"/>
            </a:xfrm>
            <a:custGeom>
              <a:avLst/>
              <a:gdLst/>
              <a:ahLst/>
              <a:cxnLst/>
              <a:rect l="l" t="t" r="r" b="b"/>
              <a:pathLst>
                <a:path w="57362" h="57855">
                  <a:moveTo>
                    <a:pt x="13374" y="4322"/>
                  </a:moveTo>
                  <a:lnTo>
                    <a:pt x="3885" y="13766"/>
                  </a:lnTo>
                  <a:lnTo>
                    <a:pt x="213" y="22718"/>
                  </a:lnTo>
                  <a:lnTo>
                    <a:pt x="0" y="34564"/>
                  </a:lnTo>
                  <a:lnTo>
                    <a:pt x="4468" y="45486"/>
                  </a:lnTo>
                  <a:lnTo>
                    <a:pt x="13270" y="53962"/>
                  </a:lnTo>
                  <a:lnTo>
                    <a:pt x="22236" y="57648"/>
                  </a:lnTo>
                  <a:lnTo>
                    <a:pt x="34072" y="57855"/>
                  </a:lnTo>
                  <a:lnTo>
                    <a:pt x="44988" y="53379"/>
                  </a:lnTo>
                  <a:lnTo>
                    <a:pt x="53466" y="44577"/>
                  </a:lnTo>
                  <a:lnTo>
                    <a:pt x="57155" y="35629"/>
                  </a:lnTo>
                  <a:lnTo>
                    <a:pt x="57362" y="23785"/>
                  </a:lnTo>
                  <a:lnTo>
                    <a:pt x="52886" y="12862"/>
                  </a:lnTo>
                  <a:lnTo>
                    <a:pt x="44080" y="4394"/>
                  </a:lnTo>
                  <a:lnTo>
                    <a:pt x="39280" y="1422"/>
                  </a:lnTo>
                  <a:lnTo>
                    <a:pt x="33971" y="0"/>
                  </a:lnTo>
                  <a:lnTo>
                    <a:pt x="28713" y="0"/>
                  </a:lnTo>
                  <a:lnTo>
                    <a:pt x="25640" y="161"/>
                  </a:lnTo>
                  <a:lnTo>
                    <a:pt x="13374" y="432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25"/>
            <p:cNvSpPr/>
            <p:nvPr/>
          </p:nvSpPr>
          <p:spPr>
            <a:xfrm>
              <a:off x="9517195" y="6867545"/>
              <a:ext cx="58370" cy="58378"/>
            </a:xfrm>
            <a:custGeom>
              <a:avLst/>
              <a:gdLst/>
              <a:ahLst/>
              <a:cxnLst/>
              <a:rect l="l" t="t" r="r" b="b"/>
              <a:pathLst>
                <a:path w="58370" h="58378">
                  <a:moveTo>
                    <a:pt x="1045" y="21501"/>
                  </a:moveTo>
                  <a:lnTo>
                    <a:pt x="0" y="29541"/>
                  </a:lnTo>
                  <a:lnTo>
                    <a:pt x="2771" y="41605"/>
                  </a:lnTo>
                  <a:lnTo>
                    <a:pt x="10222" y="51384"/>
                  </a:lnTo>
                  <a:lnTo>
                    <a:pt x="21467" y="57327"/>
                  </a:lnTo>
                  <a:lnTo>
                    <a:pt x="29537" y="58378"/>
                  </a:lnTo>
                  <a:lnTo>
                    <a:pt x="41605" y="55602"/>
                  </a:lnTo>
                  <a:lnTo>
                    <a:pt x="51384" y="48152"/>
                  </a:lnTo>
                  <a:lnTo>
                    <a:pt x="57319" y="36918"/>
                  </a:lnTo>
                  <a:lnTo>
                    <a:pt x="58370" y="28823"/>
                  </a:lnTo>
                  <a:lnTo>
                    <a:pt x="55590" y="16766"/>
                  </a:lnTo>
                  <a:lnTo>
                    <a:pt x="48134" y="6996"/>
                  </a:lnTo>
                  <a:lnTo>
                    <a:pt x="36885" y="1054"/>
                  </a:lnTo>
                  <a:lnTo>
                    <a:pt x="34319" y="355"/>
                  </a:lnTo>
                  <a:lnTo>
                    <a:pt x="31716" y="0"/>
                  </a:lnTo>
                  <a:lnTo>
                    <a:pt x="29163" y="0"/>
                  </a:lnTo>
                  <a:lnTo>
                    <a:pt x="18726" y="1949"/>
                  </a:lnTo>
                  <a:lnTo>
                    <a:pt x="7705" y="9445"/>
                  </a:lnTo>
                  <a:lnTo>
                    <a:pt x="1045" y="21501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26"/>
            <p:cNvSpPr/>
            <p:nvPr/>
          </p:nvSpPr>
          <p:spPr>
            <a:xfrm>
              <a:off x="9879937" y="6702890"/>
              <a:ext cx="38805" cy="38851"/>
            </a:xfrm>
            <a:custGeom>
              <a:avLst/>
              <a:gdLst/>
              <a:ahLst/>
              <a:cxnLst/>
              <a:rect l="l" t="t" r="r" b="b"/>
              <a:pathLst>
                <a:path w="38805" h="38851">
                  <a:moveTo>
                    <a:pt x="100" y="16889"/>
                  </a:moveTo>
                  <a:lnTo>
                    <a:pt x="0" y="21076"/>
                  </a:lnTo>
                  <a:lnTo>
                    <a:pt x="5226" y="32794"/>
                  </a:lnTo>
                  <a:lnTo>
                    <a:pt x="16813" y="38745"/>
                  </a:lnTo>
                  <a:lnTo>
                    <a:pt x="21043" y="38851"/>
                  </a:lnTo>
                  <a:lnTo>
                    <a:pt x="32758" y="33627"/>
                  </a:lnTo>
                  <a:lnTo>
                    <a:pt x="38695" y="22045"/>
                  </a:lnTo>
                  <a:lnTo>
                    <a:pt x="38805" y="17820"/>
                  </a:lnTo>
                  <a:lnTo>
                    <a:pt x="33582" y="6126"/>
                  </a:lnTo>
                  <a:lnTo>
                    <a:pt x="21995" y="188"/>
                  </a:lnTo>
                  <a:lnTo>
                    <a:pt x="19118" y="0"/>
                  </a:lnTo>
                  <a:lnTo>
                    <a:pt x="6541" y="4863"/>
                  </a:lnTo>
                  <a:lnTo>
                    <a:pt x="100" y="1688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27"/>
            <p:cNvSpPr/>
            <p:nvPr/>
          </p:nvSpPr>
          <p:spPr>
            <a:xfrm>
              <a:off x="9816129" y="6703528"/>
              <a:ext cx="38468" cy="38671"/>
            </a:xfrm>
            <a:custGeom>
              <a:avLst/>
              <a:gdLst/>
              <a:ahLst/>
              <a:cxnLst/>
              <a:rect l="l" t="t" r="r" b="b"/>
              <a:pathLst>
                <a:path w="38468" h="38671">
                  <a:moveTo>
                    <a:pt x="16294" y="215"/>
                  </a:moveTo>
                  <a:lnTo>
                    <a:pt x="12039" y="1368"/>
                  </a:lnTo>
                  <a:lnTo>
                    <a:pt x="2412" y="9682"/>
                  </a:lnTo>
                  <a:lnTo>
                    <a:pt x="0" y="22390"/>
                  </a:lnTo>
                  <a:lnTo>
                    <a:pt x="1172" y="26677"/>
                  </a:lnTo>
                  <a:lnTo>
                    <a:pt x="9495" y="36285"/>
                  </a:lnTo>
                  <a:lnTo>
                    <a:pt x="22186" y="38671"/>
                  </a:lnTo>
                  <a:lnTo>
                    <a:pt x="26454" y="37514"/>
                  </a:lnTo>
                  <a:lnTo>
                    <a:pt x="36074" y="29206"/>
                  </a:lnTo>
                  <a:lnTo>
                    <a:pt x="38468" y="16509"/>
                  </a:lnTo>
                  <a:lnTo>
                    <a:pt x="37007" y="6883"/>
                  </a:lnTo>
                  <a:lnTo>
                    <a:pt x="28714" y="0"/>
                  </a:lnTo>
                  <a:lnTo>
                    <a:pt x="19265" y="0"/>
                  </a:lnTo>
                  <a:lnTo>
                    <a:pt x="16294" y="215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3" name="object 28"/>
            <p:cNvSpPr/>
            <p:nvPr/>
          </p:nvSpPr>
          <p:spPr>
            <a:xfrm>
              <a:off x="9941510" y="6720393"/>
              <a:ext cx="38727" cy="38826"/>
            </a:xfrm>
            <a:custGeom>
              <a:avLst/>
              <a:gdLst/>
              <a:ahLst/>
              <a:cxnLst/>
              <a:rect l="l" t="t" r="r" b="b"/>
              <a:pathLst>
                <a:path w="38727" h="38826">
                  <a:moveTo>
                    <a:pt x="1596" y="11506"/>
                  </a:moveTo>
                  <a:lnTo>
                    <a:pt x="0" y="17469"/>
                  </a:lnTo>
                  <a:lnTo>
                    <a:pt x="2430" y="29063"/>
                  </a:lnTo>
                  <a:lnTo>
                    <a:pt x="11388" y="37211"/>
                  </a:lnTo>
                  <a:lnTo>
                    <a:pt x="17394" y="38826"/>
                  </a:lnTo>
                  <a:lnTo>
                    <a:pt x="28966" y="36383"/>
                  </a:lnTo>
                  <a:lnTo>
                    <a:pt x="37118" y="27444"/>
                  </a:lnTo>
                  <a:lnTo>
                    <a:pt x="38727" y="21445"/>
                  </a:lnTo>
                  <a:lnTo>
                    <a:pt x="36288" y="9860"/>
                  </a:lnTo>
                  <a:lnTo>
                    <a:pt x="27339" y="1727"/>
                  </a:lnTo>
                  <a:lnTo>
                    <a:pt x="24736" y="558"/>
                  </a:lnTo>
                  <a:lnTo>
                    <a:pt x="22005" y="0"/>
                  </a:lnTo>
                  <a:lnTo>
                    <a:pt x="11947" y="0"/>
                  </a:lnTo>
                  <a:lnTo>
                    <a:pt x="4848" y="4279"/>
                  </a:lnTo>
                  <a:lnTo>
                    <a:pt x="1596" y="11506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4" name="object 29"/>
            <p:cNvSpPr/>
            <p:nvPr/>
          </p:nvSpPr>
          <p:spPr>
            <a:xfrm>
              <a:off x="9755084" y="6722202"/>
              <a:ext cx="38230" cy="38587"/>
            </a:xfrm>
            <a:custGeom>
              <a:avLst/>
              <a:gdLst/>
              <a:ahLst/>
              <a:cxnLst/>
              <a:rect l="l" t="t" r="r" b="b"/>
              <a:pathLst>
                <a:path w="38230" h="38587">
                  <a:moveTo>
                    <a:pt x="10814" y="1879"/>
                  </a:moveTo>
                  <a:lnTo>
                    <a:pt x="5633" y="5441"/>
                  </a:lnTo>
                  <a:lnTo>
                    <a:pt x="0" y="15817"/>
                  </a:lnTo>
                  <a:lnTo>
                    <a:pt x="1504" y="27800"/>
                  </a:lnTo>
                  <a:lnTo>
                    <a:pt x="5071" y="32964"/>
                  </a:lnTo>
                  <a:lnTo>
                    <a:pt x="15460" y="38587"/>
                  </a:lnTo>
                  <a:lnTo>
                    <a:pt x="27425" y="37071"/>
                  </a:lnTo>
                  <a:lnTo>
                    <a:pt x="32603" y="33505"/>
                  </a:lnTo>
                  <a:lnTo>
                    <a:pt x="38230" y="23129"/>
                  </a:lnTo>
                  <a:lnTo>
                    <a:pt x="36709" y="11163"/>
                  </a:lnTo>
                  <a:lnTo>
                    <a:pt x="33381" y="4140"/>
                  </a:lnTo>
                  <a:lnTo>
                    <a:pt x="26396" y="0"/>
                  </a:lnTo>
                  <a:lnTo>
                    <a:pt x="16325" y="0"/>
                  </a:lnTo>
                  <a:lnTo>
                    <a:pt x="13493" y="609"/>
                  </a:lnTo>
                  <a:lnTo>
                    <a:pt x="10814" y="187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30"/>
            <p:cNvSpPr/>
            <p:nvPr/>
          </p:nvSpPr>
          <p:spPr>
            <a:xfrm>
              <a:off x="9701508" y="6757557"/>
              <a:ext cx="38725" cy="38821"/>
            </a:xfrm>
            <a:custGeom>
              <a:avLst/>
              <a:gdLst/>
              <a:ahLst/>
              <a:cxnLst/>
              <a:rect l="l" t="t" r="r" b="b"/>
              <a:pathLst>
                <a:path w="38725" h="38821">
                  <a:moveTo>
                    <a:pt x="6413" y="4927"/>
                  </a:moveTo>
                  <a:lnTo>
                    <a:pt x="2489" y="9754"/>
                  </a:lnTo>
                  <a:lnTo>
                    <a:pt x="0" y="21330"/>
                  </a:lnTo>
                  <a:lnTo>
                    <a:pt x="4851" y="32410"/>
                  </a:lnTo>
                  <a:lnTo>
                    <a:pt x="9655" y="36328"/>
                  </a:lnTo>
                  <a:lnTo>
                    <a:pt x="21224" y="38821"/>
                  </a:lnTo>
                  <a:lnTo>
                    <a:pt x="32308" y="33959"/>
                  </a:lnTo>
                  <a:lnTo>
                    <a:pt x="36221" y="29168"/>
                  </a:lnTo>
                  <a:lnTo>
                    <a:pt x="38725" y="17594"/>
                  </a:lnTo>
                  <a:lnTo>
                    <a:pt x="33883" y="6502"/>
                  </a:lnTo>
                  <a:lnTo>
                    <a:pt x="30048" y="2197"/>
                  </a:lnTo>
                  <a:lnTo>
                    <a:pt x="24714" y="0"/>
                  </a:lnTo>
                  <a:lnTo>
                    <a:pt x="14744" y="0"/>
                  </a:lnTo>
                  <a:lnTo>
                    <a:pt x="10121" y="1625"/>
                  </a:lnTo>
                  <a:lnTo>
                    <a:pt x="6413" y="4927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31"/>
            <p:cNvSpPr/>
            <p:nvPr/>
          </p:nvSpPr>
          <p:spPr>
            <a:xfrm>
              <a:off x="10037572" y="6802866"/>
              <a:ext cx="38854" cy="38884"/>
            </a:xfrm>
            <a:custGeom>
              <a:avLst/>
              <a:gdLst/>
              <a:ahLst/>
              <a:cxnLst/>
              <a:rect l="l" t="t" r="r" b="b"/>
              <a:pathLst>
                <a:path w="38854" h="38884">
                  <a:moveTo>
                    <a:pt x="8827" y="3124"/>
                  </a:moveTo>
                  <a:lnTo>
                    <a:pt x="4080" y="7481"/>
                  </a:lnTo>
                  <a:lnTo>
                    <a:pt x="0" y="18462"/>
                  </a:lnTo>
                  <a:lnTo>
                    <a:pt x="3099" y="30035"/>
                  </a:lnTo>
                  <a:lnTo>
                    <a:pt x="7478" y="34804"/>
                  </a:lnTo>
                  <a:lnTo>
                    <a:pt x="18466" y="38884"/>
                  </a:lnTo>
                  <a:lnTo>
                    <a:pt x="30011" y="35775"/>
                  </a:lnTo>
                  <a:lnTo>
                    <a:pt x="34777" y="31401"/>
                  </a:lnTo>
                  <a:lnTo>
                    <a:pt x="38854" y="20418"/>
                  </a:lnTo>
                  <a:lnTo>
                    <a:pt x="35751" y="8851"/>
                  </a:lnTo>
                  <a:lnTo>
                    <a:pt x="32017" y="3111"/>
                  </a:lnTo>
                  <a:lnTo>
                    <a:pt x="25769" y="0"/>
                  </a:lnTo>
                  <a:lnTo>
                    <a:pt x="15774" y="0"/>
                  </a:lnTo>
                  <a:lnTo>
                    <a:pt x="12078" y="1015"/>
                  </a:lnTo>
                  <a:lnTo>
                    <a:pt x="8827" y="3124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7" name="object 32"/>
            <p:cNvSpPr/>
            <p:nvPr/>
          </p:nvSpPr>
          <p:spPr>
            <a:xfrm>
              <a:off x="10065078" y="6860953"/>
              <a:ext cx="37325" cy="38125"/>
            </a:xfrm>
            <a:custGeom>
              <a:avLst/>
              <a:gdLst/>
              <a:ahLst/>
              <a:cxnLst/>
              <a:rect l="l" t="t" r="r" b="b"/>
              <a:pathLst>
                <a:path w="37325" h="38125">
                  <a:moveTo>
                    <a:pt x="13169" y="800"/>
                  </a:moveTo>
                  <a:lnTo>
                    <a:pt x="8114" y="3115"/>
                  </a:lnTo>
                  <a:lnTo>
                    <a:pt x="470" y="12577"/>
                  </a:lnTo>
                  <a:lnTo>
                    <a:pt x="0" y="24968"/>
                  </a:lnTo>
                  <a:lnTo>
                    <a:pt x="2311" y="30022"/>
                  </a:lnTo>
                  <a:lnTo>
                    <a:pt x="11775" y="37665"/>
                  </a:lnTo>
                  <a:lnTo>
                    <a:pt x="24155" y="38125"/>
                  </a:lnTo>
                  <a:lnTo>
                    <a:pt x="29220" y="35812"/>
                  </a:lnTo>
                  <a:lnTo>
                    <a:pt x="36865" y="26357"/>
                  </a:lnTo>
                  <a:lnTo>
                    <a:pt x="37325" y="13970"/>
                  </a:lnTo>
                  <a:lnTo>
                    <a:pt x="34823" y="5486"/>
                  </a:lnTo>
                  <a:lnTo>
                    <a:pt x="27076" y="0"/>
                  </a:lnTo>
                  <a:lnTo>
                    <a:pt x="16865" y="0"/>
                  </a:lnTo>
                  <a:lnTo>
                    <a:pt x="13169" y="800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8" name="object 33"/>
            <p:cNvSpPr/>
            <p:nvPr/>
          </p:nvSpPr>
          <p:spPr>
            <a:xfrm>
              <a:off x="9634605" y="6865109"/>
              <a:ext cx="38918" cy="38925"/>
            </a:xfrm>
            <a:custGeom>
              <a:avLst/>
              <a:gdLst/>
              <a:ahLst/>
              <a:cxnLst/>
              <a:rect l="l" t="t" r="r" b="b"/>
              <a:pathLst>
                <a:path w="38917" h="38925">
                  <a:moveTo>
                    <a:pt x="695" y="14338"/>
                  </a:moveTo>
                  <a:lnTo>
                    <a:pt x="0" y="19712"/>
                  </a:lnTo>
                  <a:lnTo>
                    <a:pt x="3993" y="31261"/>
                  </a:lnTo>
                  <a:lnTo>
                    <a:pt x="14335" y="38227"/>
                  </a:lnTo>
                  <a:lnTo>
                    <a:pt x="19692" y="38925"/>
                  </a:lnTo>
                  <a:lnTo>
                    <a:pt x="31250" y="34954"/>
                  </a:lnTo>
                  <a:lnTo>
                    <a:pt x="38224" y="24612"/>
                  </a:lnTo>
                  <a:lnTo>
                    <a:pt x="38917" y="19245"/>
                  </a:lnTo>
                  <a:lnTo>
                    <a:pt x="34939" y="7687"/>
                  </a:lnTo>
                  <a:lnTo>
                    <a:pt x="24597" y="711"/>
                  </a:lnTo>
                  <a:lnTo>
                    <a:pt x="22895" y="241"/>
                  </a:lnTo>
                  <a:lnTo>
                    <a:pt x="19453" y="0"/>
                  </a:lnTo>
                  <a:lnTo>
                    <a:pt x="10906" y="0"/>
                  </a:lnTo>
                  <a:lnTo>
                    <a:pt x="3070" y="5689"/>
                  </a:lnTo>
                  <a:lnTo>
                    <a:pt x="695" y="14338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9" name="object 34"/>
            <p:cNvSpPr/>
            <p:nvPr/>
          </p:nvSpPr>
          <p:spPr>
            <a:xfrm>
              <a:off x="9875296" y="6760044"/>
              <a:ext cx="26328" cy="25539"/>
            </a:xfrm>
            <a:custGeom>
              <a:avLst/>
              <a:gdLst/>
              <a:ahLst/>
              <a:cxnLst/>
              <a:rect l="l" t="t" r="r" b="b"/>
              <a:pathLst>
                <a:path w="26327" h="25539">
                  <a:moveTo>
                    <a:pt x="901" y="10731"/>
                  </a:moveTo>
                  <a:lnTo>
                    <a:pt x="0" y="17500"/>
                  </a:lnTo>
                  <a:lnTo>
                    <a:pt x="4749" y="23723"/>
                  </a:lnTo>
                  <a:lnTo>
                    <a:pt x="11531" y="24637"/>
                  </a:lnTo>
                  <a:lnTo>
                    <a:pt x="18300" y="25539"/>
                  </a:lnTo>
                  <a:lnTo>
                    <a:pt x="24561" y="20777"/>
                  </a:lnTo>
                  <a:lnTo>
                    <a:pt x="25476" y="14008"/>
                  </a:lnTo>
                  <a:lnTo>
                    <a:pt x="26327" y="7238"/>
                  </a:lnTo>
                  <a:lnTo>
                    <a:pt x="21615" y="1003"/>
                  </a:lnTo>
                  <a:lnTo>
                    <a:pt x="14833" y="114"/>
                  </a:lnTo>
                  <a:lnTo>
                    <a:pt x="7073" y="0"/>
                  </a:lnTo>
                  <a:lnTo>
                    <a:pt x="1727" y="4533"/>
                  </a:lnTo>
                  <a:lnTo>
                    <a:pt x="901" y="10731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0" name="object 35"/>
            <p:cNvSpPr/>
            <p:nvPr/>
          </p:nvSpPr>
          <p:spPr>
            <a:xfrm>
              <a:off x="9834524" y="6760429"/>
              <a:ext cx="26530" cy="25641"/>
            </a:xfrm>
            <a:custGeom>
              <a:avLst/>
              <a:gdLst/>
              <a:ahLst/>
              <a:cxnLst/>
              <a:rect l="l" t="t" r="r" b="b"/>
              <a:pathLst>
                <a:path w="26530" h="25641">
                  <a:moveTo>
                    <a:pt x="11391" y="139"/>
                  </a:moveTo>
                  <a:lnTo>
                    <a:pt x="4635" y="1193"/>
                  </a:lnTo>
                  <a:lnTo>
                    <a:pt x="0" y="7505"/>
                  </a:lnTo>
                  <a:lnTo>
                    <a:pt x="1041" y="14249"/>
                  </a:lnTo>
                  <a:lnTo>
                    <a:pt x="2082" y="21005"/>
                  </a:lnTo>
                  <a:lnTo>
                    <a:pt x="8407" y="25641"/>
                  </a:lnTo>
                  <a:lnTo>
                    <a:pt x="15151" y="24612"/>
                  </a:lnTo>
                  <a:lnTo>
                    <a:pt x="21907" y="23583"/>
                  </a:lnTo>
                  <a:lnTo>
                    <a:pt x="26530" y="17259"/>
                  </a:lnTo>
                  <a:lnTo>
                    <a:pt x="25501" y="10515"/>
                  </a:lnTo>
                  <a:lnTo>
                    <a:pt x="24561" y="4381"/>
                  </a:lnTo>
                  <a:lnTo>
                    <a:pt x="19291" y="0"/>
                  </a:lnTo>
                  <a:lnTo>
                    <a:pt x="13296" y="0"/>
                  </a:lnTo>
                  <a:lnTo>
                    <a:pt x="11391" y="13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1" name="object 36"/>
            <p:cNvSpPr/>
            <p:nvPr/>
          </p:nvSpPr>
          <p:spPr>
            <a:xfrm>
              <a:off x="9913531" y="6771168"/>
              <a:ext cx="28168" cy="26466"/>
            </a:xfrm>
            <a:custGeom>
              <a:avLst/>
              <a:gdLst/>
              <a:ahLst/>
              <a:cxnLst/>
              <a:rect l="l" t="t" r="r" b="b"/>
              <a:pathLst>
                <a:path w="28168" h="26466">
                  <a:moveTo>
                    <a:pt x="2794" y="7302"/>
                  </a:moveTo>
                  <a:lnTo>
                    <a:pt x="0" y="13550"/>
                  </a:lnTo>
                  <a:lnTo>
                    <a:pt x="2781" y="20866"/>
                  </a:lnTo>
                  <a:lnTo>
                    <a:pt x="9004" y="23660"/>
                  </a:lnTo>
                  <a:lnTo>
                    <a:pt x="15240" y="26466"/>
                  </a:lnTo>
                  <a:lnTo>
                    <a:pt x="22567" y="23685"/>
                  </a:lnTo>
                  <a:lnTo>
                    <a:pt x="25374" y="17449"/>
                  </a:lnTo>
                  <a:lnTo>
                    <a:pt x="28168" y="11214"/>
                  </a:lnTo>
                  <a:lnTo>
                    <a:pt x="25387" y="3886"/>
                  </a:lnTo>
                  <a:lnTo>
                    <a:pt x="19164" y="1104"/>
                  </a:lnTo>
                  <a:lnTo>
                    <a:pt x="17500" y="355"/>
                  </a:lnTo>
                  <a:lnTo>
                    <a:pt x="14071" y="0"/>
                  </a:lnTo>
                  <a:lnTo>
                    <a:pt x="9347" y="0"/>
                  </a:lnTo>
                  <a:lnTo>
                    <a:pt x="4851" y="2717"/>
                  </a:lnTo>
                  <a:lnTo>
                    <a:pt x="2794" y="730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37"/>
            <p:cNvSpPr/>
            <p:nvPr/>
          </p:nvSpPr>
          <p:spPr>
            <a:xfrm>
              <a:off x="9761193" y="6794796"/>
              <a:ext cx="27571" cy="26162"/>
            </a:xfrm>
            <a:custGeom>
              <a:avLst/>
              <a:gdLst/>
              <a:ahLst/>
              <a:cxnLst/>
              <a:rect l="l" t="t" r="r" b="b"/>
              <a:pathLst>
                <a:path w="27571" h="26161">
                  <a:moveTo>
                    <a:pt x="5537" y="3149"/>
                  </a:moveTo>
                  <a:lnTo>
                    <a:pt x="431" y="7683"/>
                  </a:lnTo>
                  <a:lnTo>
                    <a:pt x="0" y="15519"/>
                  </a:lnTo>
                  <a:lnTo>
                    <a:pt x="4533" y="20624"/>
                  </a:lnTo>
                  <a:lnTo>
                    <a:pt x="9093" y="25704"/>
                  </a:lnTo>
                  <a:lnTo>
                    <a:pt x="16916" y="26161"/>
                  </a:lnTo>
                  <a:lnTo>
                    <a:pt x="22009" y="21615"/>
                  </a:lnTo>
                  <a:lnTo>
                    <a:pt x="27127" y="17056"/>
                  </a:lnTo>
                  <a:lnTo>
                    <a:pt x="27571" y="9245"/>
                  </a:lnTo>
                  <a:lnTo>
                    <a:pt x="22999" y="4152"/>
                  </a:lnTo>
                  <a:lnTo>
                    <a:pt x="20561" y="1396"/>
                  </a:lnTo>
                  <a:lnTo>
                    <a:pt x="17170" y="0"/>
                  </a:lnTo>
                  <a:lnTo>
                    <a:pt x="10833" y="0"/>
                  </a:lnTo>
                  <a:lnTo>
                    <a:pt x="7899" y="1028"/>
                  </a:lnTo>
                  <a:lnTo>
                    <a:pt x="5537" y="3149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38"/>
            <p:cNvSpPr/>
            <p:nvPr/>
          </p:nvSpPr>
          <p:spPr>
            <a:xfrm>
              <a:off x="9974634" y="6823610"/>
              <a:ext cx="28206" cy="26479"/>
            </a:xfrm>
            <a:custGeom>
              <a:avLst/>
              <a:gdLst/>
              <a:ahLst/>
              <a:cxnLst/>
              <a:rect l="l" t="t" r="r" b="b"/>
              <a:pathLst>
                <a:path w="28206" h="26479">
                  <a:moveTo>
                    <a:pt x="7391" y="1993"/>
                  </a:moveTo>
                  <a:lnTo>
                    <a:pt x="1663" y="5702"/>
                  </a:lnTo>
                  <a:lnTo>
                    <a:pt x="0" y="13385"/>
                  </a:lnTo>
                  <a:lnTo>
                    <a:pt x="3733" y="19113"/>
                  </a:lnTo>
                  <a:lnTo>
                    <a:pt x="7467" y="24841"/>
                  </a:lnTo>
                  <a:lnTo>
                    <a:pt x="15112" y="26479"/>
                  </a:lnTo>
                  <a:lnTo>
                    <a:pt x="20840" y="22758"/>
                  </a:lnTo>
                  <a:lnTo>
                    <a:pt x="26568" y="19050"/>
                  </a:lnTo>
                  <a:lnTo>
                    <a:pt x="28206" y="11379"/>
                  </a:lnTo>
                  <a:lnTo>
                    <a:pt x="24485" y="5638"/>
                  </a:lnTo>
                  <a:lnTo>
                    <a:pt x="22123" y="1993"/>
                  </a:lnTo>
                  <a:lnTo>
                    <a:pt x="18173" y="0"/>
                  </a:lnTo>
                  <a:lnTo>
                    <a:pt x="11785" y="0"/>
                  </a:lnTo>
                  <a:lnTo>
                    <a:pt x="7391" y="1993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39"/>
            <p:cNvSpPr/>
            <p:nvPr/>
          </p:nvSpPr>
          <p:spPr>
            <a:xfrm>
              <a:off x="9734666" y="6825923"/>
              <a:ext cx="28219" cy="26492"/>
            </a:xfrm>
            <a:custGeom>
              <a:avLst/>
              <a:gdLst/>
              <a:ahLst/>
              <a:cxnLst/>
              <a:rect l="l" t="t" r="r" b="b"/>
              <a:pathLst>
                <a:path w="28219" h="26492">
                  <a:moveTo>
                    <a:pt x="3606" y="5842"/>
                  </a:moveTo>
                  <a:lnTo>
                    <a:pt x="0" y="11645"/>
                  </a:lnTo>
                  <a:lnTo>
                    <a:pt x="1777" y="19278"/>
                  </a:lnTo>
                  <a:lnTo>
                    <a:pt x="7581" y="22910"/>
                  </a:lnTo>
                  <a:lnTo>
                    <a:pt x="13385" y="26492"/>
                  </a:lnTo>
                  <a:lnTo>
                    <a:pt x="21018" y="24714"/>
                  </a:lnTo>
                  <a:lnTo>
                    <a:pt x="24625" y="18910"/>
                  </a:lnTo>
                  <a:lnTo>
                    <a:pt x="28219" y="13106"/>
                  </a:lnTo>
                  <a:lnTo>
                    <a:pt x="26454" y="5499"/>
                  </a:lnTo>
                  <a:lnTo>
                    <a:pt x="20650" y="1866"/>
                  </a:lnTo>
                  <a:lnTo>
                    <a:pt x="18618" y="622"/>
                  </a:lnTo>
                  <a:lnTo>
                    <a:pt x="14122" y="0"/>
                  </a:lnTo>
                  <a:lnTo>
                    <a:pt x="9994" y="0"/>
                  </a:lnTo>
                  <a:lnTo>
                    <a:pt x="5943" y="2095"/>
                  </a:lnTo>
                  <a:lnTo>
                    <a:pt x="3606" y="584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object 40"/>
            <p:cNvSpPr/>
            <p:nvPr/>
          </p:nvSpPr>
          <p:spPr>
            <a:xfrm>
              <a:off x="9991975" y="6860560"/>
              <a:ext cx="27585" cy="26187"/>
            </a:xfrm>
            <a:custGeom>
              <a:avLst/>
              <a:gdLst/>
              <a:ahLst/>
              <a:cxnLst/>
              <a:rect l="l" t="t" r="r" b="b"/>
              <a:pathLst>
                <a:path w="27584" h="26187">
                  <a:moveTo>
                    <a:pt x="10274" y="520"/>
                  </a:moveTo>
                  <a:lnTo>
                    <a:pt x="3733" y="2451"/>
                  </a:lnTo>
                  <a:lnTo>
                    <a:pt x="0" y="9321"/>
                  </a:lnTo>
                  <a:lnTo>
                    <a:pt x="1930" y="15887"/>
                  </a:lnTo>
                  <a:lnTo>
                    <a:pt x="3860" y="22440"/>
                  </a:lnTo>
                  <a:lnTo>
                    <a:pt x="10731" y="26187"/>
                  </a:lnTo>
                  <a:lnTo>
                    <a:pt x="17310" y="24257"/>
                  </a:lnTo>
                  <a:lnTo>
                    <a:pt x="23825" y="22326"/>
                  </a:lnTo>
                  <a:lnTo>
                    <a:pt x="27584" y="15430"/>
                  </a:lnTo>
                  <a:lnTo>
                    <a:pt x="25641" y="8877"/>
                  </a:lnTo>
                  <a:lnTo>
                    <a:pt x="24066" y="3492"/>
                  </a:lnTo>
                  <a:lnTo>
                    <a:pt x="19138" y="0"/>
                  </a:lnTo>
                  <a:lnTo>
                    <a:pt x="13792" y="0"/>
                  </a:lnTo>
                  <a:lnTo>
                    <a:pt x="10274" y="520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6" name="object 41"/>
            <p:cNvSpPr/>
            <p:nvPr/>
          </p:nvSpPr>
          <p:spPr>
            <a:xfrm>
              <a:off x="9718740" y="6863198"/>
              <a:ext cx="27482" cy="26123"/>
            </a:xfrm>
            <a:custGeom>
              <a:avLst/>
              <a:gdLst/>
              <a:ahLst/>
              <a:cxnLst/>
              <a:rect l="l" t="t" r="r" b="b"/>
              <a:pathLst>
                <a:path w="27482" h="26123">
                  <a:moveTo>
                    <a:pt x="1816" y="9118"/>
                  </a:moveTo>
                  <a:lnTo>
                    <a:pt x="0" y="15709"/>
                  </a:lnTo>
                  <a:lnTo>
                    <a:pt x="3886" y="22517"/>
                  </a:lnTo>
                  <a:lnTo>
                    <a:pt x="10477" y="24333"/>
                  </a:lnTo>
                  <a:lnTo>
                    <a:pt x="17056" y="26123"/>
                  </a:lnTo>
                  <a:lnTo>
                    <a:pt x="23875" y="22250"/>
                  </a:lnTo>
                  <a:lnTo>
                    <a:pt x="25679" y="15671"/>
                  </a:lnTo>
                  <a:lnTo>
                    <a:pt x="27482" y="9067"/>
                  </a:lnTo>
                  <a:lnTo>
                    <a:pt x="23609" y="2260"/>
                  </a:lnTo>
                  <a:lnTo>
                    <a:pt x="17005" y="444"/>
                  </a:lnTo>
                  <a:lnTo>
                    <a:pt x="13741" y="0"/>
                  </a:lnTo>
                  <a:lnTo>
                    <a:pt x="8305" y="0"/>
                  </a:lnTo>
                  <a:lnTo>
                    <a:pt x="3327" y="3619"/>
                  </a:lnTo>
                  <a:lnTo>
                    <a:pt x="1816" y="9118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7" name="object 42"/>
            <p:cNvSpPr/>
            <p:nvPr/>
          </p:nvSpPr>
          <p:spPr>
            <a:xfrm>
              <a:off x="10161982" y="6861308"/>
              <a:ext cx="57723" cy="58043"/>
            </a:xfrm>
            <a:custGeom>
              <a:avLst/>
              <a:gdLst/>
              <a:ahLst/>
              <a:cxnLst/>
              <a:rect l="l" t="t" r="r" b="b"/>
              <a:pathLst>
                <a:path w="57723" h="58043">
                  <a:moveTo>
                    <a:pt x="20615" y="1206"/>
                  </a:moveTo>
                  <a:lnTo>
                    <a:pt x="13050" y="4659"/>
                  </a:lnTo>
                  <a:lnTo>
                    <a:pt x="4342" y="13371"/>
                  </a:lnTo>
                  <a:lnTo>
                    <a:pt x="0" y="24817"/>
                  </a:lnTo>
                  <a:lnTo>
                    <a:pt x="854" y="37452"/>
                  </a:lnTo>
                  <a:lnTo>
                    <a:pt x="4323" y="45009"/>
                  </a:lnTo>
                  <a:lnTo>
                    <a:pt x="13042" y="53705"/>
                  </a:lnTo>
                  <a:lnTo>
                    <a:pt x="24487" y="58043"/>
                  </a:lnTo>
                  <a:lnTo>
                    <a:pt x="37125" y="57188"/>
                  </a:lnTo>
                  <a:lnTo>
                    <a:pt x="44697" y="53715"/>
                  </a:lnTo>
                  <a:lnTo>
                    <a:pt x="53391" y="45002"/>
                  </a:lnTo>
                  <a:lnTo>
                    <a:pt x="57723" y="33567"/>
                  </a:lnTo>
                  <a:lnTo>
                    <a:pt x="56848" y="20942"/>
                  </a:lnTo>
                  <a:lnTo>
                    <a:pt x="52142" y="11596"/>
                  </a:lnTo>
                  <a:lnTo>
                    <a:pt x="41880" y="3078"/>
                  </a:lnTo>
                  <a:lnTo>
                    <a:pt x="28857" y="0"/>
                  </a:lnTo>
                  <a:lnTo>
                    <a:pt x="26127" y="0"/>
                  </a:lnTo>
                  <a:lnTo>
                    <a:pt x="23346" y="393"/>
                  </a:lnTo>
                  <a:lnTo>
                    <a:pt x="20615" y="1206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8" name="object 43"/>
            <p:cNvSpPr/>
            <p:nvPr/>
          </p:nvSpPr>
          <p:spPr>
            <a:xfrm>
              <a:off x="10291430" y="7006394"/>
              <a:ext cx="68046" cy="272237"/>
            </a:xfrm>
            <a:custGeom>
              <a:avLst/>
              <a:gdLst/>
              <a:ahLst/>
              <a:cxnLst/>
              <a:rect l="l" t="t" r="r" b="b"/>
              <a:pathLst>
                <a:path w="68046" h="272237">
                  <a:moveTo>
                    <a:pt x="0" y="0"/>
                  </a:moveTo>
                  <a:lnTo>
                    <a:pt x="0" y="272237"/>
                  </a:lnTo>
                  <a:lnTo>
                    <a:pt x="68046" y="272237"/>
                  </a:lnTo>
                  <a:lnTo>
                    <a:pt x="680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7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9" name="object 44"/>
            <p:cNvSpPr/>
            <p:nvPr/>
          </p:nvSpPr>
          <p:spPr>
            <a:xfrm>
              <a:off x="9673799" y="71425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0067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0" name="object 45"/>
            <p:cNvSpPr/>
            <p:nvPr/>
          </p:nvSpPr>
          <p:spPr>
            <a:xfrm>
              <a:off x="9372811" y="7006398"/>
              <a:ext cx="420280" cy="272249"/>
            </a:xfrm>
            <a:custGeom>
              <a:avLst/>
              <a:gdLst/>
              <a:ahLst/>
              <a:cxnLst/>
              <a:rect l="l" t="t" r="r" b="b"/>
              <a:pathLst>
                <a:path w="420281" h="272249">
                  <a:moveTo>
                    <a:pt x="96378" y="266379"/>
                  </a:moveTo>
                  <a:lnTo>
                    <a:pt x="109136" y="269596"/>
                  </a:lnTo>
                  <a:lnTo>
                    <a:pt x="122326" y="271575"/>
                  </a:lnTo>
                  <a:lnTo>
                    <a:pt x="135877" y="272249"/>
                  </a:lnTo>
                  <a:lnTo>
                    <a:pt x="420281" y="272249"/>
                  </a:lnTo>
                  <a:lnTo>
                    <a:pt x="420281" y="204152"/>
                  </a:lnTo>
                  <a:lnTo>
                    <a:pt x="134717" y="204141"/>
                  </a:lnTo>
                  <a:lnTo>
                    <a:pt x="121381" y="202603"/>
                  </a:lnTo>
                  <a:lnTo>
                    <a:pt x="109009" y="198626"/>
                  </a:lnTo>
                  <a:lnTo>
                    <a:pt x="97806" y="192437"/>
                  </a:lnTo>
                  <a:lnTo>
                    <a:pt x="87972" y="184264"/>
                  </a:lnTo>
                  <a:lnTo>
                    <a:pt x="79101" y="173329"/>
                  </a:lnTo>
                  <a:lnTo>
                    <a:pt x="73132" y="162006"/>
                  </a:lnTo>
                  <a:lnTo>
                    <a:pt x="69370" y="149534"/>
                  </a:lnTo>
                  <a:lnTo>
                    <a:pt x="68046" y="136105"/>
                  </a:lnTo>
                  <a:lnTo>
                    <a:pt x="68063" y="134675"/>
                  </a:lnTo>
                  <a:lnTo>
                    <a:pt x="69651" y="121344"/>
                  </a:lnTo>
                  <a:lnTo>
                    <a:pt x="73653" y="108978"/>
                  </a:lnTo>
                  <a:lnTo>
                    <a:pt x="79837" y="97778"/>
                  </a:lnTo>
                  <a:lnTo>
                    <a:pt x="87972" y="87947"/>
                  </a:lnTo>
                  <a:lnTo>
                    <a:pt x="98731" y="79166"/>
                  </a:lnTo>
                  <a:lnTo>
                    <a:pt x="110044" y="73154"/>
                  </a:lnTo>
                  <a:lnTo>
                    <a:pt x="122506" y="69368"/>
                  </a:lnTo>
                  <a:lnTo>
                    <a:pt x="135915" y="68046"/>
                  </a:lnTo>
                  <a:lnTo>
                    <a:pt x="339813" y="68072"/>
                  </a:lnTo>
                  <a:lnTo>
                    <a:pt x="343852" y="69913"/>
                  </a:lnTo>
                  <a:lnTo>
                    <a:pt x="347052" y="73025"/>
                  </a:lnTo>
                  <a:lnTo>
                    <a:pt x="350164" y="76212"/>
                  </a:lnTo>
                  <a:lnTo>
                    <a:pt x="351993" y="80238"/>
                  </a:lnTo>
                  <a:lnTo>
                    <a:pt x="351993" y="89852"/>
                  </a:lnTo>
                  <a:lnTo>
                    <a:pt x="343852" y="100215"/>
                  </a:lnTo>
                  <a:lnTo>
                    <a:pt x="129133" y="102082"/>
                  </a:lnTo>
                  <a:lnTo>
                    <a:pt x="117946" y="103963"/>
                  </a:lnTo>
                  <a:lnTo>
                    <a:pt x="98055" y="122193"/>
                  </a:lnTo>
                  <a:lnTo>
                    <a:pt x="95084" y="136105"/>
                  </a:lnTo>
                  <a:lnTo>
                    <a:pt x="104058" y="159131"/>
                  </a:lnTo>
                  <a:lnTo>
                    <a:pt x="129133" y="170129"/>
                  </a:lnTo>
                  <a:lnTo>
                    <a:pt x="336728" y="170112"/>
                  </a:lnTo>
                  <a:lnTo>
                    <a:pt x="362820" y="165467"/>
                  </a:lnTo>
                  <a:lnTo>
                    <a:pt x="385542" y="153518"/>
                  </a:lnTo>
                  <a:lnTo>
                    <a:pt x="396318" y="144060"/>
                  </a:lnTo>
                  <a:lnTo>
                    <a:pt x="411030" y="123294"/>
                  </a:lnTo>
                  <a:lnTo>
                    <a:pt x="419032" y="98493"/>
                  </a:lnTo>
                  <a:lnTo>
                    <a:pt x="420090" y="85051"/>
                  </a:lnTo>
                  <a:lnTo>
                    <a:pt x="420073" y="83299"/>
                  </a:lnTo>
                  <a:lnTo>
                    <a:pt x="415419" y="57230"/>
                  </a:lnTo>
                  <a:lnTo>
                    <a:pt x="403456" y="34516"/>
                  </a:lnTo>
                  <a:lnTo>
                    <a:pt x="394020" y="23767"/>
                  </a:lnTo>
                  <a:lnTo>
                    <a:pt x="373257" y="9049"/>
                  </a:lnTo>
                  <a:lnTo>
                    <a:pt x="348449" y="1056"/>
                  </a:lnTo>
                  <a:lnTo>
                    <a:pt x="335013" y="0"/>
                  </a:lnTo>
                  <a:lnTo>
                    <a:pt x="133226" y="25"/>
                  </a:lnTo>
                  <a:lnTo>
                    <a:pt x="106632" y="3171"/>
                  </a:lnTo>
                  <a:lnTo>
                    <a:pt x="81819" y="11212"/>
                  </a:lnTo>
                  <a:lnTo>
                    <a:pt x="59346" y="23625"/>
                  </a:lnTo>
                  <a:lnTo>
                    <a:pt x="39776" y="39890"/>
                  </a:lnTo>
                  <a:lnTo>
                    <a:pt x="29622" y="51254"/>
                  </a:lnTo>
                  <a:lnTo>
                    <a:pt x="15646" y="72642"/>
                  </a:lnTo>
                  <a:lnTo>
                    <a:pt x="5818" y="96594"/>
                  </a:lnTo>
                  <a:lnTo>
                    <a:pt x="662" y="122550"/>
                  </a:lnTo>
                  <a:lnTo>
                    <a:pt x="0" y="136105"/>
                  </a:lnTo>
                  <a:lnTo>
                    <a:pt x="25" y="138845"/>
                  </a:lnTo>
                  <a:lnTo>
                    <a:pt x="3165" y="165439"/>
                  </a:lnTo>
                  <a:lnTo>
                    <a:pt x="11187" y="190260"/>
                  </a:lnTo>
                  <a:lnTo>
                    <a:pt x="23565" y="212745"/>
                  </a:lnTo>
                  <a:lnTo>
                    <a:pt x="39776" y="232333"/>
                  </a:lnTo>
                  <a:lnTo>
                    <a:pt x="51071" y="242467"/>
                  </a:lnTo>
                  <a:lnTo>
                    <a:pt x="72438" y="256499"/>
                  </a:lnTo>
                  <a:lnTo>
                    <a:pt x="84122" y="261992"/>
                  </a:lnTo>
                  <a:lnTo>
                    <a:pt x="96378" y="266379"/>
                  </a:lnTo>
                  <a:close/>
                </a:path>
              </a:pathLst>
            </a:custGeom>
            <a:solidFill>
              <a:srgbClr val="0067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1" name="object 46"/>
            <p:cNvSpPr/>
            <p:nvPr/>
          </p:nvSpPr>
          <p:spPr>
            <a:xfrm>
              <a:off x="9829765" y="7006398"/>
              <a:ext cx="420255" cy="272249"/>
            </a:xfrm>
            <a:custGeom>
              <a:avLst/>
              <a:gdLst/>
              <a:ahLst/>
              <a:cxnLst/>
              <a:rect l="l" t="t" r="r" b="b"/>
              <a:pathLst>
                <a:path w="420255" h="272249">
                  <a:moveTo>
                    <a:pt x="68086" y="137518"/>
                  </a:moveTo>
                  <a:lnTo>
                    <a:pt x="69383" y="122683"/>
                  </a:lnTo>
                  <a:lnTo>
                    <a:pt x="73141" y="110206"/>
                  </a:lnTo>
                  <a:lnTo>
                    <a:pt x="79105" y="98874"/>
                  </a:lnTo>
                  <a:lnTo>
                    <a:pt x="87035" y="88885"/>
                  </a:lnTo>
                  <a:lnTo>
                    <a:pt x="97789" y="79795"/>
                  </a:lnTo>
                  <a:lnTo>
                    <a:pt x="108987" y="73606"/>
                  </a:lnTo>
                  <a:lnTo>
                    <a:pt x="121350" y="69619"/>
                  </a:lnTo>
                  <a:lnTo>
                    <a:pt x="134690" y="68070"/>
                  </a:lnTo>
                  <a:lnTo>
                    <a:pt x="420255" y="68059"/>
                  </a:lnTo>
                  <a:lnTo>
                    <a:pt x="420255" y="0"/>
                  </a:lnTo>
                  <a:lnTo>
                    <a:pt x="135864" y="0"/>
                  </a:lnTo>
                  <a:lnTo>
                    <a:pt x="122312" y="673"/>
                  </a:lnTo>
                  <a:lnTo>
                    <a:pt x="96361" y="5863"/>
                  </a:lnTo>
                  <a:lnTo>
                    <a:pt x="72422" y="15739"/>
                  </a:lnTo>
                  <a:lnTo>
                    <a:pt x="51058" y="29772"/>
                  </a:lnTo>
                  <a:lnTo>
                    <a:pt x="39801" y="39878"/>
                  </a:lnTo>
                  <a:lnTo>
                    <a:pt x="23572" y="59466"/>
                  </a:lnTo>
                  <a:lnTo>
                    <a:pt x="11190" y="81951"/>
                  </a:lnTo>
                  <a:lnTo>
                    <a:pt x="3169" y="106771"/>
                  </a:lnTo>
                  <a:lnTo>
                    <a:pt x="26" y="133366"/>
                  </a:lnTo>
                  <a:lnTo>
                    <a:pt x="0" y="136105"/>
                  </a:lnTo>
                  <a:lnTo>
                    <a:pt x="665" y="149655"/>
                  </a:lnTo>
                  <a:lnTo>
                    <a:pt x="5820" y="175608"/>
                  </a:lnTo>
                  <a:lnTo>
                    <a:pt x="15646" y="199562"/>
                  </a:lnTo>
                  <a:lnTo>
                    <a:pt x="29629" y="220956"/>
                  </a:lnTo>
                  <a:lnTo>
                    <a:pt x="39801" y="232333"/>
                  </a:lnTo>
                  <a:lnTo>
                    <a:pt x="59360" y="248597"/>
                  </a:lnTo>
                  <a:lnTo>
                    <a:pt x="81829" y="261019"/>
                  </a:lnTo>
                  <a:lnTo>
                    <a:pt x="106644" y="269071"/>
                  </a:lnTo>
                  <a:lnTo>
                    <a:pt x="133241" y="272224"/>
                  </a:lnTo>
                  <a:lnTo>
                    <a:pt x="335000" y="272249"/>
                  </a:lnTo>
                  <a:lnTo>
                    <a:pt x="348441" y="271190"/>
                  </a:lnTo>
                  <a:lnTo>
                    <a:pt x="373240" y="263182"/>
                  </a:lnTo>
                  <a:lnTo>
                    <a:pt x="394006" y="248468"/>
                  </a:lnTo>
                  <a:lnTo>
                    <a:pt x="403465" y="237685"/>
                  </a:lnTo>
                  <a:lnTo>
                    <a:pt x="415411" y="214967"/>
                  </a:lnTo>
                  <a:lnTo>
                    <a:pt x="420049" y="188889"/>
                  </a:lnTo>
                  <a:lnTo>
                    <a:pt x="419011" y="173727"/>
                  </a:lnTo>
                  <a:lnTo>
                    <a:pt x="411012" y="148929"/>
                  </a:lnTo>
                  <a:lnTo>
                    <a:pt x="396310" y="128157"/>
                  </a:lnTo>
                  <a:lnTo>
                    <a:pt x="385565" y="118718"/>
                  </a:lnTo>
                  <a:lnTo>
                    <a:pt x="362858" y="106756"/>
                  </a:lnTo>
                  <a:lnTo>
                    <a:pt x="336770" y="102099"/>
                  </a:lnTo>
                  <a:lnTo>
                    <a:pt x="129146" y="102082"/>
                  </a:lnTo>
                  <a:lnTo>
                    <a:pt x="115212" y="105052"/>
                  </a:lnTo>
                  <a:lnTo>
                    <a:pt x="96994" y="124941"/>
                  </a:lnTo>
                  <a:lnTo>
                    <a:pt x="98087" y="150039"/>
                  </a:lnTo>
                  <a:lnTo>
                    <a:pt x="117967" y="168257"/>
                  </a:lnTo>
                  <a:lnTo>
                    <a:pt x="339788" y="170154"/>
                  </a:lnTo>
                  <a:lnTo>
                    <a:pt x="343877" y="171983"/>
                  </a:lnTo>
                  <a:lnTo>
                    <a:pt x="347052" y="175120"/>
                  </a:lnTo>
                  <a:lnTo>
                    <a:pt x="350164" y="178320"/>
                  </a:lnTo>
                  <a:lnTo>
                    <a:pt x="352018" y="182346"/>
                  </a:lnTo>
                  <a:lnTo>
                    <a:pt x="352018" y="191960"/>
                  </a:lnTo>
                  <a:lnTo>
                    <a:pt x="343877" y="202323"/>
                  </a:lnTo>
                  <a:lnTo>
                    <a:pt x="135928" y="204152"/>
                  </a:lnTo>
                  <a:lnTo>
                    <a:pt x="122510" y="202839"/>
                  </a:lnTo>
                  <a:lnTo>
                    <a:pt x="110051" y="199070"/>
                  </a:lnTo>
                  <a:lnTo>
                    <a:pt x="98741" y="193071"/>
                  </a:lnTo>
                  <a:lnTo>
                    <a:pt x="88770" y="185071"/>
                  </a:lnTo>
                  <a:lnTo>
                    <a:pt x="79829" y="174434"/>
                  </a:lnTo>
                  <a:lnTo>
                    <a:pt x="73654" y="163238"/>
                  </a:lnTo>
                  <a:lnTo>
                    <a:pt x="69659" y="150869"/>
                  </a:lnTo>
                  <a:lnTo>
                    <a:pt x="68086" y="137518"/>
                  </a:lnTo>
                  <a:close/>
                </a:path>
              </a:pathLst>
            </a:custGeom>
            <a:solidFill>
              <a:srgbClr val="0067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2" name="object 47"/>
            <p:cNvSpPr/>
            <p:nvPr/>
          </p:nvSpPr>
          <p:spPr>
            <a:xfrm>
              <a:off x="10280291" y="6855805"/>
              <a:ext cx="82359" cy="82384"/>
            </a:xfrm>
            <a:custGeom>
              <a:avLst/>
              <a:gdLst/>
              <a:ahLst/>
              <a:cxnLst/>
              <a:rect l="l" t="t" r="r" b="b"/>
              <a:pathLst>
                <a:path w="82359" h="82384">
                  <a:moveTo>
                    <a:pt x="82359" y="41186"/>
                  </a:moveTo>
                  <a:lnTo>
                    <a:pt x="81483" y="32698"/>
                  </a:lnTo>
                  <a:lnTo>
                    <a:pt x="76325" y="19714"/>
                  </a:lnTo>
                  <a:lnTo>
                    <a:pt x="67301" y="9349"/>
                  </a:lnTo>
                  <a:lnTo>
                    <a:pt x="55288" y="2484"/>
                  </a:lnTo>
                  <a:lnTo>
                    <a:pt x="41160" y="0"/>
                  </a:lnTo>
                  <a:lnTo>
                    <a:pt x="32703" y="871"/>
                  </a:lnTo>
                  <a:lnTo>
                    <a:pt x="19718" y="6029"/>
                  </a:lnTo>
                  <a:lnTo>
                    <a:pt x="9351" y="15056"/>
                  </a:lnTo>
                  <a:lnTo>
                    <a:pt x="2484" y="27069"/>
                  </a:lnTo>
                  <a:lnTo>
                    <a:pt x="0" y="41186"/>
                  </a:lnTo>
                  <a:lnTo>
                    <a:pt x="872" y="49664"/>
                  </a:lnTo>
                  <a:lnTo>
                    <a:pt x="6028" y="62661"/>
                  </a:lnTo>
                  <a:lnTo>
                    <a:pt x="15049" y="73033"/>
                  </a:lnTo>
                  <a:lnTo>
                    <a:pt x="27054" y="79900"/>
                  </a:lnTo>
                  <a:lnTo>
                    <a:pt x="41160" y="82384"/>
                  </a:lnTo>
                  <a:lnTo>
                    <a:pt x="49668" y="81506"/>
                  </a:lnTo>
                  <a:lnTo>
                    <a:pt x="62658" y="76344"/>
                  </a:lnTo>
                  <a:lnTo>
                    <a:pt x="73019" y="67318"/>
                  </a:lnTo>
                  <a:lnTo>
                    <a:pt x="79878" y="55306"/>
                  </a:lnTo>
                  <a:lnTo>
                    <a:pt x="82359" y="41186"/>
                  </a:lnTo>
                  <a:close/>
                </a:path>
              </a:pathLst>
            </a:custGeom>
            <a:solidFill>
              <a:srgbClr val="0067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3" name="object 48"/>
            <p:cNvSpPr/>
            <p:nvPr/>
          </p:nvSpPr>
          <p:spPr>
            <a:xfrm>
              <a:off x="10021637" y="6564818"/>
              <a:ext cx="82359" cy="82372"/>
            </a:xfrm>
            <a:custGeom>
              <a:avLst/>
              <a:gdLst/>
              <a:ahLst/>
              <a:cxnLst/>
              <a:rect l="l" t="t" r="r" b="b"/>
              <a:pathLst>
                <a:path w="82359" h="82372">
                  <a:moveTo>
                    <a:pt x="82359" y="41173"/>
                  </a:moveTo>
                  <a:lnTo>
                    <a:pt x="81485" y="32695"/>
                  </a:lnTo>
                  <a:lnTo>
                    <a:pt x="76328" y="19710"/>
                  </a:lnTo>
                  <a:lnTo>
                    <a:pt x="67304" y="9347"/>
                  </a:lnTo>
                  <a:lnTo>
                    <a:pt x="55290" y="2483"/>
                  </a:lnTo>
                  <a:lnTo>
                    <a:pt x="41160" y="0"/>
                  </a:lnTo>
                  <a:lnTo>
                    <a:pt x="32712" y="869"/>
                  </a:lnTo>
                  <a:lnTo>
                    <a:pt x="19723" y="6022"/>
                  </a:lnTo>
                  <a:lnTo>
                    <a:pt x="9354" y="15045"/>
                  </a:lnTo>
                  <a:lnTo>
                    <a:pt x="2485" y="27056"/>
                  </a:lnTo>
                  <a:lnTo>
                    <a:pt x="0" y="41173"/>
                  </a:lnTo>
                  <a:lnTo>
                    <a:pt x="872" y="49651"/>
                  </a:lnTo>
                  <a:lnTo>
                    <a:pt x="6028" y="62648"/>
                  </a:lnTo>
                  <a:lnTo>
                    <a:pt x="15049" y="73020"/>
                  </a:lnTo>
                  <a:lnTo>
                    <a:pt x="27054" y="79887"/>
                  </a:lnTo>
                  <a:lnTo>
                    <a:pt x="41160" y="82372"/>
                  </a:lnTo>
                  <a:lnTo>
                    <a:pt x="49668" y="81494"/>
                  </a:lnTo>
                  <a:lnTo>
                    <a:pt x="62658" y="76331"/>
                  </a:lnTo>
                  <a:lnTo>
                    <a:pt x="73019" y="67305"/>
                  </a:lnTo>
                  <a:lnTo>
                    <a:pt x="79878" y="55293"/>
                  </a:lnTo>
                  <a:lnTo>
                    <a:pt x="82359" y="41173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4" name="object 49"/>
            <p:cNvSpPr/>
            <p:nvPr/>
          </p:nvSpPr>
          <p:spPr>
            <a:xfrm>
              <a:off x="9995421" y="6754714"/>
              <a:ext cx="38863" cy="38862"/>
            </a:xfrm>
            <a:custGeom>
              <a:avLst/>
              <a:gdLst/>
              <a:ahLst/>
              <a:cxnLst/>
              <a:rect l="l" t="t" r="r" b="b"/>
              <a:pathLst>
                <a:path w="38862" h="38861">
                  <a:moveTo>
                    <a:pt x="38862" y="19431"/>
                  </a:moveTo>
                  <a:lnTo>
                    <a:pt x="33945" y="6512"/>
                  </a:lnTo>
                  <a:lnTo>
                    <a:pt x="21829" y="146"/>
                  </a:lnTo>
                  <a:lnTo>
                    <a:pt x="19431" y="0"/>
                  </a:lnTo>
                  <a:lnTo>
                    <a:pt x="6512" y="4916"/>
                  </a:lnTo>
                  <a:lnTo>
                    <a:pt x="146" y="17032"/>
                  </a:lnTo>
                  <a:lnTo>
                    <a:pt x="0" y="19431"/>
                  </a:lnTo>
                  <a:lnTo>
                    <a:pt x="4916" y="32349"/>
                  </a:lnTo>
                  <a:lnTo>
                    <a:pt x="17032" y="38715"/>
                  </a:lnTo>
                  <a:lnTo>
                    <a:pt x="19431" y="38862"/>
                  </a:lnTo>
                  <a:lnTo>
                    <a:pt x="32349" y="33945"/>
                  </a:lnTo>
                  <a:lnTo>
                    <a:pt x="38715" y="21829"/>
                  </a:lnTo>
                  <a:lnTo>
                    <a:pt x="38862" y="19431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5" name="object 50"/>
            <p:cNvSpPr/>
            <p:nvPr/>
          </p:nvSpPr>
          <p:spPr>
            <a:xfrm>
              <a:off x="9660258" y="6806528"/>
              <a:ext cx="38863" cy="38862"/>
            </a:xfrm>
            <a:custGeom>
              <a:avLst/>
              <a:gdLst/>
              <a:ahLst/>
              <a:cxnLst/>
              <a:rect l="l" t="t" r="r" b="b"/>
              <a:pathLst>
                <a:path w="38862" h="38861">
                  <a:moveTo>
                    <a:pt x="38862" y="19431"/>
                  </a:moveTo>
                  <a:lnTo>
                    <a:pt x="33945" y="6512"/>
                  </a:lnTo>
                  <a:lnTo>
                    <a:pt x="21829" y="146"/>
                  </a:lnTo>
                  <a:lnTo>
                    <a:pt x="19431" y="0"/>
                  </a:lnTo>
                  <a:lnTo>
                    <a:pt x="6507" y="4916"/>
                  </a:lnTo>
                  <a:lnTo>
                    <a:pt x="146" y="17032"/>
                  </a:lnTo>
                  <a:lnTo>
                    <a:pt x="0" y="19431"/>
                  </a:lnTo>
                  <a:lnTo>
                    <a:pt x="4911" y="32349"/>
                  </a:lnTo>
                  <a:lnTo>
                    <a:pt x="17029" y="38715"/>
                  </a:lnTo>
                  <a:lnTo>
                    <a:pt x="19431" y="38862"/>
                  </a:lnTo>
                  <a:lnTo>
                    <a:pt x="32349" y="33945"/>
                  </a:lnTo>
                  <a:lnTo>
                    <a:pt x="38715" y="21829"/>
                  </a:lnTo>
                  <a:lnTo>
                    <a:pt x="38862" y="19431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6" name="object 51"/>
            <p:cNvSpPr/>
            <p:nvPr/>
          </p:nvSpPr>
          <p:spPr>
            <a:xfrm>
              <a:off x="9949580" y="6792978"/>
              <a:ext cx="24764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>
                  <a:moveTo>
                    <a:pt x="0" y="12382"/>
                  </a:moveTo>
                  <a:lnTo>
                    <a:pt x="0" y="19215"/>
                  </a:lnTo>
                  <a:lnTo>
                    <a:pt x="5537" y="24765"/>
                  </a:lnTo>
                  <a:lnTo>
                    <a:pt x="19227" y="24765"/>
                  </a:lnTo>
                  <a:lnTo>
                    <a:pt x="24765" y="19215"/>
                  </a:lnTo>
                  <a:lnTo>
                    <a:pt x="24765" y="5537"/>
                  </a:lnTo>
                  <a:lnTo>
                    <a:pt x="19227" y="0"/>
                  </a:lnTo>
                  <a:lnTo>
                    <a:pt x="5537" y="0"/>
                  </a:lnTo>
                  <a:lnTo>
                    <a:pt x="0" y="5537"/>
                  </a:lnTo>
                  <a:lnTo>
                    <a:pt x="0" y="1238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7" name="object 52"/>
            <p:cNvSpPr/>
            <p:nvPr/>
          </p:nvSpPr>
          <p:spPr>
            <a:xfrm>
              <a:off x="9796501" y="6772315"/>
              <a:ext cx="24764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>
                  <a:moveTo>
                    <a:pt x="0" y="12382"/>
                  </a:moveTo>
                  <a:lnTo>
                    <a:pt x="0" y="19215"/>
                  </a:lnTo>
                  <a:lnTo>
                    <a:pt x="5537" y="24765"/>
                  </a:lnTo>
                  <a:lnTo>
                    <a:pt x="19227" y="24765"/>
                  </a:lnTo>
                  <a:lnTo>
                    <a:pt x="24765" y="19215"/>
                  </a:lnTo>
                  <a:lnTo>
                    <a:pt x="24765" y="5537"/>
                  </a:lnTo>
                  <a:lnTo>
                    <a:pt x="19227" y="0"/>
                  </a:lnTo>
                  <a:lnTo>
                    <a:pt x="5537" y="0"/>
                  </a:lnTo>
                  <a:lnTo>
                    <a:pt x="0" y="5537"/>
                  </a:lnTo>
                  <a:lnTo>
                    <a:pt x="0" y="12382"/>
                  </a:lnTo>
                  <a:close/>
                </a:path>
              </a:pathLst>
            </a:custGeom>
            <a:solidFill>
              <a:srgbClr val="A7A9A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8" name="object 2"/>
            <p:cNvSpPr txBox="1"/>
            <p:nvPr/>
          </p:nvSpPr>
          <p:spPr>
            <a:xfrm>
              <a:off x="10291430" y="7006394"/>
              <a:ext cx="68046" cy="272237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9046">
                <a:lnSpc>
                  <a:spcPts val="750"/>
                </a:lnSpc>
              </a:pPr>
              <a:endParaRPr sz="800" dirty="0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326852" y="3013393"/>
            <a:ext cx="2522959" cy="715566"/>
          </a:xfrm>
          <a:prstGeom prst="rect">
            <a:avLst/>
          </a:prstGeom>
        </p:spPr>
        <p:txBody>
          <a:bodyPr wrap="none" lIns="68564" tIns="34283" rIns="68564" bIns="34283">
            <a:spAutoFit/>
          </a:bodyPr>
          <a:lstStyle/>
          <a:p>
            <a:r>
              <a:rPr lang="en-US" sz="1400" b="1" i="1" dirty="0">
                <a:solidFill>
                  <a:srgbClr val="1F497D"/>
                </a:solidFill>
              </a:rPr>
              <a:t>Africa and Arabia</a:t>
            </a:r>
            <a:endParaRPr lang="en-US" sz="1400" dirty="0"/>
          </a:p>
          <a:p>
            <a:r>
              <a:rPr lang="en-US" sz="1400" dirty="0"/>
              <a:t>Council for Scientific and </a:t>
            </a:r>
          </a:p>
          <a:p>
            <a:r>
              <a:rPr lang="en-US" sz="1400" dirty="0"/>
              <a:t>Industrial Research, South Africa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663183" y="2193709"/>
            <a:ext cx="1381997" cy="715566"/>
          </a:xfrm>
          <a:prstGeom prst="rect">
            <a:avLst/>
          </a:prstGeom>
        </p:spPr>
        <p:txBody>
          <a:bodyPr wrap="none" lIns="68564" tIns="34283" rIns="68564" bIns="34283">
            <a:spAutoFit/>
          </a:bodyPr>
          <a:lstStyle/>
          <a:p>
            <a:r>
              <a:rPr lang="en-US" sz="1400" b="1" i="1" dirty="0">
                <a:solidFill>
                  <a:srgbClr val="1F497D"/>
                </a:solidFill>
              </a:rPr>
              <a:t>India</a:t>
            </a:r>
            <a:r>
              <a:rPr lang="en-US" sz="1400" dirty="0"/>
              <a:t> Centre for </a:t>
            </a:r>
          </a:p>
          <a:p>
            <a:r>
              <a:rPr lang="en-US" sz="1400" dirty="0"/>
              <a:t>Development of </a:t>
            </a:r>
          </a:p>
          <a:p>
            <a:r>
              <a:rPr lang="en-US" sz="1400" dirty="0"/>
              <a:t>Advanced Comp.</a:t>
            </a:r>
          </a:p>
        </p:txBody>
      </p:sp>
      <p:pic>
        <p:nvPicPr>
          <p:cNvPr id="61" name="Picture 60" descr="Screen Shot 2016-10-04 at 07.05.40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849" y="1374037"/>
            <a:ext cx="782378" cy="518964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7629444" y="1275606"/>
            <a:ext cx="1472992" cy="715566"/>
          </a:xfrm>
          <a:prstGeom prst="rect">
            <a:avLst/>
          </a:prstGeom>
        </p:spPr>
        <p:txBody>
          <a:bodyPr wrap="none" lIns="68564" tIns="34283" rIns="68564" bIns="34283">
            <a:spAutoFit/>
          </a:bodyPr>
          <a:lstStyle/>
          <a:p>
            <a:r>
              <a:rPr lang="en-US" sz="1400" b="1" i="1" dirty="0">
                <a:solidFill>
                  <a:srgbClr val="1F497D"/>
                </a:solidFill>
              </a:rPr>
              <a:t>China</a:t>
            </a:r>
            <a:r>
              <a:rPr lang="en-US" sz="1400" dirty="0"/>
              <a:t> Inst. Of HEP</a:t>
            </a:r>
          </a:p>
          <a:p>
            <a:r>
              <a:rPr lang="en-US" sz="1400" dirty="0"/>
              <a:t>Chinese Academy </a:t>
            </a:r>
          </a:p>
          <a:p>
            <a:r>
              <a:rPr lang="en-US" sz="1400" dirty="0"/>
              <a:t>of Sciences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300396" y="3769464"/>
            <a:ext cx="1963912" cy="715566"/>
          </a:xfrm>
          <a:prstGeom prst="rect">
            <a:avLst/>
          </a:prstGeom>
        </p:spPr>
        <p:txBody>
          <a:bodyPr wrap="none" lIns="68564" tIns="34283" rIns="68564" bIns="34283">
            <a:spAutoFit/>
          </a:bodyPr>
          <a:lstStyle/>
          <a:p>
            <a:r>
              <a:rPr lang="en-US" sz="1400" b="1" i="1" dirty="0">
                <a:solidFill>
                  <a:srgbClr val="1F497D"/>
                </a:solidFill>
              </a:rPr>
              <a:t>Latin America</a:t>
            </a:r>
            <a:endParaRPr lang="en-US" sz="1400" dirty="0"/>
          </a:p>
          <a:p>
            <a:r>
              <a:rPr lang="en-US" sz="1400" dirty="0" err="1"/>
              <a:t>Universida</a:t>
            </a:r>
            <a:r>
              <a:rPr lang="en-US" sz="1400" dirty="0"/>
              <a:t> de Federal do </a:t>
            </a:r>
          </a:p>
          <a:p>
            <a:r>
              <a:rPr lang="en-US" sz="1400" dirty="0"/>
              <a:t>Rio de Janeiro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459429" y="3867896"/>
            <a:ext cx="1511214" cy="715566"/>
          </a:xfrm>
          <a:prstGeom prst="rect">
            <a:avLst/>
          </a:prstGeom>
        </p:spPr>
        <p:txBody>
          <a:bodyPr wrap="none" lIns="68564" tIns="34283" rIns="68564" bIns="34283">
            <a:spAutoFit/>
          </a:bodyPr>
          <a:lstStyle/>
          <a:p>
            <a:r>
              <a:rPr lang="en-US" sz="1400" b="1" i="1" dirty="0">
                <a:solidFill>
                  <a:srgbClr val="1F497D"/>
                </a:solidFill>
              </a:rPr>
              <a:t>Ukraine</a:t>
            </a:r>
            <a:endParaRPr lang="en-US" sz="1400" dirty="0"/>
          </a:p>
          <a:p>
            <a:r>
              <a:rPr lang="en-US" sz="1400" dirty="0"/>
              <a:t>Ukrainian National </a:t>
            </a:r>
          </a:p>
          <a:p>
            <a:r>
              <a:rPr lang="en-US" sz="1400" dirty="0"/>
              <a:t>Grid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358261" y="2132733"/>
            <a:ext cx="592931" cy="346234"/>
          </a:xfrm>
          <a:prstGeom prst="rect">
            <a:avLst/>
          </a:prstGeom>
        </p:spPr>
        <p:txBody>
          <a:bodyPr wrap="none" lIns="68564" tIns="34283" rIns="68564" bIns="34283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USA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684307" y="1322644"/>
            <a:ext cx="923738" cy="346234"/>
          </a:xfrm>
          <a:prstGeom prst="rect">
            <a:avLst/>
          </a:prstGeom>
        </p:spPr>
        <p:txBody>
          <a:bodyPr wrap="none" lIns="68564" tIns="34283" rIns="68564" bIns="34283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Canada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488325" y="2959373"/>
            <a:ext cx="1584839" cy="715566"/>
          </a:xfrm>
          <a:prstGeom prst="rect">
            <a:avLst/>
          </a:prstGeom>
        </p:spPr>
        <p:txBody>
          <a:bodyPr wrap="none" lIns="68564" tIns="34283" rIns="68564" bIns="34283">
            <a:spAutoFit/>
          </a:bodyPr>
          <a:lstStyle/>
          <a:p>
            <a:r>
              <a:rPr lang="en-US" sz="1400" b="1" i="1" dirty="0">
                <a:solidFill>
                  <a:srgbClr val="1F497D"/>
                </a:solidFill>
              </a:rPr>
              <a:t>Asia Pacific Region</a:t>
            </a:r>
          </a:p>
          <a:p>
            <a:r>
              <a:rPr lang="en-US" sz="1400" dirty="0"/>
              <a:t>Academia </a:t>
            </a:r>
            <a:r>
              <a:rPr lang="en-US" sz="1400" dirty="0" err="1"/>
              <a:t>Sinica</a:t>
            </a:r>
            <a:endParaRPr lang="en-US" sz="1400" dirty="0"/>
          </a:p>
          <a:p>
            <a:r>
              <a:rPr lang="en-US" sz="1400" dirty="0"/>
              <a:t>at Taiwan</a:t>
            </a:r>
          </a:p>
        </p:txBody>
      </p:sp>
      <p:pic>
        <p:nvPicPr>
          <p:cNvPr id="68" name="Picture 67" descr="Screen Shot 2016-10-17 at 22.59.0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228" y="2949794"/>
            <a:ext cx="735171" cy="8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9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79077" y="169145"/>
            <a:ext cx="6079148" cy="341632"/>
          </a:xfrm>
        </p:spPr>
        <p:txBody>
          <a:bodyPr/>
          <a:lstStyle/>
          <a:p>
            <a:r>
              <a:rPr lang="en-GB" dirty="0" smtClean="0"/>
              <a:t>The EGI Accounting System</a:t>
            </a:r>
            <a:endParaRPr lang="en-GB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4"/>
          </p:nvPr>
        </p:nvSpPr>
        <p:spPr>
          <a:xfrm>
            <a:off x="2579076" y="552158"/>
            <a:ext cx="4728795" cy="369332"/>
          </a:xfrm>
        </p:spPr>
        <p:txBody>
          <a:bodyPr/>
          <a:lstStyle/>
          <a:p>
            <a:r>
              <a:rPr lang="en-GB" dirty="0" smtClean="0"/>
              <a:t>https://accounting.egi.eu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" y="936700"/>
            <a:ext cx="8132129" cy="37082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12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90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 slides</a:t>
            </a:r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17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5"/>
          </p:nvPr>
        </p:nvSpPr>
        <p:spPr>
          <a:xfrm>
            <a:off x="176645" y="788194"/>
            <a:ext cx="8754341" cy="450056"/>
          </a:xfrm>
        </p:spPr>
        <p:txBody>
          <a:bodyPr/>
          <a:lstStyle/>
          <a:p>
            <a:r>
              <a:rPr lang="en" dirty="0"/>
              <a:t>Through the AppDB portal at: https://appdb.egi.eu/</a:t>
            </a:r>
            <a:endParaRPr lang="en-GB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EGI </a:t>
            </a:r>
            <a:r>
              <a:rPr lang="en-GB" dirty="0" err="1"/>
              <a:t>VMOps</a:t>
            </a:r>
            <a:r>
              <a:rPr lang="en-GB" dirty="0"/>
              <a:t> dashboard</a:t>
            </a:r>
          </a:p>
        </p:txBody>
      </p:sp>
      <p:pic>
        <p:nvPicPr>
          <p:cNvPr id="6" name="Google Shape;80;p17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74" y="1381351"/>
            <a:ext cx="7629051" cy="3095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81;p17"/>
          <p:cNvSpPr/>
          <p:nvPr/>
        </p:nvSpPr>
        <p:spPr>
          <a:xfrm>
            <a:off x="5739175" y="1633025"/>
            <a:ext cx="1291800" cy="740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2;p17"/>
          <p:cNvSpPr/>
          <p:nvPr/>
        </p:nvSpPr>
        <p:spPr>
          <a:xfrm rot="-5400000">
            <a:off x="5460475" y="1863575"/>
            <a:ext cx="213900" cy="343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83;p17"/>
          <p:cNvSpPr/>
          <p:nvPr/>
        </p:nvSpPr>
        <p:spPr>
          <a:xfrm rot="-5400000">
            <a:off x="4901425" y="2374600"/>
            <a:ext cx="213900" cy="343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84;p17"/>
          <p:cNvSpPr/>
          <p:nvPr/>
        </p:nvSpPr>
        <p:spPr>
          <a:xfrm>
            <a:off x="5395675" y="2439400"/>
            <a:ext cx="2802300" cy="891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7;p17"/>
          <p:cNvSpPr/>
          <p:nvPr/>
        </p:nvSpPr>
        <p:spPr>
          <a:xfrm>
            <a:off x="6771575" y="1710975"/>
            <a:ext cx="432300" cy="213900"/>
          </a:xfrm>
          <a:prstGeom prst="wedgeRectCallout">
            <a:avLst>
              <a:gd name="adj1" fmla="val -57394"/>
              <a:gd name="adj2" fmla="val 13134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 1</a:t>
            </a:r>
            <a:endParaRPr b="1"/>
          </a:p>
        </p:txBody>
      </p:sp>
      <p:sp>
        <p:nvSpPr>
          <p:cNvPr id="12" name="Google Shape;88;p17"/>
          <p:cNvSpPr/>
          <p:nvPr/>
        </p:nvSpPr>
        <p:spPr>
          <a:xfrm>
            <a:off x="8039300" y="2150475"/>
            <a:ext cx="432300" cy="213900"/>
          </a:xfrm>
          <a:prstGeom prst="wedgeRectCallout">
            <a:avLst>
              <a:gd name="adj1" fmla="val -57394"/>
              <a:gd name="adj2" fmla="val 13134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 2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165838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new VM topology</a:t>
            </a:r>
          </a:p>
        </p:txBody>
      </p:sp>
      <p:pic>
        <p:nvPicPr>
          <p:cNvPr id="5" name="Google Shape;12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5200" y="668506"/>
            <a:ext cx="7746000" cy="40916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129;p22"/>
          <p:cNvSpPr/>
          <p:nvPr/>
        </p:nvSpPr>
        <p:spPr>
          <a:xfrm>
            <a:off x="4139975" y="1981550"/>
            <a:ext cx="1320000" cy="412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30;p22"/>
          <p:cNvSpPr/>
          <p:nvPr/>
        </p:nvSpPr>
        <p:spPr>
          <a:xfrm>
            <a:off x="762962" y="1237489"/>
            <a:ext cx="467727" cy="37527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31;p22"/>
          <p:cNvSpPr/>
          <p:nvPr/>
        </p:nvSpPr>
        <p:spPr>
          <a:xfrm>
            <a:off x="4702748" y="1622000"/>
            <a:ext cx="194455" cy="343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32;p22"/>
          <p:cNvSpPr/>
          <p:nvPr/>
        </p:nvSpPr>
        <p:spPr>
          <a:xfrm rot="5400000">
            <a:off x="1328598" y="1243850"/>
            <a:ext cx="194455" cy="343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34;p22"/>
          <p:cNvSpPr txBox="1"/>
          <p:nvPr/>
        </p:nvSpPr>
        <p:spPr>
          <a:xfrm>
            <a:off x="747100" y="4179525"/>
            <a:ext cx="7787700" cy="70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dirty="0">
                <a:solidFill>
                  <a:srgbClr val="434343"/>
                </a:solidFill>
              </a:rPr>
              <a:t>Click on the “Create a new VM topology” link on the homepage, to start the process of VM selection, configuration, and deployment.</a:t>
            </a: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75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79076" y="169145"/>
            <a:ext cx="6240487" cy="341632"/>
          </a:xfrm>
        </p:spPr>
        <p:txBody>
          <a:bodyPr/>
          <a:lstStyle/>
          <a:p>
            <a:r>
              <a:rPr lang="en-GB" dirty="0"/>
              <a:t>Topology builder: select a Virtual Appliance</a:t>
            </a:r>
          </a:p>
        </p:txBody>
      </p:sp>
      <p:pic>
        <p:nvPicPr>
          <p:cNvPr id="11" name="Google Shape;14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8850" y="726300"/>
            <a:ext cx="8470714" cy="4067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Google Shape;141;p23"/>
          <p:cNvSpPr/>
          <p:nvPr/>
        </p:nvSpPr>
        <p:spPr>
          <a:xfrm>
            <a:off x="1844597" y="1114046"/>
            <a:ext cx="224007" cy="3661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91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79076" y="169145"/>
            <a:ext cx="6412523" cy="341632"/>
          </a:xfrm>
        </p:spPr>
        <p:txBody>
          <a:bodyPr/>
          <a:lstStyle/>
          <a:p>
            <a:r>
              <a:rPr lang="en-GB" dirty="0"/>
              <a:t>Topology builder: select a Virtual Appliance </a:t>
            </a:r>
          </a:p>
        </p:txBody>
      </p:sp>
      <p:pic>
        <p:nvPicPr>
          <p:cNvPr id="4" name="Google Shape;16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0400" y="857300"/>
            <a:ext cx="8303211" cy="40676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161;p25"/>
          <p:cNvSpPr/>
          <p:nvPr/>
        </p:nvSpPr>
        <p:spPr>
          <a:xfrm>
            <a:off x="473850" y="4027750"/>
            <a:ext cx="1910700" cy="634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62;p25"/>
          <p:cNvSpPr/>
          <p:nvPr/>
        </p:nvSpPr>
        <p:spPr>
          <a:xfrm rot="5400000">
            <a:off x="2449350" y="4077850"/>
            <a:ext cx="213900" cy="343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7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79076" y="169145"/>
            <a:ext cx="6412523" cy="341632"/>
          </a:xfrm>
        </p:spPr>
        <p:txBody>
          <a:bodyPr/>
          <a:lstStyle/>
          <a:p>
            <a:r>
              <a:rPr lang="en-GB" dirty="0"/>
              <a:t>Topology builder: select the endpoint</a:t>
            </a:r>
          </a:p>
        </p:txBody>
      </p:sp>
      <p:pic>
        <p:nvPicPr>
          <p:cNvPr id="7" name="Google Shape;181;p27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44"/>
          <a:stretch/>
        </p:blipFill>
        <p:spPr>
          <a:xfrm>
            <a:off x="171138" y="835138"/>
            <a:ext cx="8801725" cy="30700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183;p27"/>
          <p:cNvSpPr/>
          <p:nvPr/>
        </p:nvSpPr>
        <p:spPr>
          <a:xfrm>
            <a:off x="310950" y="2358750"/>
            <a:ext cx="2865900" cy="795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84;p27"/>
          <p:cNvSpPr/>
          <p:nvPr/>
        </p:nvSpPr>
        <p:spPr>
          <a:xfrm rot="5400000">
            <a:off x="3241650" y="2584650"/>
            <a:ext cx="213900" cy="343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86;p27"/>
          <p:cNvSpPr txBox="1"/>
          <p:nvPr/>
        </p:nvSpPr>
        <p:spPr>
          <a:xfrm>
            <a:off x="306399" y="3990900"/>
            <a:ext cx="8456913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rgbClr val="434343"/>
                </a:solidFill>
              </a:rPr>
              <a:t>In this step users can select which site will instantiate and host the VM.</a:t>
            </a:r>
            <a:br>
              <a:rPr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This list also displays some properties of each site, e.g. CMF, country, health status, etc</a:t>
            </a: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39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79076" y="169145"/>
            <a:ext cx="6412523" cy="341632"/>
          </a:xfrm>
        </p:spPr>
        <p:txBody>
          <a:bodyPr/>
          <a:lstStyle/>
          <a:p>
            <a:r>
              <a:rPr lang="en-GB" dirty="0"/>
              <a:t>Topology builder: select the template</a:t>
            </a:r>
          </a:p>
        </p:txBody>
      </p:sp>
      <p:pic>
        <p:nvPicPr>
          <p:cNvPr id="11" name="Google Shape;19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6350" y="887394"/>
            <a:ext cx="8451301" cy="243526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Google Shape;194;p28"/>
          <p:cNvSpPr/>
          <p:nvPr/>
        </p:nvSpPr>
        <p:spPr>
          <a:xfrm>
            <a:off x="432450" y="1776645"/>
            <a:ext cx="8279100" cy="33561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ttangolo 1"/>
          <p:cNvSpPr/>
          <p:nvPr/>
        </p:nvSpPr>
        <p:spPr>
          <a:xfrm>
            <a:off x="276225" y="3728561"/>
            <a:ext cx="8521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en-GB" dirty="0">
                <a:solidFill>
                  <a:srgbClr val="434343"/>
                </a:solidFill>
              </a:rPr>
              <a:t>Depending on the selected site, users can select from a list of predefined templates to run the VM, which vary based on the CPU count, memory size, disk size, etc. </a:t>
            </a:r>
          </a:p>
        </p:txBody>
      </p:sp>
    </p:spTree>
    <p:extLst>
      <p:ext uri="{BB962C8B-B14F-4D97-AF65-F5344CB8AC3E}">
        <p14:creationId xmlns:p14="http://schemas.microsoft.com/office/powerpoint/2010/main" val="108065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79076" y="169145"/>
            <a:ext cx="6412523" cy="341632"/>
          </a:xfrm>
        </p:spPr>
        <p:txBody>
          <a:bodyPr/>
          <a:lstStyle/>
          <a:p>
            <a:r>
              <a:rPr lang="en-GB" dirty="0"/>
              <a:t>Topology builder: launch the VM</a:t>
            </a:r>
          </a:p>
        </p:txBody>
      </p:sp>
      <p:pic>
        <p:nvPicPr>
          <p:cNvPr id="6" name="Google Shape;20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800" y="797550"/>
            <a:ext cx="8386376" cy="40553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203;p29"/>
          <p:cNvSpPr/>
          <p:nvPr/>
        </p:nvSpPr>
        <p:spPr>
          <a:xfrm>
            <a:off x="8315200" y="4620225"/>
            <a:ext cx="397500" cy="153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350" y="3460838"/>
            <a:ext cx="2457450" cy="6381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66675" dir="29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" name="Google Shape;207;p29"/>
          <p:cNvSpPr/>
          <p:nvPr/>
        </p:nvSpPr>
        <p:spPr>
          <a:xfrm rot="5396737">
            <a:off x="8120699" y="3974475"/>
            <a:ext cx="632100" cy="395100"/>
          </a:xfrm>
          <a:prstGeom prst="bentArrow">
            <a:avLst>
              <a:gd name="adj1" fmla="val 25000"/>
              <a:gd name="adj2" fmla="val 20991"/>
              <a:gd name="adj3" fmla="val 25000"/>
              <a:gd name="adj4" fmla="val 4375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8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shot 2019-03-25 at 14.29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290" y="-10739"/>
            <a:ext cx="5421710" cy="5154239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="" xmlns:a16="http://schemas.microsoft.com/office/drawing/2014/main" id="{9F64A3B8-EE16-4848-9E8E-759985E965C8}"/>
              </a:ext>
            </a:extLst>
          </p:cNvPr>
          <p:cNvSpPr txBox="1">
            <a:spLocks/>
          </p:cNvSpPr>
          <p:nvPr/>
        </p:nvSpPr>
        <p:spPr>
          <a:xfrm>
            <a:off x="141650" y="1342359"/>
            <a:ext cx="3773056" cy="4504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sz="2400" dirty="0"/>
              <a:t>EGI Service Catalogue:</a:t>
            </a:r>
            <a:br>
              <a:rPr lang="en-GB" sz="2400" dirty="0"/>
            </a:br>
            <a:r>
              <a:rPr lang="en-US" sz="2400" dirty="0">
                <a:hlinkClick r:id="rId3"/>
              </a:rPr>
              <a:t>www.egi.eu/services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0" i="1" dirty="0"/>
              <a:t>+ some in ‘Alpha’ state </a:t>
            </a:r>
            <a:br>
              <a:rPr lang="en-US" sz="2400" b="0" i="1" dirty="0"/>
            </a:br>
            <a:r>
              <a:rPr lang="en-US" sz="2400" b="0" i="1" dirty="0"/>
              <a:t>(not on the website)</a:t>
            </a:r>
            <a:br>
              <a:rPr lang="en-US" sz="2400" b="0" i="1" dirty="0"/>
            </a:br>
            <a:endParaRPr lang="en-GB" sz="2400" b="0" i="1" dirty="0"/>
          </a:p>
        </p:txBody>
      </p:sp>
    </p:spTree>
    <p:extLst>
      <p:ext uri="{BB962C8B-B14F-4D97-AF65-F5344CB8AC3E}">
        <p14:creationId xmlns:p14="http://schemas.microsoft.com/office/powerpoint/2010/main" val="39890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79076" y="169145"/>
            <a:ext cx="6412523" cy="341632"/>
          </a:xfrm>
        </p:spPr>
        <p:txBody>
          <a:bodyPr/>
          <a:lstStyle/>
          <a:p>
            <a:r>
              <a:rPr lang="en-GB" dirty="0"/>
              <a:t>Topology builder: VM topology detail</a:t>
            </a:r>
          </a:p>
        </p:txBody>
      </p:sp>
      <p:pic>
        <p:nvPicPr>
          <p:cNvPr id="10" name="Google Shape;293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0550" y="758836"/>
            <a:ext cx="8343950" cy="40068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Google Shape;297;p38"/>
          <p:cNvSpPr/>
          <p:nvPr/>
        </p:nvSpPr>
        <p:spPr>
          <a:xfrm>
            <a:off x="7451600" y="936275"/>
            <a:ext cx="1184700" cy="275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98;p38"/>
          <p:cNvSpPr/>
          <p:nvPr/>
        </p:nvSpPr>
        <p:spPr>
          <a:xfrm rot="-5400000">
            <a:off x="7237550" y="936275"/>
            <a:ext cx="153000" cy="275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34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613" y="2893301"/>
            <a:ext cx="4272932" cy="185969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85725" dir="72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" name="Google Shape;348;p43"/>
          <p:cNvSpPr/>
          <p:nvPr/>
        </p:nvSpPr>
        <p:spPr>
          <a:xfrm rot="20065431">
            <a:off x="3964701" y="2778275"/>
            <a:ext cx="412952" cy="191457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28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79076" y="169145"/>
            <a:ext cx="6412523" cy="341632"/>
          </a:xfrm>
        </p:spPr>
        <p:txBody>
          <a:bodyPr/>
          <a:lstStyle/>
          <a:p>
            <a:r>
              <a:rPr lang="en-GB" dirty="0"/>
              <a:t>Check running VM topologies</a:t>
            </a:r>
          </a:p>
        </p:txBody>
      </p:sp>
      <p:pic>
        <p:nvPicPr>
          <p:cNvPr id="8" name="Google Shape;384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0950" y="875199"/>
            <a:ext cx="8603249" cy="396150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388;p47"/>
          <p:cNvSpPr/>
          <p:nvPr/>
        </p:nvSpPr>
        <p:spPr>
          <a:xfrm>
            <a:off x="375600" y="2876775"/>
            <a:ext cx="604200" cy="501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89;p47"/>
          <p:cNvSpPr/>
          <p:nvPr/>
        </p:nvSpPr>
        <p:spPr>
          <a:xfrm rot="5393246">
            <a:off x="1031419" y="2989736"/>
            <a:ext cx="152700" cy="275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38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9076" y="169145"/>
            <a:ext cx="6069623" cy="341632"/>
          </a:xfrm>
        </p:spPr>
        <p:txBody>
          <a:bodyPr/>
          <a:lstStyle/>
          <a:p>
            <a:r>
              <a:rPr lang="en-US" dirty="0"/>
              <a:t>Resource allocation to communities</a:t>
            </a:r>
          </a:p>
        </p:txBody>
      </p:sp>
      <p:grpSp>
        <p:nvGrpSpPr>
          <p:cNvPr id="5" name="Group 21"/>
          <p:cNvGrpSpPr/>
          <p:nvPr/>
        </p:nvGrpSpPr>
        <p:grpSpPr>
          <a:xfrm>
            <a:off x="282022" y="2072368"/>
            <a:ext cx="2232248" cy="1586249"/>
            <a:chOff x="-252537" y="3530274"/>
            <a:chExt cx="2232248" cy="1586249"/>
          </a:xfrm>
        </p:grpSpPr>
        <p:sp>
          <p:nvSpPr>
            <p:cNvPr id="6" name="pole tekstowe 5"/>
            <p:cNvSpPr txBox="1"/>
            <p:nvPr/>
          </p:nvSpPr>
          <p:spPr>
            <a:xfrm>
              <a:off x="-252537" y="4470192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Project/Community representative</a:t>
              </a:r>
            </a:p>
          </p:txBody>
        </p:sp>
        <p:pic>
          <p:nvPicPr>
            <p:cNvPr id="7" name="Picture 2" descr="C:\Users\Krakowian\Google Drive\EGI\Images - icons\women-icon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77" y="3530274"/>
              <a:ext cx="878548" cy="80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8"/>
          <p:cNvGrpSpPr/>
          <p:nvPr/>
        </p:nvGrpSpPr>
        <p:grpSpPr>
          <a:xfrm>
            <a:off x="3820949" y="1793626"/>
            <a:ext cx="1213602" cy="1421712"/>
            <a:chOff x="3779912" y="3296603"/>
            <a:chExt cx="1213602" cy="1421712"/>
          </a:xfrm>
        </p:grpSpPr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3150" y="3296603"/>
              <a:ext cx="1078892" cy="1197080"/>
            </a:xfrm>
            <a:prstGeom prst="rect">
              <a:avLst/>
            </a:prstGeom>
          </p:spPr>
        </p:pic>
        <p:sp>
          <p:nvSpPr>
            <p:cNvPr id="10" name="pole tekstowe 14"/>
            <p:cNvSpPr txBox="1"/>
            <p:nvPr/>
          </p:nvSpPr>
          <p:spPr>
            <a:xfrm>
              <a:off x="3779912" y="4348983"/>
              <a:ext cx="1213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Negotiator</a:t>
              </a:r>
              <a:endParaRPr lang="pl-PL" b="1" dirty="0"/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7414441" y="2441699"/>
            <a:ext cx="995465" cy="997075"/>
            <a:chOff x="7255957" y="3952019"/>
            <a:chExt cx="1279789" cy="1281859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</p:spPr>
        </p:pic>
        <p:sp>
          <p:nvSpPr>
            <p:cNvPr id="13" name="pole tekstowe 18"/>
            <p:cNvSpPr txBox="1"/>
            <p:nvPr/>
          </p:nvSpPr>
          <p:spPr>
            <a:xfrm>
              <a:off x="7255957" y="4402942"/>
              <a:ext cx="1279789" cy="830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err="1">
                  <a:solidFill>
                    <a:srgbClr val="1F497D"/>
                  </a:solidFill>
                </a:rPr>
                <a:t>Grid</a:t>
              </a:r>
              <a:r>
                <a:rPr lang="pl-PL" b="1" dirty="0"/>
                <a:t/>
              </a:r>
              <a:br>
                <a:rPr lang="pl-PL" b="1" dirty="0"/>
              </a:br>
              <a:r>
                <a:rPr lang="pl-PL" b="1" dirty="0" err="1">
                  <a:solidFill>
                    <a:srgbClr val="1F497D"/>
                  </a:solidFill>
                </a:rPr>
                <a:t>provider</a:t>
              </a:r>
              <a:endParaRPr lang="pl-PL" b="1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14" name="Group 20"/>
          <p:cNvGrpSpPr/>
          <p:nvPr/>
        </p:nvGrpSpPr>
        <p:grpSpPr>
          <a:xfrm>
            <a:off x="8211925" y="1867376"/>
            <a:ext cx="995465" cy="1078378"/>
            <a:chOff x="7630584" y="2852936"/>
            <a:chExt cx="1102964" cy="1194832"/>
          </a:xfrm>
        </p:grpSpPr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9945" y="2852936"/>
              <a:ext cx="580788" cy="561667"/>
            </a:xfrm>
            <a:prstGeom prst="rect">
              <a:avLst/>
            </a:prstGeom>
          </p:spPr>
        </p:pic>
        <p:sp>
          <p:nvSpPr>
            <p:cNvPr id="16" name="pole tekstowe 15"/>
            <p:cNvSpPr txBox="1"/>
            <p:nvPr/>
          </p:nvSpPr>
          <p:spPr>
            <a:xfrm>
              <a:off x="7630584" y="3331640"/>
              <a:ext cx="1102964" cy="716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err="1">
                  <a:solidFill>
                    <a:srgbClr val="1F497D"/>
                  </a:solidFill>
                </a:rPr>
                <a:t>Cloud</a:t>
              </a:r>
              <a:r>
                <a:rPr lang="pl-PL" b="1" dirty="0">
                  <a:solidFill>
                    <a:srgbClr val="1F497D"/>
                  </a:solidFill>
                </a:rPr>
                <a:t/>
              </a:r>
              <a:br>
                <a:rPr lang="pl-PL" b="1" dirty="0">
                  <a:solidFill>
                    <a:srgbClr val="1F497D"/>
                  </a:solidFill>
                </a:rPr>
              </a:br>
              <a:r>
                <a:rPr lang="pl-PL" b="1" dirty="0" err="1">
                  <a:solidFill>
                    <a:srgbClr val="1F497D"/>
                  </a:solidFill>
                </a:rPr>
                <a:t>provider</a:t>
              </a:r>
              <a:endParaRPr lang="pl-PL" b="1" dirty="0">
                <a:solidFill>
                  <a:srgbClr val="1F497D"/>
                </a:solidFill>
              </a:endParaRPr>
            </a:p>
          </p:txBody>
        </p:sp>
      </p:grpSp>
      <p:sp>
        <p:nvSpPr>
          <p:cNvPr id="17" name="Multidocument 16"/>
          <p:cNvSpPr/>
          <p:nvPr/>
        </p:nvSpPr>
        <p:spPr>
          <a:xfrm>
            <a:off x="4534097" y="3256923"/>
            <a:ext cx="1504967" cy="1601430"/>
          </a:xfrm>
          <a:prstGeom prst="flowChartMultidocument">
            <a:avLst/>
          </a:prstGeom>
          <a:solidFill>
            <a:srgbClr val="D7E4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>
                <a:solidFill>
                  <a:srgbClr val="4F6228"/>
                </a:solidFill>
              </a:rPr>
              <a:t>Operation Level Agreement</a:t>
            </a:r>
          </a:p>
        </p:txBody>
      </p:sp>
      <p:sp>
        <p:nvSpPr>
          <p:cNvPr id="18" name="Flowchart: Document 4"/>
          <p:cNvSpPr/>
          <p:nvPr/>
        </p:nvSpPr>
        <p:spPr>
          <a:xfrm>
            <a:off x="3078554" y="3262820"/>
            <a:ext cx="1386320" cy="1490173"/>
          </a:xfrm>
          <a:prstGeom prst="flowChartDocument">
            <a:avLst/>
          </a:prstGeom>
          <a:solidFill>
            <a:srgbClr val="D7E4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GB" dirty="0">
                <a:solidFill>
                  <a:srgbClr val="4F6228"/>
                </a:solidFill>
              </a:rPr>
              <a:t>Service Level Agreement</a:t>
            </a:r>
          </a:p>
        </p:txBody>
      </p:sp>
      <p:sp>
        <p:nvSpPr>
          <p:cNvPr id="19" name="Rounded Rectangular Callout 22"/>
          <p:cNvSpPr/>
          <p:nvPr/>
        </p:nvSpPr>
        <p:spPr>
          <a:xfrm>
            <a:off x="787442" y="4197568"/>
            <a:ext cx="2123728" cy="773640"/>
          </a:xfrm>
          <a:prstGeom prst="wedgeRoundRectCallout">
            <a:avLst>
              <a:gd name="adj1" fmla="val 62338"/>
              <a:gd name="adj2" fmla="val -41579"/>
              <a:gd name="adj3" fmla="val 16667"/>
            </a:avLst>
          </a:prstGeom>
          <a:solidFill>
            <a:srgbClr val="F7F7F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Satisfaction review (every 3/6/12 months)</a:t>
            </a:r>
          </a:p>
        </p:txBody>
      </p:sp>
      <p:grpSp>
        <p:nvGrpSpPr>
          <p:cNvPr id="20" name="Group 23"/>
          <p:cNvGrpSpPr/>
          <p:nvPr/>
        </p:nvGrpSpPr>
        <p:grpSpPr>
          <a:xfrm>
            <a:off x="6762744" y="1865633"/>
            <a:ext cx="995465" cy="1006371"/>
            <a:chOff x="7357255" y="3952019"/>
            <a:chExt cx="1279788" cy="1293811"/>
          </a:xfrm>
        </p:grpSpPr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</p:spPr>
        </p:pic>
        <p:sp>
          <p:nvSpPr>
            <p:cNvPr id="22" name="pole tekstowe 18"/>
            <p:cNvSpPr txBox="1"/>
            <p:nvPr/>
          </p:nvSpPr>
          <p:spPr>
            <a:xfrm>
              <a:off x="7357255" y="4414894"/>
              <a:ext cx="1279788" cy="830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>
                  <a:solidFill>
                    <a:schemeClr val="tx2"/>
                  </a:solidFill>
                </a:rPr>
                <a:t>Storage</a:t>
              </a:r>
              <a:br>
                <a:rPr lang="pl-PL" b="1" dirty="0">
                  <a:solidFill>
                    <a:schemeClr val="tx2"/>
                  </a:solidFill>
                </a:rPr>
              </a:br>
              <a:r>
                <a:rPr lang="pl-PL" b="1" dirty="0" err="1">
                  <a:solidFill>
                    <a:schemeClr val="tx2"/>
                  </a:solidFill>
                </a:rPr>
                <a:t>provider</a:t>
              </a:r>
              <a:endParaRPr lang="pl-PL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3" name="Right Arrow 2"/>
          <p:cNvSpPr/>
          <p:nvPr/>
        </p:nvSpPr>
        <p:spPr>
          <a:xfrm>
            <a:off x="1938206" y="2081660"/>
            <a:ext cx="1800200" cy="10081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b="1" dirty="0"/>
              <a:t>Instance requirements</a:t>
            </a:r>
          </a:p>
        </p:txBody>
      </p:sp>
      <p:sp>
        <p:nvSpPr>
          <p:cNvPr id="24" name="Left Arrow 3"/>
          <p:cNvSpPr/>
          <p:nvPr/>
        </p:nvSpPr>
        <p:spPr>
          <a:xfrm>
            <a:off x="5106559" y="2153667"/>
            <a:ext cx="1584176" cy="93610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b="1" dirty="0"/>
              <a:t>Conditions</a:t>
            </a:r>
          </a:p>
        </p:txBody>
      </p:sp>
      <p:grpSp>
        <p:nvGrpSpPr>
          <p:cNvPr id="25" name="Group 27"/>
          <p:cNvGrpSpPr/>
          <p:nvPr/>
        </p:nvGrpSpPr>
        <p:grpSpPr>
          <a:xfrm>
            <a:off x="7486454" y="1361582"/>
            <a:ext cx="995465" cy="1008112"/>
            <a:chOff x="7361922" y="3952019"/>
            <a:chExt cx="1279788" cy="1296046"/>
          </a:xfrm>
        </p:grpSpPr>
        <p:pic>
          <p:nvPicPr>
            <p:cNvPr id="26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</p:spPr>
        </p:pic>
        <p:sp>
          <p:nvSpPr>
            <p:cNvPr id="27" name="pole tekstowe 18"/>
            <p:cNvSpPr txBox="1"/>
            <p:nvPr/>
          </p:nvSpPr>
          <p:spPr>
            <a:xfrm>
              <a:off x="7361922" y="4417130"/>
              <a:ext cx="1279788" cy="8309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err="1">
                  <a:solidFill>
                    <a:srgbClr val="1F497D"/>
                  </a:solidFill>
                </a:rPr>
                <a:t>Applic</a:t>
              </a:r>
              <a:r>
                <a:rPr lang="pl-PL" b="1" dirty="0">
                  <a:solidFill>
                    <a:srgbClr val="1F497D"/>
                  </a:solidFill>
                </a:rPr>
                <a:t>.</a:t>
              </a:r>
              <a:br>
                <a:rPr lang="pl-PL" b="1" dirty="0">
                  <a:solidFill>
                    <a:srgbClr val="1F497D"/>
                  </a:solidFill>
                </a:rPr>
              </a:br>
              <a:r>
                <a:rPr lang="pl-PL" b="1" dirty="0" err="1">
                  <a:solidFill>
                    <a:srgbClr val="1F497D"/>
                  </a:solidFill>
                </a:rPr>
                <a:t>provider</a:t>
              </a:r>
              <a:endParaRPr lang="pl-PL" b="1" dirty="0">
                <a:solidFill>
                  <a:srgbClr val="1F497D"/>
                </a:solidFill>
              </a:endParaRPr>
            </a:p>
          </p:txBody>
        </p:sp>
      </p:grpSp>
      <p:sp>
        <p:nvSpPr>
          <p:cNvPr id="28" name="Rounded Rectangular Callout 33"/>
          <p:cNvSpPr/>
          <p:nvPr/>
        </p:nvSpPr>
        <p:spPr>
          <a:xfrm>
            <a:off x="6255249" y="3995574"/>
            <a:ext cx="2232248" cy="773640"/>
          </a:xfrm>
          <a:prstGeom prst="wedgeRoundRectCallout">
            <a:avLst>
              <a:gd name="adj1" fmla="val -70292"/>
              <a:gd name="adj2" fmla="val -22389"/>
              <a:gd name="adj3" fmla="val 16667"/>
            </a:avLst>
          </a:prstGeom>
          <a:solidFill>
            <a:srgbClr val="F7F7F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Performance reports</a:t>
            </a:r>
          </a:p>
        </p:txBody>
      </p:sp>
      <p:pic>
        <p:nvPicPr>
          <p:cNvPr id="29" name="Picture 34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927" y="3006726"/>
            <a:ext cx="576064" cy="576064"/>
          </a:xfrm>
          <a:prstGeom prst="rect">
            <a:avLst/>
          </a:prstGeom>
        </p:spPr>
      </p:pic>
      <p:sp>
        <p:nvSpPr>
          <p:cNvPr id="30" name="Rectangle 5"/>
          <p:cNvSpPr/>
          <p:nvPr/>
        </p:nvSpPr>
        <p:spPr>
          <a:xfrm>
            <a:off x="8202902" y="3501490"/>
            <a:ext cx="954360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pl-PL" b="1" dirty="0" err="1">
                <a:solidFill>
                  <a:srgbClr val="1F497D"/>
                </a:solidFill>
              </a:rPr>
              <a:t>Support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31" name="Picture 3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766" y="2934718"/>
            <a:ext cx="576064" cy="576064"/>
          </a:xfrm>
          <a:prstGeom prst="rect">
            <a:avLst/>
          </a:prstGeom>
        </p:spPr>
      </p:pic>
      <p:sp>
        <p:nvSpPr>
          <p:cNvPr id="32" name="Rectangle 36"/>
          <p:cNvSpPr/>
          <p:nvPr/>
        </p:nvSpPr>
        <p:spPr>
          <a:xfrm>
            <a:off x="6762742" y="3429483"/>
            <a:ext cx="954360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pl-PL" b="1" dirty="0">
                <a:solidFill>
                  <a:srgbClr val="1F497D"/>
                </a:solidFill>
              </a:rPr>
              <a:t>Training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3" name="Rounded Rectangular Callout 31"/>
          <p:cNvSpPr/>
          <p:nvPr/>
        </p:nvSpPr>
        <p:spPr>
          <a:xfrm>
            <a:off x="501090" y="936369"/>
            <a:ext cx="2123728" cy="773640"/>
          </a:xfrm>
          <a:prstGeom prst="wedgeRoundRectCallout">
            <a:avLst>
              <a:gd name="adj1" fmla="val 45169"/>
              <a:gd name="adj2" fmla="val 129634"/>
              <a:gd name="adj3" fmla="val 16667"/>
            </a:avLst>
          </a:prstGeom>
          <a:solidFill>
            <a:srgbClr val="F7F7F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Type, number, size, cost, availability, etc.</a:t>
            </a:r>
          </a:p>
        </p:txBody>
      </p:sp>
      <p:sp>
        <p:nvSpPr>
          <p:cNvPr id="34" name="Left Arrow 7"/>
          <p:cNvSpPr/>
          <p:nvPr/>
        </p:nvSpPr>
        <p:spPr>
          <a:xfrm rot="19537412">
            <a:off x="3177597" y="1665544"/>
            <a:ext cx="1512168" cy="52178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7"/>
          <p:cNvSpPr txBox="1"/>
          <p:nvPr/>
        </p:nvSpPr>
        <p:spPr>
          <a:xfrm>
            <a:off x="2514270" y="70628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Trigger the process with a service request in the EOSC-hub Marketplace</a:t>
            </a:r>
          </a:p>
        </p:txBody>
      </p:sp>
    </p:spTree>
    <p:extLst>
      <p:ext uri="{BB962C8B-B14F-4D97-AF65-F5344CB8AC3E}">
        <p14:creationId xmlns:p14="http://schemas.microsoft.com/office/powerpoint/2010/main" val="149977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9076" y="169145"/>
            <a:ext cx="6564923" cy="341632"/>
          </a:xfrm>
        </p:spPr>
        <p:txBody>
          <a:bodyPr/>
          <a:lstStyle/>
          <a:p>
            <a:r>
              <a:rPr lang="en-US" dirty="0"/>
              <a:t>Community allocation: Virtual </a:t>
            </a:r>
            <a:r>
              <a:rPr lang="en-US" dirty="0" err="1"/>
              <a:t>Organisation</a:t>
            </a:r>
            <a:r>
              <a:rPr lang="en-US" dirty="0"/>
              <a:t> (VO)</a:t>
            </a:r>
          </a:p>
        </p:txBody>
      </p:sp>
      <p:pic>
        <p:nvPicPr>
          <p:cNvPr id="5" name="Picture 2" descr="C:\Users\Malgorzata Krakowian\Google Drive\98 EGI.eu - Maps\EGI Fed cloud  2015-05-15 15.37.14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943"/>
          <a:stretch/>
        </p:blipFill>
        <p:spPr bwMode="auto">
          <a:xfrm>
            <a:off x="3685312" y="783681"/>
            <a:ext cx="5001488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942" y="1364163"/>
            <a:ext cx="576064" cy="576064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998" y="1220147"/>
            <a:ext cx="576064" cy="576064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6" y="1580187"/>
            <a:ext cx="576064" cy="576064"/>
          </a:xfrm>
          <a:prstGeom prst="rect">
            <a:avLst/>
          </a:prstGeom>
        </p:spPr>
      </p:pic>
      <p:sp>
        <p:nvSpPr>
          <p:cNvPr id="9" name="Oval 16"/>
          <p:cNvSpPr/>
          <p:nvPr/>
        </p:nvSpPr>
        <p:spPr>
          <a:xfrm>
            <a:off x="1150640" y="1148139"/>
            <a:ext cx="2339752" cy="1224136"/>
          </a:xfrm>
          <a:prstGeom prst="ellipse">
            <a:avLst/>
          </a:prstGeom>
          <a:noFill/>
          <a:ln w="5715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algn="r"/>
            <a:r>
              <a:rPr lang="en-US" sz="2400" b="1" dirty="0"/>
              <a:t>VO 1</a:t>
            </a:r>
            <a:br>
              <a:rPr lang="en-US" sz="2400" b="1" dirty="0"/>
            </a:br>
            <a:r>
              <a:rPr lang="en-US" sz="1600" b="1" dirty="0"/>
              <a:t>(cloud a, b, c</a:t>
            </a:r>
          </a:p>
          <a:p>
            <a:pPr algn="r"/>
            <a:r>
              <a:rPr lang="en-US" sz="1600" b="1" dirty="0"/>
              <a:t>HTC d, e)</a:t>
            </a:r>
          </a:p>
        </p:txBody>
      </p:sp>
      <p:pic>
        <p:nvPicPr>
          <p:cNvPr id="10" name="Picture 3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50" y="2971171"/>
            <a:ext cx="576064" cy="576064"/>
          </a:xfrm>
          <a:prstGeom prst="rect">
            <a:avLst/>
          </a:prstGeom>
        </p:spPr>
      </p:pic>
      <p:pic>
        <p:nvPicPr>
          <p:cNvPr id="11" name="Picture 3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006" y="2827155"/>
            <a:ext cx="576064" cy="576064"/>
          </a:xfrm>
          <a:prstGeom prst="rect">
            <a:avLst/>
          </a:prstGeom>
        </p:spPr>
      </p:pic>
      <p:pic>
        <p:nvPicPr>
          <p:cNvPr id="12" name="Picture 3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974" y="3187195"/>
            <a:ext cx="576064" cy="576064"/>
          </a:xfrm>
          <a:prstGeom prst="rect">
            <a:avLst/>
          </a:prstGeom>
        </p:spPr>
      </p:pic>
      <p:sp>
        <p:nvSpPr>
          <p:cNvPr id="13" name="Oval 37"/>
          <p:cNvSpPr/>
          <p:nvPr/>
        </p:nvSpPr>
        <p:spPr>
          <a:xfrm>
            <a:off x="1234926" y="2755147"/>
            <a:ext cx="2339752" cy="1224136"/>
          </a:xfrm>
          <a:prstGeom prst="ellipse">
            <a:avLst/>
          </a:prstGeom>
          <a:noFill/>
          <a:ln w="57150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algn="r"/>
            <a:r>
              <a:rPr lang="en-US" sz="2400" b="1" dirty="0"/>
              <a:t>VO 2</a:t>
            </a:r>
            <a:br>
              <a:rPr lang="en-US" sz="2400" b="1" dirty="0"/>
            </a:br>
            <a:r>
              <a:rPr lang="en-US" sz="1600" b="1" dirty="0"/>
              <a:t>(HTC x, y, z)</a:t>
            </a:r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6671222" y="2755148"/>
            <a:ext cx="384074" cy="25738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6277524" y="4083077"/>
            <a:ext cx="379421" cy="2542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/>
              <a:t>e</a:t>
            </a:r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6975778" y="3979283"/>
            <a:ext cx="458323" cy="30714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/>
              <a:t>f</a:t>
            </a:r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759153" y="2569227"/>
            <a:ext cx="379421" cy="2542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/>
              <a:t>b</a:t>
            </a:r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4806725" y="2311845"/>
            <a:ext cx="379421" cy="2542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/>
              <a:t>a</a:t>
            </a:r>
          </a:p>
        </p:txBody>
      </p:sp>
      <p:sp>
        <p:nvSpPr>
          <p:cNvPr id="20" name="Rounded Rectangle 1"/>
          <p:cNvSpPr/>
          <p:nvPr/>
        </p:nvSpPr>
        <p:spPr>
          <a:xfrm>
            <a:off x="4535016" y="2156251"/>
            <a:ext cx="2669922" cy="1030944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11"/>
          <p:cNvSpPr/>
          <p:nvPr/>
        </p:nvSpPr>
        <p:spPr>
          <a:xfrm rot="1144204">
            <a:off x="3438162" y="1869273"/>
            <a:ext cx="1261622" cy="43204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3"/>
          <p:cNvSpPr/>
          <p:nvPr/>
        </p:nvSpPr>
        <p:spPr>
          <a:xfrm>
            <a:off x="5619364" y="2497058"/>
            <a:ext cx="2011996" cy="1992378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4"/>
          <p:cNvSpPr/>
          <p:nvPr/>
        </p:nvSpPr>
        <p:spPr>
          <a:xfrm rot="524792">
            <a:off x="3564338" y="3352514"/>
            <a:ext cx="2209275" cy="45654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loud"/>
          <p:cNvSpPr>
            <a:spLocks noChangeAspect="1" noEditPoints="1" noChangeArrowheads="1"/>
          </p:cNvSpPr>
          <p:nvPr/>
        </p:nvSpPr>
        <p:spPr bwMode="auto">
          <a:xfrm>
            <a:off x="5955796" y="3403220"/>
            <a:ext cx="379421" cy="2542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9382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services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8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96AD6E2-BA4C-E141-A53F-BF494B7D805E}"/>
              </a:ext>
            </a:extLst>
          </p:cNvPr>
          <p:cNvSpPr/>
          <p:nvPr/>
        </p:nvSpPr>
        <p:spPr>
          <a:xfrm>
            <a:off x="154236" y="3343564"/>
            <a:ext cx="8659572" cy="14501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ACB55C-07CE-1246-9599-16710AC104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Multi-cloud IaaS with Single Sign-On</a:t>
            </a:r>
          </a:p>
          <a:p>
            <a:r>
              <a:rPr lang="en-GB" dirty="0"/>
              <a:t>Federation features:</a:t>
            </a:r>
          </a:p>
          <a:p>
            <a:pPr lvl="1"/>
            <a:r>
              <a:rPr lang="en-GB" dirty="0"/>
              <a:t>Common VM image catalogue</a:t>
            </a:r>
          </a:p>
          <a:p>
            <a:pPr lvl="1"/>
            <a:r>
              <a:rPr lang="en-GB" dirty="0"/>
              <a:t>Discovery, accounting, SLO monitoring</a:t>
            </a:r>
          </a:p>
          <a:p>
            <a:pPr lvl="1"/>
            <a:r>
              <a:rPr lang="en-GB" dirty="0"/>
              <a:t>Unified GUI dashboard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ED207F-87B0-0746-9932-0CFAD348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EGI Cloud Federation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="" xmlns:a16="http://schemas.microsoft.com/office/drawing/2014/main" id="{30A0E93C-03F8-4F47-8931-05917DC090FC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A0CF51ED-CA85-CD48-9E69-9EBB9DE64370}"/>
              </a:ext>
            </a:extLst>
          </p:cNvPr>
          <p:cNvGrpSpPr/>
          <p:nvPr/>
        </p:nvGrpSpPr>
        <p:grpSpPr>
          <a:xfrm>
            <a:off x="467544" y="3574482"/>
            <a:ext cx="2184628" cy="1101317"/>
            <a:chOff x="666569" y="3578982"/>
            <a:chExt cx="2184628" cy="1101317"/>
          </a:xfrm>
        </p:grpSpPr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54A53F47-0BD6-7B41-8712-403691C56607}"/>
                </a:ext>
              </a:extLst>
            </p:cNvPr>
            <p:cNvSpPr txBox="1"/>
            <p:nvPr/>
          </p:nvSpPr>
          <p:spPr>
            <a:xfrm>
              <a:off x="1302373" y="3642938"/>
              <a:ext cx="1429213" cy="299540"/>
            </a:xfrm>
            <a:prstGeom prst="rect">
              <a:avLst/>
            </a:prstGeom>
            <a:noFill/>
          </p:spPr>
          <p:txBody>
            <a:bodyPr wrap="square" lIns="25180" tIns="12590" rIns="25180" bIns="12590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</a:pPr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Cloud Compute</a:t>
              </a:r>
              <a:endParaRPr lang="en-GB" sz="1324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4" name="Picture 2">
              <a:extLst>
                <a:ext uri="{FF2B5EF4-FFF2-40B4-BE49-F238E27FC236}">
                  <a16:creationId xmlns="" xmlns:a16="http://schemas.microsoft.com/office/drawing/2014/main" id="{9B2F7A4D-9D13-4043-ABED-CDB35C2D5E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569" y="3578982"/>
              <a:ext cx="504613" cy="427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3">
              <a:extLst>
                <a:ext uri="{FF2B5EF4-FFF2-40B4-BE49-F238E27FC236}">
                  <a16:creationId xmlns="" xmlns:a16="http://schemas.microsoft.com/office/drawing/2014/main" id="{4E9A714D-4BDF-C34E-A2C8-D6A384053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93" y="4220738"/>
              <a:ext cx="478789" cy="45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28167D44-F119-7348-9EF8-6A3C7CD37509}"/>
                </a:ext>
              </a:extLst>
            </p:cNvPr>
            <p:cNvSpPr txBox="1"/>
            <p:nvPr/>
          </p:nvSpPr>
          <p:spPr>
            <a:xfrm>
              <a:off x="1328197" y="4234032"/>
              <a:ext cx="1523000" cy="432973"/>
            </a:xfrm>
            <a:prstGeom prst="rect">
              <a:avLst/>
            </a:prstGeom>
            <a:noFill/>
          </p:spPr>
          <p:txBody>
            <a:bodyPr wrap="square" lIns="25180" tIns="12590" rIns="25180" bIns="12590" rtlCol="0">
              <a:spAutoFit/>
            </a:bodyPr>
            <a:lstStyle/>
            <a:p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Cloud Container Compute </a:t>
              </a:r>
              <a:r>
                <a:rPr lang="en-GB" sz="1324" b="1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BETA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33DE8D5D-1C69-5540-9E5D-22327D96BAA6}"/>
              </a:ext>
            </a:extLst>
          </p:cNvPr>
          <p:cNvGrpSpPr/>
          <p:nvPr/>
        </p:nvGrpSpPr>
        <p:grpSpPr>
          <a:xfrm>
            <a:off x="3250283" y="3560555"/>
            <a:ext cx="2529333" cy="1129170"/>
            <a:chOff x="3410819" y="3564970"/>
            <a:chExt cx="2529333" cy="1129170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BB028A97-F6BD-C049-924A-4172F71EAF95}"/>
                </a:ext>
              </a:extLst>
            </p:cNvPr>
            <p:cNvSpPr/>
            <p:nvPr/>
          </p:nvSpPr>
          <p:spPr>
            <a:xfrm>
              <a:off x="3929952" y="4311035"/>
              <a:ext cx="2010200" cy="296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Training Infrastructure</a:t>
              </a:r>
            </a:p>
          </p:txBody>
        </p:sp>
        <p:pic>
          <p:nvPicPr>
            <p:cNvPr id="68" name="Picture 10">
              <a:extLst>
                <a:ext uri="{FF2B5EF4-FFF2-40B4-BE49-F238E27FC236}">
                  <a16:creationId xmlns="" xmlns:a16="http://schemas.microsoft.com/office/drawing/2014/main" id="{EB917F5F-7342-984E-92E0-4A1D9D6D9A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819" y="4224036"/>
              <a:ext cx="397376" cy="47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">
              <a:extLst>
                <a:ext uri="{FF2B5EF4-FFF2-40B4-BE49-F238E27FC236}">
                  <a16:creationId xmlns="" xmlns:a16="http://schemas.microsoft.com/office/drawing/2014/main" id="{1FBC61B2-4601-FA4B-BDE8-75E3876F4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819" y="3564970"/>
              <a:ext cx="399633" cy="47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D259130A-5C4E-BC4E-8FFD-BA2793433EF8}"/>
                </a:ext>
              </a:extLst>
            </p:cNvPr>
            <p:cNvSpPr txBox="1"/>
            <p:nvPr/>
          </p:nvSpPr>
          <p:spPr>
            <a:xfrm>
              <a:off x="3929952" y="3651508"/>
              <a:ext cx="1429213" cy="299540"/>
            </a:xfrm>
            <a:prstGeom prst="rect">
              <a:avLst/>
            </a:prstGeom>
            <a:noFill/>
          </p:spPr>
          <p:txBody>
            <a:bodyPr wrap="square" lIns="25180" tIns="12590" rIns="25180" bIns="12590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</a:pPr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Online Storage</a:t>
              </a:r>
              <a:endParaRPr lang="en-GB" sz="1324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FF04F735-3D25-8F45-AACB-9222317CC2FB}"/>
              </a:ext>
            </a:extLst>
          </p:cNvPr>
          <p:cNvGrpSpPr/>
          <p:nvPr/>
        </p:nvGrpSpPr>
        <p:grpSpPr>
          <a:xfrm>
            <a:off x="6377728" y="3555165"/>
            <a:ext cx="2374208" cy="1139950"/>
            <a:chOff x="6576752" y="3551338"/>
            <a:chExt cx="2374208" cy="1139950"/>
          </a:xfrm>
        </p:grpSpPr>
        <p:sp>
          <p:nvSpPr>
            <p:cNvPr id="69" name="Rectangle 68">
              <a:extLst>
                <a:ext uri="{FF2B5EF4-FFF2-40B4-BE49-F238E27FC236}">
                  <a16:creationId xmlns="" xmlns:a16="http://schemas.microsoft.com/office/drawing/2014/main" id="{4EE9183F-0013-E14B-874F-75AC7204FF4A}"/>
                </a:ext>
              </a:extLst>
            </p:cNvPr>
            <p:cNvSpPr/>
            <p:nvPr/>
          </p:nvSpPr>
          <p:spPr>
            <a:xfrm>
              <a:off x="7111513" y="3551338"/>
              <a:ext cx="1780967" cy="49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Applications on Demand </a:t>
              </a:r>
              <a:r>
                <a:rPr lang="en-GB" sz="1324" b="1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BETA</a:t>
              </a:r>
            </a:p>
          </p:txBody>
        </p:sp>
        <p:pic>
          <p:nvPicPr>
            <p:cNvPr id="70" name="Picture 2" descr="C:\Users\Iulia\Downloads\AoD.jpg">
              <a:extLst>
                <a:ext uri="{FF2B5EF4-FFF2-40B4-BE49-F238E27FC236}">
                  <a16:creationId xmlns="" xmlns:a16="http://schemas.microsoft.com/office/drawing/2014/main" id="{A5036432-1EA3-7B48-B990-F07C1B47C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299" y="3569373"/>
              <a:ext cx="476853" cy="463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72">
              <a:extLst>
                <a:ext uri="{FF2B5EF4-FFF2-40B4-BE49-F238E27FC236}">
                  <a16:creationId xmlns="" xmlns:a16="http://schemas.microsoft.com/office/drawing/2014/main" id="{57DCA796-B5FE-5C45-9B14-7C22E60EE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6752" y="4226888"/>
              <a:ext cx="537300" cy="46440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7EA02E02-ABDC-204D-8553-B6F6A4A36782}"/>
                </a:ext>
              </a:extLst>
            </p:cNvPr>
            <p:cNvSpPr/>
            <p:nvPr/>
          </p:nvSpPr>
          <p:spPr>
            <a:xfrm>
              <a:off x="7169993" y="4311035"/>
              <a:ext cx="1780967" cy="296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324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Notebooks </a:t>
              </a:r>
              <a:r>
                <a:rPr lang="en-GB" sz="1324" b="1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BETA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E059DD5-14CA-9844-99B5-64ADC468496F}"/>
              </a:ext>
            </a:extLst>
          </p:cNvPr>
          <p:cNvSpPr/>
          <p:nvPr/>
        </p:nvSpPr>
        <p:spPr>
          <a:xfrm>
            <a:off x="277379" y="3164078"/>
            <a:ext cx="4276436" cy="314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EGI Services powered by the Cloud Federation</a:t>
            </a:r>
          </a:p>
        </p:txBody>
      </p:sp>
    </p:spTree>
    <p:extLst>
      <p:ext uri="{BB962C8B-B14F-4D97-AF65-F5344CB8AC3E}">
        <p14:creationId xmlns:p14="http://schemas.microsoft.com/office/powerpoint/2010/main" val="120502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GI_Powerpoint_Template_16-9 MK" id="{954D123D-40CE-4DCD-8684-A86BF51AF5B1}" vid="{0D7A7F13-B78D-4B6D-B37C-96B02A7D623F}"/>
    </a:ext>
  </a:extLst>
</a:theme>
</file>

<file path=ppt/theme/theme2.xml><?xml version="1.0" encoding="utf-8"?>
<a:theme xmlns:a="http://schemas.openxmlformats.org/drawingml/2006/main" name="CONTENT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GI_Powerpoint_Template_16-9 MK" id="{954D123D-40CE-4DCD-8684-A86BF51AF5B1}" vid="{4396AB53-ADF7-4515-B455-D52E94D9B8BA}"/>
    </a:ext>
  </a:extLst>
</a:theme>
</file>

<file path=ppt/theme/theme3.xml><?xml version="1.0" encoding="utf-8"?>
<a:theme xmlns:a="http://schemas.openxmlformats.org/drawingml/2006/main" name="SECTION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GI_Powerpoint_Template_16-9 MK" id="{954D123D-40CE-4DCD-8684-A86BF51AF5B1}" vid="{71F0978B-9F86-4233-8225-1DECC6111229}"/>
    </a:ext>
  </a:extLst>
</a:theme>
</file>

<file path=ppt/theme/theme4.xml><?xml version="1.0" encoding="utf-8"?>
<a:theme xmlns:a="http://schemas.openxmlformats.org/drawingml/2006/main" name="END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GI_Powerpoint_Template_16-9 MK" id="{954D123D-40CE-4DCD-8684-A86BF51AF5B1}" vid="{3287D5CC-FA01-4047-B069-583CC3621E52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HOME</Template>
  <TotalTime>2686</TotalTime>
  <Words>2477</Words>
  <Application>Microsoft Macintosh PowerPoint</Application>
  <PresentationFormat>On-screen Show (16:9)</PresentationFormat>
  <Paragraphs>456</Paragraphs>
  <Slides>51</Slides>
  <Notes>8</Notes>
  <HiddenSlides>10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HOME</vt:lpstr>
      <vt:lpstr>CONTENT</vt:lpstr>
      <vt:lpstr>SECTION</vt:lpstr>
      <vt:lpstr>END</vt:lpstr>
      <vt:lpstr>PowerPoint Presentation</vt:lpstr>
      <vt:lpstr>EGI: Federation of national e-Infrastructures</vt:lpstr>
      <vt:lpstr>EGI: The largest distributed compute e-Infrastructure of the world </vt:lpstr>
      <vt:lpstr>International partners</vt:lpstr>
      <vt:lpstr>PowerPoint Presentation</vt:lpstr>
      <vt:lpstr>Resource allocation to communities</vt:lpstr>
      <vt:lpstr>Community allocation: Virtual Organisation (VO)</vt:lpstr>
      <vt:lpstr>Compute services</vt:lpstr>
      <vt:lpstr>EGI Cloud Federation</vt:lpstr>
      <vt:lpstr>The infrastructure</vt:lpstr>
      <vt:lpstr>Cloud Compute</vt:lpstr>
      <vt:lpstr>Interfaces and Check-in</vt:lpstr>
      <vt:lpstr>Access and capacity allocation</vt:lpstr>
      <vt:lpstr>Cloud Container Compute</vt:lpstr>
      <vt:lpstr>Service architecture and interfaces </vt:lpstr>
      <vt:lpstr>High Throughput Computing</vt:lpstr>
      <vt:lpstr>EGI Compute Services</vt:lpstr>
      <vt:lpstr>Workload Manager</vt:lpstr>
      <vt:lpstr>Data and storage services</vt:lpstr>
      <vt:lpstr>Online storage</vt:lpstr>
      <vt:lpstr>Data Transfer</vt:lpstr>
      <vt:lpstr>DataHub</vt:lpstr>
      <vt:lpstr>Integration example</vt:lpstr>
      <vt:lpstr>Looking forward</vt:lpstr>
      <vt:lpstr>EGI Archive Storage</vt:lpstr>
      <vt:lpstr>Technology scouting</vt:lpstr>
      <vt:lpstr>Technology scouting</vt:lpstr>
      <vt:lpstr>Other technical services</vt:lpstr>
      <vt:lpstr>The EGI AppDB’s overview</vt:lpstr>
      <vt:lpstr>The Software Marketplace</vt:lpstr>
      <vt:lpstr>The Cloud Marketplace</vt:lpstr>
      <vt:lpstr>Orchestrator &amp; PaaS solutions</vt:lpstr>
      <vt:lpstr>The EGI notebooks in a nutshell</vt:lpstr>
      <vt:lpstr>Service modes</vt:lpstr>
      <vt:lpstr>What does the Applications on Demand Service offer ?</vt:lpstr>
      <vt:lpstr>The high-level service overview</vt:lpstr>
      <vt:lpstr>The EGI AAI Check-In architecture</vt:lpstr>
      <vt:lpstr>EGI Operations services</vt:lpstr>
      <vt:lpstr>ARGO – The EGI Monitoring System</vt:lpstr>
      <vt:lpstr>The EGI Accounting System</vt:lpstr>
      <vt:lpstr>PowerPoint Presentation</vt:lpstr>
      <vt:lpstr>Extra slides</vt:lpstr>
      <vt:lpstr>The EGI VMOps dashboard</vt:lpstr>
      <vt:lpstr>Create a new VM topology</vt:lpstr>
      <vt:lpstr>Topology builder: select a Virtual Appliance</vt:lpstr>
      <vt:lpstr>Topology builder: select a Virtual Appliance </vt:lpstr>
      <vt:lpstr>Topology builder: select the endpoint</vt:lpstr>
      <vt:lpstr>Topology builder: select the template</vt:lpstr>
      <vt:lpstr>Topology builder: launch the VM</vt:lpstr>
      <vt:lpstr>Topology builder: VM topology detail</vt:lpstr>
      <vt:lpstr>Check running VM topologies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Tiziana Ferrari</dc:creator>
  <cp:lastModifiedBy>Gergely Sipos</cp:lastModifiedBy>
  <cp:revision>123</cp:revision>
  <dcterms:created xsi:type="dcterms:W3CDTF">2019-04-16T01:20:12Z</dcterms:created>
  <dcterms:modified xsi:type="dcterms:W3CDTF">2019-05-08T20:58:12Z</dcterms:modified>
</cp:coreProperties>
</file>