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09" autoAdjust="0"/>
  </p:normalViewPr>
  <p:slideViewPr>
    <p:cSldViewPr snapToGrid="0" snapToObjects="1">
      <p:cViewPr>
        <p:scale>
          <a:sx n="69" d="100"/>
          <a:sy n="69" d="100"/>
        </p:scale>
        <p:origin x="-119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CBA05-C74D-6942-8253-BBCAF1D034AE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DAA8F-9E63-0545-BA46-5442542A836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03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4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30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43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20946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1678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0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97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9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6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5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6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8B778-337B-3748-AA12-FBC171F95DA1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5B35C-1C69-414F-BF17-BEF1DFDD1C9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56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ndico.egi.eu/indico/event/4434/" TargetMode="Externa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8206680" cy="1440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Design your e-infrastructure!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100" dirty="0">
                <a:hlinkClick r:id="rId2"/>
              </a:rPr>
              <a:t>https://indico.egi.eu/indico/event/4434</a:t>
            </a:r>
            <a:r>
              <a:rPr lang="en-GB" sz="3100" dirty="0" smtClean="0">
                <a:hlinkClick r:id="rId2"/>
              </a:rPr>
              <a:t>/</a:t>
            </a:r>
            <a:r>
              <a:rPr lang="en-GB" sz="3100" dirty="0" smtClean="0"/>
              <a:t> </a:t>
            </a:r>
            <a:br>
              <a:rPr lang="en-GB" sz="3100" dirty="0" smtClean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en-GB" sz="3100" dirty="0" smtClean="0"/>
              <a:t>Use case: </a:t>
            </a:r>
            <a:r>
              <a:rPr lang="en-GB" sz="3100" dirty="0" err="1" smtClean="0"/>
              <a:t>ARIADNEplus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587894" y="3573016"/>
            <a:ext cx="42681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Break out group coordinator:  </a:t>
            </a:r>
          </a:p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Giuseppe La Rocca (EGI Foundation)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78165" y="6450193"/>
            <a:ext cx="2667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Amsterdam, 9. May, 2019.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579" y="5634110"/>
            <a:ext cx="13081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12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Which components/services already exist in this architecture?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18154" y="1628256"/>
            <a:ext cx="8424936" cy="2971453"/>
          </a:xfrm>
        </p:spPr>
        <p:txBody>
          <a:bodyPr/>
          <a:lstStyle/>
          <a:p>
            <a:r>
              <a:rPr lang="en-GB" dirty="0" smtClean="0"/>
              <a:t>D4Science VRE framework</a:t>
            </a:r>
          </a:p>
          <a:p>
            <a:r>
              <a:rPr lang="en-GB" dirty="0" smtClean="0"/>
              <a:t>Enabling Framework:</a:t>
            </a:r>
          </a:p>
          <a:p>
            <a:pPr lvl="1"/>
            <a:r>
              <a:rPr lang="en-GB" dirty="0" smtClean="0"/>
              <a:t>EGI AAI Check-In</a:t>
            </a:r>
          </a:p>
          <a:p>
            <a:r>
              <a:rPr lang="en-GB" dirty="0" smtClean="0"/>
              <a:t>Collaborative Framework:</a:t>
            </a:r>
          </a:p>
          <a:p>
            <a:pPr lvl="1"/>
            <a:r>
              <a:rPr lang="en-GB" dirty="0" smtClean="0"/>
              <a:t>EGI </a:t>
            </a:r>
            <a:r>
              <a:rPr lang="en-GB" dirty="0" err="1" smtClean="0"/>
              <a:t>Jupyter</a:t>
            </a:r>
            <a:r>
              <a:rPr lang="en-GB" dirty="0" smtClean="0"/>
              <a:t> notebooks</a:t>
            </a:r>
          </a:p>
          <a:p>
            <a:pPr lvl="1"/>
            <a:r>
              <a:rPr lang="en-GB" dirty="0" err="1" smtClean="0"/>
              <a:t>Zenodo</a:t>
            </a:r>
            <a:endParaRPr lang="en-GB" dirty="0"/>
          </a:p>
        </p:txBody>
      </p:sp>
      <p:pic>
        <p:nvPicPr>
          <p:cNvPr id="4" name="Immagine 3" descr="Immagine che contiene screenshot&#10;&#10;Descrizione generata automaticamente">
            <a:extLst>
              <a:ext uri="{FF2B5EF4-FFF2-40B4-BE49-F238E27FC236}">
                <a16:creationId xmlns="" xmlns:a16="http://schemas.microsoft.com/office/drawing/2014/main" id="{3C55894F-2655-C449-BE3D-F9B8C5D52C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8737" y="3599423"/>
            <a:ext cx="4553743" cy="301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638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Which components/services are under development (and by who)?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669230"/>
            <a:ext cx="8424936" cy="47844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176"/>
              </a:spcBef>
              <a:defRPr/>
            </a:pPr>
            <a:r>
              <a:rPr lang="en" dirty="0"/>
              <a:t>Front-office services</a:t>
            </a:r>
          </a:p>
          <a:p>
            <a:pPr lvl="1">
              <a:spcBef>
                <a:spcPts val="1176"/>
              </a:spcBef>
              <a:buFont typeface="Arial"/>
              <a:buChar char="•"/>
              <a:defRPr/>
            </a:pPr>
            <a:r>
              <a:rPr lang="en" dirty="0"/>
              <a:t>ARIADNEplus Visual Services (including visualization of archaeological imagery and visual organization of archaeological data) </a:t>
            </a:r>
            <a:r>
              <a:rPr lang="en" dirty="0" smtClean="0"/>
              <a:t>~ </a:t>
            </a:r>
            <a:r>
              <a:rPr lang="en" dirty="0"/>
              <a:t>Developers: CNR-ISTI, CYI</a:t>
            </a:r>
          </a:p>
          <a:p>
            <a:pPr lvl="1">
              <a:spcBef>
                <a:spcPts val="1176"/>
              </a:spcBef>
              <a:buFont typeface="Arial"/>
              <a:buChar char="•"/>
              <a:defRPr/>
            </a:pPr>
            <a:r>
              <a:rPr lang="en" dirty="0"/>
              <a:t>ARIADNEplus Annotation Services (including archaeological text annotation and image annotation) ~ Developers: USW, CNR-ISTI</a:t>
            </a:r>
          </a:p>
          <a:p>
            <a:pPr lvl="1">
              <a:spcBef>
                <a:spcPts val="1176"/>
              </a:spcBef>
              <a:buFont typeface="Arial"/>
              <a:buChar char="•"/>
              <a:defRPr/>
            </a:pPr>
            <a:r>
              <a:rPr lang="en" dirty="0"/>
              <a:t>Text mining and NLP services ~ Developers: USW, CNR-ISTI, PIN</a:t>
            </a:r>
          </a:p>
          <a:p>
            <a:pPr lvl="1">
              <a:spcBef>
                <a:spcPts val="1176"/>
              </a:spcBef>
              <a:buFont typeface="Arial"/>
              <a:buChar char="•"/>
              <a:defRPr/>
            </a:pPr>
            <a:r>
              <a:rPr lang="en" dirty="0"/>
              <a:t>Space-time Services (to be used for geographical queries and data aggregation): UGOT</a:t>
            </a:r>
          </a:p>
          <a:p>
            <a:pPr>
              <a:spcBef>
                <a:spcPts val="1176"/>
              </a:spcBef>
              <a:defRPr/>
            </a:pPr>
            <a:r>
              <a:rPr lang="en" dirty="0"/>
              <a:t>Back-office services</a:t>
            </a:r>
          </a:p>
          <a:p>
            <a:pPr lvl="1">
              <a:spcBef>
                <a:spcPts val="1176"/>
              </a:spcBef>
              <a:buFont typeface="Arial"/>
              <a:buChar char="•"/>
              <a:defRPr/>
            </a:pPr>
            <a:r>
              <a:rPr lang="it-IT" dirty="0"/>
              <a:t>Query </a:t>
            </a:r>
            <a:r>
              <a:rPr lang="it-IT" dirty="0" err="1"/>
              <a:t>services</a:t>
            </a:r>
            <a:r>
              <a:rPr lang="it-IT" dirty="0"/>
              <a:t> ~ Developer: UGOT</a:t>
            </a:r>
          </a:p>
          <a:p>
            <a:pPr lvl="1">
              <a:spcBef>
                <a:spcPts val="1176"/>
              </a:spcBef>
              <a:buFont typeface="Arial"/>
              <a:buChar char="•"/>
              <a:defRPr/>
            </a:pPr>
            <a:r>
              <a:rPr lang="it-IT" dirty="0" err="1"/>
              <a:t>Cloud</a:t>
            </a:r>
            <a:r>
              <a:rPr lang="it-IT" dirty="0"/>
              <a:t> </a:t>
            </a:r>
            <a:r>
              <a:rPr lang="it-IT" dirty="0" err="1"/>
              <a:t>geoserver</a:t>
            </a:r>
            <a:r>
              <a:rPr lang="it-IT" dirty="0"/>
              <a:t> ~ Developers: CNR-ISTI, UGOT</a:t>
            </a:r>
            <a:endParaRPr lang="en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104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Which components/services should be still brought into the system? </a:t>
            </a:r>
            <a:r>
              <a:rPr lang="en-GB" dirty="0" smtClean="0"/>
              <a:t>Which EGI </a:t>
            </a:r>
            <a:br>
              <a:rPr lang="en-GB" dirty="0" smtClean="0"/>
            </a:br>
            <a:r>
              <a:rPr lang="en-GB" dirty="0" smtClean="0"/>
              <a:t>(or other) partner can do </a:t>
            </a:r>
            <a:r>
              <a:rPr lang="en-GB" dirty="0"/>
              <a:t>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853613"/>
            <a:ext cx="8424936" cy="4784400"/>
          </a:xfrm>
        </p:spPr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GB" dirty="0"/>
              <a:t>EGI AAI Check-In</a:t>
            </a:r>
          </a:p>
          <a:p>
            <a:pPr marL="342900" lvl="1" indent="-342900">
              <a:buFont typeface="Arial"/>
              <a:buChar char="•"/>
            </a:pPr>
            <a:r>
              <a:rPr lang="en-GB" dirty="0"/>
              <a:t>EGI </a:t>
            </a:r>
            <a:r>
              <a:rPr lang="en-GB" dirty="0" err="1"/>
              <a:t>Jupyter</a:t>
            </a:r>
            <a:r>
              <a:rPr lang="en-GB" dirty="0"/>
              <a:t> notebooks</a:t>
            </a:r>
          </a:p>
          <a:p>
            <a:pPr lvl="1"/>
            <a:r>
              <a:rPr lang="en-GB" smtClean="0"/>
              <a:t>A </a:t>
            </a:r>
            <a:r>
              <a:rPr lang="en-GB" dirty="0" smtClean="0"/>
              <a:t>more clear vision will be available after Q1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9125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690"/>
            <a:ext cx="8229600" cy="1143000"/>
          </a:xfrm>
        </p:spPr>
        <p:txBody>
          <a:bodyPr>
            <a:noAutofit/>
          </a:bodyPr>
          <a:lstStyle/>
          <a:p>
            <a:r>
              <a:rPr lang="en-GB" sz="2800" dirty="0"/>
              <a:t>Are there gaps in the </a:t>
            </a:r>
            <a:r>
              <a:rPr lang="en-GB" sz="2800" dirty="0" smtClean="0"/>
              <a:t>EGI </a:t>
            </a:r>
            <a:r>
              <a:rPr lang="en-GB" sz="2800" dirty="0"/>
              <a:t>service catalogues that should be filled to implement the use case? Which service provider could fill the gap?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669230"/>
            <a:ext cx="8424936" cy="4784400"/>
          </a:xfrm>
        </p:spPr>
        <p:txBody>
          <a:bodyPr/>
          <a:lstStyle/>
          <a:p>
            <a:r>
              <a:rPr lang="en-GB" dirty="0" smtClean="0"/>
              <a:t>Facilities for geographic services</a:t>
            </a:r>
          </a:p>
          <a:p>
            <a:pPr lvl="1"/>
            <a:r>
              <a:rPr lang="en-GB" dirty="0" smtClean="0"/>
              <a:t>Integrate data from different partners</a:t>
            </a:r>
          </a:p>
          <a:p>
            <a:pPr lvl="1"/>
            <a:r>
              <a:rPr lang="en-GB" dirty="0" smtClean="0"/>
              <a:t>Provide a standard query and visualization frameworks</a:t>
            </a:r>
          </a:p>
          <a:p>
            <a:r>
              <a:rPr lang="en-GB" dirty="0"/>
              <a:t>Investigate possible interoperability issues between EGI and D4Science </a:t>
            </a:r>
            <a:r>
              <a:rPr lang="en-GB" dirty="0" smtClean="0"/>
              <a:t>services</a:t>
            </a:r>
          </a:p>
          <a:p>
            <a:pPr lvl="1"/>
            <a:r>
              <a:rPr lang="en-GB" dirty="0" smtClean="0"/>
              <a:t>To be checked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75321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Update the list of available services (PIN, Q1 2020)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Collecting technical requirements of the new services (All partners, end of this year)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Start the design of the </a:t>
            </a:r>
            <a:r>
              <a:rPr lang="en-US" dirty="0" err="1" smtClean="0"/>
              <a:t>ARIADNEplus</a:t>
            </a:r>
            <a:r>
              <a:rPr lang="en-US" dirty="0" smtClean="0"/>
              <a:t> VREs (D4Science, EGI, services providers, end of 2020)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dirty="0" smtClean="0"/>
              <a:t>Configure the EGI AAI proxy/Collaboration in </a:t>
            </a:r>
            <a:r>
              <a:rPr lang="en-US" dirty="0" err="1" smtClean="0"/>
              <a:t>COManage</a:t>
            </a:r>
            <a:endParaRPr lang="en-US" dirty="0"/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US" dirty="0" err="1" smtClean="0"/>
              <a:t>Jupyter</a:t>
            </a:r>
            <a:r>
              <a:rPr lang="en-US" dirty="0" smtClean="0"/>
              <a:t> Notebooks set-up</a:t>
            </a:r>
          </a:p>
          <a:p>
            <a:pPr marL="914400" lvl="1" indent="-514350">
              <a:buFont typeface="Wingdings" panose="05000000000000000000" pitchFamily="2" charset="2"/>
              <a:buChar char="§"/>
            </a:pPr>
            <a:r>
              <a:rPr lang="en-GB" dirty="0"/>
              <a:t>Investigate possible interoperability issues between EGI and D4Science </a:t>
            </a:r>
            <a:r>
              <a:rPr lang="en-GB" dirty="0" smtClean="0"/>
              <a:t>services (EGI, CNR)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Testing of the VREs (All</a:t>
            </a:r>
            <a:r>
              <a:rPr lang="en-US" smtClean="0"/>
              <a:t>, end users)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668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members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Achille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Felicetti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 (PIN)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Luciano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Milanesi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 (CNR)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Laure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Barbot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itchFamily="34" charset="0"/>
                <a:cs typeface="Segoe UI" pitchFamily="34" charset="0"/>
              </a:rPr>
              <a:t> (DARIAH)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64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558ED5"/>
                </a:solidFill>
              </a:rPr>
              <a:t>First break-out</a:t>
            </a:r>
            <a:endParaRPr lang="en-GB" b="1" dirty="0">
              <a:solidFill>
                <a:srgbClr val="558ED5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Background </a:t>
            </a:r>
            <a:r>
              <a:rPr lang="en-GB" dirty="0"/>
              <a:t>and </a:t>
            </a:r>
            <a:r>
              <a:rPr lang="en-GB" dirty="0" smtClean="0"/>
              <a:t>Users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89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281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/>
              <a:t>Who will be the user? Can the users be characterised? How many are they?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Researchers in archaeological &amp; cultural heritage</a:t>
            </a:r>
          </a:p>
          <a:p>
            <a:pPr lvl="1"/>
            <a:r>
              <a:rPr lang="en-GB" dirty="0" smtClean="0"/>
              <a:t>The plan is to reach more scientific disciplines (e.g. heritage-related sciences, museum curators, etc.)</a:t>
            </a:r>
          </a:p>
          <a:p>
            <a:pPr lvl="1"/>
            <a:r>
              <a:rPr lang="en-GB" dirty="0" smtClean="0"/>
              <a:t> Approx. 35,000 archaeological researchers.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6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value will the envisaged system deliver for them (the whole setup)? What will the system exactly deliver to them?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812639"/>
            <a:ext cx="8424936" cy="3826161"/>
          </a:xfrm>
        </p:spPr>
        <p:txBody>
          <a:bodyPr/>
          <a:lstStyle/>
          <a:p>
            <a:r>
              <a:rPr lang="en-GB" dirty="0" smtClean="0"/>
              <a:t>New/evolve existing services:</a:t>
            </a:r>
          </a:p>
          <a:p>
            <a:pPr lvl="1"/>
            <a:r>
              <a:rPr lang="en-GB" dirty="0"/>
              <a:t>V</a:t>
            </a:r>
            <a:r>
              <a:rPr lang="en-GB" dirty="0" smtClean="0"/>
              <a:t>isualization for graphics 3D (*), </a:t>
            </a:r>
          </a:p>
          <a:p>
            <a:pPr lvl="1"/>
            <a:r>
              <a:rPr lang="en-GB" dirty="0" smtClean="0"/>
              <a:t>Annotation Services, </a:t>
            </a:r>
          </a:p>
          <a:p>
            <a:pPr lvl="1"/>
            <a:r>
              <a:rPr lang="en-GB" dirty="0" smtClean="0"/>
              <a:t>Text Mining (*),</a:t>
            </a:r>
          </a:p>
          <a:p>
            <a:pPr lvl="1"/>
            <a:r>
              <a:rPr lang="en-GB" dirty="0" smtClean="0"/>
              <a:t>National Language Process (NLP) (*),</a:t>
            </a:r>
          </a:p>
          <a:p>
            <a:pPr lvl="1"/>
            <a:r>
              <a:rPr lang="en-GB" dirty="0" smtClean="0"/>
              <a:t>Space-time and data aggregation,</a:t>
            </a:r>
          </a:p>
          <a:p>
            <a:pPr lvl="1"/>
            <a:r>
              <a:rPr lang="en-GB" dirty="0" smtClean="0"/>
              <a:t>Provide back-office features for advanced query services.</a:t>
            </a:r>
          </a:p>
          <a:p>
            <a:r>
              <a:rPr lang="en-GB" dirty="0" smtClean="0"/>
              <a:t>Address the interoperability of different Thesauruses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7200" y="5929745"/>
            <a:ext cx="5624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(*) evolution of existing services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79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should they use the system?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Users will access the dedicated VREs (one per topic) with federated authentication credentials</a:t>
            </a:r>
          </a:p>
          <a:p>
            <a:pPr lvl="1"/>
            <a:r>
              <a:rPr lang="en-GB" dirty="0" smtClean="0"/>
              <a:t>The D4Science framework will be used to create the VREs</a:t>
            </a:r>
          </a:p>
          <a:p>
            <a:r>
              <a:rPr lang="en-GB" dirty="0" smtClean="0"/>
              <a:t>For advanced use-cases via REST APIs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882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What's the timeline for development, testing and large-scale operation?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dirty="0" smtClean="0"/>
              <a:t>(</a:t>
            </a:r>
            <a:r>
              <a:rPr lang="en-GB" sz="2200" dirty="0"/>
              <a:t>Consecutive releases can/should be considered.)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771665"/>
            <a:ext cx="8424936" cy="4784400"/>
          </a:xfrm>
        </p:spPr>
        <p:txBody>
          <a:bodyPr/>
          <a:lstStyle/>
          <a:p>
            <a:r>
              <a:rPr lang="en-GB" dirty="0" smtClean="0"/>
              <a:t>Services will be developed till end of 2022</a:t>
            </a:r>
          </a:p>
          <a:p>
            <a:r>
              <a:rPr lang="en-GB" dirty="0" smtClean="0"/>
              <a:t>A more detailed scheduled is expected to be ready by Sept. 2019</a:t>
            </a:r>
          </a:p>
          <a:p>
            <a:pPr lvl="1"/>
            <a:r>
              <a:rPr lang="en-GB" dirty="0" smtClean="0"/>
              <a:t>Currently cataloguing the list of available services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22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558ED5"/>
                </a:solidFill>
              </a:rPr>
              <a:t>Second break-out</a:t>
            </a:r>
            <a:endParaRPr lang="en-GB" b="1" dirty="0">
              <a:solidFill>
                <a:srgbClr val="558ED5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Design </a:t>
            </a:r>
            <a:r>
              <a:rPr lang="en-GB" dirty="0"/>
              <a:t>and implementation plan</a:t>
            </a:r>
          </a:p>
        </p:txBody>
      </p:sp>
    </p:spTree>
    <p:extLst>
      <p:ext uri="{BB962C8B-B14F-4D97-AF65-F5344CB8AC3E}">
        <p14:creationId xmlns:p14="http://schemas.microsoft.com/office/powerpoint/2010/main" val="131080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6099"/>
            <a:ext cx="8424936" cy="850106"/>
          </a:xfrm>
        </p:spPr>
        <p:txBody>
          <a:bodyPr>
            <a:noAutofit/>
          </a:bodyPr>
          <a:lstStyle/>
          <a:p>
            <a:r>
              <a:rPr lang="en-GB" sz="3200" dirty="0"/>
              <a:t>What should the first version include? - The most basic product prototype imaginable already bringing value to the users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1400" dirty="0" smtClean="0"/>
              <a:t>(</a:t>
            </a:r>
            <a:r>
              <a:rPr lang="en-GB" sz="1400" dirty="0"/>
              <a:t>the so-called Minimal Viable Product - MVP)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801798"/>
            <a:ext cx="8424936" cy="471239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Integration with the EGI AAI framework</a:t>
            </a:r>
          </a:p>
          <a:p>
            <a:pPr lvl="1"/>
            <a:r>
              <a:rPr lang="en-GB" dirty="0" smtClean="0"/>
              <a:t>Configure the </a:t>
            </a:r>
            <a:r>
              <a:rPr lang="en-GB" dirty="0" err="1" smtClean="0"/>
              <a:t>ARIADNEplus</a:t>
            </a:r>
            <a:r>
              <a:rPr lang="en-GB" dirty="0" smtClean="0"/>
              <a:t> Collaboration in </a:t>
            </a:r>
            <a:r>
              <a:rPr lang="en-GB" dirty="0" err="1" smtClean="0"/>
              <a:t>COManage</a:t>
            </a:r>
            <a:endParaRPr lang="en-GB" dirty="0" smtClean="0"/>
          </a:p>
          <a:p>
            <a:pPr lvl="2"/>
            <a:r>
              <a:rPr lang="en-GB" dirty="0" smtClean="0"/>
              <a:t>Data access based on user’s membership</a:t>
            </a:r>
          </a:p>
          <a:p>
            <a:r>
              <a:rPr lang="en-GB" dirty="0" smtClean="0"/>
              <a:t>Integration of the EGI </a:t>
            </a:r>
            <a:r>
              <a:rPr lang="en-GB" dirty="0" err="1" smtClean="0"/>
              <a:t>Jupyter</a:t>
            </a:r>
            <a:r>
              <a:rPr lang="en-GB" dirty="0" smtClean="0"/>
              <a:t> Notebooks in the D4Science VREs.</a:t>
            </a:r>
          </a:p>
          <a:p>
            <a:pPr lvl="1"/>
            <a:r>
              <a:rPr lang="en-GB" dirty="0" smtClean="0"/>
              <a:t>Create a dedicated set-up for the community</a:t>
            </a:r>
          </a:p>
          <a:p>
            <a:pPr lvl="2"/>
            <a:r>
              <a:rPr lang="en-GB" dirty="0" smtClean="0"/>
              <a:t>Identify resources providers for hosting the dedicated resource.</a:t>
            </a:r>
          </a:p>
          <a:p>
            <a:pPr lvl="3"/>
            <a:r>
              <a:rPr lang="en-GB" dirty="0" smtClean="0"/>
              <a:t>A dedicated budget may be available (TBC)</a:t>
            </a:r>
          </a:p>
          <a:p>
            <a:r>
              <a:rPr lang="en-GB" dirty="0" smtClean="0"/>
              <a:t>Integration with </a:t>
            </a:r>
            <a:r>
              <a:rPr lang="en-GB" dirty="0" err="1" smtClean="0"/>
              <a:t>Zenodo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To be checked the amount of space needed</a:t>
            </a:r>
          </a:p>
          <a:p>
            <a:r>
              <a:rPr lang="en-GB" dirty="0" smtClean="0"/>
              <a:t>First set of services published in the VRE.</a:t>
            </a:r>
          </a:p>
          <a:p>
            <a:pPr marL="457200" lvl="1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15473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626</Words>
  <Application>Microsoft Office PowerPoint</Application>
  <PresentationFormat>Presentazione su schermo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Office Theme</vt:lpstr>
      <vt:lpstr>Design your e-infrastructure!  https://indico.egi.eu/indico/event/4434/   Use case: ARIADNEplus</vt:lpstr>
      <vt:lpstr>Group members</vt:lpstr>
      <vt:lpstr>First break-out</vt:lpstr>
      <vt:lpstr>Who will be the user? Can the users be characterised? How many are they?</vt:lpstr>
      <vt:lpstr>What value will the envisaged system deliver for them (the whole setup)? What will the system exactly deliver to them? </vt:lpstr>
      <vt:lpstr>How should they use the system?</vt:lpstr>
      <vt:lpstr>What's the timeline for development, testing and large-scale operation?  (Consecutive releases can/should be considered.) </vt:lpstr>
      <vt:lpstr>Second break-out</vt:lpstr>
      <vt:lpstr>What should the first version include? - The most basic product prototype imaginable already bringing value to the users  (the so-called Minimal Viable Product - MVP)</vt:lpstr>
      <vt:lpstr>Which components/services already exist in this architecture?</vt:lpstr>
      <vt:lpstr>Which components/services are under development (and by who)?</vt:lpstr>
      <vt:lpstr>Which components/services should be still brought into the system? Which EGI  (or other) partner can do it?</vt:lpstr>
      <vt:lpstr>Are there gaps in the EGI service catalogues that should be filled to implement the use case? Which service provider could fill the gap? </vt:lpstr>
      <vt:lpstr>Next steps</vt:lpstr>
    </vt:vector>
  </TitlesOfParts>
  <Company>EGI.eu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Gergely Sipos</dc:creator>
  <cp:lastModifiedBy>larocca</cp:lastModifiedBy>
  <cp:revision>27</cp:revision>
  <dcterms:created xsi:type="dcterms:W3CDTF">2016-09-26T15:13:25Z</dcterms:created>
  <dcterms:modified xsi:type="dcterms:W3CDTF">2019-05-09T14:54:38Z</dcterms:modified>
</cp:coreProperties>
</file>