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5" r:id="rId3"/>
    <p:sldId id="286" r:id="rId4"/>
    <p:sldId id="282" r:id="rId5"/>
    <p:sldId id="287" r:id="rId6"/>
    <p:sldId id="290" r:id="rId7"/>
    <p:sldId id="288" r:id="rId8"/>
    <p:sldId id="289" r:id="rId9"/>
    <p:sldId id="291" r:id="rId10"/>
    <p:sldId id="292" r:id="rId11"/>
    <p:sldId id="283" r:id="rId12"/>
    <p:sldId id="294" r:id="rId13"/>
    <p:sldId id="293" r:id="rId14"/>
    <p:sldId id="295" r:id="rId15"/>
    <p:sldId id="281" r:id="rId16"/>
    <p:sldId id="284" r:id="rId17"/>
    <p:sldId id="285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 varScale="1">
        <p:scale>
          <a:sx n="64" d="100"/>
          <a:sy n="64" d="100"/>
        </p:scale>
        <p:origin x="765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04/03/2019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oscpilot.eu/eosc-glossary#overlay-context=eosc-glossar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ri.eu/sites/default/files/Andy-Smith.pdf" TargetMode="External"/><Relationship Id="rId2" Type="http://schemas.openxmlformats.org/officeDocument/2006/relationships/hyperlink" Target="https://schema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dirty="0">
                <a:solidFill>
                  <a:srgbClr val="1C3046"/>
                </a:solidFill>
                <a:latin typeface="+mn-lt"/>
              </a:rPr>
              <a:t>Marketplace and service order management in EOSC-hub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75222" y="4114800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Diego Scardaci – AMB co-Chair (EGI Foundation)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044046-DC9A-4A14-B927-8D3E7CDF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Push &amp; pull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815F-269D-4E79-87CB-F368B970F6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BE7873-16D0-4806-ACFC-B9DC2BDF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670"/>
            <a:ext cx="9429750" cy="505729"/>
          </a:xfrm>
        </p:spPr>
        <p:txBody>
          <a:bodyPr>
            <a:normAutofit fontScale="90000"/>
          </a:bodyPr>
          <a:lstStyle/>
          <a:p>
            <a:r>
              <a:rPr lang="en-GB" dirty="0"/>
              <a:t>The EOSC Marketplace: interfaces towards third-party service registry</a:t>
            </a:r>
          </a:p>
        </p:txBody>
      </p:sp>
    </p:spTree>
    <p:extLst>
      <p:ext uri="{BB962C8B-B14F-4D97-AF65-F5344CB8AC3E}">
        <p14:creationId xmlns:p14="http://schemas.microsoft.com/office/powerpoint/2010/main" val="109316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B090AE-9A47-49F6-BABE-65E68A946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64793"/>
            <a:ext cx="11521280" cy="51598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EOSC Marketplace offers a service registry of EOSC services</a:t>
            </a:r>
          </a:p>
          <a:p>
            <a:pPr lvl="1"/>
            <a:r>
              <a:rPr lang="en-US" dirty="0"/>
              <a:t>They can be accessed through the Hub processes and procedures</a:t>
            </a:r>
          </a:p>
          <a:p>
            <a:r>
              <a:rPr lang="en-US" dirty="0"/>
              <a:t>Other service registries exist in the European Research Area</a:t>
            </a:r>
          </a:p>
          <a:p>
            <a:pPr lvl="1"/>
            <a:r>
              <a:rPr lang="en-US" dirty="0"/>
              <a:t>Large collaborations have their own registry</a:t>
            </a:r>
          </a:p>
          <a:p>
            <a:pPr lvl="1"/>
            <a:r>
              <a:rPr lang="en-US" dirty="0"/>
              <a:t>Large collaborations maintain their catalogue with their own SPM process</a:t>
            </a:r>
          </a:p>
          <a:p>
            <a:pPr lvl="1"/>
            <a:r>
              <a:rPr lang="en-US" dirty="0"/>
              <a:t>It is not realistic having a unique central registry in the whole ERA</a:t>
            </a:r>
          </a:p>
          <a:p>
            <a:r>
              <a:rPr lang="en-US" dirty="0"/>
              <a:t>It is unlikely that small collaborations have their own registry</a:t>
            </a:r>
          </a:p>
          <a:p>
            <a:pPr lvl="1"/>
            <a:r>
              <a:rPr lang="en-US" dirty="0"/>
              <a:t>They will leverage on EOSC</a:t>
            </a:r>
          </a:p>
          <a:p>
            <a:r>
              <a:rPr lang="en-US" dirty="0"/>
              <a:t>The EOSC Marketplace should expose interfaces to gather information from third-party service registry</a:t>
            </a:r>
          </a:p>
          <a:p>
            <a:r>
              <a:rPr lang="en-US" dirty="0"/>
              <a:t>EOSC-Pilot terminology: </a:t>
            </a:r>
            <a:r>
              <a:rPr lang="en-US" dirty="0">
                <a:hlinkClick r:id="rId2"/>
              </a:rPr>
              <a:t>https://eoscpilot.eu/eosc-glossary#overlay-context=eosc-glossary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3FF71-610D-46B1-9E68-8BF01E87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12338-A318-4448-BA11-EB12566E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914562-63D1-4FBB-A291-48B1A7583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sz="2000" dirty="0"/>
              <a:t>The EOSC MP: interfaces towards third-party service registry</a:t>
            </a:r>
            <a:br>
              <a:rPr lang="en-GB" sz="2000" dirty="0"/>
            </a:br>
            <a:r>
              <a:rPr lang="en-GB" dirty="0"/>
              <a:t>Some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21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51CE92-026C-439A-BB96-C0A2B673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25831"/>
            <a:ext cx="11521280" cy="1332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75A5D8"/>
                </a:solidFill>
              </a:rPr>
              <a:t>Pull interface</a:t>
            </a:r>
            <a:r>
              <a:rPr lang="en-US" dirty="0"/>
              <a:t>: to retrieve service metadata from registries</a:t>
            </a:r>
          </a:p>
          <a:p>
            <a:pPr lvl="1"/>
            <a:r>
              <a:rPr lang="en-US" dirty="0"/>
              <a:t>Service registries should publish service metadata in an agreed format</a:t>
            </a:r>
          </a:p>
          <a:p>
            <a:r>
              <a:rPr lang="en-US" b="1" dirty="0">
                <a:solidFill>
                  <a:srgbClr val="75A5D8"/>
                </a:solidFill>
              </a:rPr>
              <a:t>Push interface</a:t>
            </a:r>
            <a:r>
              <a:rPr lang="en-US" dirty="0"/>
              <a:t>: for registries using their own metadata schema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B2D7ED-E4B2-4D5F-8F16-561AE5F8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34546-5E2C-4280-BA39-2EE5AEA3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580AA5-13BE-448B-8730-C4BEEB1681D0}"/>
              </a:ext>
            </a:extLst>
          </p:cNvPr>
          <p:cNvGrpSpPr/>
          <p:nvPr/>
        </p:nvGrpSpPr>
        <p:grpSpPr>
          <a:xfrm>
            <a:off x="457200" y="2550375"/>
            <a:ext cx="11107712" cy="3850425"/>
            <a:chOff x="457200" y="2393068"/>
            <a:chExt cx="11107712" cy="3850425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0C56A7B-6D9C-44DE-BAD7-897ED2EAE513}"/>
                </a:ext>
              </a:extLst>
            </p:cNvPr>
            <p:cNvSpPr/>
            <p:nvPr/>
          </p:nvSpPr>
          <p:spPr>
            <a:xfrm>
              <a:off x="4800600" y="2514600"/>
              <a:ext cx="2133600" cy="1447799"/>
            </a:xfrm>
            <a:prstGeom prst="roundRect">
              <a:avLst/>
            </a:prstGeom>
            <a:solidFill>
              <a:srgbClr val="75A5D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Marketplace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51D9EA6-D376-4407-A9F8-EEA4067451E5}"/>
                </a:ext>
              </a:extLst>
            </p:cNvPr>
            <p:cNvSpPr/>
            <p:nvPr/>
          </p:nvSpPr>
          <p:spPr>
            <a:xfrm>
              <a:off x="457200" y="2438400"/>
              <a:ext cx="2133600" cy="838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Service registry X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5C36ED7-EA5F-424F-B499-C4D978B69730}"/>
                </a:ext>
              </a:extLst>
            </p:cNvPr>
            <p:cNvSpPr/>
            <p:nvPr/>
          </p:nvSpPr>
          <p:spPr>
            <a:xfrm>
              <a:off x="457200" y="3733800"/>
              <a:ext cx="2133600" cy="838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Service registry Y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9A8F97F-F101-4749-8C9D-C16B91E3C41A}"/>
                </a:ext>
              </a:extLst>
            </p:cNvPr>
            <p:cNvSpPr/>
            <p:nvPr/>
          </p:nvSpPr>
          <p:spPr>
            <a:xfrm>
              <a:off x="457200" y="5042207"/>
              <a:ext cx="2133600" cy="838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Service registry Z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D18BEFC-3750-4940-AA12-6F073DA2867F}"/>
                </a:ext>
              </a:extLst>
            </p:cNvPr>
            <p:cNvSpPr/>
            <p:nvPr/>
          </p:nvSpPr>
          <p:spPr>
            <a:xfrm>
              <a:off x="4724400" y="4648201"/>
              <a:ext cx="2286000" cy="122596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EOSC-hub Core Services/SPMT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4722BA-E536-42D0-B12A-89D4E435D20B}"/>
                </a:ext>
              </a:extLst>
            </p:cNvPr>
            <p:cNvSpPr txBox="1"/>
            <p:nvPr/>
          </p:nvSpPr>
          <p:spPr>
            <a:xfrm>
              <a:off x="4495800" y="5874161"/>
              <a:ext cx="2860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EGI/EUDAT/INDIGO services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74811E54-227C-479E-BC83-14296BCCEA3E}"/>
                </a:ext>
              </a:extLst>
            </p:cNvPr>
            <p:cNvSpPr/>
            <p:nvPr/>
          </p:nvSpPr>
          <p:spPr>
            <a:xfrm rot="9443378">
              <a:off x="2871523" y="3561002"/>
              <a:ext cx="1828800" cy="685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Google Shape;509;p38">
              <a:extLst>
                <a:ext uri="{FF2B5EF4-FFF2-40B4-BE49-F238E27FC236}">
                  <a16:creationId xmlns:a16="http://schemas.microsoft.com/office/drawing/2014/main" id="{FC58B749-F666-4D57-B514-49D60C3EDF9C}"/>
                </a:ext>
              </a:extLst>
            </p:cNvPr>
            <p:cNvSpPr txBox="1"/>
            <p:nvPr/>
          </p:nvSpPr>
          <p:spPr>
            <a:xfrm>
              <a:off x="2464633" y="2514448"/>
              <a:ext cx="2514600" cy="629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n-GB" sz="3000" b="1" i="0" u="none" strike="noStrike" cap="none" dirty="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Pull</a:t>
              </a:r>
              <a:endParaRPr sz="30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509;p38">
              <a:extLst>
                <a:ext uri="{FF2B5EF4-FFF2-40B4-BE49-F238E27FC236}">
                  <a16:creationId xmlns:a16="http://schemas.microsoft.com/office/drawing/2014/main" id="{324A1EFE-F225-40BC-B69C-07264944A52D}"/>
                </a:ext>
              </a:extLst>
            </p:cNvPr>
            <p:cNvSpPr txBox="1"/>
            <p:nvPr/>
          </p:nvSpPr>
          <p:spPr>
            <a:xfrm>
              <a:off x="7010400" y="2393068"/>
              <a:ext cx="2514600" cy="629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n-GB" sz="3000" b="1" i="0" u="none" strike="noStrike" cap="none" dirty="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Push</a:t>
              </a:r>
              <a:endParaRPr sz="30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EB523D85-1193-447B-A407-2E9ACFBB49EF}"/>
                </a:ext>
              </a:extLst>
            </p:cNvPr>
            <p:cNvSpPr/>
            <p:nvPr/>
          </p:nvSpPr>
          <p:spPr>
            <a:xfrm rot="10800000">
              <a:off x="7331086" y="2933699"/>
              <a:ext cx="1779589" cy="685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6C732B2-66A6-45CE-9EEC-5359308FE686}"/>
                </a:ext>
              </a:extLst>
            </p:cNvPr>
            <p:cNvSpPr/>
            <p:nvPr/>
          </p:nvSpPr>
          <p:spPr>
            <a:xfrm>
              <a:off x="9431312" y="2792543"/>
              <a:ext cx="2133600" cy="83819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Service registry A</a:t>
              </a:r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0001CEA8-1749-4F4C-8E93-F679AD73EFE3}"/>
                </a:ext>
              </a:extLst>
            </p:cNvPr>
            <p:cNvSpPr/>
            <p:nvPr/>
          </p:nvSpPr>
          <p:spPr>
            <a:xfrm rot="5400000">
              <a:off x="5593449" y="3972814"/>
              <a:ext cx="664974" cy="685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Google Shape;509;p38">
              <a:extLst>
                <a:ext uri="{FF2B5EF4-FFF2-40B4-BE49-F238E27FC236}">
                  <a16:creationId xmlns:a16="http://schemas.microsoft.com/office/drawing/2014/main" id="{9F10210A-E582-4B7F-8EEB-B9CF630A8DEC}"/>
                </a:ext>
              </a:extLst>
            </p:cNvPr>
            <p:cNvSpPr txBox="1"/>
            <p:nvPr/>
          </p:nvSpPr>
          <p:spPr>
            <a:xfrm>
              <a:off x="5410200" y="3964181"/>
              <a:ext cx="2514600" cy="629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n-GB" sz="3000" b="1" i="0" u="none" strike="noStrike" cap="none" dirty="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Pull</a:t>
              </a:r>
              <a:endParaRPr sz="30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" name="Title 4">
            <a:extLst>
              <a:ext uri="{FF2B5EF4-FFF2-40B4-BE49-F238E27FC236}">
                <a16:creationId xmlns:a16="http://schemas.microsoft.com/office/drawing/2014/main" id="{9F349395-75CC-4236-8AFC-A383A826B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7" y="188640"/>
            <a:ext cx="8640960" cy="537716"/>
          </a:xfrm>
        </p:spPr>
        <p:txBody>
          <a:bodyPr>
            <a:normAutofit fontScale="90000"/>
          </a:bodyPr>
          <a:lstStyle/>
          <a:p>
            <a:pPr algn="r"/>
            <a:r>
              <a:rPr lang="en-GB" sz="2000" dirty="0"/>
              <a:t>The EOSC MP: interfaces towards third-party service registry</a:t>
            </a:r>
            <a:br>
              <a:rPr lang="en-GB" sz="2000" dirty="0"/>
            </a:br>
            <a:r>
              <a:rPr lang="en-GB" dirty="0"/>
              <a:t>Push &amp; Pull interfaces (1/2)</a:t>
            </a:r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9BCC009B-332A-41BA-B3CA-85B8C2D616F4}"/>
              </a:ext>
            </a:extLst>
          </p:cNvPr>
          <p:cNvSpPr txBox="1">
            <a:spLocks/>
          </p:cNvSpPr>
          <p:nvPr/>
        </p:nvSpPr>
        <p:spPr>
          <a:xfrm>
            <a:off x="7574360" y="4939201"/>
            <a:ext cx="4312840" cy="1023883"/>
          </a:xfrm>
          <a:prstGeom prst="rect">
            <a:avLst/>
          </a:prstGeom>
          <a:ln w="28575">
            <a:solidFill>
              <a:srgbClr val="75A5D8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Marketplace also allows manual service registration</a:t>
            </a:r>
          </a:p>
        </p:txBody>
      </p:sp>
    </p:spTree>
    <p:extLst>
      <p:ext uri="{BB962C8B-B14F-4D97-AF65-F5344CB8AC3E}">
        <p14:creationId xmlns:p14="http://schemas.microsoft.com/office/powerpoint/2010/main" val="2192453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B195D7-8FAA-4851-8426-BB387DF92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134" y="990600"/>
            <a:ext cx="11521280" cy="5390728"/>
          </a:xfrm>
        </p:spPr>
        <p:txBody>
          <a:bodyPr>
            <a:normAutofit/>
          </a:bodyPr>
          <a:lstStyle/>
          <a:p>
            <a:r>
              <a:rPr lang="en-US" dirty="0"/>
              <a:t>The pull interface should be agreed/designed with/together </a:t>
            </a:r>
            <a:r>
              <a:rPr lang="en-US" dirty="0" err="1"/>
              <a:t>organisations</a:t>
            </a:r>
            <a:r>
              <a:rPr lang="en-US" dirty="0"/>
              <a:t> running their service registries</a:t>
            </a:r>
          </a:p>
          <a:p>
            <a:r>
              <a:rPr lang="en-US" dirty="0"/>
              <a:t>We can leverage on previous experiences</a:t>
            </a:r>
          </a:p>
          <a:p>
            <a:pPr lvl="1"/>
            <a:r>
              <a:rPr lang="en-US" dirty="0">
                <a:hlinkClick r:id="rId2"/>
              </a:rPr>
              <a:t>Schema.org</a:t>
            </a:r>
            <a:r>
              <a:rPr lang="en-US" dirty="0"/>
              <a:t> used by the LS Science community in EOSC pilot </a:t>
            </a:r>
            <a:r>
              <a:rPr lang="en-US" dirty="0">
                <a:sym typeface="Wingdings" panose="05000000000000000000" pitchFamily="2" charset="2"/>
              </a:rPr>
              <a:t> to be assessed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See </a:t>
            </a:r>
            <a:r>
              <a:rPr lang="en-US" dirty="0">
                <a:sym typeface="Wingdings" panose="05000000000000000000" pitchFamily="2" charset="2"/>
                <a:hlinkClick r:id="rId3"/>
              </a:rPr>
              <a:t>https://www.esfri.eu/sites/default/files/Andy-Smith.pdf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SPMT should be the first service registry compliant with the EOSC MP pull interface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SPMT can be offered to other organizations as a service to manage their service portfolio</a:t>
            </a:r>
          </a:p>
          <a:p>
            <a:pPr lvl="1"/>
            <a:r>
              <a:rPr lang="en-US" dirty="0"/>
              <a:t>Dedicated instance or as a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58877-E5F9-4289-B906-8337A499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71BFB-D281-4FAC-A256-AC1187E3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24486F79-4CA8-4CE3-8490-A6374EBF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7" y="188640"/>
            <a:ext cx="8640960" cy="537716"/>
          </a:xfrm>
        </p:spPr>
        <p:txBody>
          <a:bodyPr>
            <a:normAutofit fontScale="90000"/>
          </a:bodyPr>
          <a:lstStyle/>
          <a:p>
            <a:pPr algn="r"/>
            <a:r>
              <a:rPr lang="en-GB" sz="2000" dirty="0"/>
              <a:t>The EOSC MP: interfaces towards third-party service registry</a:t>
            </a:r>
            <a:br>
              <a:rPr lang="en-GB" sz="2000" dirty="0"/>
            </a:br>
            <a:r>
              <a:rPr lang="en-GB" dirty="0"/>
              <a:t>Push &amp; Pull interfaces (2/2)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43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341AB-4BB1-48EF-8109-2C3357F3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20/04/2018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15EF59-FA78-4CFE-877C-825F283CD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BE8F01-3AF4-4797-85CE-84542B91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sz="2000" dirty="0"/>
              <a:t>The EOSC MP: interfaces towards third-party service registry</a:t>
            </a:r>
            <a:br>
              <a:rPr lang="en-GB" dirty="0"/>
            </a:br>
            <a:r>
              <a:rPr lang="en-GB" dirty="0"/>
              <a:t>A possible scenario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C34AB2-1439-4558-B503-7FD2F8632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14" y="1447800"/>
            <a:ext cx="11811000" cy="4465812"/>
          </a:xfrm>
          <a:prstGeom prst="rect">
            <a:avLst/>
          </a:prstGeom>
        </p:spPr>
      </p:pic>
      <p:sp>
        <p:nvSpPr>
          <p:cNvPr id="6" name="Google Shape;509;p38">
            <a:extLst>
              <a:ext uri="{FF2B5EF4-FFF2-40B4-BE49-F238E27FC236}">
                <a16:creationId xmlns:a16="http://schemas.microsoft.com/office/drawing/2014/main" id="{8214396C-240C-4D04-BEED-AEA214D9622B}"/>
              </a:ext>
            </a:extLst>
          </p:cNvPr>
          <p:cNvSpPr txBox="1"/>
          <p:nvPr/>
        </p:nvSpPr>
        <p:spPr>
          <a:xfrm>
            <a:off x="7807504" y="1981200"/>
            <a:ext cx="2514600" cy="629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Marketplace</a:t>
            </a:r>
            <a:endParaRPr sz="30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1837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044046-DC9A-4A14-B927-8D3E7CDF3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31913"/>
            <a:ext cx="8439150" cy="231736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Central service order registry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Open interface towards service providers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Catch-all EOSC-hub service order management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815F-269D-4E79-87CB-F368B970F6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BE7873-16D0-4806-ACFC-B9DC2BDF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Distributed Order Management</a:t>
            </a:r>
          </a:p>
        </p:txBody>
      </p:sp>
    </p:spTree>
    <p:extLst>
      <p:ext uri="{BB962C8B-B14F-4D97-AF65-F5344CB8AC3E}">
        <p14:creationId xmlns:p14="http://schemas.microsoft.com/office/powerpoint/2010/main" val="1759012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B02429-FFCE-48D9-A84D-99EF5825C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Marketplace should have a </a:t>
            </a:r>
            <a:r>
              <a:rPr lang="en-US" b="1" dirty="0">
                <a:solidFill>
                  <a:srgbClr val="75A5D8"/>
                </a:solidFill>
              </a:rPr>
              <a:t>unique central registry for service orders</a:t>
            </a:r>
          </a:p>
          <a:p>
            <a:pPr lvl="1"/>
            <a:r>
              <a:rPr lang="en-US" dirty="0"/>
              <a:t>Tracking/Accounting aims</a:t>
            </a:r>
          </a:p>
          <a:p>
            <a:r>
              <a:rPr lang="en-US" dirty="0"/>
              <a:t>Each service provider should be free to choose how to handle orders received through the marketplace</a:t>
            </a:r>
          </a:p>
          <a:p>
            <a:pPr lvl="1"/>
            <a:r>
              <a:rPr lang="en-US" dirty="0"/>
              <a:t>Orders need to be forwarded to the order </a:t>
            </a:r>
            <a:r>
              <a:rPr lang="en-US" dirty="0" err="1"/>
              <a:t>mgmt</a:t>
            </a:r>
            <a:r>
              <a:rPr lang="en-US" dirty="0"/>
              <a:t> tool of the provider</a:t>
            </a:r>
          </a:p>
          <a:p>
            <a:pPr lvl="1"/>
            <a:r>
              <a:rPr lang="en-US" dirty="0"/>
              <a:t>We need to define an (open) interface between the MP order registry and the order </a:t>
            </a:r>
            <a:r>
              <a:rPr lang="en-US" dirty="0" err="1"/>
              <a:t>mgmt</a:t>
            </a:r>
            <a:r>
              <a:rPr lang="en-US" dirty="0"/>
              <a:t> tools of the providers</a:t>
            </a:r>
          </a:p>
          <a:p>
            <a:pPr lvl="2"/>
            <a:r>
              <a:rPr lang="en-US" dirty="0"/>
              <a:t>Bi-directional to maintain the central order registry up-to-date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75A5D8"/>
                </a:solidFill>
              </a:rPr>
              <a:t>catch-all EOSC-hub service order </a:t>
            </a:r>
            <a:r>
              <a:rPr lang="en-US" b="1" dirty="0" err="1">
                <a:solidFill>
                  <a:srgbClr val="75A5D8"/>
                </a:solidFill>
              </a:rPr>
              <a:t>mgmt</a:t>
            </a:r>
            <a:r>
              <a:rPr lang="en-US" b="1" dirty="0">
                <a:solidFill>
                  <a:srgbClr val="75A5D8"/>
                </a:solidFill>
              </a:rPr>
              <a:t> tool </a:t>
            </a:r>
            <a:r>
              <a:rPr lang="en-US" dirty="0"/>
              <a:t>will be offered to all the interested providers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5765BB-DB81-4030-B24E-10843B83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1C894-279D-4C12-B02A-CD35363F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EB09B3D-80D5-49BC-8CF6-0AC630721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000" dirty="0"/>
              <a:t>Distributed Order Management</a:t>
            </a:r>
            <a:br>
              <a:rPr lang="en-US" sz="2000" dirty="0"/>
            </a:br>
            <a:r>
              <a:rPr lang="en-US" dirty="0"/>
              <a:t>Some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404816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36C32CB9-B949-4904-B18D-32795E56DBEB}"/>
              </a:ext>
            </a:extLst>
          </p:cNvPr>
          <p:cNvSpPr/>
          <p:nvPr/>
        </p:nvSpPr>
        <p:spPr>
          <a:xfrm>
            <a:off x="914400" y="1676400"/>
            <a:ext cx="3861620" cy="741264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Marketplace Frontend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B58EFF62-024C-4EFB-8967-EEB9577BB724}"/>
              </a:ext>
            </a:extLst>
          </p:cNvPr>
          <p:cNvSpPr/>
          <p:nvPr/>
        </p:nvSpPr>
        <p:spPr>
          <a:xfrm>
            <a:off x="9594440" y="2549717"/>
            <a:ext cx="2389239" cy="1322438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EOSC-hub Service Order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Mgmt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tool</a:t>
            </a:r>
          </a:p>
        </p:txBody>
      </p:sp>
      <p:sp>
        <p:nvSpPr>
          <p:cNvPr id="65" name="Cylinder 64">
            <a:extLst>
              <a:ext uri="{FF2B5EF4-FFF2-40B4-BE49-F238E27FC236}">
                <a16:creationId xmlns:a16="http://schemas.microsoft.com/office/drawing/2014/main" id="{A3B47AD0-B9EA-4D0A-93E8-5B25178B0CAC}"/>
              </a:ext>
            </a:extLst>
          </p:cNvPr>
          <p:cNvSpPr/>
          <p:nvPr/>
        </p:nvSpPr>
        <p:spPr>
          <a:xfrm>
            <a:off x="1212048" y="3068003"/>
            <a:ext cx="2160638" cy="987692"/>
          </a:xfrm>
          <a:prstGeom prst="can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 orders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2924CAC-0422-42C6-9814-A6BAB616B3AD}"/>
              </a:ext>
            </a:extLst>
          </p:cNvPr>
          <p:cNvSpPr/>
          <p:nvPr/>
        </p:nvSpPr>
        <p:spPr>
          <a:xfrm>
            <a:off x="533400" y="1585447"/>
            <a:ext cx="11582400" cy="2546660"/>
          </a:xfrm>
          <a:prstGeom prst="round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Arrow: Down 68">
            <a:extLst>
              <a:ext uri="{FF2B5EF4-FFF2-40B4-BE49-F238E27FC236}">
                <a16:creationId xmlns:a16="http://schemas.microsoft.com/office/drawing/2014/main" id="{E3F80907-E656-4F13-93AB-37E7051F7D72}"/>
              </a:ext>
            </a:extLst>
          </p:cNvPr>
          <p:cNvSpPr/>
          <p:nvPr/>
        </p:nvSpPr>
        <p:spPr>
          <a:xfrm>
            <a:off x="2045331" y="2395789"/>
            <a:ext cx="494071" cy="672214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Arrow: Left-Right 69">
            <a:extLst>
              <a:ext uri="{FF2B5EF4-FFF2-40B4-BE49-F238E27FC236}">
                <a16:creationId xmlns:a16="http://schemas.microsoft.com/office/drawing/2014/main" id="{7E3A988C-9D6D-43D5-95CD-369F4E5C3A83}"/>
              </a:ext>
            </a:extLst>
          </p:cNvPr>
          <p:cNvSpPr/>
          <p:nvPr/>
        </p:nvSpPr>
        <p:spPr>
          <a:xfrm>
            <a:off x="3379804" y="3283825"/>
            <a:ext cx="1295920" cy="538315"/>
          </a:xfrm>
          <a:prstGeom prst="leftRightArrow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3BF3A6F8-7993-4C35-88FF-69EDB1026560}"/>
              </a:ext>
            </a:extLst>
          </p:cNvPr>
          <p:cNvSpPr/>
          <p:nvPr/>
        </p:nvSpPr>
        <p:spPr>
          <a:xfrm>
            <a:off x="711208" y="5261477"/>
            <a:ext cx="2665771" cy="961105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 Provider 1 Order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Mgmt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tool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732C2E7A-29EA-4D11-BA4D-D111083AA276}"/>
              </a:ext>
            </a:extLst>
          </p:cNvPr>
          <p:cNvSpPr/>
          <p:nvPr/>
        </p:nvSpPr>
        <p:spPr>
          <a:xfrm>
            <a:off x="4131326" y="5272553"/>
            <a:ext cx="2665771" cy="961105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 Provider 2 Order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Mgmt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tool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39AE8126-0F8C-4807-ACE6-63E720CE0250}"/>
              </a:ext>
            </a:extLst>
          </p:cNvPr>
          <p:cNvSpPr/>
          <p:nvPr/>
        </p:nvSpPr>
        <p:spPr>
          <a:xfrm>
            <a:off x="9176044" y="5334000"/>
            <a:ext cx="2665771" cy="961105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 Provider N Order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Mgmt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tool</a:t>
            </a:r>
          </a:p>
        </p:txBody>
      </p:sp>
      <p:sp>
        <p:nvSpPr>
          <p:cNvPr id="74" name="Arrow: Left-Right 73">
            <a:extLst>
              <a:ext uri="{FF2B5EF4-FFF2-40B4-BE49-F238E27FC236}">
                <a16:creationId xmlns:a16="http://schemas.microsoft.com/office/drawing/2014/main" id="{514D7097-AEF3-4B72-8685-0743D9A500DF}"/>
              </a:ext>
            </a:extLst>
          </p:cNvPr>
          <p:cNvSpPr/>
          <p:nvPr/>
        </p:nvSpPr>
        <p:spPr>
          <a:xfrm rot="19443414">
            <a:off x="3074298" y="4365414"/>
            <a:ext cx="2592103" cy="538315"/>
          </a:xfrm>
          <a:prstGeom prst="leftRightArrow">
            <a:avLst>
              <a:gd name="adj1" fmla="val 50000"/>
              <a:gd name="adj2" fmla="val 59589"/>
            </a:avLst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Arrow: Left-Right 74">
            <a:extLst>
              <a:ext uri="{FF2B5EF4-FFF2-40B4-BE49-F238E27FC236}">
                <a16:creationId xmlns:a16="http://schemas.microsoft.com/office/drawing/2014/main" id="{F16E95B9-672C-420D-AAFB-6FD1C3C61FCC}"/>
              </a:ext>
            </a:extLst>
          </p:cNvPr>
          <p:cNvSpPr/>
          <p:nvPr/>
        </p:nvSpPr>
        <p:spPr>
          <a:xfrm rot="16200000">
            <a:off x="5518772" y="4269675"/>
            <a:ext cx="1391265" cy="538315"/>
          </a:xfrm>
          <a:prstGeom prst="leftRightArrow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Arrow: Left-Right 75">
            <a:extLst>
              <a:ext uri="{FF2B5EF4-FFF2-40B4-BE49-F238E27FC236}">
                <a16:creationId xmlns:a16="http://schemas.microsoft.com/office/drawing/2014/main" id="{45254175-6AD6-44FD-A821-45A838806014}"/>
              </a:ext>
            </a:extLst>
          </p:cNvPr>
          <p:cNvSpPr/>
          <p:nvPr/>
        </p:nvSpPr>
        <p:spPr>
          <a:xfrm rot="2347216">
            <a:off x="7704358" y="4387913"/>
            <a:ext cx="2204995" cy="538315"/>
          </a:xfrm>
          <a:prstGeom prst="leftRightArrow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5CBA0CF-D839-4B2D-9276-43339CFC79E6}"/>
              </a:ext>
            </a:extLst>
          </p:cNvPr>
          <p:cNvSpPr txBox="1"/>
          <p:nvPr/>
        </p:nvSpPr>
        <p:spPr>
          <a:xfrm>
            <a:off x="276532" y="4114800"/>
            <a:ext cx="3685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 order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cointans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 set of related services (E.g. Cloud Compute and Online Storage)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B93315C7-8E7A-4F80-86CE-32D88936931B}"/>
              </a:ext>
            </a:extLst>
          </p:cNvPr>
          <p:cNvSpPr/>
          <p:nvPr/>
        </p:nvSpPr>
        <p:spPr>
          <a:xfrm>
            <a:off x="2515668" y="990600"/>
            <a:ext cx="2143431" cy="810342"/>
          </a:xfrm>
          <a:prstGeom prst="roundRect">
            <a:avLst/>
          </a:prstGeom>
          <a:solidFill>
            <a:srgbClr val="FFC000">
              <a:lumMod val="75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Customer Dashboard</a:t>
            </a:r>
          </a:p>
        </p:txBody>
      </p:sp>
      <p:pic>
        <p:nvPicPr>
          <p:cNvPr id="79" name="Picture 2" descr="Image result for customer">
            <a:extLst>
              <a:ext uri="{FF2B5EF4-FFF2-40B4-BE49-F238E27FC236}">
                <a16:creationId xmlns:a16="http://schemas.microsoft.com/office/drawing/2014/main" id="{6BBCAACF-16E1-4927-87CA-0DB8A5622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6628"/>
            <a:ext cx="1023550" cy="95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Arrow: Down 79">
            <a:extLst>
              <a:ext uri="{FF2B5EF4-FFF2-40B4-BE49-F238E27FC236}">
                <a16:creationId xmlns:a16="http://schemas.microsoft.com/office/drawing/2014/main" id="{10F34E9C-BA97-4320-90A2-02D74B3307D7}"/>
              </a:ext>
            </a:extLst>
          </p:cNvPr>
          <p:cNvSpPr/>
          <p:nvPr/>
        </p:nvSpPr>
        <p:spPr>
          <a:xfrm rot="16200000">
            <a:off x="5397215" y="338204"/>
            <a:ext cx="494071" cy="197283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6E88243-999A-4C42-A90C-B9565651AD04}"/>
              </a:ext>
            </a:extLst>
          </p:cNvPr>
          <p:cNvSpPr txBox="1"/>
          <p:nvPr/>
        </p:nvSpPr>
        <p:spPr>
          <a:xfrm>
            <a:off x="7721772" y="795663"/>
            <a:ext cx="3020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Retrieve information about order status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B603957B-A857-4348-8BE5-49262E48EEE8}"/>
              </a:ext>
            </a:extLst>
          </p:cNvPr>
          <p:cNvSpPr/>
          <p:nvPr/>
        </p:nvSpPr>
        <p:spPr>
          <a:xfrm>
            <a:off x="4648200" y="3130891"/>
            <a:ext cx="3861620" cy="741264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Marketplace Back Office</a:t>
            </a:r>
          </a:p>
        </p:txBody>
      </p:sp>
      <p:sp>
        <p:nvSpPr>
          <p:cNvPr id="83" name="Google Shape;509;p38">
            <a:extLst>
              <a:ext uri="{FF2B5EF4-FFF2-40B4-BE49-F238E27FC236}">
                <a16:creationId xmlns:a16="http://schemas.microsoft.com/office/drawing/2014/main" id="{17EB7402-9AE6-4BC7-8CCC-7AA1B6500BED}"/>
              </a:ext>
            </a:extLst>
          </p:cNvPr>
          <p:cNvSpPr txBox="1"/>
          <p:nvPr/>
        </p:nvSpPr>
        <p:spPr>
          <a:xfrm>
            <a:off x="6040035" y="1688065"/>
            <a:ext cx="4099477" cy="629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EOSC Marketplace</a:t>
            </a:r>
            <a:endParaRPr sz="30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Arrow: Left-Right 83">
            <a:extLst>
              <a:ext uri="{FF2B5EF4-FFF2-40B4-BE49-F238E27FC236}">
                <a16:creationId xmlns:a16="http://schemas.microsoft.com/office/drawing/2014/main" id="{277B9C6B-0B06-4DAF-A4C8-CC69D0D393C0}"/>
              </a:ext>
            </a:extLst>
          </p:cNvPr>
          <p:cNvSpPr/>
          <p:nvPr/>
        </p:nvSpPr>
        <p:spPr>
          <a:xfrm>
            <a:off x="8509820" y="3106040"/>
            <a:ext cx="1119428" cy="538315"/>
          </a:xfrm>
          <a:prstGeom prst="leftRightArrow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5D36A5-DCFF-4F98-AC24-AA69D29487B9}"/>
              </a:ext>
            </a:extLst>
          </p:cNvPr>
          <p:cNvSpPr txBox="1"/>
          <p:nvPr/>
        </p:nvSpPr>
        <p:spPr>
          <a:xfrm>
            <a:off x="9872956" y="2116419"/>
            <a:ext cx="183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Catch-all service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D504379-D2A7-45C7-82DC-3234A5E41571}"/>
              </a:ext>
            </a:extLst>
          </p:cNvPr>
          <p:cNvSpPr txBox="1"/>
          <p:nvPr/>
        </p:nvSpPr>
        <p:spPr>
          <a:xfrm>
            <a:off x="6368293" y="4124562"/>
            <a:ext cx="183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Open interface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059841-424B-43AD-BBF7-2921671444D0}"/>
              </a:ext>
            </a:extLst>
          </p:cNvPr>
          <p:cNvSpPr txBox="1"/>
          <p:nvPr/>
        </p:nvSpPr>
        <p:spPr>
          <a:xfrm>
            <a:off x="672908" y="2745054"/>
            <a:ext cx="183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prstClr val="black"/>
                </a:solidFill>
              </a:rPr>
              <a:t>Today JIRA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AA8E73D-E45B-4E3D-B646-2D30BB7BDDEC}"/>
              </a:ext>
            </a:extLst>
          </p:cNvPr>
          <p:cNvSpPr txBox="1"/>
          <p:nvPr/>
        </p:nvSpPr>
        <p:spPr>
          <a:xfrm>
            <a:off x="4263795" y="4691047"/>
            <a:ext cx="183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Passthrough</a:t>
            </a:r>
          </a:p>
        </p:txBody>
      </p:sp>
    </p:spTree>
    <p:extLst>
      <p:ext uri="{BB962C8B-B14F-4D97-AF65-F5344CB8AC3E}">
        <p14:creationId xmlns:p14="http://schemas.microsoft.com/office/powerpoint/2010/main" val="2354456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Project in the EOSC marketplace</a:t>
            </a:r>
          </a:p>
          <a:p>
            <a:endParaRPr lang="en-GB" dirty="0"/>
          </a:p>
          <a:p>
            <a:r>
              <a:rPr lang="en-GB" dirty="0"/>
              <a:t>The EOSC Marketplace: interfaces towards third-party service registry</a:t>
            </a:r>
          </a:p>
          <a:p>
            <a:endParaRPr lang="en-GB" dirty="0"/>
          </a:p>
          <a:p>
            <a:r>
              <a:rPr lang="en-GB" dirty="0"/>
              <a:t>Distributed order management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044046-DC9A-4A14-B927-8D3E7CDF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As they are now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As they will be soon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As they could become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815F-269D-4E79-87CB-F368B970F6E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2944594"/>
            <a:ext cx="6534150" cy="50572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Set of (interoperable/composable) services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BE7873-16D0-4806-ACFC-B9DC2BDF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670"/>
            <a:ext cx="6076950" cy="505729"/>
          </a:xfrm>
        </p:spPr>
        <p:txBody>
          <a:bodyPr>
            <a:normAutofit fontScale="90000"/>
          </a:bodyPr>
          <a:lstStyle/>
          <a:p>
            <a:r>
              <a:rPr lang="en-GB" dirty="0"/>
              <a:t>Projects in the EOSC Marketplace</a:t>
            </a:r>
          </a:p>
        </p:txBody>
      </p:sp>
    </p:spTree>
    <p:extLst>
      <p:ext uri="{BB962C8B-B14F-4D97-AF65-F5344CB8AC3E}">
        <p14:creationId xmlns:p14="http://schemas.microsoft.com/office/powerpoint/2010/main" val="337000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5EB016-BFF5-4EEF-9480-5FA7446E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088593"/>
            <a:ext cx="11521280" cy="4855007"/>
          </a:xfrm>
        </p:spPr>
        <p:txBody>
          <a:bodyPr/>
          <a:lstStyle/>
          <a:p>
            <a:r>
              <a:rPr lang="en-US" dirty="0"/>
              <a:t>Projects have been introduced in the Marketplace to allow users to </a:t>
            </a:r>
            <a:r>
              <a:rPr lang="en-US" b="1" dirty="0">
                <a:solidFill>
                  <a:srgbClr val="75A5D8"/>
                </a:solidFill>
              </a:rPr>
              <a:t>group services</a:t>
            </a:r>
          </a:p>
          <a:p>
            <a:pPr lvl="1"/>
            <a:r>
              <a:rPr lang="en-US" dirty="0"/>
              <a:t>Both orderable and open-access services</a:t>
            </a:r>
          </a:p>
          <a:p>
            <a:pPr lvl="1"/>
            <a:r>
              <a:rPr lang="en-US" dirty="0"/>
              <a:t>Expected to be used together to implement a certain use-case</a:t>
            </a:r>
          </a:p>
          <a:p>
            <a:r>
              <a:rPr lang="en-US" dirty="0"/>
              <a:t>Projects are key instruments to foster EOSC </a:t>
            </a:r>
            <a:r>
              <a:rPr lang="en-US" b="1" dirty="0">
                <a:solidFill>
                  <a:srgbClr val="75A5D8"/>
                </a:solidFill>
              </a:rPr>
              <a:t>service integration and composability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E6847-E948-4D4B-A452-D743BBA9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05/03/2019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07445-11CE-41D7-8AD4-6844E02B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6CD6C1-4367-4A93-8BDC-263F596D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000" dirty="0"/>
              <a:t>Projects in the EOSC Marketplace</a:t>
            </a:r>
            <a:br>
              <a:rPr lang="en-US" dirty="0"/>
            </a:br>
            <a:r>
              <a:rPr lang="en-US" dirty="0"/>
              <a:t>General concepts</a:t>
            </a:r>
          </a:p>
        </p:txBody>
      </p:sp>
      <p:sp>
        <p:nvSpPr>
          <p:cNvPr id="9" name="Google Shape;500;p38">
            <a:extLst>
              <a:ext uri="{FF2B5EF4-FFF2-40B4-BE49-F238E27FC236}">
                <a16:creationId xmlns:a16="http://schemas.microsoft.com/office/drawing/2014/main" id="{76B203C0-DFE2-4498-A093-191DD8D535CD}"/>
              </a:ext>
            </a:extLst>
          </p:cNvPr>
          <p:cNvSpPr/>
          <p:nvPr/>
        </p:nvSpPr>
        <p:spPr>
          <a:xfrm>
            <a:off x="152400" y="4354375"/>
            <a:ext cx="7990200" cy="1881900"/>
          </a:xfrm>
          <a:prstGeom prst="roundRect">
            <a:avLst>
              <a:gd name="adj" fmla="val 16667"/>
            </a:avLst>
          </a:prstGeom>
          <a:solidFill>
            <a:srgbClr val="75A5D8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504;p38">
            <a:extLst>
              <a:ext uri="{FF2B5EF4-FFF2-40B4-BE49-F238E27FC236}">
                <a16:creationId xmlns:a16="http://schemas.microsoft.com/office/drawing/2014/main" id="{ED044741-7E25-4E93-8001-5272A4C09467}"/>
              </a:ext>
            </a:extLst>
          </p:cNvPr>
          <p:cNvSpPr/>
          <p:nvPr/>
        </p:nvSpPr>
        <p:spPr>
          <a:xfrm>
            <a:off x="381000" y="4892200"/>
            <a:ext cx="2133600" cy="719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 Service A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505;p38">
            <a:extLst>
              <a:ext uri="{FF2B5EF4-FFF2-40B4-BE49-F238E27FC236}">
                <a16:creationId xmlns:a16="http://schemas.microsoft.com/office/drawing/2014/main" id="{28C75FCA-3EDA-49BC-9BE4-A5FF0795340C}"/>
              </a:ext>
            </a:extLst>
          </p:cNvPr>
          <p:cNvSpPr/>
          <p:nvPr/>
        </p:nvSpPr>
        <p:spPr>
          <a:xfrm>
            <a:off x="5806675" y="4932425"/>
            <a:ext cx="2133600" cy="719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Federation service A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06;p38">
            <a:extLst>
              <a:ext uri="{FF2B5EF4-FFF2-40B4-BE49-F238E27FC236}">
                <a16:creationId xmlns:a16="http://schemas.microsoft.com/office/drawing/2014/main" id="{EE2121A2-5953-4637-AFF7-5EA3C450E9FE}"/>
              </a:ext>
            </a:extLst>
          </p:cNvPr>
          <p:cNvSpPr/>
          <p:nvPr/>
        </p:nvSpPr>
        <p:spPr>
          <a:xfrm>
            <a:off x="3111000" y="4905875"/>
            <a:ext cx="2133600" cy="772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 Service B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09;p38">
            <a:extLst>
              <a:ext uri="{FF2B5EF4-FFF2-40B4-BE49-F238E27FC236}">
                <a16:creationId xmlns:a16="http://schemas.microsoft.com/office/drawing/2014/main" id="{7E6EABB1-245D-4ADC-B5AE-18FF0F60EA97}"/>
              </a:ext>
            </a:extLst>
          </p:cNvPr>
          <p:cNvSpPr txBox="1"/>
          <p:nvPr/>
        </p:nvSpPr>
        <p:spPr>
          <a:xfrm>
            <a:off x="9737360" y="4776780"/>
            <a:ext cx="2514600" cy="117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New Thematic Service</a:t>
            </a:r>
            <a:endParaRPr sz="30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510;p38">
            <a:extLst>
              <a:ext uri="{FF2B5EF4-FFF2-40B4-BE49-F238E27FC236}">
                <a16:creationId xmlns:a16="http://schemas.microsoft.com/office/drawing/2014/main" id="{BB11AC15-F2E5-41AA-B952-74D77107F3E3}"/>
              </a:ext>
            </a:extLst>
          </p:cNvPr>
          <p:cNvSpPr txBox="1"/>
          <p:nvPr/>
        </p:nvSpPr>
        <p:spPr>
          <a:xfrm>
            <a:off x="2590800" y="4863875"/>
            <a:ext cx="4704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6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511;p38">
            <a:extLst>
              <a:ext uri="{FF2B5EF4-FFF2-40B4-BE49-F238E27FC236}">
                <a16:creationId xmlns:a16="http://schemas.microsoft.com/office/drawing/2014/main" id="{7C60B2F0-8EED-4BC6-A27D-8BA8DC5A5376}"/>
              </a:ext>
            </a:extLst>
          </p:cNvPr>
          <p:cNvSpPr txBox="1"/>
          <p:nvPr/>
        </p:nvSpPr>
        <p:spPr>
          <a:xfrm>
            <a:off x="5328538" y="4865650"/>
            <a:ext cx="546600" cy="7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512;p38">
            <a:extLst>
              <a:ext uri="{FF2B5EF4-FFF2-40B4-BE49-F238E27FC236}">
                <a16:creationId xmlns:a16="http://schemas.microsoft.com/office/drawing/2014/main" id="{1B0B410C-2804-4C03-A6E1-7FE3349E92E2}"/>
              </a:ext>
            </a:extLst>
          </p:cNvPr>
          <p:cNvSpPr/>
          <p:nvPr/>
        </p:nvSpPr>
        <p:spPr>
          <a:xfrm rot="16200000">
            <a:off x="8424750" y="4410400"/>
            <a:ext cx="1140000" cy="1682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509;p38">
            <a:extLst>
              <a:ext uri="{FF2B5EF4-FFF2-40B4-BE49-F238E27FC236}">
                <a16:creationId xmlns:a16="http://schemas.microsoft.com/office/drawing/2014/main" id="{B9626153-99F3-40BC-B7BB-5A3C5C014AD7}"/>
              </a:ext>
            </a:extLst>
          </p:cNvPr>
          <p:cNvSpPr txBox="1"/>
          <p:nvPr/>
        </p:nvSpPr>
        <p:spPr>
          <a:xfrm>
            <a:off x="2920500" y="3664175"/>
            <a:ext cx="2514600" cy="629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Project</a:t>
            </a:r>
            <a:endParaRPr sz="30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773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5EB016-BFF5-4EEF-9480-5FA7446E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01497"/>
            <a:ext cx="11521280" cy="3951504"/>
          </a:xfrm>
        </p:spPr>
        <p:txBody>
          <a:bodyPr/>
          <a:lstStyle/>
          <a:p>
            <a:r>
              <a:rPr lang="en-US" dirty="0"/>
              <a:t>All services can be added to a project</a:t>
            </a:r>
          </a:p>
          <a:p>
            <a:r>
              <a:rPr lang="en-US" dirty="0"/>
              <a:t>An order is submitted each time a service is added to a project</a:t>
            </a:r>
          </a:p>
          <a:p>
            <a:pPr lvl="1"/>
            <a:r>
              <a:rPr lang="en-US" dirty="0"/>
              <a:t>The project is reported in the service order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E6847-E948-4D4B-A452-D743BBA9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05/03/2019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07445-11CE-41D7-8AD4-6844E02B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6CD6C1-4367-4A93-8BDC-263F596D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000" dirty="0"/>
              <a:t>Projects in the EOSC Marketplace</a:t>
            </a:r>
            <a:br>
              <a:rPr lang="en-US" dirty="0"/>
            </a:br>
            <a:r>
              <a:rPr lang="en-US" dirty="0"/>
              <a:t>As they are now (1/2)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B4B8DA5-859E-4BDD-BD0F-4FD18285F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667000"/>
            <a:ext cx="11247040" cy="2433513"/>
          </a:xfrm>
          <a:prstGeom prst="rect">
            <a:avLst/>
          </a:prstGeom>
          <a:ln w="50800">
            <a:solidFill>
              <a:srgbClr val="75A5D8"/>
            </a:solidFill>
          </a:ln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8940AF1C-93A4-4004-82F7-37758C2C7301}"/>
              </a:ext>
            </a:extLst>
          </p:cNvPr>
          <p:cNvGrpSpPr/>
          <p:nvPr/>
        </p:nvGrpSpPr>
        <p:grpSpPr>
          <a:xfrm>
            <a:off x="-4997" y="4207728"/>
            <a:ext cx="11625497" cy="2063563"/>
            <a:chOff x="-4997" y="4207728"/>
            <a:chExt cx="11625497" cy="2063563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25062194-9BCD-4218-9997-87AA0D256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86200" y="4207728"/>
              <a:ext cx="7734300" cy="2063563"/>
            </a:xfrm>
            <a:prstGeom prst="rect">
              <a:avLst/>
            </a:prstGeom>
            <a:noFill/>
            <a:ln w="50800">
              <a:solidFill>
                <a:srgbClr val="75A5D8"/>
              </a:solidFill>
            </a:ln>
          </p:spPr>
        </p:pic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5821936-3752-45E8-BBE2-DDEA2916AFAA}"/>
                </a:ext>
              </a:extLst>
            </p:cNvPr>
            <p:cNvSpPr/>
            <p:nvPr/>
          </p:nvSpPr>
          <p:spPr>
            <a:xfrm>
              <a:off x="3733800" y="5257800"/>
              <a:ext cx="5867400" cy="685800"/>
            </a:xfrm>
            <a:prstGeom prst="ellipse">
              <a:avLst/>
            </a:prstGeom>
            <a:noFill/>
            <a:ln w="57150">
              <a:solidFill>
                <a:srgbClr val="75A5D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Google Shape;509;p38">
              <a:extLst>
                <a:ext uri="{FF2B5EF4-FFF2-40B4-BE49-F238E27FC236}">
                  <a16:creationId xmlns:a16="http://schemas.microsoft.com/office/drawing/2014/main" id="{10A4EC62-7D8F-4FF2-B655-0A78304BCCA2}"/>
                </a:ext>
              </a:extLst>
            </p:cNvPr>
            <p:cNvSpPr txBox="1"/>
            <p:nvPr/>
          </p:nvSpPr>
          <p:spPr>
            <a:xfrm>
              <a:off x="-4997" y="5223702"/>
              <a:ext cx="2514600" cy="629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n-GB" sz="3000" b="1" i="0" u="none" strike="noStrike" cap="none" dirty="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From JIRA issue</a:t>
              </a:r>
              <a:endParaRPr sz="30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512;p38">
              <a:extLst>
                <a:ext uri="{FF2B5EF4-FFF2-40B4-BE49-F238E27FC236}">
                  <a16:creationId xmlns:a16="http://schemas.microsoft.com/office/drawing/2014/main" id="{86BDD764-D665-4F34-AA32-334668AE2E57}"/>
                </a:ext>
              </a:extLst>
            </p:cNvPr>
            <p:cNvSpPr/>
            <p:nvPr/>
          </p:nvSpPr>
          <p:spPr>
            <a:xfrm rot="16200000">
              <a:off x="2554344" y="4989456"/>
              <a:ext cx="758712" cy="12954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653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5EB016-BFF5-4EEF-9480-5FA7446E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521280" cy="3951504"/>
          </a:xfrm>
        </p:spPr>
        <p:txBody>
          <a:bodyPr/>
          <a:lstStyle/>
          <a:p>
            <a:r>
              <a:rPr lang="en-US" dirty="0"/>
              <a:t>Complex orders (many providers, unclear way to interface services, etc.) trigger technical support</a:t>
            </a:r>
          </a:p>
          <a:p>
            <a:pPr lvl="1"/>
            <a:r>
              <a:rPr lang="en-US" dirty="0"/>
              <a:t>Use case analysis</a:t>
            </a:r>
          </a:p>
          <a:p>
            <a:pPr lvl="1"/>
            <a:r>
              <a:rPr lang="en-US" dirty="0"/>
              <a:t>Adoption of integrated solutions from WP5 and WP6</a:t>
            </a:r>
          </a:p>
          <a:p>
            <a:pPr lvl="1"/>
            <a:r>
              <a:rPr lang="en-US" dirty="0"/>
              <a:t>New tech requirements for tech WPs </a:t>
            </a:r>
            <a:r>
              <a:rPr lang="en-US" dirty="0">
                <a:sym typeface="Wingdings" panose="05000000000000000000" pitchFamily="2" charset="2"/>
              </a:rPr>
              <a:t> to be </a:t>
            </a:r>
            <a:r>
              <a:rPr lang="en-US" dirty="0" err="1">
                <a:sym typeface="Wingdings" panose="05000000000000000000" pitchFamily="2" charset="2"/>
              </a:rPr>
              <a:t>prioritised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E6847-E948-4D4B-A452-D743BBA9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05/03/2019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07445-11CE-41D7-8AD4-6844E02B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6CD6C1-4367-4A93-8BDC-263F596D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000" dirty="0"/>
              <a:t>Projects in the EOSC Marketplace</a:t>
            </a:r>
            <a:br>
              <a:rPr lang="en-US" dirty="0"/>
            </a:br>
            <a:r>
              <a:rPr lang="en-US" dirty="0"/>
              <a:t>As they are now (2/2)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9D4A71-CDAD-48D9-A1A8-EDDEBC265F33}"/>
              </a:ext>
            </a:extLst>
          </p:cNvPr>
          <p:cNvGrpSpPr/>
          <p:nvPr/>
        </p:nvGrpSpPr>
        <p:grpSpPr>
          <a:xfrm>
            <a:off x="838200" y="3343635"/>
            <a:ext cx="10591800" cy="2980965"/>
            <a:chOff x="838200" y="3191235"/>
            <a:chExt cx="10591800" cy="2980965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E3FBDD0-26CB-4262-B491-B3A84EB72215}"/>
                </a:ext>
              </a:extLst>
            </p:cNvPr>
            <p:cNvSpPr/>
            <p:nvPr/>
          </p:nvSpPr>
          <p:spPr>
            <a:xfrm>
              <a:off x="838200" y="3191235"/>
              <a:ext cx="2057399" cy="1447800"/>
            </a:xfrm>
            <a:prstGeom prst="roundRect">
              <a:avLst/>
            </a:prstGeom>
            <a:solidFill>
              <a:srgbClr val="75A5D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Complex orders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67F91B4-26D5-4325-8A22-A4D8CE9B19F0}"/>
                </a:ext>
              </a:extLst>
            </p:cNvPr>
            <p:cNvSpPr/>
            <p:nvPr/>
          </p:nvSpPr>
          <p:spPr>
            <a:xfrm>
              <a:off x="9296400" y="3208725"/>
              <a:ext cx="2133600" cy="1447799"/>
            </a:xfrm>
            <a:prstGeom prst="roundRect">
              <a:avLst/>
            </a:prstGeom>
            <a:solidFill>
              <a:srgbClr val="75A5D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Service Developers</a:t>
              </a:r>
            </a:p>
            <a:p>
              <a:pPr algn="ctr"/>
              <a:r>
                <a:rPr lang="en-US" sz="2400" b="1" dirty="0"/>
                <a:t>(WP5/WP6)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611930D-9111-4F8A-B89A-09DF54904F12}"/>
                </a:ext>
              </a:extLst>
            </p:cNvPr>
            <p:cNvSpPr/>
            <p:nvPr/>
          </p:nvSpPr>
          <p:spPr>
            <a:xfrm>
              <a:off x="5029200" y="3208725"/>
              <a:ext cx="2133600" cy="1447799"/>
            </a:xfrm>
            <a:prstGeom prst="roundRect">
              <a:avLst/>
            </a:prstGeom>
            <a:solidFill>
              <a:srgbClr val="75A5D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Technical Support</a:t>
              </a:r>
            </a:p>
            <a:p>
              <a:pPr algn="ctr"/>
              <a:r>
                <a:rPr lang="en-US" sz="2400" b="1" dirty="0"/>
                <a:t>(WP10)</a:t>
              </a:r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D13F9E34-ED52-4C50-AB8A-02CB421B4BEC}"/>
                </a:ext>
              </a:extLst>
            </p:cNvPr>
            <p:cNvSpPr/>
            <p:nvPr/>
          </p:nvSpPr>
          <p:spPr>
            <a:xfrm>
              <a:off x="3048000" y="3587381"/>
              <a:ext cx="1828800" cy="685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AE8BC3-FA23-4BA7-A909-64ADD4D9A642}"/>
                </a:ext>
              </a:extLst>
            </p:cNvPr>
            <p:cNvSpPr txBox="1"/>
            <p:nvPr/>
          </p:nvSpPr>
          <p:spPr>
            <a:xfrm>
              <a:off x="2958528" y="3191235"/>
              <a:ext cx="1908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Use cases analysis</a:t>
              </a: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3525D3D7-C135-4383-9419-D720A52EDB6C}"/>
                </a:ext>
              </a:extLst>
            </p:cNvPr>
            <p:cNvSpPr/>
            <p:nvPr/>
          </p:nvSpPr>
          <p:spPr>
            <a:xfrm>
              <a:off x="7315200" y="3560567"/>
              <a:ext cx="1828800" cy="685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373BB9-BC0E-4849-AB0C-128DE2280A23}"/>
                </a:ext>
              </a:extLst>
            </p:cNvPr>
            <p:cNvSpPr txBox="1"/>
            <p:nvPr/>
          </p:nvSpPr>
          <p:spPr>
            <a:xfrm rot="19978117">
              <a:off x="7777658" y="5196124"/>
              <a:ext cx="2173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New service releases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A11492D-C779-4353-B556-BB489E8073DD}"/>
                </a:ext>
              </a:extLst>
            </p:cNvPr>
            <p:cNvSpPr/>
            <p:nvPr/>
          </p:nvSpPr>
          <p:spPr>
            <a:xfrm>
              <a:off x="4567003" y="5105400"/>
              <a:ext cx="3057993" cy="10668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Hub Services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E25EA102-4188-4EDE-AEC4-1B296C9BC265}"/>
                </a:ext>
              </a:extLst>
            </p:cNvPr>
            <p:cNvSpPr/>
            <p:nvPr/>
          </p:nvSpPr>
          <p:spPr>
            <a:xfrm rot="9368450">
              <a:off x="7519072" y="4729546"/>
              <a:ext cx="2041425" cy="685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2E076BEE-2E78-4971-A111-2EE758EFBCA9}"/>
                </a:ext>
              </a:extLst>
            </p:cNvPr>
            <p:cNvSpPr/>
            <p:nvPr/>
          </p:nvSpPr>
          <p:spPr>
            <a:xfrm rot="12392613">
              <a:off x="2621795" y="4708866"/>
              <a:ext cx="2041425" cy="685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4042417-A44F-4C51-8AAE-39DB0843ABC3}"/>
                </a:ext>
              </a:extLst>
            </p:cNvPr>
            <p:cNvSpPr txBox="1"/>
            <p:nvPr/>
          </p:nvSpPr>
          <p:spPr>
            <a:xfrm>
              <a:off x="7315200" y="3343635"/>
              <a:ext cx="1954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Tech requirements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461FD95-A81D-4EAC-B3A3-8053FAD391C5}"/>
                </a:ext>
              </a:extLst>
            </p:cNvPr>
            <p:cNvSpPr txBox="1"/>
            <p:nvPr/>
          </p:nvSpPr>
          <p:spPr>
            <a:xfrm rot="1899551">
              <a:off x="2414569" y="5257145"/>
              <a:ext cx="1788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Service adoption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744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5EB016-BFF5-4EEF-9480-5FA7446E1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services can be added to a project</a:t>
            </a:r>
          </a:p>
          <a:p>
            <a:r>
              <a:rPr lang="en-US" dirty="0"/>
              <a:t>A single order corresponds to a simple project</a:t>
            </a:r>
          </a:p>
          <a:p>
            <a:pPr lvl="1"/>
            <a:r>
              <a:rPr lang="en-US" dirty="0"/>
              <a:t>No additional complexity for the user</a:t>
            </a:r>
          </a:p>
          <a:p>
            <a:pPr lvl="1"/>
            <a:r>
              <a:rPr lang="en-US" dirty="0"/>
              <a:t>Possibility to add more services in a second time</a:t>
            </a:r>
          </a:p>
          <a:p>
            <a:r>
              <a:rPr lang="en-US" dirty="0"/>
              <a:t>Users can </a:t>
            </a:r>
            <a:r>
              <a:rPr lang="en-US" b="1" dirty="0">
                <a:solidFill>
                  <a:srgbClr val="75A5D8"/>
                </a:solidFill>
              </a:rPr>
              <a:t>fully manage a project</a:t>
            </a:r>
          </a:p>
          <a:p>
            <a:pPr lvl="1"/>
            <a:r>
              <a:rPr lang="en-US" dirty="0"/>
              <a:t>Add/remove services, save the projects, delete the projects, etc.</a:t>
            </a:r>
          </a:p>
          <a:p>
            <a:r>
              <a:rPr lang="en-US" dirty="0"/>
              <a:t>Service orders will be submitted only when the users save the project</a:t>
            </a:r>
          </a:p>
          <a:p>
            <a:pPr lvl="1"/>
            <a:r>
              <a:rPr lang="en-US" b="1" dirty="0">
                <a:solidFill>
                  <a:srgbClr val="75A5D8"/>
                </a:solidFill>
              </a:rPr>
              <a:t>Better user journey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project ordered in a transactional way</a:t>
            </a:r>
            <a:endParaRPr lang="en-US" dirty="0"/>
          </a:p>
          <a:p>
            <a:pPr lvl="1"/>
            <a:r>
              <a:rPr lang="en-US" dirty="0"/>
              <a:t>Master ticket for all the project and sub-tickets for each involved service provider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E6847-E948-4D4B-A452-D743BBA9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05/03/2019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07445-11CE-41D7-8AD4-6844E02B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6CD6C1-4367-4A93-8BDC-263F596D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000" dirty="0"/>
              <a:t>Projects in the EOSC Marketplace</a:t>
            </a:r>
            <a:br>
              <a:rPr lang="en-US" dirty="0"/>
            </a:br>
            <a:r>
              <a:rPr lang="en-US" dirty="0"/>
              <a:t>As they will become soon</a:t>
            </a:r>
          </a:p>
        </p:txBody>
      </p:sp>
    </p:spTree>
    <p:extLst>
      <p:ext uri="{BB962C8B-B14F-4D97-AF65-F5344CB8AC3E}">
        <p14:creationId xmlns:p14="http://schemas.microsoft.com/office/powerpoint/2010/main" val="138154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5EB016-BFF5-4EEF-9480-5FA7446E1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Integration activities achieved within the project can become solutions accessible via the EOSC Marketplace</a:t>
            </a:r>
          </a:p>
          <a:p>
            <a:pPr lvl="1"/>
            <a:r>
              <a:rPr lang="en-US" dirty="0"/>
              <a:t>Leveraging on WP5, WP6 works</a:t>
            </a:r>
          </a:p>
          <a:p>
            <a:pPr lvl="1"/>
            <a:r>
              <a:rPr lang="en-US" dirty="0"/>
              <a:t>Leveraging on WP7 and WP8 experiences</a:t>
            </a:r>
          </a:p>
          <a:p>
            <a:pPr lvl="1"/>
            <a:r>
              <a:rPr lang="en-US" dirty="0"/>
              <a:t>Some examples:</a:t>
            </a:r>
          </a:p>
          <a:p>
            <a:pPr lvl="2"/>
            <a:r>
              <a:rPr lang="en-US" dirty="0"/>
              <a:t>EGI Cloud Compute + EUDAT B2STAGE &amp; B2FIND</a:t>
            </a:r>
          </a:p>
          <a:p>
            <a:pPr lvl="2"/>
            <a:r>
              <a:rPr lang="en-US" dirty="0"/>
              <a:t>EUDAT B2FIND and EGI Data Hub</a:t>
            </a:r>
          </a:p>
          <a:p>
            <a:pPr lvl="2"/>
            <a:r>
              <a:rPr lang="en-US" dirty="0"/>
              <a:t>INDIGO Orchestrator and EGI Cloud Compute</a:t>
            </a:r>
          </a:p>
          <a:p>
            <a:r>
              <a:rPr lang="en-US" dirty="0"/>
              <a:t>Enabling creation of projects from integrated solution</a:t>
            </a:r>
          </a:p>
          <a:p>
            <a:pPr lvl="1"/>
            <a:r>
              <a:rPr lang="en-US" b="1" dirty="0">
                <a:solidFill>
                  <a:srgbClr val="75A5D8"/>
                </a:solidFill>
              </a:rPr>
              <a:t>Service composition templates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to be published in the MP</a:t>
            </a:r>
            <a:endParaRPr lang="en-US" b="1" dirty="0">
              <a:solidFill>
                <a:srgbClr val="75A5D8"/>
              </a:solidFill>
            </a:endParaRPr>
          </a:p>
          <a:p>
            <a:pPr lvl="1"/>
            <a:r>
              <a:rPr lang="en-US" dirty="0"/>
              <a:t>Allowing the </a:t>
            </a:r>
            <a:r>
              <a:rPr lang="en-US" dirty="0" err="1"/>
              <a:t>customisation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E6847-E948-4D4B-A452-D743BBA9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05/03/2019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07445-11CE-41D7-8AD4-6844E02B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6CD6C1-4367-4A93-8BDC-263F596D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188640"/>
            <a:ext cx="9423537" cy="537716"/>
          </a:xfrm>
        </p:spPr>
        <p:txBody>
          <a:bodyPr>
            <a:normAutofit fontScale="90000"/>
          </a:bodyPr>
          <a:lstStyle/>
          <a:p>
            <a:pPr algn="r"/>
            <a:r>
              <a:rPr lang="en-US" sz="2000" dirty="0"/>
              <a:t>Projects in the EOSC Marketplace</a:t>
            </a:r>
            <a:br>
              <a:rPr lang="en-US" dirty="0"/>
            </a:br>
            <a:r>
              <a:rPr lang="en-US" dirty="0"/>
              <a:t>Offering integrated solutions in the EOSC Marketplace</a:t>
            </a:r>
          </a:p>
        </p:txBody>
      </p:sp>
    </p:spTree>
    <p:extLst>
      <p:ext uri="{BB962C8B-B14F-4D97-AF65-F5344CB8AC3E}">
        <p14:creationId xmlns:p14="http://schemas.microsoft.com/office/powerpoint/2010/main" val="368184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5EB016-BFF5-4EEF-9480-5FA7446E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43000"/>
            <a:ext cx="11521280" cy="54005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MP will allow users to select various services offered by the Hub and compose them according to their needs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to create added-value solutions for research</a:t>
            </a:r>
          </a:p>
          <a:p>
            <a:pPr lvl="1"/>
            <a:r>
              <a:rPr lang="en-US" dirty="0"/>
              <a:t>Example: an end-user can compose together different scientific algorithms creating new workflows/solutions that use as input datasets (made available by the Hub as well).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Leveraging on the adoption of open and standard interfaces</a:t>
            </a:r>
          </a:p>
          <a:p>
            <a:pPr lvl="1"/>
            <a:r>
              <a:rPr lang="en-US" dirty="0"/>
              <a:t>Promoting integration</a:t>
            </a:r>
          </a:p>
          <a:p>
            <a:pPr lvl="1"/>
            <a:r>
              <a:rPr lang="en-US" dirty="0"/>
              <a:t>Highlight interoperable services </a:t>
            </a:r>
            <a:r>
              <a:rPr lang="en-US" dirty="0">
                <a:sym typeface="Wingdings" panose="05000000000000000000" pitchFamily="2" charset="2"/>
              </a:rPr>
              <a:t> assigning TAGs</a:t>
            </a:r>
          </a:p>
          <a:p>
            <a:pPr lvl="1"/>
            <a:r>
              <a:rPr lang="en-US" dirty="0"/>
              <a:t>Dashboard to compose (interoperable) services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E6847-E948-4D4B-A452-D743BBA9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05/03/2019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07445-11CE-41D7-8AD4-6844E02B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6CD6C1-4367-4A93-8BDC-263F596D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000" dirty="0"/>
              <a:t>Projects in the EOSC Marketplace</a:t>
            </a:r>
            <a:br>
              <a:rPr lang="en-US" dirty="0"/>
            </a:br>
            <a:r>
              <a:rPr lang="en-US" dirty="0"/>
              <a:t>As they could become in a (far) future</a:t>
            </a:r>
          </a:p>
        </p:txBody>
      </p:sp>
    </p:spTree>
    <p:extLst>
      <p:ext uri="{BB962C8B-B14F-4D97-AF65-F5344CB8AC3E}">
        <p14:creationId xmlns:p14="http://schemas.microsoft.com/office/powerpoint/2010/main" val="404655846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</Template>
  <TotalTime>2651</TotalTime>
  <Words>1017</Words>
  <Application>Microsoft Office PowerPoint</Application>
  <PresentationFormat>Widescreen</PresentationFormat>
  <Paragraphs>168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Projects in the EOSC Marketplace</vt:lpstr>
      <vt:lpstr>Projects in the EOSC Marketplace General concepts</vt:lpstr>
      <vt:lpstr>Projects in the EOSC Marketplace As they are now (1/2)</vt:lpstr>
      <vt:lpstr>Projects in the EOSC Marketplace As they are now (2/2)</vt:lpstr>
      <vt:lpstr>Projects in the EOSC Marketplace As they will become soon</vt:lpstr>
      <vt:lpstr>Projects in the EOSC Marketplace Offering integrated solutions in the EOSC Marketplace</vt:lpstr>
      <vt:lpstr>Projects in the EOSC Marketplace As they could become in a (far) future</vt:lpstr>
      <vt:lpstr>The EOSC Marketplace: interfaces towards third-party service registry</vt:lpstr>
      <vt:lpstr>The EOSC MP: interfaces towards third-party service registry Some considerations</vt:lpstr>
      <vt:lpstr>The EOSC MP: interfaces towards third-party service registry Push &amp; Pull interfaces (1/2)</vt:lpstr>
      <vt:lpstr>The EOSC MP: interfaces towards third-party service registry Push &amp; Pull interfaces (2/2)</vt:lpstr>
      <vt:lpstr>The EOSC MP: interfaces towards third-party service registry A possible scenario</vt:lpstr>
      <vt:lpstr>Distributed Order Management</vt:lpstr>
      <vt:lpstr>Distributed Order Management Some considerations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 Scardaci</cp:lastModifiedBy>
  <cp:revision>37</cp:revision>
  <dcterms:created xsi:type="dcterms:W3CDTF">2019-03-04T15:04:23Z</dcterms:created>
  <dcterms:modified xsi:type="dcterms:W3CDTF">2019-03-06T12:31:51Z</dcterms:modified>
</cp:coreProperties>
</file>