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22" r:id="rId3"/>
    <p:sldId id="324" r:id="rId4"/>
    <p:sldId id="325" r:id="rId5"/>
    <p:sldId id="326" r:id="rId6"/>
    <p:sldId id="329" r:id="rId7"/>
    <p:sldId id="321" r:id="rId8"/>
    <p:sldId id="328" r:id="rId9"/>
    <p:sldId id="327" r:id="rId10"/>
    <p:sldId id="330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08" y="-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6A98E-FF14-494D-9202-6B60513E423B}" type="datetimeFigureOut">
              <a:rPr lang="en-GB" smtClean="0"/>
              <a:pPr/>
              <a:t>9/19/11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73B07-2C8A-4EFD-ABF6-75147FCB492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80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3B07-2C8A-4EFD-ABF6-75147FCB492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61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96E392-F5FF-4909-B2BD-3CC0BF7502C3}" type="slidenum">
              <a:rPr lang="en-US"/>
              <a:pPr/>
              <a:t>6</a:t>
            </a:fld>
            <a:endParaRPr lang="en-US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306970-C975-4610-BAEF-D2C369256C31}" type="slidenum">
              <a:rPr lang="en-US"/>
              <a:pPr/>
              <a:t>11</a:t>
            </a:fld>
            <a:endParaRPr lang="en-US"/>
          </a:p>
        </p:txBody>
      </p:sp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2A621B-95CA-4CEB-B699-068DD5B35EAA}" type="datetime1">
              <a:rPr lang="en-GB" smtClean="0"/>
              <a:pPr/>
              <a:t>9/19/11</a:t>
            </a:fld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SA3 – Jamie Shiers – EGI-</a:t>
            </a:r>
            <a:r>
              <a:rPr lang="en-GB" dirty="0" err="1" smtClean="0"/>
              <a:t>InSPIRE</a:t>
            </a:r>
            <a:r>
              <a:rPr lang="en-GB" dirty="0" smtClean="0"/>
              <a:t> EC Review 2011</a:t>
            </a:r>
            <a:endParaRPr lang="en-GB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74C2121-194E-403B-B45D-6620D351AB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00BCB9-C409-4D7F-ADBF-B6065ED3D7A5}" type="datetime1">
              <a:rPr lang="en-GB" smtClean="0"/>
              <a:pPr/>
              <a:t>9/19/11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SA3 – Jamie Shiers – EGI-</a:t>
            </a:r>
            <a:r>
              <a:rPr lang="en-GB" dirty="0" err="1" smtClean="0"/>
              <a:t>InSPIRE</a:t>
            </a:r>
            <a:r>
              <a:rPr lang="en-GB" dirty="0" smtClean="0"/>
              <a:t> EC Review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C2121-194E-403B-B45D-6620D351AB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FA02-8117-4A69-8BBB-C6EA72F0BADD}" type="datetime1">
              <a:rPr lang="en-GB" smtClean="0"/>
              <a:pPr/>
              <a:t>9/19/11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SA3 – Jamie Shiers – EGI-</a:t>
            </a:r>
            <a:r>
              <a:rPr lang="en-GB" dirty="0" err="1" smtClean="0"/>
              <a:t>InSPIRE</a:t>
            </a:r>
            <a:r>
              <a:rPr lang="en-GB" dirty="0" smtClean="0"/>
              <a:t> EC Review 2011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22/09/2011</a:t>
            </a:r>
            <a:endParaRPr lang="en-US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1CAA7D9-CE62-4210-9409-A880C3B04B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81E922C-1A76-4C90-830E-387A51BA4A6B}" type="datetime1">
              <a:rPr lang="en-GB" smtClean="0"/>
              <a:pPr/>
              <a:t>9/19/11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SA3 – Jamie Shiers – EGI-</a:t>
            </a:r>
            <a:r>
              <a:rPr lang="en-GB" dirty="0" err="1" smtClean="0"/>
              <a:t>InSPIRE</a:t>
            </a:r>
            <a:r>
              <a:rPr lang="en-GB" dirty="0" smtClean="0"/>
              <a:t> EC Review 2011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74C2121-194E-403B-B45D-6620D351AB0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epler-project.org/" TargetMode="Externa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>
                <a:latin typeface="Arial" charset="0"/>
                <a:cs typeface="Arial" charset="0"/>
              </a:rPr>
              <a:t>Support</a:t>
            </a:r>
            <a:r>
              <a:rPr lang="pl-PL" dirty="0" smtClean="0">
                <a:latin typeface="Arial" charset="0"/>
                <a:cs typeface="Arial" charset="0"/>
              </a:rPr>
              <a:t> for </a:t>
            </a:r>
            <a:r>
              <a:rPr lang="pl-PL" dirty="0">
                <a:latin typeface="Arial" charset="0"/>
                <a:cs typeface="Arial" charset="0"/>
              </a:rPr>
              <a:t>s</a:t>
            </a:r>
            <a:r>
              <a:rPr lang="en-US" dirty="0" err="1" smtClean="0">
                <a:latin typeface="Arial" charset="0"/>
                <a:cs typeface="Arial" charset="0"/>
              </a:rPr>
              <a:t>cientific</a:t>
            </a:r>
            <a:r>
              <a:rPr lang="en-US" dirty="0" smtClean="0">
                <a:latin typeface="Arial" charset="0"/>
                <a:cs typeface="Arial" charset="0"/>
              </a:rPr>
              <a:t> workflow</a:t>
            </a:r>
            <a:r>
              <a:rPr lang="pl-PL" dirty="0" smtClean="0">
                <a:latin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pl-PL" dirty="0" smtClean="0">
                <a:latin typeface="Arial" charset="0"/>
                <a:cs typeface="Arial" charset="0"/>
              </a:rPr>
              <a:t>(</a:t>
            </a:r>
            <a:r>
              <a:rPr lang="en-US" dirty="0" err="1" smtClean="0">
                <a:latin typeface="Arial" charset="0"/>
                <a:cs typeface="Arial" charset="0"/>
              </a:rPr>
              <a:t>Kepler</a:t>
            </a:r>
            <a:r>
              <a:rPr lang="pl-PL" dirty="0" smtClean="0">
                <a:latin typeface="Arial" charset="0"/>
                <a:cs typeface="Arial" charset="0"/>
              </a:rPr>
              <a:t>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 smtClean="0"/>
              <a:t>Marcin</a:t>
            </a:r>
            <a:r>
              <a:rPr lang="en-US" sz="2400" dirty="0" smtClean="0"/>
              <a:t> </a:t>
            </a:r>
            <a:r>
              <a:rPr lang="en-US" sz="2400" dirty="0" err="1" smtClean="0"/>
              <a:t>Plociennik</a:t>
            </a:r>
            <a:r>
              <a:rPr lang="pl-PL" sz="2400" dirty="0" smtClean="0"/>
              <a:t>(PSNC)</a:t>
            </a:r>
            <a:r>
              <a:rPr lang="en-US" sz="2400" dirty="0" smtClean="0"/>
              <a:t>, </a:t>
            </a:r>
            <a:r>
              <a:rPr lang="pl-PL" sz="2400" dirty="0" smtClean="0"/>
              <a:t>Antonio Gomez,</a:t>
            </a:r>
            <a:r>
              <a:rPr lang="en-US" sz="2400" dirty="0" smtClean="0"/>
              <a:t>Francisco</a:t>
            </a:r>
            <a:r>
              <a:rPr lang="pl-PL" sz="2400" dirty="0" smtClean="0"/>
              <a:t> </a:t>
            </a:r>
            <a:r>
              <a:rPr lang="en-US" sz="2400" dirty="0" err="1" smtClean="0"/>
              <a:t>Castejon</a:t>
            </a:r>
            <a:r>
              <a:rPr lang="pl-PL" sz="2400" dirty="0" smtClean="0"/>
              <a:t>(CIEMAT)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EGI TF Lyon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117128"/>
            <a:ext cx="1335979" cy="523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6" name="Picture 2" descr="C:\Users\Antonio\Tesis\publicaciones\2011\IPDPS\presentacion\img\ciemat-logo.ep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190528"/>
            <a:ext cx="1998241" cy="45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333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1000"/>
              </a:lnSpc>
              <a:spcAft>
                <a:spcPts val="1163"/>
              </a:spcAft>
            </a:pPr>
            <a:r>
              <a:rPr lang="pl-PL" sz="2400" b="1" dirty="0" err="1">
                <a:latin typeface="Tahoma" pitchFamily="34" charset="0"/>
                <a:cs typeface="Arial" charset="0"/>
              </a:rPr>
              <a:t>Example</a:t>
            </a:r>
            <a:r>
              <a:rPr lang="pl-PL" sz="2400" b="1" dirty="0">
                <a:latin typeface="Tahoma" pitchFamily="34" charset="0"/>
                <a:cs typeface="Arial" charset="0"/>
              </a:rPr>
              <a:t> </a:t>
            </a:r>
            <a:r>
              <a:rPr lang="pl-PL" sz="2400" b="1" dirty="0" err="1">
                <a:latin typeface="Tahoma" pitchFamily="34" charset="0"/>
                <a:cs typeface="Arial" charset="0"/>
              </a:rPr>
              <a:t>workflow:Astra+Truba</a:t>
            </a:r>
            <a:endParaRPr lang="en-US" sz="2400" b="1" dirty="0">
              <a:latin typeface="Tahoma" pitchFamily="34" charset="0"/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344816" cy="471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33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11188" y="1412875"/>
            <a:ext cx="80756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ts val="600"/>
              </a:spcBef>
              <a:buClrTx/>
              <a:buFontTx/>
              <a:buNone/>
            </a:pPr>
            <a:endParaRPr lang="en-US" sz="2400" dirty="0">
              <a:latin typeface="Sans" pitchFamily="32" charset="0"/>
            </a:endParaRP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en-US" sz="3200" dirty="0">
                <a:latin typeface="Sans" pitchFamily="32" charset="0"/>
              </a:rPr>
              <a:t>Thank you for attention!</a:t>
            </a:r>
          </a:p>
          <a:p>
            <a:pPr algn="ctr">
              <a:spcBef>
                <a:spcPts val="600"/>
              </a:spcBef>
              <a:buClrTx/>
              <a:buFontTx/>
              <a:buNone/>
            </a:pPr>
            <a:endParaRPr lang="en-US" sz="2400" dirty="0">
              <a:latin typeface="Sans" pitchFamily="32" charset="0"/>
            </a:endParaRP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en-US" sz="2400" dirty="0" smtClean="0">
                <a:latin typeface="Sans" pitchFamily="32" charset="0"/>
              </a:rPr>
              <a:t> </a:t>
            </a:r>
            <a:r>
              <a:rPr lang="pl-PL" sz="2400" dirty="0" smtClean="0">
                <a:latin typeface="Sans" pitchFamily="32" charset="0"/>
              </a:rPr>
              <a:t>We </a:t>
            </a:r>
            <a:r>
              <a:rPr lang="pl-PL" sz="2400" dirty="0" err="1" smtClean="0">
                <a:latin typeface="Sans" pitchFamily="32" charset="0"/>
              </a:rPr>
              <a:t>are</a:t>
            </a:r>
            <a:r>
              <a:rPr lang="pl-PL" sz="2400" dirty="0" smtClean="0">
                <a:latin typeface="Sans" pitchFamily="32" charset="0"/>
              </a:rPr>
              <a:t> </a:t>
            </a:r>
            <a:r>
              <a:rPr lang="pl-PL" sz="2400" dirty="0" err="1" smtClean="0">
                <a:latin typeface="Sans" pitchFamily="32" charset="0"/>
              </a:rPr>
              <a:t>looking</a:t>
            </a:r>
            <a:r>
              <a:rPr lang="pl-PL" sz="2400" dirty="0" smtClean="0">
                <a:latin typeface="Sans" pitchFamily="32" charset="0"/>
              </a:rPr>
              <a:t> for </a:t>
            </a:r>
            <a:r>
              <a:rPr lang="pl-PL" sz="2400" dirty="0" err="1" smtClean="0">
                <a:latin typeface="Sans" pitchFamily="32" charset="0"/>
              </a:rPr>
              <a:t>next</a:t>
            </a:r>
            <a:r>
              <a:rPr lang="pl-PL" sz="2400" dirty="0" smtClean="0">
                <a:latin typeface="Sans" pitchFamily="32" charset="0"/>
              </a:rPr>
              <a:t> </a:t>
            </a:r>
            <a:r>
              <a:rPr lang="pl-PL" sz="2400" dirty="0" err="1" smtClean="0">
                <a:latin typeface="Sans" pitchFamily="32" charset="0"/>
              </a:rPr>
              <a:t>users</a:t>
            </a:r>
            <a:r>
              <a:rPr lang="pl-PL" sz="2400" dirty="0" smtClean="0">
                <a:latin typeface="Sans" pitchFamily="32" charset="0"/>
              </a:rPr>
              <a:t> </a:t>
            </a:r>
            <a:r>
              <a:rPr lang="pl-PL" sz="2400" dirty="0" err="1" smtClean="0">
                <a:latin typeface="Sans" pitchFamily="32" charset="0"/>
              </a:rPr>
              <a:t>interested</a:t>
            </a:r>
            <a:r>
              <a:rPr lang="pl-PL" sz="2400" dirty="0" smtClean="0">
                <a:latin typeface="Sans" pitchFamily="32" charset="0"/>
              </a:rPr>
              <a:t> </a:t>
            </a:r>
            <a:r>
              <a:rPr lang="en-US" sz="2400" dirty="0" smtClean="0">
                <a:latin typeface="Sans" pitchFamily="32" charset="0"/>
              </a:rPr>
              <a:t>in </a:t>
            </a:r>
            <a:r>
              <a:rPr lang="en-US" sz="2400" dirty="0">
                <a:latin typeface="Sans" pitchFamily="32" charset="0"/>
              </a:rPr>
              <a:t>using </a:t>
            </a:r>
            <a:r>
              <a:rPr lang="pl-PL" sz="2400" dirty="0" smtClean="0">
                <a:latin typeface="Sans" pitchFamily="32" charset="0"/>
              </a:rPr>
              <a:t>Kepler</a:t>
            </a:r>
            <a:endParaRPr lang="en-US" sz="2400" dirty="0">
              <a:latin typeface="Sans" pitchFamily="32" charset="0"/>
            </a:endParaRPr>
          </a:p>
          <a:p>
            <a:pPr algn="ctr">
              <a:spcBef>
                <a:spcPts val="600"/>
              </a:spcBef>
              <a:buClrTx/>
              <a:buFontTx/>
              <a:buNone/>
            </a:pPr>
            <a:endParaRPr lang="en-US" sz="2400" dirty="0">
              <a:latin typeface="Sans" pitchFamily="32" charset="0"/>
            </a:endParaRP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en-US" sz="2400" dirty="0" smtClean="0">
                <a:latin typeface="Sans" pitchFamily="32" charset="0"/>
              </a:rPr>
              <a:t>http://serpens.psnc.pl</a:t>
            </a:r>
          </a:p>
          <a:p>
            <a:pPr algn="ctr">
              <a:spcBef>
                <a:spcPts val="600"/>
              </a:spcBef>
              <a:buClrTx/>
              <a:buFontTx/>
              <a:buNone/>
            </a:pPr>
            <a:r>
              <a:rPr lang="en-US" sz="2400" dirty="0" smtClean="0">
                <a:latin typeface="Sans" pitchFamily="32" charset="0"/>
              </a:rPr>
              <a:t>marcinp@man.poznan.pl</a:t>
            </a:r>
            <a:endParaRPr lang="en-US" sz="2400" dirty="0">
              <a:latin typeface="Sans" pitchFamily="32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019925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7DD8BC6E-C40C-4010-83BB-D1710D96F300}" type="slidenum">
              <a:rPr lang="en-US" sz="1200">
                <a:solidFill>
                  <a:srgbClr val="FFFFFF"/>
                </a:solidFill>
              </a:rPr>
              <a:pPr algn="r">
                <a:buClrTx/>
                <a:buFontTx/>
                <a:buNone/>
              </a:pPr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fontAlgn="auto" latinLnBrk="0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mtClean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607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1000"/>
              </a:lnSpc>
              <a:spcAft>
                <a:spcPts val="1163"/>
              </a:spcAft>
            </a:pPr>
            <a:r>
              <a:rPr lang="pl-PL" sz="2400" b="1" dirty="0" err="1" smtClean="0">
                <a:latin typeface="Tahoma" pitchFamily="34" charset="0"/>
                <a:cs typeface="Arial" charset="0"/>
              </a:rPr>
              <a:t>Outline</a:t>
            </a:r>
            <a:endParaRPr lang="en-US" sz="2400" b="1" dirty="0">
              <a:latin typeface="Tahoma" pitchFamily="34" charset="0"/>
              <a:cs typeface="Arial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About</a:t>
            </a:r>
            <a:r>
              <a:rPr lang="pl-PL" dirty="0" smtClean="0"/>
              <a:t> Kepler</a:t>
            </a:r>
          </a:p>
          <a:p>
            <a:r>
              <a:rPr lang="pl-PL" dirty="0" err="1" smtClean="0"/>
              <a:t>Serpens</a:t>
            </a:r>
            <a:r>
              <a:rPr lang="pl-PL" dirty="0" smtClean="0"/>
              <a:t> </a:t>
            </a:r>
            <a:r>
              <a:rPr lang="pl-PL" dirty="0" err="1" smtClean="0"/>
              <a:t>suite</a:t>
            </a:r>
            <a:r>
              <a:rPr lang="pl-PL" dirty="0" smtClean="0"/>
              <a:t> for Kepler</a:t>
            </a:r>
          </a:p>
          <a:p>
            <a:r>
              <a:rPr lang="pl-PL" dirty="0" smtClean="0"/>
              <a:t>Kepler </a:t>
            </a:r>
            <a:r>
              <a:rPr lang="pl-PL" dirty="0" err="1" smtClean="0"/>
              <a:t>workflows</a:t>
            </a:r>
            <a:r>
              <a:rPr lang="pl-PL" dirty="0" smtClean="0"/>
              <a:t> </a:t>
            </a:r>
            <a:r>
              <a:rPr lang="pl-PL" dirty="0" err="1" smtClean="0"/>
              <a:t>support</a:t>
            </a:r>
            <a:r>
              <a:rPr lang="pl-PL" dirty="0" smtClean="0"/>
              <a:t> </a:t>
            </a:r>
            <a:r>
              <a:rPr lang="pl-PL" dirty="0" err="1" smtClean="0"/>
              <a:t>activity</a:t>
            </a:r>
            <a:endParaRPr lang="pl-PL" dirty="0" smtClean="0"/>
          </a:p>
          <a:p>
            <a:r>
              <a:rPr lang="pl-PL" dirty="0" err="1" smtClean="0"/>
              <a:t>Workflows</a:t>
            </a:r>
            <a:r>
              <a:rPr lang="pl-PL" dirty="0" smtClean="0"/>
              <a:t> </a:t>
            </a:r>
            <a:r>
              <a:rPr lang="pl-PL" dirty="0" err="1" smtClean="0"/>
              <a:t>scenario</a:t>
            </a:r>
            <a:endParaRPr lang="pl-PL" dirty="0" smtClean="0"/>
          </a:p>
          <a:p>
            <a:endParaRPr lang="en-US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EGI TF Lyon</a:t>
            </a:r>
            <a:endParaRPr lang="en-GB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9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1000"/>
              </a:lnSpc>
              <a:spcAft>
                <a:spcPts val="1163"/>
              </a:spcAft>
            </a:pPr>
            <a:r>
              <a:rPr lang="pl-PL" sz="2400" b="1" smtClean="0">
                <a:latin typeface="Tahoma" pitchFamily="34" charset="0"/>
                <a:cs typeface="Arial" charset="0"/>
              </a:rPr>
              <a:t>About Kepler</a:t>
            </a:r>
            <a:endParaRPr lang="en-GB" sz="2400" b="1" smtClean="0">
              <a:latin typeface="Tahoma" pitchFamily="34" charset="0"/>
              <a:cs typeface="Arial" charset="0"/>
            </a:endParaRPr>
          </a:p>
        </p:txBody>
      </p:sp>
      <p:sp>
        <p:nvSpPr>
          <p:cNvPr id="6147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algn="ctr" eaLnBrk="1" hangingPunct="1">
              <a:lnSpc>
                <a:spcPct val="88000"/>
              </a:lnSpc>
              <a:buFont typeface="Wingdings" pitchFamily="2" charset="2"/>
              <a:buNone/>
            </a:pPr>
            <a:r>
              <a:rPr lang="pl-PL" sz="2400" dirty="0" smtClean="0">
                <a:latin typeface="Arial" charset="0"/>
                <a:cs typeface="Arial" charset="0"/>
                <a:hlinkClick r:id="rId2"/>
              </a:rPr>
              <a:t>www.kepler-project.org</a:t>
            </a:r>
            <a:endParaRPr lang="pl-PL" sz="2400" dirty="0" smtClean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8000"/>
              </a:lnSpc>
              <a:buFont typeface="Wingdings" pitchFamily="2" charset="2"/>
              <a:buNone/>
            </a:pPr>
            <a:endParaRPr lang="pl-PL" sz="24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8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Scientific Workflow System</a:t>
            </a:r>
          </a:p>
          <a:p>
            <a:pPr eaLnBrk="1" hangingPunct="1">
              <a:lnSpc>
                <a:spcPct val="88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Builds upon the </a:t>
            </a:r>
            <a:r>
              <a:rPr lang="en-GB" sz="2000" dirty="0" smtClean="0">
                <a:solidFill>
                  <a:srgbClr val="0000D1"/>
                </a:solidFill>
                <a:latin typeface="Arial" charset="0"/>
                <a:cs typeface="Arial" charset="0"/>
              </a:rPr>
              <a:t>open-source </a:t>
            </a:r>
            <a:r>
              <a:rPr lang="en-GB" sz="2000" dirty="0" smtClean="0">
                <a:latin typeface="Arial" charset="0"/>
                <a:cs typeface="Arial" charset="0"/>
              </a:rPr>
              <a:t>Ptolemy II framework</a:t>
            </a:r>
          </a:p>
          <a:p>
            <a:pPr eaLnBrk="1" hangingPunct="1">
              <a:lnSpc>
                <a:spcPct val="88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Current release: 2.</a:t>
            </a:r>
            <a:r>
              <a:rPr lang="pl-PL" sz="2000" dirty="0" smtClean="0">
                <a:latin typeface="Arial" charset="0"/>
                <a:cs typeface="Arial" charset="0"/>
              </a:rPr>
              <a:t>2</a:t>
            </a:r>
            <a:r>
              <a:rPr lang="en-GB" sz="2000" dirty="0" smtClean="0">
                <a:latin typeface="Arial" charset="0"/>
                <a:cs typeface="Arial" charset="0"/>
              </a:rPr>
              <a:t> (past </a:t>
            </a:r>
            <a:r>
              <a:rPr lang="pl-PL" sz="2000" dirty="0" smtClean="0">
                <a:latin typeface="Arial" charset="0"/>
                <a:cs typeface="Arial" charset="0"/>
              </a:rPr>
              <a:t>2.1,</a:t>
            </a:r>
            <a:r>
              <a:rPr lang="en-GB" sz="2000" dirty="0" smtClean="0">
                <a:latin typeface="Arial" charset="0"/>
                <a:cs typeface="Arial" charset="0"/>
              </a:rPr>
              <a:t>2.0, 1.0</a:t>
            </a:r>
            <a:r>
              <a:rPr lang="pl-PL" sz="2000" dirty="0" smtClean="0">
                <a:latin typeface="Arial" charset="0"/>
                <a:cs typeface="Arial" charset="0"/>
              </a:rPr>
              <a:t> – May 2008</a:t>
            </a:r>
            <a:r>
              <a:rPr lang="en-GB" sz="2000" dirty="0" smtClean="0">
                <a:latin typeface="Arial" charset="0"/>
                <a:cs typeface="Arial" charset="0"/>
              </a:rPr>
              <a:t>), initiated 2003  </a:t>
            </a:r>
          </a:p>
          <a:p>
            <a:pPr eaLnBrk="1" hangingPunct="1">
              <a:lnSpc>
                <a:spcPct val="88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Allows scientists to visually design and execute scientific workflows</a:t>
            </a:r>
          </a:p>
          <a:p>
            <a:pPr eaLnBrk="1" hangingPunct="1">
              <a:lnSpc>
                <a:spcPct val="88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Actor-oriented model with directors acting as the main workflow engine</a:t>
            </a:r>
          </a:p>
          <a:p>
            <a:pPr eaLnBrk="1" hangingPunct="1">
              <a:lnSpc>
                <a:spcPct val="88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Enables different models of computation</a:t>
            </a:r>
          </a:p>
          <a:p>
            <a:pPr>
              <a:lnSpc>
                <a:spcPct val="88000"/>
              </a:lnSpc>
            </a:pPr>
            <a:r>
              <a:rPr lang="en-GB" sz="2000" dirty="0" smtClean="0">
                <a:latin typeface="Arial" charset="0"/>
                <a:cs typeface="Arial" charset="0"/>
              </a:rPr>
              <a:t>Workflows are saved as XML files - can </a:t>
            </a:r>
            <a:r>
              <a:rPr lang="en-GB" sz="2000" dirty="0">
                <a:latin typeface="Arial" charset="0"/>
                <a:cs typeface="Arial" charset="0"/>
              </a:rPr>
              <a:t>be easily </a:t>
            </a:r>
            <a:r>
              <a:rPr lang="en-GB" sz="2000" dirty="0" smtClean="0">
                <a:latin typeface="Arial" charset="0"/>
                <a:cs typeface="Arial" charset="0"/>
              </a:rPr>
              <a:t>shared/published</a:t>
            </a:r>
          </a:p>
          <a:p>
            <a:pPr eaLnBrk="1" hangingPunct="1">
              <a:lnSpc>
                <a:spcPct val="88000"/>
              </a:lnSpc>
            </a:pPr>
            <a:r>
              <a:rPr lang="en-GB" sz="2000" dirty="0" err="1" smtClean="0">
                <a:latin typeface="Arial" charset="0"/>
                <a:cs typeface="Arial" charset="0"/>
              </a:rPr>
              <a:t>Kepler</a:t>
            </a:r>
            <a:r>
              <a:rPr lang="en-GB" sz="2000" dirty="0" smtClean="0">
                <a:latin typeface="Arial" charset="0"/>
                <a:cs typeface="Arial" charset="0"/>
              </a:rPr>
              <a:t> is supported by the NSF-funded </a:t>
            </a:r>
            <a:r>
              <a:rPr lang="en-GB" sz="2000" dirty="0" err="1" smtClean="0">
                <a:latin typeface="Arial" charset="0"/>
                <a:cs typeface="Arial" charset="0"/>
              </a:rPr>
              <a:t>Kepler</a:t>
            </a:r>
            <a:r>
              <a:rPr lang="en-GB" sz="2000" dirty="0" smtClean="0">
                <a:latin typeface="Arial" charset="0"/>
                <a:cs typeface="Arial" charset="0"/>
              </a:rPr>
              <a:t>/CORE team, which spans several of the key institutions that originated the </a:t>
            </a:r>
            <a:r>
              <a:rPr lang="en-GB" sz="2000" dirty="0" err="1" smtClean="0">
                <a:latin typeface="Arial" charset="0"/>
                <a:cs typeface="Arial" charset="0"/>
              </a:rPr>
              <a:t>Kepler</a:t>
            </a:r>
            <a:r>
              <a:rPr lang="en-GB" sz="2000" dirty="0" smtClean="0">
                <a:latin typeface="Arial" charset="0"/>
                <a:cs typeface="Arial" charset="0"/>
              </a:rPr>
              <a:t> project: UC Davis, UC Santa Barbara, and UC San Diego</a:t>
            </a:r>
            <a:endParaRPr lang="pl-PL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8000"/>
              </a:lnSpc>
            </a:pPr>
            <a:r>
              <a:rPr lang="en-US" sz="2000" dirty="0">
                <a:latin typeface="Arial" charset="0"/>
                <a:cs typeface="Arial" charset="0"/>
              </a:rPr>
              <a:t>U</a:t>
            </a:r>
            <a:r>
              <a:rPr lang="en-US" sz="2000" dirty="0" smtClean="0">
                <a:latin typeface="Arial" charset="0"/>
                <a:cs typeface="Arial" charset="0"/>
              </a:rPr>
              <a:t>seful across disciplines: Ecology, Engineering, Geology, Physics, ...</a:t>
            </a:r>
            <a:endParaRPr lang="pl-PL" sz="2000" dirty="0" smtClean="0">
              <a:latin typeface="Arial" charset="0"/>
              <a:cs typeface="Arial" charset="0"/>
            </a:endParaRPr>
          </a:p>
        </p:txBody>
      </p:sp>
      <p:sp>
        <p:nvSpPr>
          <p:cNvPr id="614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0E34A06-76F5-4D09-8E62-788CAE219B88}" type="slidenum">
              <a:rPr lang="en-US" smtClean="0">
                <a:solidFill>
                  <a:schemeClr val="bg1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6151" name="Picture 15" descr="KeplerLogoVector_Green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28713"/>
            <a:ext cx="220980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4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1000"/>
              </a:lnSpc>
              <a:spcAft>
                <a:spcPts val="1163"/>
              </a:spcAft>
            </a:pPr>
            <a:r>
              <a:rPr lang="pl-PL" sz="2400" b="1" smtClean="0">
                <a:latin typeface="Tahoma" pitchFamily="34" charset="0"/>
                <a:cs typeface="Arial" charset="0"/>
              </a:rPr>
              <a:t>About Kepler</a:t>
            </a:r>
            <a:endParaRPr lang="en-GB" sz="2400" b="1" smtClean="0">
              <a:latin typeface="Tahoma" pitchFamily="34" charset="0"/>
              <a:cs typeface="Arial" charset="0"/>
            </a:endParaRPr>
          </a:p>
        </p:txBody>
      </p:sp>
      <p:sp>
        <p:nvSpPr>
          <p:cNvPr id="8195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latin typeface="Arial" charset="0"/>
                <a:cs typeface="Arial" charset="0"/>
              </a:rPr>
              <a:t>Kepler</a:t>
            </a:r>
            <a:r>
              <a:rPr lang="en-US" sz="2400" dirty="0" smtClean="0">
                <a:latin typeface="Arial" charset="0"/>
                <a:cs typeface="Arial" charset="0"/>
              </a:rPr>
              <a:t> is a Java based tool for building and executing workflows</a:t>
            </a:r>
          </a:p>
          <a:p>
            <a:pPr eaLnBrk="1" hangingPunct="1"/>
            <a:r>
              <a:rPr lang="en-US" sz="2400" dirty="0" err="1" smtClean="0">
                <a:latin typeface="Arial" charset="0"/>
                <a:cs typeface="Arial" charset="0"/>
              </a:rPr>
              <a:t>Kepler</a:t>
            </a:r>
            <a:r>
              <a:rPr lang="en-US" sz="2400" dirty="0" smtClean="0">
                <a:latin typeface="Arial" charset="0"/>
                <a:cs typeface="Arial" charset="0"/>
              </a:rPr>
              <a:t> allows using existing elements</a:t>
            </a:r>
          </a:p>
          <a:p>
            <a:pPr eaLnBrk="1" hangingPunct="1"/>
            <a:r>
              <a:rPr lang="en-US" sz="2400" dirty="0" err="1" smtClean="0">
                <a:latin typeface="Arial" charset="0"/>
                <a:cs typeface="Arial" charset="0"/>
              </a:rPr>
              <a:t>Kepler</a:t>
            </a:r>
            <a:r>
              <a:rPr lang="en-US" sz="2400" dirty="0" smtClean="0">
                <a:latin typeface="Arial" charset="0"/>
                <a:cs typeface="Arial" charset="0"/>
              </a:rPr>
              <a:t> allows you to extend it by creating new elements</a:t>
            </a:r>
          </a:p>
          <a:p>
            <a:pPr eaLnBrk="1" hangingPunct="1"/>
            <a:r>
              <a:rPr lang="en-US" sz="2400" dirty="0" err="1" smtClean="0">
                <a:latin typeface="Arial" charset="0"/>
                <a:cs typeface="Arial" charset="0"/>
              </a:rPr>
              <a:t>Kepler</a:t>
            </a:r>
            <a:r>
              <a:rPr lang="en-US" sz="2400" dirty="0" smtClean="0">
                <a:latin typeface="Arial" charset="0"/>
                <a:cs typeface="Arial" charset="0"/>
              </a:rPr>
              <a:t> is an Open Source project (BSD License)</a:t>
            </a:r>
            <a:endParaRPr lang="pl-PL" sz="2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pl-PL" sz="24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US" sz="2400" dirty="0" err="1" smtClean="0">
                <a:latin typeface="Arial" charset="0"/>
                <a:cs typeface="Arial" charset="0"/>
              </a:rPr>
              <a:t>Kepler</a:t>
            </a:r>
            <a:r>
              <a:rPr lang="en-US" sz="2400" dirty="0" smtClean="0">
                <a:latin typeface="Arial" charset="0"/>
                <a:cs typeface="Arial" charset="0"/>
              </a:rPr>
              <a:t> can support you with: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building and executing workflows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executing tasks locally</a:t>
            </a:r>
          </a:p>
          <a:p>
            <a:pPr lvl="1" eaLnBrk="1" hangingPunct="1"/>
            <a:r>
              <a:rPr lang="en-US" sz="2000" dirty="0" smtClean="0">
                <a:latin typeface="Arial" charset="0"/>
                <a:cs typeface="Arial" charset="0"/>
              </a:rPr>
              <a:t>executing tasks within distributed environments</a:t>
            </a:r>
          </a:p>
          <a:p>
            <a:pPr algn="ctr" eaLnBrk="1" hangingPunct="1"/>
            <a:r>
              <a:rPr lang="en-US" sz="2400" b="1" dirty="0" smtClean="0">
                <a:latin typeface="Arial" charset="0"/>
                <a:cs typeface="Arial" charset="0"/>
              </a:rPr>
              <a:t>http://kepler-project.org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A28D57E-2238-4791-A1FB-1842786E407B}" type="slidenum">
              <a:rPr lang="en-US" smtClean="0">
                <a:solidFill>
                  <a:schemeClr val="bg1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616507"/>
            <a:ext cx="3456384" cy="190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98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01000"/>
              </a:lnSpc>
              <a:spcAft>
                <a:spcPts val="1163"/>
              </a:spcAft>
            </a:pPr>
            <a:r>
              <a:rPr lang="en-US" sz="2400" b="1" dirty="0" err="1" smtClean="0">
                <a:latin typeface="Tahoma" pitchFamily="34" charset="0"/>
                <a:cs typeface="Arial" charset="0"/>
              </a:rPr>
              <a:t>Serpens</a:t>
            </a:r>
            <a:r>
              <a:rPr lang="pl-PL" sz="2400" b="1" dirty="0" smtClean="0">
                <a:latin typeface="Tahoma" pitchFamily="34" charset="0"/>
                <a:cs typeface="Arial" charset="0"/>
              </a:rPr>
              <a:t> </a:t>
            </a:r>
            <a:r>
              <a:rPr lang="pl-PL" sz="2400" b="1" dirty="0" err="1" smtClean="0">
                <a:latin typeface="Tahoma" pitchFamily="34" charset="0"/>
                <a:cs typeface="Arial" charset="0"/>
              </a:rPr>
              <a:t>suite</a:t>
            </a:r>
            <a:r>
              <a:rPr lang="en-US" sz="2400" b="1" dirty="0" smtClean="0">
                <a:latin typeface="Tahoma" pitchFamily="34" charset="0"/>
                <a:cs typeface="Arial" charset="0"/>
              </a:rPr>
              <a:t> for </a:t>
            </a:r>
            <a:r>
              <a:rPr lang="en-US" sz="2400" b="1" dirty="0" err="1" smtClean="0">
                <a:latin typeface="Tahoma" pitchFamily="34" charset="0"/>
                <a:cs typeface="Arial" charset="0"/>
              </a:rPr>
              <a:t>Kepler</a:t>
            </a:r>
            <a:endParaRPr lang="en-US" sz="2400" b="1" dirty="0" smtClean="0">
              <a:latin typeface="Tahoma" pitchFamily="34" charset="0"/>
              <a:cs typeface="Arial" charset="0"/>
            </a:endParaRP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Serpens</a:t>
            </a:r>
            <a:r>
              <a:rPr lang="en-US" sz="2400" dirty="0" smtClean="0"/>
              <a:t>:</a:t>
            </a:r>
          </a:p>
          <a:p>
            <a:pPr lvl="1" eaLnBrk="1" hangingPunct="1">
              <a:defRPr/>
            </a:pPr>
            <a:r>
              <a:rPr lang="en-US" sz="2000" dirty="0" smtClean="0"/>
              <a:t>Actors, workflows, templates for using grid middleware:</a:t>
            </a:r>
          </a:p>
          <a:p>
            <a:pPr lvl="2" eaLnBrk="1" hangingPunct="1">
              <a:defRPr/>
            </a:pPr>
            <a:r>
              <a:rPr lang="en-US" sz="1600" dirty="0" err="1" smtClean="0"/>
              <a:t>gLite</a:t>
            </a:r>
            <a:endParaRPr lang="en-US" sz="1600" dirty="0" smtClean="0"/>
          </a:p>
          <a:p>
            <a:pPr lvl="2" eaLnBrk="1" hangingPunct="1">
              <a:defRPr/>
            </a:pPr>
            <a:r>
              <a:rPr lang="en-US" sz="1600" dirty="0" err="1" smtClean="0"/>
              <a:t>Unicore</a:t>
            </a:r>
            <a:endParaRPr lang="en-US" sz="1600" dirty="0" smtClean="0"/>
          </a:p>
          <a:p>
            <a:pPr lvl="1" eaLnBrk="1" hangingPunct="1">
              <a:defRPr/>
            </a:pPr>
            <a:r>
              <a:rPr lang="en-US" sz="2000" dirty="0" smtClean="0"/>
              <a:t>Accessing cloud:</a:t>
            </a:r>
          </a:p>
          <a:p>
            <a:pPr lvl="2" eaLnBrk="1" hangingPunct="1">
              <a:defRPr/>
            </a:pPr>
            <a:r>
              <a:rPr lang="en-US" sz="1600" dirty="0" err="1" smtClean="0"/>
              <a:t>OpenNebula</a:t>
            </a:r>
            <a:endParaRPr lang="en-US" sz="1600" dirty="0" smtClean="0"/>
          </a:p>
          <a:p>
            <a:pPr lvl="2" eaLnBrk="1" hangingPunct="1">
              <a:defRPr/>
            </a:pPr>
            <a:r>
              <a:rPr lang="en-US" sz="1600" dirty="0" smtClean="0"/>
              <a:t>Amazon EC2</a:t>
            </a:r>
          </a:p>
          <a:p>
            <a:pPr eaLnBrk="1" hangingPunct="1">
              <a:defRPr/>
            </a:pPr>
            <a:r>
              <a:rPr lang="en-US" sz="2400" dirty="0" smtClean="0"/>
              <a:t>Developed under EU FP7 </a:t>
            </a:r>
            <a:r>
              <a:rPr lang="en-US" sz="2400" dirty="0" err="1" smtClean="0"/>
              <a:t>Euforia</a:t>
            </a:r>
            <a:r>
              <a:rPr lang="en-US" sz="2400" dirty="0" smtClean="0"/>
              <a:t> project</a:t>
            </a:r>
          </a:p>
          <a:p>
            <a:pPr eaLnBrk="1" hangingPunct="1">
              <a:defRPr/>
            </a:pPr>
            <a:r>
              <a:rPr lang="en-US" sz="2400" dirty="0" smtClean="0"/>
              <a:t>Used</a:t>
            </a:r>
            <a:r>
              <a:rPr lang="pl-PL" sz="2400" dirty="0" smtClean="0"/>
              <a:t> </a:t>
            </a:r>
            <a:r>
              <a:rPr lang="pl-PL" sz="2400" dirty="0" err="1" smtClean="0"/>
              <a:t>initially</a:t>
            </a:r>
            <a:r>
              <a:rPr lang="en-US" sz="2400" dirty="0" smtClean="0"/>
              <a:t> by Fusion community</a:t>
            </a:r>
          </a:p>
          <a:p>
            <a:pPr eaLnBrk="1" hangingPunct="1">
              <a:defRPr/>
            </a:pPr>
            <a:r>
              <a:rPr lang="en-US" sz="2400" dirty="0" smtClean="0"/>
              <a:t>Support for new workflow</a:t>
            </a:r>
            <a:r>
              <a:rPr lang="pl-PL" sz="2400" dirty="0" smtClean="0"/>
              <a:t>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cases</a:t>
            </a:r>
            <a:r>
              <a:rPr lang="pl-PL" sz="2400" dirty="0" smtClean="0"/>
              <a:t> and</a:t>
            </a:r>
            <a:r>
              <a:rPr lang="en-US" sz="2400" dirty="0" smtClean="0"/>
              <a:t> scenarios as a part of SA3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2400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2400" dirty="0" smtClean="0"/>
              <a:t>		</a:t>
            </a:r>
            <a:r>
              <a:rPr lang="en-US" sz="2400" dirty="0" smtClean="0"/>
              <a:t>http://serpens.psnc.pl</a:t>
            </a:r>
            <a:endParaRPr lang="en-US" sz="2400" dirty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5FEC7B7-C3E4-4685-8717-AEAE460BC30D}" type="slidenum">
              <a:rPr lang="en-US" smtClean="0">
                <a:solidFill>
                  <a:schemeClr val="bg1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9292" y="3690938"/>
            <a:ext cx="1720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6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349500"/>
            <a:ext cx="15430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661025"/>
            <a:ext cx="10033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66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pl-PL" sz="2400" b="1">
                <a:solidFill>
                  <a:srgbClr val="FFFFFF"/>
                </a:solidFill>
                <a:latin typeface="Sans" pitchFamily="32" charset="0"/>
                <a:cs typeface="Tahoma" pitchFamily="32" charset="0"/>
              </a:rPr>
              <a:t>Serpens suite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11188" y="1412875"/>
            <a:ext cx="807561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ClrTx/>
              <a:buFontTx/>
              <a:buNone/>
            </a:pPr>
            <a:r>
              <a:rPr lang="en-US" sz="2400" dirty="0">
                <a:latin typeface="Sans" pitchFamily="32" charset="0"/>
              </a:rPr>
              <a:t>All modules and external libraries are available under BSD license or compatible.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 dirty="0">
              <a:latin typeface="Sans" pitchFamily="32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en-US" sz="2400" dirty="0" err="1">
                <a:latin typeface="Sans" pitchFamily="32" charset="0"/>
              </a:rPr>
              <a:t>Serpens</a:t>
            </a:r>
            <a:r>
              <a:rPr lang="en-US" sz="2400" dirty="0">
                <a:latin typeface="Sans" pitchFamily="32" charset="0"/>
              </a:rPr>
              <a:t> was successfully validated by </a:t>
            </a:r>
            <a:r>
              <a:rPr lang="en-US" sz="2400" dirty="0" err="1">
                <a:latin typeface="Sans" pitchFamily="32" charset="0"/>
              </a:rPr>
              <a:t>Kepler</a:t>
            </a:r>
            <a:r>
              <a:rPr lang="en-US" sz="2400" dirty="0">
                <a:latin typeface="Sans" pitchFamily="32" charset="0"/>
              </a:rPr>
              <a:t> developers and was incorporated within its official repository</a:t>
            </a:r>
            <a:r>
              <a:rPr lang="en-US" sz="2400" dirty="0" smtClean="0">
                <a:latin typeface="Sans" pitchFamily="32" charset="0"/>
              </a:rPr>
              <a:t>.</a:t>
            </a:r>
            <a:r>
              <a:rPr lang="pl-PL" sz="2400" dirty="0" smtClean="0">
                <a:latin typeface="Sans" pitchFamily="32" charset="0"/>
              </a:rPr>
              <a:t> </a:t>
            </a:r>
            <a:r>
              <a:rPr lang="pl-PL" sz="2400" dirty="0" err="1" smtClean="0">
                <a:latin typeface="Sans" pitchFamily="32" charset="0"/>
              </a:rPr>
              <a:t>Available</a:t>
            </a:r>
            <a:r>
              <a:rPr lang="pl-PL" sz="2400" dirty="0" smtClean="0">
                <a:latin typeface="Sans" pitchFamily="32" charset="0"/>
              </a:rPr>
              <a:t> in the </a:t>
            </a:r>
            <a:r>
              <a:rPr lang="pl-PL" sz="2400" dirty="0" err="1" smtClean="0">
                <a:latin typeface="Sans" pitchFamily="32" charset="0"/>
              </a:rPr>
              <a:t>release</a:t>
            </a:r>
            <a:r>
              <a:rPr lang="pl-PL" sz="2400" dirty="0" smtClean="0">
                <a:latin typeface="Sans" pitchFamily="32" charset="0"/>
              </a:rPr>
              <a:t> 2.2</a:t>
            </a:r>
            <a:endParaRPr lang="en-US" sz="2400" dirty="0">
              <a:latin typeface="Sans" pitchFamily="32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 dirty="0">
              <a:latin typeface="Sans" pitchFamily="32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en-US" sz="2400" dirty="0" err="1">
                <a:latin typeface="Sans" pitchFamily="32" charset="0"/>
              </a:rPr>
              <a:t>Serpens</a:t>
            </a:r>
            <a:r>
              <a:rPr lang="en-US" sz="2400" dirty="0">
                <a:latin typeface="Sans" pitchFamily="32" charset="0"/>
              </a:rPr>
              <a:t> belongs to Distributed Execution interest group and as such is listed on </a:t>
            </a:r>
            <a:r>
              <a:rPr lang="en-US" sz="2400" dirty="0" err="1">
                <a:latin typeface="Sans" pitchFamily="32" charset="0"/>
              </a:rPr>
              <a:t>Kepler</a:t>
            </a:r>
            <a:r>
              <a:rPr lang="en-US" sz="2400" dirty="0">
                <a:latin typeface="Sans" pitchFamily="32" charset="0"/>
              </a:rPr>
              <a:t> webpage.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endParaRPr lang="en-US" sz="2400" dirty="0">
              <a:latin typeface="Sans" pitchFamily="32" charset="0"/>
            </a:endParaRP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en-US" sz="2400" dirty="0">
                <a:latin typeface="Sans" pitchFamily="32" charset="0"/>
              </a:rPr>
              <a:t>http://serpens.psnc.pl/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019925" y="6356350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buClrTx/>
              <a:buFontTx/>
              <a:buNone/>
            </a:pPr>
            <a:fld id="{2A2731AF-1AC5-4319-87BD-A24F617B43A5}" type="slidenum">
              <a:rPr lang="en-US" sz="1200">
                <a:solidFill>
                  <a:srgbClr val="FFFFFF"/>
                </a:solidFill>
              </a:rPr>
              <a:pPr algn="r">
                <a:buClrTx/>
                <a:buFontTx/>
                <a:buNone/>
              </a:pPr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88" y="4498975"/>
            <a:ext cx="1543050" cy="143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Footer Placeholder 4"/>
          <p:cNvSpPr txBox="1">
            <a:spLocks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0" fontAlgn="auto" latinLnBrk="0" hangingPunct="0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dirty="0" smtClean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2746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1000"/>
              </a:lnSpc>
              <a:spcAft>
                <a:spcPts val="1163"/>
              </a:spcAft>
            </a:pPr>
            <a:r>
              <a:rPr lang="pl-PL" sz="2400" b="1" dirty="0">
                <a:latin typeface="Tahoma" pitchFamily="34" charset="0"/>
                <a:cs typeface="Arial" charset="0"/>
              </a:rPr>
              <a:t>SA3 </a:t>
            </a:r>
            <a:r>
              <a:rPr lang="pl-PL" sz="2400" b="1" dirty="0" err="1" smtClean="0">
                <a:latin typeface="Tahoma" pitchFamily="34" charset="0"/>
                <a:cs typeface="Arial" charset="0"/>
              </a:rPr>
              <a:t>workflows</a:t>
            </a:r>
            <a:r>
              <a:rPr lang="pl-PL" sz="2400" b="1" dirty="0" smtClean="0">
                <a:latin typeface="Tahoma" pitchFamily="34" charset="0"/>
                <a:cs typeface="Arial" charset="0"/>
              </a:rPr>
              <a:t> </a:t>
            </a:r>
            <a:r>
              <a:rPr lang="pl-PL" sz="2400" b="1" dirty="0" err="1">
                <a:latin typeface="Tahoma" pitchFamily="34" charset="0"/>
                <a:cs typeface="Arial" charset="0"/>
              </a:rPr>
              <a:t>support</a:t>
            </a:r>
            <a:r>
              <a:rPr lang="pl-PL" sz="2400" b="1" dirty="0">
                <a:latin typeface="Tahoma" pitchFamily="34" charset="0"/>
                <a:cs typeface="Arial" charset="0"/>
              </a:rPr>
              <a:t> </a:t>
            </a:r>
            <a:r>
              <a:rPr lang="pl-PL" sz="2400" b="1" dirty="0" err="1">
                <a:latin typeface="Tahoma" pitchFamily="34" charset="0"/>
                <a:cs typeface="Arial" charset="0"/>
              </a:rPr>
              <a:t>activity</a:t>
            </a:r>
            <a:endParaRPr lang="en-US" sz="2400" b="1" dirty="0">
              <a:latin typeface="Tahoma" pitchFamily="34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EGI TF Lyon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611560" y="1412776"/>
            <a:ext cx="8075612" cy="3024335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Kepler</a:t>
            </a:r>
            <a:r>
              <a:rPr lang="en-US" sz="2000" dirty="0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 actors for </a:t>
            </a:r>
            <a:r>
              <a:rPr lang="en-US" sz="2000" dirty="0" err="1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gLite</a:t>
            </a:r>
            <a:r>
              <a:rPr lang="en-US" sz="2000" dirty="0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 and UNICORE fully operational</a:t>
            </a:r>
            <a:endParaRPr lang="en-US" sz="2000" dirty="0" smtClean="0"/>
          </a:p>
          <a:p>
            <a:r>
              <a:rPr lang="en-US" sz="2000" dirty="0" smtClean="0"/>
              <a:t>Dissemination activities and training aimed to show the possibilities of the developments.</a:t>
            </a:r>
          </a:p>
          <a:p>
            <a:pPr lvl="1"/>
            <a:r>
              <a:rPr lang="en-US" sz="1600" dirty="0" smtClean="0"/>
              <a:t>Hands-on training session during last EGI UF</a:t>
            </a:r>
          </a:p>
          <a:p>
            <a:pPr lvl="1"/>
            <a:r>
              <a:rPr lang="en-US" sz="1600" dirty="0" smtClean="0"/>
              <a:t>Presentations, publications (e.g. EPS on Plasma Physics, )</a:t>
            </a:r>
          </a:p>
          <a:p>
            <a:r>
              <a:rPr lang="en-US" sz="2000" dirty="0" smtClean="0"/>
              <a:t>Generic workflows scenarios templates implemented:</a:t>
            </a:r>
          </a:p>
          <a:p>
            <a:pPr lvl="1"/>
            <a:r>
              <a:rPr lang="en-US" sz="1600" dirty="0" smtClean="0"/>
              <a:t>Single task - single task - … </a:t>
            </a:r>
          </a:p>
          <a:p>
            <a:pPr lvl="1"/>
            <a:r>
              <a:rPr lang="en-US" sz="1600" dirty="0" smtClean="0"/>
              <a:t>Single task - parametric task</a:t>
            </a:r>
          </a:p>
          <a:p>
            <a:pPr lvl="1"/>
            <a:r>
              <a:rPr lang="en-US" sz="1600" dirty="0" smtClean="0"/>
              <a:t>Cascade of parametric tasks</a:t>
            </a:r>
          </a:p>
          <a:p>
            <a:pPr lvl="1"/>
            <a:r>
              <a:rPr lang="en-US" sz="1600" dirty="0" smtClean="0"/>
              <a:t>Several types of Advanced Loops</a:t>
            </a:r>
          </a:p>
          <a:p>
            <a:pPr marL="165100" lvl="2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Supporting users with tuning to specific application use cases: </a:t>
            </a:r>
          </a:p>
          <a:p>
            <a:pPr marL="6223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800" dirty="0" smtClean="0">
                <a:solidFill>
                  <a:srgbClr val="000000"/>
                </a:solidFill>
                <a:ea typeface="AR PL UMing HK" charset="0"/>
                <a:cs typeface="AR PL UMing HK" charset="0"/>
              </a:rPr>
              <a:t>VMEC - DKES</a:t>
            </a:r>
          </a:p>
          <a:p>
            <a:pPr marL="6223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800" dirty="0" smtClean="0"/>
              <a:t>CHEASE - MARS-F</a:t>
            </a:r>
          </a:p>
          <a:p>
            <a:pPr marL="6223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z="1800" dirty="0" smtClean="0"/>
              <a:t>ASTRA - TRUBA</a:t>
            </a:r>
          </a:p>
          <a:p>
            <a:pPr marL="622300" lvl="3" indent="-215900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n-US" dirty="0" smtClean="0">
              <a:solidFill>
                <a:srgbClr val="000000"/>
              </a:solidFill>
              <a:ea typeface="AR PL UMing HK" charset="0"/>
              <a:cs typeface="AR PL UMing HK" charset="0"/>
            </a:endParaRPr>
          </a:p>
          <a:p>
            <a:pPr marL="457200" lvl="1" indent="0">
              <a:buNone/>
            </a:pPr>
            <a:endParaRPr lang="en-US" sz="1600" dirty="0"/>
          </a:p>
        </p:txBody>
      </p:sp>
      <p:pic>
        <p:nvPicPr>
          <p:cNvPr id="7" name="Picture 4" descr="Christian-status-lo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356992"/>
            <a:ext cx="2376264" cy="133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59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1000"/>
              </a:lnSpc>
              <a:spcAft>
                <a:spcPts val="1163"/>
              </a:spcAft>
            </a:pPr>
            <a:r>
              <a:rPr lang="pl-PL" sz="2400" b="1" dirty="0" err="1">
                <a:latin typeface="Tahoma" pitchFamily="34" charset="0"/>
                <a:cs typeface="Arial" charset="0"/>
              </a:rPr>
              <a:t>Example</a:t>
            </a:r>
            <a:r>
              <a:rPr lang="pl-PL" sz="2400" b="1" dirty="0">
                <a:latin typeface="Tahoma" pitchFamily="34" charset="0"/>
                <a:cs typeface="Arial" charset="0"/>
              </a:rPr>
              <a:t> </a:t>
            </a:r>
            <a:r>
              <a:rPr lang="pl-PL" sz="2400" b="1" dirty="0" err="1">
                <a:latin typeface="Tahoma" pitchFamily="34" charset="0"/>
                <a:cs typeface="Arial" charset="0"/>
              </a:rPr>
              <a:t>scenario</a:t>
            </a:r>
            <a:endParaRPr lang="en-US" sz="2400" b="1" dirty="0">
              <a:latin typeface="Tahoma" pitchFamily="34" charset="0"/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55576" y="2890010"/>
            <a:ext cx="1295400" cy="838200"/>
          </a:xfrm>
          <a:prstGeom prst="wedgeRoundRectCallout">
            <a:avLst>
              <a:gd name="adj1" fmla="val -58824"/>
              <a:gd name="adj2" fmla="val 290153"/>
              <a:gd name="adj3" fmla="val 16667"/>
            </a:avLst>
          </a:prstGeom>
          <a:solidFill>
            <a:srgbClr val="99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392" tIns="45696" rIns="91392" bIns="45696" anchor="ctr"/>
          <a:lstStyle/>
          <a:p>
            <a:pPr algn="ctr" hangingPunct="1">
              <a:lnSpc>
                <a:spcPct val="87000"/>
              </a:lnSpc>
              <a:buSzPct val="100000"/>
              <a:buFont typeface="Arial" charset="0"/>
              <a:buNone/>
            </a:pPr>
            <a:endParaRPr lang="en-US" sz="3600">
              <a:cs typeface="Arial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773288" y="2707447"/>
            <a:ext cx="1873250" cy="1008063"/>
          </a:xfrm>
          <a:prstGeom prst="wedgeRoundRectCallout">
            <a:avLst>
              <a:gd name="adj1" fmla="val 180171"/>
              <a:gd name="adj2" fmla="val -154880"/>
              <a:gd name="adj3" fmla="val 16667"/>
            </a:avLst>
          </a:prstGeom>
          <a:solidFill>
            <a:srgbClr val="99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392" tIns="45696" rIns="91392" bIns="45696" anchor="ctr"/>
          <a:lstStyle/>
          <a:p>
            <a:pPr algn="ctr" hangingPunct="1">
              <a:lnSpc>
                <a:spcPct val="87000"/>
              </a:lnSpc>
              <a:buSzPct val="100000"/>
              <a:buFont typeface="Arial" charset="0"/>
              <a:buNone/>
            </a:pPr>
            <a:endParaRPr lang="en-US" sz="3600">
              <a:cs typeface="Arial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555801" y="4795010"/>
            <a:ext cx="2449512" cy="1081087"/>
          </a:xfrm>
          <a:prstGeom prst="wedgeRoundRectCallout">
            <a:avLst>
              <a:gd name="adj1" fmla="val 123042"/>
              <a:gd name="adj2" fmla="val 22833"/>
              <a:gd name="adj3" fmla="val 16667"/>
            </a:avLst>
          </a:prstGeom>
          <a:solidFill>
            <a:srgbClr val="99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1392" tIns="45696" rIns="91392" bIns="45696" anchor="ctr"/>
          <a:lstStyle/>
          <a:p>
            <a:pPr algn="ctr" hangingPunct="1">
              <a:lnSpc>
                <a:spcPct val="87000"/>
              </a:lnSpc>
              <a:buSzPct val="100000"/>
              <a:buFont typeface="Arial" charset="0"/>
              <a:buNone/>
            </a:pPr>
            <a:endParaRPr lang="en-US" sz="3600">
              <a:cs typeface="Arial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907976" y="2986847"/>
            <a:ext cx="1008062" cy="67151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28" tIns="50366" rIns="100728" bIns="50366" anchor="ctr"/>
          <a:lstStyle/>
          <a:p>
            <a:pPr algn="ctr" defTabSz="503238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pl-PL" sz="2000">
                <a:solidFill>
                  <a:schemeClr val="tx1"/>
                </a:solidFill>
              </a:rPr>
              <a:t>Workflow:</a:t>
            </a:r>
          </a:p>
          <a:p>
            <a:pPr algn="ctr" defTabSz="503238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pl-PL" sz="2000">
                <a:solidFill>
                  <a:schemeClr val="tx1"/>
                </a:solidFill>
              </a:rPr>
              <a:t>Code 2,3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432351" y="3621847"/>
            <a:ext cx="1008062" cy="67151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28" tIns="50366" rIns="100728" bIns="50366" anchor="ctr"/>
          <a:lstStyle/>
          <a:p>
            <a:pPr algn="ctr" defTabSz="503238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pl-PL" sz="2000">
                <a:solidFill>
                  <a:schemeClr val="tx1"/>
                </a:solidFill>
              </a:rPr>
              <a:t>CODE 6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989188" y="2851910"/>
            <a:ext cx="1427163" cy="67151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28" tIns="50366" rIns="100728" bIns="50366" anchor="ctr"/>
          <a:lstStyle/>
          <a:p>
            <a:pPr algn="ctr" defTabSz="503238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pl-PL" sz="2000">
                <a:solidFill>
                  <a:schemeClr val="tx1"/>
                </a:solidFill>
              </a:rPr>
              <a:t>CODE 4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2773288" y="5014085"/>
            <a:ext cx="1984375" cy="671512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28" tIns="50366" rIns="100728" bIns="50366" anchor="ctr"/>
          <a:lstStyle/>
          <a:p>
            <a:pPr algn="ctr" defTabSz="503238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pl-PL" sz="2000">
                <a:solidFill>
                  <a:schemeClr val="tx1"/>
                </a:solidFill>
              </a:rPr>
              <a:t>CODE 5</a:t>
            </a:r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13" name="AutoShape 8"/>
          <p:cNvCxnSpPr>
            <a:cxnSpLocks noChangeShapeType="1"/>
            <a:stCxn id="10" idx="3"/>
            <a:endCxn id="14" idx="3"/>
          </p:cNvCxnSpPr>
          <p:nvPr/>
        </p:nvCxnSpPr>
        <p:spPr bwMode="auto">
          <a:xfrm flipH="1" flipV="1">
            <a:off x="4646538" y="1964497"/>
            <a:ext cx="1793875" cy="1993900"/>
          </a:xfrm>
          <a:prstGeom prst="bentConnector3">
            <a:avLst>
              <a:gd name="adj1" fmla="val -12653"/>
            </a:avLst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3206676" y="1627947"/>
            <a:ext cx="1439862" cy="671513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0728" tIns="50366" rIns="100728" bIns="50366" anchor="ctr"/>
          <a:lstStyle/>
          <a:p>
            <a:pPr algn="ctr" defTabSz="503238" hangingPunct="1">
              <a:lnSpc>
                <a:spcPct val="100000"/>
              </a:lnSpc>
              <a:buClrTx/>
              <a:buSzTx/>
              <a:buFontTx/>
              <a:buNone/>
            </a:pPr>
            <a:r>
              <a:rPr lang="pl-PL" sz="2000">
                <a:solidFill>
                  <a:schemeClr val="tx1"/>
                </a:solidFill>
              </a:rPr>
              <a:t>CODE 1</a:t>
            </a:r>
            <a:endParaRPr lang="en-US" sz="2000">
              <a:solidFill>
                <a:schemeClr val="tx1"/>
              </a:solidFill>
            </a:endParaRPr>
          </a:p>
        </p:txBody>
      </p:sp>
      <p:cxnSp>
        <p:nvCxnSpPr>
          <p:cNvPr id="15" name="AutoShape 13"/>
          <p:cNvCxnSpPr>
            <a:cxnSpLocks noChangeShapeType="1"/>
            <a:stCxn id="14" idx="1"/>
            <a:endCxn id="9" idx="1"/>
          </p:cNvCxnSpPr>
          <p:nvPr/>
        </p:nvCxnSpPr>
        <p:spPr bwMode="auto">
          <a:xfrm rot="10800000" flipV="1">
            <a:off x="907976" y="1964497"/>
            <a:ext cx="2298700" cy="1358900"/>
          </a:xfrm>
          <a:prstGeom prst="bentConnector3">
            <a:avLst>
              <a:gd name="adj1" fmla="val 109944"/>
            </a:avLst>
          </a:prstGeom>
          <a:noFill/>
          <a:ln w="38100">
            <a:solidFill>
              <a:srgbClr val="0099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4"/>
          <p:cNvCxnSpPr>
            <a:cxnSpLocks noChangeShapeType="1"/>
            <a:stCxn id="9" idx="3"/>
            <a:endCxn id="11" idx="1"/>
          </p:cNvCxnSpPr>
          <p:nvPr/>
        </p:nvCxnSpPr>
        <p:spPr bwMode="auto">
          <a:xfrm flipV="1">
            <a:off x="1916038" y="3188460"/>
            <a:ext cx="1073150" cy="134937"/>
          </a:xfrm>
          <a:prstGeom prst="bentConnector3">
            <a:avLst>
              <a:gd name="adj1" fmla="val 49852"/>
            </a:avLst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6"/>
          <p:cNvCxnSpPr>
            <a:cxnSpLocks noChangeShapeType="1"/>
            <a:stCxn id="9" idx="3"/>
            <a:endCxn id="12" idx="1"/>
          </p:cNvCxnSpPr>
          <p:nvPr/>
        </p:nvCxnSpPr>
        <p:spPr bwMode="auto">
          <a:xfrm>
            <a:off x="1916038" y="3323397"/>
            <a:ext cx="857250" cy="2027238"/>
          </a:xfrm>
          <a:prstGeom prst="bentConnector3">
            <a:avLst>
              <a:gd name="adj1" fmla="val 49815"/>
            </a:avLst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17"/>
          <p:cNvCxnSpPr>
            <a:cxnSpLocks noChangeShapeType="1"/>
            <a:stCxn id="11" idx="3"/>
            <a:endCxn id="10" idx="0"/>
          </p:cNvCxnSpPr>
          <p:nvPr/>
        </p:nvCxnSpPr>
        <p:spPr bwMode="auto">
          <a:xfrm>
            <a:off x="4416351" y="3188460"/>
            <a:ext cx="1520825" cy="433387"/>
          </a:xfrm>
          <a:prstGeom prst="bentConnector2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8"/>
          <p:cNvCxnSpPr>
            <a:cxnSpLocks noChangeShapeType="1"/>
            <a:stCxn id="12" idx="3"/>
            <a:endCxn id="10" idx="2"/>
          </p:cNvCxnSpPr>
          <p:nvPr/>
        </p:nvCxnSpPr>
        <p:spPr bwMode="auto">
          <a:xfrm flipV="1">
            <a:off x="4757663" y="4293360"/>
            <a:ext cx="1179513" cy="1057275"/>
          </a:xfrm>
          <a:prstGeom prst="bentConnector2">
            <a:avLst/>
          </a:prstGeom>
          <a:noFill/>
          <a:ln w="38100">
            <a:solidFill>
              <a:schemeClr val="accent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427221" y="5010018"/>
            <a:ext cx="2378075" cy="57943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92" tIns="45696" rIns="91392" bIns="45696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9pPr>
          </a:lstStyle>
          <a:p>
            <a:pPr algn="ctr" eaLnBrk="1" hangingPunct="1">
              <a:lnSpc>
                <a:spcPct val="87000"/>
              </a:lnSpc>
              <a:buSzPct val="100000"/>
              <a:buFont typeface="Arial" charset="0"/>
              <a:buNone/>
            </a:pPr>
            <a:r>
              <a:rPr lang="pl-PL" sz="3600">
                <a:solidFill>
                  <a:schemeClr val="tx1"/>
                </a:solidFill>
                <a:cs typeface="Arial" charset="0"/>
              </a:rPr>
              <a:t>N</a:t>
            </a:r>
            <a:r>
              <a:rPr lang="en-US" sz="3600">
                <a:solidFill>
                  <a:schemeClr val="tx1"/>
                </a:solidFill>
                <a:cs typeface="Arial" charset="0"/>
              </a:rPr>
              <a:t>eed HPC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625927" y="1268760"/>
            <a:ext cx="2314575" cy="249078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92" tIns="45696" rIns="91392" bIns="45696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9pPr>
          </a:lstStyle>
          <a:p>
            <a:pPr algn="ctr" eaLnBrk="1" hangingPunct="1">
              <a:lnSpc>
                <a:spcPct val="87000"/>
              </a:lnSpc>
              <a:buSzPct val="100000"/>
              <a:buFont typeface="Arial" charset="0"/>
              <a:buNone/>
            </a:pPr>
            <a:r>
              <a:rPr lang="en-US" sz="3600">
                <a:solidFill>
                  <a:schemeClr val="tx1"/>
                </a:solidFill>
                <a:cs typeface="Arial" charset="0"/>
              </a:rPr>
              <a:t>Could run on the G</a:t>
            </a:r>
            <a:r>
              <a:rPr lang="pl-PL" sz="3600">
                <a:solidFill>
                  <a:schemeClr val="tx1"/>
                </a:solidFill>
                <a:cs typeface="Arial" charset="0"/>
              </a:rPr>
              <a:t>rid – parameter study</a:t>
            </a:r>
            <a:endParaRPr lang="en-US" sz="36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74538" y="5779360"/>
            <a:ext cx="2378075" cy="579437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92" tIns="45696" rIns="91392" bIns="45696">
            <a:spAutoFit/>
          </a:bodyPr>
          <a:lstStyle>
            <a:lvl1pPr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1pPr>
            <a:lvl2pPr marL="742950" indent="-28575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2pPr>
            <a:lvl3pPr marL="11430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3pPr>
            <a:lvl4pPr marL="16002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4pPr>
            <a:lvl5pPr marL="2057400" indent="-228600" eaLnBrk="0"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5pPr>
            <a:lvl6pPr marL="25146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6pPr>
            <a:lvl7pPr marL="29718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7pPr>
            <a:lvl8pPr marL="34290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8pPr>
            <a:lvl9pPr marL="3886200" indent="-228600" defTabSz="449263" eaLnBrk="0" fontAlgn="base" hangingPunct="0">
              <a:lnSpc>
                <a:spcPct val="10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>
                <a:solidFill>
                  <a:schemeClr val="bg1"/>
                </a:solidFill>
                <a:latin typeface="Arial" charset="0"/>
                <a:ea typeface="DejaVu Sans" pitchFamily="34" charset="2"/>
                <a:cs typeface="DejaVu Sans" pitchFamily="34" charset="2"/>
              </a:defRPr>
            </a:lvl9pPr>
          </a:lstStyle>
          <a:p>
            <a:pPr algn="ctr" eaLnBrk="1" hangingPunct="1">
              <a:lnSpc>
                <a:spcPct val="87000"/>
              </a:lnSpc>
              <a:buSzPct val="100000"/>
              <a:buFont typeface="Arial" charset="0"/>
              <a:buNone/>
            </a:pPr>
            <a:r>
              <a:rPr lang="pl-PL" sz="3600">
                <a:solidFill>
                  <a:schemeClr val="tx1"/>
                </a:solidFill>
                <a:cs typeface="Arial" charset="0"/>
              </a:rPr>
              <a:t>Remote wf</a:t>
            </a:r>
            <a:endParaRPr lang="en-US" sz="36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6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1000"/>
              </a:lnSpc>
              <a:spcAft>
                <a:spcPts val="1163"/>
              </a:spcAft>
            </a:pPr>
            <a:r>
              <a:rPr lang="pl-PL" sz="2400" b="1" dirty="0" err="1">
                <a:latin typeface="Tahoma" pitchFamily="34" charset="0"/>
                <a:cs typeface="Arial" charset="0"/>
              </a:rPr>
              <a:t>Example</a:t>
            </a:r>
            <a:r>
              <a:rPr lang="pl-PL" sz="2400" b="1" dirty="0">
                <a:latin typeface="Tahoma" pitchFamily="34" charset="0"/>
                <a:cs typeface="Arial" charset="0"/>
              </a:rPr>
              <a:t> </a:t>
            </a:r>
            <a:r>
              <a:rPr lang="pl-PL" sz="2400" b="1" dirty="0" err="1">
                <a:latin typeface="Tahoma" pitchFamily="34" charset="0"/>
                <a:cs typeface="Arial" charset="0"/>
              </a:rPr>
              <a:t>workflow:VMEC+DKES</a:t>
            </a:r>
            <a:endParaRPr lang="en-US" sz="2400" b="1" dirty="0">
              <a:latin typeface="Tahoma" pitchFamily="34" charset="0"/>
              <a:cs typeface="Arial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121-194E-403B-B45D-6620D351AB0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80970"/>
            <a:ext cx="835149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EGI TF Lyon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913" y="6376988"/>
            <a:ext cx="213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pl-PL" sz="1200" dirty="0" smtClean="0">
                <a:solidFill>
                  <a:srgbClr val="FFFFFF"/>
                </a:solidFill>
              </a:rPr>
              <a:t>22</a:t>
            </a:r>
            <a:r>
              <a:rPr lang="en-US" sz="1200" dirty="0" smtClean="0">
                <a:solidFill>
                  <a:srgbClr val="FFFFFF"/>
                </a:solidFill>
              </a:rPr>
              <a:t>/0</a:t>
            </a:r>
            <a:r>
              <a:rPr lang="pl-PL" sz="1200" dirty="0" smtClean="0">
                <a:solidFill>
                  <a:srgbClr val="FFFFFF"/>
                </a:solidFill>
              </a:rPr>
              <a:t>9</a:t>
            </a:r>
            <a:r>
              <a:rPr lang="en-US" sz="1200" dirty="0" smtClean="0">
                <a:solidFill>
                  <a:srgbClr val="FFFFFF"/>
                </a:solidFill>
              </a:rPr>
              <a:t>/11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42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-InSP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EG-InSPIRE</Template>
  <TotalTime>745</TotalTime>
  <Words>575</Words>
  <Application>Microsoft Macintosh PowerPoint</Application>
  <PresentationFormat>On-screen Show (4:3)</PresentationFormat>
  <Paragraphs>120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EG-InSPIRE</vt:lpstr>
      <vt:lpstr>Support for scientific workflows (Kepler)</vt:lpstr>
      <vt:lpstr>Outline</vt:lpstr>
      <vt:lpstr>About Kepler</vt:lpstr>
      <vt:lpstr>About Kepler</vt:lpstr>
      <vt:lpstr>Serpens suite for Kepler</vt:lpstr>
      <vt:lpstr>PowerPoint Presentation</vt:lpstr>
      <vt:lpstr>SA3 workflows support activity</vt:lpstr>
      <vt:lpstr>Example scenario</vt:lpstr>
      <vt:lpstr>Example workflow:VMEC+DKES</vt:lpstr>
      <vt:lpstr>Example workflow:Astra+Truba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Marcin Plociennik</dc:creator>
  <cp:lastModifiedBy>Jamie Shiers</cp:lastModifiedBy>
  <cp:revision>94</cp:revision>
  <cp:lastPrinted>2011-05-16T12:24:57Z</cp:lastPrinted>
  <dcterms:created xsi:type="dcterms:W3CDTF">2011-05-10T12:37:37Z</dcterms:created>
  <dcterms:modified xsi:type="dcterms:W3CDTF">2011-09-19T07:08:13Z</dcterms:modified>
</cp:coreProperties>
</file>