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tiff" ContentType="image/tiff"/>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290" r:id="rId3"/>
    <p:sldId id="259" r:id="rId4"/>
    <p:sldId id="307" r:id="rId5"/>
    <p:sldId id="329" r:id="rId6"/>
    <p:sldId id="324" r:id="rId7"/>
    <p:sldId id="308" r:id="rId8"/>
    <p:sldId id="309" r:id="rId9"/>
    <p:sldId id="310" r:id="rId10"/>
    <p:sldId id="311" r:id="rId11"/>
    <p:sldId id="326" r:id="rId12"/>
    <p:sldId id="313" r:id="rId13"/>
    <p:sldId id="263" r:id="rId14"/>
    <p:sldId id="274" r:id="rId15"/>
    <p:sldId id="275" r:id="rId16"/>
    <p:sldId id="269" r:id="rId17"/>
    <p:sldId id="264" r:id="rId18"/>
    <p:sldId id="284" r:id="rId19"/>
    <p:sldId id="285" r:id="rId20"/>
    <p:sldId id="327" r:id="rId21"/>
    <p:sldId id="312" r:id="rId22"/>
    <p:sldId id="277" r:id="rId23"/>
    <p:sldId id="314" r:id="rId24"/>
    <p:sldId id="297" r:id="rId25"/>
    <p:sldId id="298" r:id="rId26"/>
    <p:sldId id="316" r:id="rId27"/>
    <p:sldId id="317" r:id="rId28"/>
    <p:sldId id="318" r:id="rId29"/>
    <p:sldId id="301" r:id="rId30"/>
    <p:sldId id="320" r:id="rId31"/>
    <p:sldId id="321" r:id="rId32"/>
    <p:sldId id="322" r:id="rId33"/>
    <p:sldId id="271" r:id="rId34"/>
    <p:sldId id="328" r:id="rId35"/>
    <p:sldId id="306" r:id="rId36"/>
    <p:sldId id="258" r:id="rId37"/>
    <p:sldId id="330"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Grimshaw" initials="as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C81A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39" autoAdjust="0"/>
    <p:restoredTop sz="94660"/>
  </p:normalViewPr>
  <p:slideViewPr>
    <p:cSldViewPr snapToObjects="1">
      <p:cViewPr>
        <p:scale>
          <a:sx n="50" d="100"/>
          <a:sy n="50" d="100"/>
        </p:scale>
        <p:origin x="-780"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3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9-08T09:00:18.902" idx="2">
    <p:pos x="5322" y="3296"/>
    <p:text>This is a goal .. not a feature of the architecture at this instant</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defRPr>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defRPr>
            </a:lvl1pPr>
          </a:lstStyle>
          <a:p>
            <a:fld id="{0DEBEADA-3006-4216-BF34-A04F7760F7DC}" type="datetime1">
              <a:rPr lang="en-US"/>
              <a:pPr/>
              <a:t>9/22/2011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defRPr>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defRPr>
            </a:lvl1pPr>
          </a:lstStyle>
          <a:p>
            <a:fld id="{281BA153-0A78-4EEA-A453-206B2427C33F}"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defRPr>
            </a:lvl1pPr>
          </a:lstStyle>
          <a:p>
            <a:fld id="{D9B94BD4-63C4-4E4D-8932-B42BB61CC4B4}" type="datetime1">
              <a:rPr lang="en-US"/>
              <a:pPr/>
              <a:t>9/22/2011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defRPr>
            </a:lvl1pPr>
          </a:lstStyle>
          <a:p>
            <a:fld id="{83905C4C-9528-46A3-A385-9F86D9B53039}"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pitchFamily="-65"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salient features of XSEDE’s architecture and services provided….</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4F03AAF4-CA06-4023-AF3D-ABE172E37F7A}"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pitchFamily="-65" charset="-128"/>
                <a:cs typeface="+mn-cs"/>
              </a:rPr>
              <a:t>Paul Clements:</a:t>
            </a:r>
            <a:r>
              <a:rPr lang="en-US" sz="1200" kern="1200" baseline="0" dirty="0" smtClean="0">
                <a:solidFill>
                  <a:schemeClr val="tx1"/>
                </a:solidFill>
                <a:latin typeface="+mn-lt"/>
                <a:ea typeface="ＭＳ Ｐゴシック" pitchFamily="-65" charset="-128"/>
                <a:cs typeface="+mn-cs"/>
              </a:rPr>
              <a:t> </a:t>
            </a:r>
            <a:r>
              <a:rPr lang="en-US" sz="1200" kern="1200" dirty="0" smtClean="0">
                <a:solidFill>
                  <a:schemeClr val="tx1"/>
                </a:solidFill>
                <a:latin typeface="+mn-lt"/>
                <a:ea typeface="ＭＳ Ｐゴシック" pitchFamily="-65" charset="-128"/>
                <a:cs typeface="+mn-cs"/>
              </a:rPr>
              <a:t>I found myself wanting to hear you say that architecture is the primary design means for satisfying the needs and concerns of the system's stakeholders.   Now, that manifests itself as the system's elements (the word we prefer, since "component" to us is a run-time entity, and non-run-time elements -- modules -- are equally important) and how they interact.    I very much liked making architecture revision over time a first-class concern as well.</a:t>
            </a:r>
            <a:endParaRPr lang="en-US" dirty="0"/>
          </a:p>
        </p:txBody>
      </p:sp>
      <p:sp>
        <p:nvSpPr>
          <p:cNvPr id="4" name="Slide Number Placeholder 3"/>
          <p:cNvSpPr>
            <a:spLocks noGrp="1"/>
          </p:cNvSpPr>
          <p:nvPr>
            <p:ph type="sldNum" sz="quarter" idx="10"/>
          </p:nvPr>
        </p:nvSpPr>
        <p:spPr/>
        <p:txBody>
          <a:bodyPr/>
          <a:lstStyle/>
          <a:p>
            <a:fld id="{83905C4C-9528-46A3-A385-9F86D9B53039}" type="slidenum">
              <a:rPr lang="en-US" smtClean="0"/>
              <a:pPr/>
              <a:t>12</a:t>
            </a:fld>
            <a:endParaRPr lang="en-US"/>
          </a:p>
        </p:txBody>
      </p:sp>
    </p:spTree>
    <p:extLst>
      <p:ext uri="{BB962C8B-B14F-4D97-AF65-F5344CB8AC3E}">
        <p14:creationId xmlns:p14="http://schemas.microsoft.com/office/powerpoint/2010/main" xmlns="" val="580669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xsede-ppt-titl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Date Placeholder 3"/>
          <p:cNvSpPr txBox="1">
            <a:spLocks/>
          </p:cNvSpPr>
          <p:nvPr userDrawn="1"/>
        </p:nvSpPr>
        <p:spPr>
          <a:xfrm>
            <a:off x="6705600" y="350838"/>
            <a:ext cx="2133600" cy="365125"/>
          </a:xfrm>
          <a:prstGeom prst="rect">
            <a:avLst/>
          </a:prstGeom>
        </p:spPr>
        <p:txBody>
          <a:bodyPr anchor="ctr"/>
          <a:lstStyle/>
          <a:p>
            <a:pPr algn="r"/>
            <a:fld id="{4D71F8D1-984B-4442-A24C-E3D0FEC4E148}" type="datetime4">
              <a:rPr lang="en-US" sz="1500">
                <a:solidFill>
                  <a:schemeClr val="bg1"/>
                </a:solidFill>
                <a:latin typeface="Verdana" pitchFamily="-65" charset="0"/>
              </a:rPr>
              <a:pPr algn="r"/>
              <a:t>September 22, 2011</a:t>
            </a:fld>
            <a:endParaRPr lang="en-US" sz="1500">
              <a:solidFill>
                <a:schemeClr val="bg1"/>
              </a:solidFill>
              <a:latin typeface="Verdana" pitchFamily="-65" charset="0"/>
            </a:endParaRPr>
          </a:p>
        </p:txBody>
      </p:sp>
      <p:sp>
        <p:nvSpPr>
          <p:cNvPr id="2" name="Title 1"/>
          <p:cNvSpPr>
            <a:spLocks noGrp="1"/>
          </p:cNvSpPr>
          <p:nvPr>
            <p:ph type="ctrTitle"/>
          </p:nvPr>
        </p:nvSpPr>
        <p:spPr>
          <a:xfrm>
            <a:off x="609600" y="2663380"/>
            <a:ext cx="7848600" cy="918020"/>
          </a:xfrm>
        </p:spPr>
        <p:txBody>
          <a:bodyPr>
            <a:normAutofit/>
          </a:bodyPr>
          <a:lstStyle>
            <a:lvl1pPr algn="l">
              <a:defRPr sz="3200" b="1" i="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657600"/>
            <a:ext cx="7848600" cy="505586"/>
          </a:xfrm>
        </p:spPr>
        <p:txBody>
          <a:bodyPr>
            <a:normAutofit/>
          </a:bodyPr>
          <a:lstStyle>
            <a:lvl1pPr marL="0" indent="0" algn="l">
              <a:buNone/>
              <a:defRPr sz="2700" b="1" i="0">
                <a:solidFill>
                  <a:schemeClr val="accent1">
                    <a:lumMod val="40000"/>
                    <a:lumOff val="6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a:p>
        </p:txBody>
      </p:sp>
      <p:sp>
        <p:nvSpPr>
          <p:cNvPr id="3" name="Content Placeholder 2"/>
          <p:cNvSpPr>
            <a:spLocks noGrp="1"/>
          </p:cNvSpPr>
          <p:nvPr>
            <p:ph idx="1"/>
          </p:nvPr>
        </p:nvSpPr>
        <p:spPr>
          <a:xfrm>
            <a:off x="457200" y="1143000"/>
            <a:ext cx="8229600" cy="4800600"/>
          </a:xfrm>
        </p:spPr>
        <p:txBody>
          <a:bodyPr>
            <a:normAutofit/>
          </a:bodyPr>
          <a:lstStyle>
            <a:lvl2pPr>
              <a:defRPr>
                <a:solidFill>
                  <a:srgbClr val="7C81AD"/>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457200" y="6356350"/>
            <a:ext cx="1219200" cy="365125"/>
          </a:xfrm>
        </p:spPr>
        <p:txBody>
          <a:bodyPr/>
          <a:lstStyle>
            <a:lvl1pPr>
              <a:defRPr/>
            </a:lvl1pPr>
          </a:lstStyle>
          <a:p>
            <a:fld id="{D1FBCDDA-7B61-4F34-B6CE-C49A44152CC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457200" y="6356350"/>
            <a:ext cx="1066800" cy="365125"/>
          </a:xfrm>
        </p:spPr>
        <p:txBody>
          <a:bodyPr/>
          <a:lstStyle>
            <a:lvl1pPr>
              <a:defRPr/>
            </a:lvl1pPr>
          </a:lstStyle>
          <a:p>
            <a:fld id="{EBB00310-FCAC-464E-AE81-743A4E451C5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66800"/>
            <a:ext cx="4040188"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423703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066800"/>
            <a:ext cx="4041775"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06562"/>
            <a:ext cx="4041775" cy="423703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a:xfrm>
            <a:off x="457200" y="6356350"/>
            <a:ext cx="1752600" cy="365125"/>
          </a:xfrm>
        </p:spPr>
        <p:txBody>
          <a:bodyPr/>
          <a:lstStyle>
            <a:lvl1pPr>
              <a:defRPr/>
            </a:lvl1pPr>
          </a:lstStyle>
          <a:p>
            <a:fld id="{2524F302-5DA1-4AC4-83FD-DC77A35B923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dirty="0"/>
          </a:p>
        </p:txBody>
      </p:sp>
      <p:sp>
        <p:nvSpPr>
          <p:cNvPr id="3" name="Slide Number Placeholder 4"/>
          <p:cNvSpPr>
            <a:spLocks noGrp="1"/>
          </p:cNvSpPr>
          <p:nvPr>
            <p:ph type="sldNum" sz="quarter" idx="10"/>
          </p:nvPr>
        </p:nvSpPr>
        <p:spPr>
          <a:xfrm>
            <a:off x="457200" y="6356350"/>
            <a:ext cx="1600200" cy="365125"/>
          </a:xfrm>
        </p:spPr>
        <p:txBody>
          <a:bodyPr/>
          <a:lstStyle>
            <a:lvl1pPr>
              <a:defRPr/>
            </a:lvl1pPr>
          </a:lstStyle>
          <a:p>
            <a:fld id="{E4F4E4C1-17E5-4358-AA11-B388679FDD9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457200" y="6356350"/>
            <a:ext cx="1600200" cy="365125"/>
          </a:xfrm>
        </p:spPr>
        <p:txBody>
          <a:bodyPr/>
          <a:lstStyle>
            <a:lvl1pPr>
              <a:defRPr/>
            </a:lvl1pPr>
          </a:lstStyle>
          <a:p>
            <a:fld id="{F83B9D54-17F7-43B3-A61D-94A1DB79B27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a:xfrm>
            <a:off x="457200" y="6356350"/>
            <a:ext cx="1447800" cy="365125"/>
          </a:xfrm>
        </p:spPr>
        <p:txBody>
          <a:bodyPr/>
          <a:lstStyle>
            <a:lvl1pPr>
              <a:defRPr/>
            </a:lvl1pPr>
          </a:lstStyle>
          <a:p>
            <a:fld id="{95F2EADD-D33F-49C0-A41C-DCF7536F322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ase">
    <p:spTree>
      <p:nvGrpSpPr>
        <p:cNvPr id="1" name=""/>
        <p:cNvGrpSpPr/>
        <p:nvPr/>
      </p:nvGrpSpPr>
      <p:grpSpPr>
        <a:xfrm>
          <a:off x="0" y="0"/>
          <a:ext cx="0" cy="0"/>
          <a:chOff x="0" y="0"/>
          <a:chExt cx="0" cy="0"/>
        </a:xfrm>
      </p:grpSpPr>
      <p:sp>
        <p:nvSpPr>
          <p:cNvPr id="4" name="Rectangle 3"/>
          <p:cNvSpPr/>
          <p:nvPr userDrawn="1"/>
        </p:nvSpPr>
        <p:spPr>
          <a:xfrm>
            <a:off x="0" y="0"/>
            <a:ext cx="9144000" cy="838200"/>
          </a:xfrm>
          <a:prstGeom prst="rect">
            <a:avLst/>
          </a:prstGeom>
          <a:solidFill>
            <a:srgbClr val="41596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uofcicon.eps"/>
          <p:cNvPicPr>
            <a:picLocks noChangeAspect="1"/>
          </p:cNvPicPr>
          <p:nvPr userDrawn="1"/>
        </p:nvPicPr>
        <p:blipFill>
          <a:blip r:embed="rId2"/>
          <a:stretch>
            <a:fillRect/>
          </a:stretch>
        </p:blipFill>
        <p:spPr>
          <a:xfrm>
            <a:off x="8348492" y="108216"/>
            <a:ext cx="673100" cy="596900"/>
          </a:xfrm>
          <a:prstGeom prst="rect">
            <a:avLst/>
          </a:prstGeom>
        </p:spPr>
      </p:pic>
      <p:sp>
        <p:nvSpPr>
          <p:cNvPr id="2" name="Title 1"/>
          <p:cNvSpPr>
            <a:spLocks noGrp="1"/>
          </p:cNvSpPr>
          <p:nvPr>
            <p:ph type="ctrTitle"/>
          </p:nvPr>
        </p:nvSpPr>
        <p:spPr>
          <a:xfrm>
            <a:off x="228600" y="1"/>
            <a:ext cx="7772400" cy="838200"/>
          </a:xfrm>
          <a:prstGeom prst="rect">
            <a:avLst/>
          </a:prstGeom>
        </p:spPr>
        <p:txBody>
          <a:bodyPr tIns="91440" bIns="137160" anchor="ctr">
            <a:normAutofit/>
          </a:bodyPr>
          <a:lstStyle>
            <a:lvl1pPr algn="l">
              <a:spcBef>
                <a:spcPts val="0"/>
              </a:spcBef>
              <a:defRPr sz="3600" b="0" i="0">
                <a:solidFill>
                  <a:schemeClr val="bg1"/>
                </a:solidFill>
                <a:latin typeface="Calibri"/>
                <a:cs typeface="Calibri"/>
              </a:defRPr>
            </a:lvl1pPr>
          </a:lstStyle>
          <a:p>
            <a:r>
              <a:rPr lang="en-US" dirty="0" smtClean="0"/>
              <a:t>Click to edit Master title style</a:t>
            </a:r>
            <a:endParaRPr lang="en-US" dirty="0"/>
          </a:p>
        </p:txBody>
      </p:sp>
      <p:sp>
        <p:nvSpPr>
          <p:cNvPr id="5" name="Content Placeholder 4"/>
          <p:cNvSpPr>
            <a:spLocks noGrp="1"/>
          </p:cNvSpPr>
          <p:nvPr>
            <p:ph sz="quarter" idx="10"/>
          </p:nvPr>
        </p:nvSpPr>
        <p:spPr>
          <a:xfrm>
            <a:off x="228600" y="990600"/>
            <a:ext cx="8553450" cy="5257800"/>
          </a:xfrm>
          <a:prstGeom prst="rect">
            <a:avLst/>
          </a:prstGeom>
        </p:spPr>
        <p:txBody>
          <a:bodyPr vert="horz">
            <a:normAutofit/>
          </a:bodyPr>
          <a:lstStyle>
            <a:lvl1pPr>
              <a:spcBef>
                <a:spcPts val="600"/>
              </a:spcBef>
              <a:buClr>
                <a:srgbClr val="800000"/>
              </a:buClr>
              <a:buSzPct val="80000"/>
              <a:buFont typeface="Lucida Grande"/>
              <a:buChar char="•"/>
              <a:defRPr sz="3200">
                <a:solidFill>
                  <a:schemeClr val="tx1">
                    <a:lumMod val="75000"/>
                    <a:lumOff val="25000"/>
                  </a:schemeClr>
                </a:solidFill>
              </a:defRPr>
            </a:lvl1pPr>
            <a:lvl2pPr>
              <a:spcBef>
                <a:spcPts val="600"/>
              </a:spcBef>
              <a:buClr>
                <a:srgbClr val="800000"/>
              </a:buClr>
              <a:buSzPct val="80000"/>
              <a:defRPr sz="2800">
                <a:solidFill>
                  <a:schemeClr val="tx1">
                    <a:lumMod val="75000"/>
                    <a:lumOff val="25000"/>
                  </a:schemeClr>
                </a:solidFill>
              </a:defRPr>
            </a:lvl2pPr>
            <a:lvl3pPr>
              <a:spcBef>
                <a:spcPts val="600"/>
              </a:spcBef>
              <a:buClr>
                <a:srgbClr val="800000"/>
              </a:buClr>
              <a:buSzPct val="80000"/>
              <a:buFont typeface="Courier New"/>
              <a:buChar char="o"/>
              <a:defRPr sz="2400">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extBox 6"/>
          <p:cNvSpPr txBox="1"/>
          <p:nvPr userDrawn="1"/>
        </p:nvSpPr>
        <p:spPr>
          <a:xfrm>
            <a:off x="152400" y="6467445"/>
            <a:ext cx="533400" cy="276999"/>
          </a:xfrm>
          <a:prstGeom prst="rect">
            <a:avLst/>
          </a:prstGeom>
          <a:noFill/>
        </p:spPr>
        <p:txBody>
          <a:bodyPr wrap="square" rtlCol="0">
            <a:spAutoFit/>
          </a:bodyPr>
          <a:lstStyle/>
          <a:p>
            <a:fld id="{5ED12DC1-BB88-6B49-A914-5DE104335772}" type="slidenum">
              <a:rPr lang="en-US" sz="1200" smtClean="0">
                <a:solidFill>
                  <a:schemeClr val="bg1">
                    <a:lumMod val="95000"/>
                  </a:schemeClr>
                </a:solidFill>
              </a:rPr>
              <a:pPr/>
              <a:t>‹#›</a:t>
            </a:fld>
            <a:endParaRPr lang="en-US" sz="1200" dirty="0">
              <a:solidFill>
                <a:schemeClr val="bg1">
                  <a:lumMod val="95000"/>
                </a:schemeClr>
              </a:solidFill>
            </a:endParaRPr>
          </a:p>
        </p:txBody>
      </p:sp>
    </p:spTree>
    <p:extLst>
      <p:ext uri="{BB962C8B-B14F-4D97-AF65-F5344CB8AC3E}">
        <p14:creationId xmlns="" xmlns:p14="http://schemas.microsoft.com/office/powerpoint/2010/main" val="1569097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xsede-ppt-page.jpg"/>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8" name="Text Placeholder 2"/>
          <p:cNvSpPr>
            <a:spLocks noGrp="1"/>
          </p:cNvSpPr>
          <p:nvPr>
            <p:ph type="body" idx="1"/>
          </p:nvPr>
        </p:nvSpPr>
        <p:spPr bwMode="auto">
          <a:xfrm>
            <a:off x="457200" y="1219200"/>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cs typeface="Arial" charset="0"/>
              </a:defRPr>
            </a:lvl1pPr>
          </a:lstStyle>
          <a:p>
            <a:fld id="{AC981EDB-5DE5-4042-882A-8A48BB4BAF3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l" defTabSz="457200" rtl="0" eaLnBrk="1" fontAlgn="base" hangingPunct="1">
        <a:spcBef>
          <a:spcPct val="0"/>
        </a:spcBef>
        <a:spcAft>
          <a:spcPct val="0"/>
        </a:spcAft>
        <a:defRPr sz="3200" b="1" kern="1200">
          <a:solidFill>
            <a:srgbClr val="376092"/>
          </a:solidFill>
          <a:latin typeface="Arial"/>
          <a:ea typeface="ＭＳ Ｐゴシック" pitchFamily="-65" charset="-128"/>
          <a:cs typeface="Arial"/>
        </a:defRPr>
      </a:lvl1pPr>
      <a:lvl2pPr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2pPr>
      <a:lvl3pPr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3pPr>
      <a:lvl4pPr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4pPr>
      <a:lvl5pPr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5pPr>
      <a:lvl6pPr marL="457200"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6pPr>
      <a:lvl7pPr marL="914400"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7pPr>
      <a:lvl8pPr marL="1371600"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8pPr>
      <a:lvl9pPr marL="1828800"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25406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rgbClr val="25406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25406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25406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25406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quotationspage.com/quotes/Antoine_de_Saint-Exupery/"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609600" y="2663825"/>
            <a:ext cx="7848600" cy="917575"/>
          </a:xfrm>
        </p:spPr>
        <p:txBody>
          <a:bodyPr>
            <a:normAutofit fontScale="90000"/>
          </a:bodyPr>
          <a:lstStyle/>
          <a:p>
            <a:r>
              <a:rPr lang="en-US" dirty="0" smtClean="0">
                <a:latin typeface="Arial" charset="0"/>
              </a:rPr>
              <a:t>The Role of Standards for Risk Reduction and Inter-operation in XSEDE</a:t>
            </a:r>
          </a:p>
        </p:txBody>
      </p:sp>
      <p:sp>
        <p:nvSpPr>
          <p:cNvPr id="6" name="Subtitle 5"/>
          <p:cNvSpPr>
            <a:spLocks noGrp="1"/>
          </p:cNvSpPr>
          <p:nvPr>
            <p:ph type="subTitle" idx="1"/>
          </p:nvPr>
        </p:nvSpPr>
        <p:spPr>
          <a:xfrm>
            <a:off x="609600" y="3657600"/>
            <a:ext cx="7848600" cy="504825"/>
          </a:xfrm>
        </p:spPr>
        <p:txBody>
          <a:bodyPr>
            <a:normAutofit/>
          </a:bodyPr>
          <a:lstStyle/>
          <a:p>
            <a:r>
              <a:rPr lang="en-US" dirty="0" smtClean="0">
                <a:solidFill>
                  <a:srgbClr val="B9CDE5"/>
                </a:solidFill>
                <a:latin typeface="Arial" charset="0"/>
                <a:cs typeface="Arial" charset="0"/>
              </a:rPr>
              <a:t>Andrew Grimshaw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Distinguishing characteristics: Architecture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XSEDE is </a:t>
            </a:r>
            <a:r>
              <a:rPr lang="en-US" i="1" dirty="0" smtClean="0"/>
              <a:t>designed</a:t>
            </a:r>
            <a:r>
              <a:rPr lang="en-US" dirty="0" smtClean="0"/>
              <a:t> for innovation and evolution</a:t>
            </a:r>
          </a:p>
          <a:p>
            <a:pPr lvl="1"/>
            <a:r>
              <a:rPr lang="en-US" dirty="0" smtClean="0"/>
              <a:t>there </a:t>
            </a:r>
            <a:r>
              <a:rPr lang="en-US" b="1" i="1" dirty="0" smtClean="0"/>
              <a:t>is</a:t>
            </a:r>
            <a:r>
              <a:rPr lang="en-US" dirty="0" smtClean="0"/>
              <a:t> an architecture defined</a:t>
            </a:r>
          </a:p>
          <a:p>
            <a:pPr lvl="2"/>
            <a:r>
              <a:rPr lang="en-US" dirty="0" smtClean="0"/>
              <a:t>based on set of design principles</a:t>
            </a:r>
          </a:p>
          <a:p>
            <a:pPr lvl="2"/>
            <a:r>
              <a:rPr lang="en-US" dirty="0" smtClean="0"/>
              <a:t>rooted in the judicious use of standards and best practices</a:t>
            </a:r>
          </a:p>
          <a:p>
            <a:r>
              <a:rPr lang="en-US" dirty="0" smtClean="0"/>
              <a:t>Professional systems engineering approach </a:t>
            </a:r>
          </a:p>
          <a:p>
            <a:pPr lvl="1"/>
            <a:r>
              <a:rPr lang="en-US" dirty="0" smtClean="0"/>
              <a:t>responds to evolving needs of existing, emerging, and new communities</a:t>
            </a:r>
          </a:p>
          <a:p>
            <a:pPr lvl="2"/>
            <a:r>
              <a:rPr lang="en-US" dirty="0" smtClean="0"/>
              <a:t>incremental development/deployment model</a:t>
            </a:r>
          </a:p>
          <a:p>
            <a:pPr lvl="1"/>
            <a:r>
              <a:rPr lang="en-US" dirty="0" smtClean="0"/>
              <a:t>new requirements gathering processes</a:t>
            </a:r>
          </a:p>
          <a:p>
            <a:pPr lvl="2"/>
            <a:r>
              <a:rPr lang="en-US" dirty="0" smtClean="0"/>
              <a:t>ticket mining, focus groups, usability panels, shoulder surfing</a:t>
            </a:r>
          </a:p>
          <a:p>
            <a:pPr lvl="1"/>
            <a:r>
              <a:rPr lang="en-US" dirty="0" smtClean="0"/>
              <a:t>ensure robustness and security while incorporating new and improved technologies and services</a:t>
            </a:r>
          </a:p>
          <a:p>
            <a:pPr lvl="1"/>
            <a:r>
              <a:rPr lang="en-US" dirty="0"/>
              <a:t>p</a:t>
            </a:r>
            <a:r>
              <a:rPr lang="en-US" dirty="0" smtClean="0"/>
              <a:t>rocess control, quality assurance, baseline management, stakeholder involvement  </a:t>
            </a:r>
          </a:p>
        </p:txBody>
      </p:sp>
      <p:sp>
        <p:nvSpPr>
          <p:cNvPr id="4" name="Slide Number Placeholder 5"/>
          <p:cNvSpPr>
            <a:spLocks noGrp="1"/>
          </p:cNvSpPr>
          <p:nvPr>
            <p:ph type="sldNum" sz="quarter" idx="10"/>
          </p:nvPr>
        </p:nvSpPr>
        <p:spPr>
          <a:xfrm>
            <a:off x="457200" y="6356350"/>
            <a:ext cx="1219200" cy="365125"/>
          </a:xfrm>
        </p:spPr>
        <p:txBody>
          <a:bodyPr/>
          <a:lstStyle>
            <a:lvl1pPr>
              <a:defRPr/>
            </a:lvl1pPr>
          </a:lstStyle>
          <a:p>
            <a:fld id="{B6F15528-21DE-4FAA-801E-634DDDAF4B2B}" type="slidenum">
              <a:rPr lang="en-US" smtClean="0"/>
              <a:pPr/>
              <a:t>10</a:t>
            </a:fld>
            <a:endParaRPr lang="en-US"/>
          </a:p>
        </p:txBody>
      </p:sp>
    </p:spTree>
    <p:extLst>
      <p:ext uri="{BB962C8B-B14F-4D97-AF65-F5344CB8AC3E}">
        <p14:creationId xmlns:p14="http://schemas.microsoft.com/office/powerpoint/2010/main" xmlns="" val="716712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Arial" charset="0"/>
              </a:rPr>
              <a:t>Agenda</a:t>
            </a:r>
          </a:p>
        </p:txBody>
      </p:sp>
      <p:sp>
        <p:nvSpPr>
          <p:cNvPr id="12291" name="Content Placeholder 2"/>
          <p:cNvSpPr>
            <a:spLocks noGrp="1"/>
          </p:cNvSpPr>
          <p:nvPr>
            <p:ph idx="1"/>
          </p:nvPr>
        </p:nvSpPr>
        <p:spPr>
          <a:xfrm>
            <a:off x="457200" y="1143000"/>
            <a:ext cx="8229600" cy="4800600"/>
          </a:xfrm>
        </p:spPr>
        <p:txBody>
          <a:bodyPr>
            <a:normAutofit/>
          </a:bodyPr>
          <a:lstStyle/>
          <a:p>
            <a:r>
              <a:rPr lang="en-US" dirty="0" smtClean="0"/>
              <a:t>Takeaway message</a:t>
            </a:r>
          </a:p>
          <a:p>
            <a:r>
              <a:rPr lang="en-US" dirty="0" smtClean="0"/>
              <a:t>Background on XD in the US</a:t>
            </a:r>
          </a:p>
          <a:p>
            <a:r>
              <a:rPr lang="en-US" b="1" dirty="0" smtClean="0"/>
              <a:t>Architecture design goals and philosophy</a:t>
            </a:r>
          </a:p>
          <a:p>
            <a:r>
              <a:rPr lang="en-US" dirty="0" smtClean="0"/>
              <a:t>XSEDE Architecture &amp; Implementation</a:t>
            </a:r>
          </a:p>
          <a:p>
            <a:r>
              <a:rPr lang="en-US" dirty="0" smtClean="0"/>
              <a:t>Summary</a:t>
            </a:r>
          </a:p>
          <a:p>
            <a:endParaRPr lang="en-US" dirty="0" smtClean="0"/>
          </a:p>
        </p:txBody>
      </p:sp>
      <p:sp>
        <p:nvSpPr>
          <p:cNvPr id="12292" name="Slide Number Placeholder 3"/>
          <p:cNvSpPr>
            <a:spLocks noGrp="1"/>
          </p:cNvSpPr>
          <p:nvPr>
            <p:ph type="sldNum" sz="quarter" idx="10"/>
          </p:nvPr>
        </p:nvSpPr>
        <p:spPr bwMode="auto">
          <a:noFill/>
          <a:ln>
            <a:miter lim="800000"/>
            <a:headEnd/>
            <a:tailEnd/>
          </a:ln>
        </p:spPr>
        <p:txBody>
          <a:bodyPr/>
          <a:lstStyle/>
          <a:p>
            <a:fld id="{52B47235-D52F-4577-BF6E-5BF0DE8B619C}"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mean by architecture</a:t>
            </a:r>
            <a:endParaRPr lang="en-US" dirty="0"/>
          </a:p>
        </p:txBody>
      </p:sp>
      <p:sp>
        <p:nvSpPr>
          <p:cNvPr id="3" name="Content Placeholder 2"/>
          <p:cNvSpPr>
            <a:spLocks noGrp="1"/>
          </p:cNvSpPr>
          <p:nvPr>
            <p:ph idx="1"/>
          </p:nvPr>
        </p:nvSpPr>
        <p:spPr/>
        <p:txBody>
          <a:bodyPr/>
          <a:lstStyle/>
          <a:p>
            <a:r>
              <a:rPr lang="en-US" dirty="0"/>
              <a:t>A</a:t>
            </a:r>
            <a:r>
              <a:rPr lang="en-US" dirty="0" smtClean="0"/>
              <a:t>rchitecture defines the XSEDE system’s components and how they interact</a:t>
            </a:r>
          </a:p>
          <a:p>
            <a:pPr lvl="1"/>
            <a:r>
              <a:rPr lang="en-US" dirty="0" smtClean="0"/>
              <a:t>each component is motivated by one or more requirements</a:t>
            </a:r>
          </a:p>
          <a:p>
            <a:pPr lvl="1"/>
            <a:r>
              <a:rPr lang="en-US" dirty="0" smtClean="0"/>
              <a:t>each component is defined in terms of required capabilities: interfaces and qualities of service</a:t>
            </a:r>
          </a:p>
          <a:p>
            <a:r>
              <a:rPr lang="en-US" dirty="0" smtClean="0"/>
              <a:t>Equally important is the process by which we revise the architecture over time</a:t>
            </a:r>
          </a:p>
          <a:p>
            <a:pPr lvl="1"/>
            <a:r>
              <a:rPr lang="en-US" dirty="0" smtClean="0"/>
              <a:t>key point: driven by new or revised requirements</a:t>
            </a:r>
          </a:p>
          <a:p>
            <a:endParaRPr lang="en-US" dirty="0"/>
          </a:p>
        </p:txBody>
      </p:sp>
      <p:sp>
        <p:nvSpPr>
          <p:cNvPr id="4" name="Slide Number Placeholder 3"/>
          <p:cNvSpPr>
            <a:spLocks noGrp="1"/>
          </p:cNvSpPr>
          <p:nvPr>
            <p:ph type="sldNum" sz="quarter" idx="10"/>
          </p:nvPr>
        </p:nvSpPr>
        <p:spPr/>
        <p:txBody>
          <a:bodyPr/>
          <a:lstStyle/>
          <a:p>
            <a:fld id="{D1FBCDDA-7B61-4F34-B6CE-C49A44152CC2}" type="slidenum">
              <a:rPr lang="en-US" smtClean="0"/>
              <a:pPr/>
              <a:t>12</a:t>
            </a:fld>
            <a:endParaRPr lang="en-US"/>
          </a:p>
        </p:txBody>
      </p:sp>
    </p:spTree>
    <p:extLst>
      <p:ext uri="{BB962C8B-B14F-4D97-AF65-F5344CB8AC3E}">
        <p14:creationId xmlns:p14="http://schemas.microsoft.com/office/powerpoint/2010/main" xmlns="" val="1371960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a:t>
            </a:r>
            <a:endParaRPr lang="en-US" dirty="0"/>
          </a:p>
        </p:txBody>
      </p:sp>
      <p:sp>
        <p:nvSpPr>
          <p:cNvPr id="3" name="Content Placeholder 2"/>
          <p:cNvSpPr>
            <a:spLocks noGrp="1"/>
          </p:cNvSpPr>
          <p:nvPr>
            <p:ph idx="1"/>
          </p:nvPr>
        </p:nvSpPr>
        <p:spPr/>
        <p:txBody>
          <a:bodyPr/>
          <a:lstStyle/>
          <a:p>
            <a:r>
              <a:rPr lang="en-US" dirty="0" smtClean="0"/>
              <a:t>What is a system architecture?</a:t>
            </a:r>
          </a:p>
          <a:p>
            <a:pPr lvl="1"/>
            <a:r>
              <a:rPr lang="en-US" dirty="0" smtClean="0"/>
              <a:t>Set of design principles</a:t>
            </a:r>
          </a:p>
          <a:p>
            <a:pPr lvl="1"/>
            <a:r>
              <a:rPr lang="en-US" dirty="0" smtClean="0"/>
              <a:t>A definition of the basic components</a:t>
            </a:r>
          </a:p>
          <a:p>
            <a:pPr lvl="1"/>
            <a:r>
              <a:rPr lang="en-US" dirty="0" smtClean="0"/>
              <a:t>A definition of how the components refer to one another and interact in order to meet requirements</a:t>
            </a:r>
          </a:p>
          <a:p>
            <a:pPr lvl="1"/>
            <a:r>
              <a:rPr lang="en-US" dirty="0" smtClean="0"/>
              <a:t>An abstraction on top of the underlying components</a:t>
            </a:r>
          </a:p>
        </p:txBody>
      </p:sp>
      <p:sp>
        <p:nvSpPr>
          <p:cNvPr id="4" name="Slide Number Placeholder 3"/>
          <p:cNvSpPr>
            <a:spLocks noGrp="1"/>
          </p:cNvSpPr>
          <p:nvPr>
            <p:ph type="sldNum" sz="quarter" idx="10"/>
          </p:nvPr>
        </p:nvSpPr>
        <p:spPr/>
        <p:txBody>
          <a:bodyPr/>
          <a:lstStyle/>
          <a:p>
            <a:fld id="{D1FBCDDA-7B61-4F34-B6CE-C49A44152CC2}"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Systems Architecture: Why is it important?</a:t>
            </a:r>
            <a:endParaRPr lang="en-US" dirty="0"/>
          </a:p>
        </p:txBody>
      </p:sp>
      <p:sp>
        <p:nvSpPr>
          <p:cNvPr id="3" name="Content Placeholder 2"/>
          <p:cNvSpPr>
            <a:spLocks noGrp="1"/>
          </p:cNvSpPr>
          <p:nvPr>
            <p:ph idx="1"/>
          </p:nvPr>
        </p:nvSpPr>
        <p:spPr>
          <a:xfrm>
            <a:off x="457200" y="1143000"/>
            <a:ext cx="8229600" cy="685800"/>
          </a:xfrm>
        </p:spPr>
        <p:txBody>
          <a:bodyPr>
            <a:normAutofit fontScale="70000" lnSpcReduction="20000"/>
          </a:bodyPr>
          <a:lstStyle/>
          <a:p>
            <a:r>
              <a:rPr lang="en-US" dirty="0" smtClean="0"/>
              <a:t>A distributed system is like a puzzle-ball, you can deal with the pieces</a:t>
            </a:r>
            <a:endParaRPr lang="en-US" dirty="0"/>
          </a:p>
        </p:txBody>
      </p:sp>
      <p:sp>
        <p:nvSpPr>
          <p:cNvPr id="4" name="Slide Number Placeholder 3"/>
          <p:cNvSpPr>
            <a:spLocks noGrp="1"/>
          </p:cNvSpPr>
          <p:nvPr>
            <p:ph type="sldNum" sz="quarter" idx="10"/>
          </p:nvPr>
        </p:nvSpPr>
        <p:spPr/>
        <p:txBody>
          <a:bodyPr/>
          <a:lstStyle/>
          <a:p>
            <a:fld id="{D1FBCDDA-7B61-4F34-B6CE-C49A44152CC2}" type="slidenum">
              <a:rPr lang="en-US" smtClean="0"/>
              <a:pPr/>
              <a:t>14</a:t>
            </a:fld>
            <a:endParaRPr lang="en-US"/>
          </a:p>
        </p:txBody>
      </p:sp>
      <p:pic>
        <p:nvPicPr>
          <p:cNvPr id="6" name="Picture 5" descr="sphere_parts - wooden ball pieces"/>
          <p:cNvPicPr>
            <a:picLocks noChangeAspect="1" noChangeArrowheads="1"/>
          </p:cNvPicPr>
          <p:nvPr/>
        </p:nvPicPr>
        <p:blipFill>
          <a:blip r:embed="rId2"/>
          <a:srcRect/>
          <a:stretch>
            <a:fillRect/>
          </a:stretch>
        </p:blipFill>
        <p:spPr bwMode="auto">
          <a:xfrm>
            <a:off x="2438400" y="1676400"/>
            <a:ext cx="3048000" cy="1509713"/>
          </a:xfrm>
          <a:prstGeom prst="rect">
            <a:avLst/>
          </a:prstGeom>
          <a:noFill/>
          <a:ln w="9525">
            <a:noFill/>
            <a:miter lim="800000"/>
            <a:headEnd/>
            <a:tailEnd/>
          </a:ln>
        </p:spPr>
      </p:pic>
      <p:sp>
        <p:nvSpPr>
          <p:cNvPr id="7" name="Rectangle 3"/>
          <p:cNvSpPr txBox="1">
            <a:spLocks noChangeArrowheads="1"/>
          </p:cNvSpPr>
          <p:nvPr/>
        </p:nvSpPr>
        <p:spPr bwMode="auto">
          <a:xfrm>
            <a:off x="457200" y="3186113"/>
            <a:ext cx="8229600" cy="1752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normAutofit fontScale="85000" lnSpcReduction="20000"/>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smtClean="0">
                <a:ln>
                  <a:noFill/>
                </a:ln>
                <a:solidFill>
                  <a:srgbClr val="254061"/>
                </a:solidFill>
                <a:effectLst/>
                <a:uLnTx/>
                <a:uFillTx/>
                <a:latin typeface="+mn-lt"/>
                <a:ea typeface="ＭＳ Ｐゴシック" pitchFamily="-65" charset="-128"/>
                <a:cs typeface="+mn-cs"/>
              </a:rPr>
              <a:t>If separate pieces are used, then the programmer must integrate the solutions.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smtClean="0">
                <a:ln>
                  <a:noFill/>
                </a:ln>
                <a:solidFill>
                  <a:srgbClr val="254061"/>
                </a:solidFill>
                <a:effectLst/>
                <a:uLnTx/>
                <a:uFillTx/>
                <a:latin typeface="+mn-lt"/>
                <a:ea typeface="ＭＳ Ｐゴシック" pitchFamily="-65" charset="-128"/>
                <a:cs typeface="+mn-cs"/>
              </a:rPr>
              <a:t>If all the pieces are not present, then the programmer must develop enough of the missing pieces to support the application.</a:t>
            </a:r>
            <a:endParaRPr kumimoji="0" lang="en-US" sz="2800" b="0" i="0" u="none" strike="noStrike" kern="1200" cap="none" spc="0" normalizeH="0" baseline="0" noProof="0" dirty="0" smtClean="0">
              <a:ln>
                <a:noFill/>
              </a:ln>
              <a:solidFill>
                <a:srgbClr val="254061"/>
              </a:solidFill>
              <a:effectLst/>
              <a:uLnTx/>
              <a:uFillTx/>
              <a:latin typeface="+mn-lt"/>
              <a:ea typeface="ＭＳ Ｐゴシック" pitchFamily="-65" charset="-128"/>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Systems Architecture: Why is it important?</a:t>
            </a:r>
            <a:endParaRPr lang="en-US" dirty="0"/>
          </a:p>
        </p:txBody>
      </p:sp>
      <p:sp>
        <p:nvSpPr>
          <p:cNvPr id="3" name="Content Placeholder 2"/>
          <p:cNvSpPr>
            <a:spLocks noGrp="1"/>
          </p:cNvSpPr>
          <p:nvPr>
            <p:ph idx="1"/>
          </p:nvPr>
        </p:nvSpPr>
        <p:spPr>
          <a:xfrm>
            <a:off x="457200" y="1143000"/>
            <a:ext cx="8229600" cy="685800"/>
          </a:xfrm>
        </p:spPr>
        <p:txBody>
          <a:bodyPr>
            <a:normAutofit fontScale="70000" lnSpcReduction="20000"/>
          </a:bodyPr>
          <a:lstStyle/>
          <a:p>
            <a:r>
              <a:rPr lang="en-US" dirty="0" smtClean="0"/>
              <a:t>Or you can give the user a functioning whole and let them substitute in different pieces as needed.</a:t>
            </a:r>
            <a:endParaRPr lang="en-US" dirty="0"/>
          </a:p>
        </p:txBody>
      </p:sp>
      <p:sp>
        <p:nvSpPr>
          <p:cNvPr id="4" name="Slide Number Placeholder 3"/>
          <p:cNvSpPr>
            <a:spLocks noGrp="1"/>
          </p:cNvSpPr>
          <p:nvPr>
            <p:ph type="sldNum" sz="quarter" idx="10"/>
          </p:nvPr>
        </p:nvSpPr>
        <p:spPr/>
        <p:txBody>
          <a:bodyPr/>
          <a:lstStyle/>
          <a:p>
            <a:fld id="{D1FBCDDA-7B61-4F34-B6CE-C49A44152CC2}" type="slidenum">
              <a:rPr lang="en-US" smtClean="0"/>
              <a:pPr/>
              <a:t>15</a:t>
            </a:fld>
            <a:endParaRPr lang="en-US"/>
          </a:p>
        </p:txBody>
      </p:sp>
      <p:pic>
        <p:nvPicPr>
          <p:cNvPr id="5" name="Picture 4" descr="sphere_whole - wooden ball"/>
          <p:cNvPicPr>
            <a:picLocks noChangeAspect="1" noChangeArrowheads="1"/>
          </p:cNvPicPr>
          <p:nvPr/>
        </p:nvPicPr>
        <p:blipFill>
          <a:blip r:embed="rId2"/>
          <a:srcRect/>
          <a:stretch>
            <a:fillRect/>
          </a:stretch>
        </p:blipFill>
        <p:spPr bwMode="auto">
          <a:xfrm>
            <a:off x="3124200" y="2514600"/>
            <a:ext cx="1828800" cy="1562100"/>
          </a:xfrm>
          <a:prstGeom prst="rect">
            <a:avLst/>
          </a:prstGeom>
          <a:noFill/>
          <a:ln w="9525">
            <a:noFill/>
            <a:miter lim="800000"/>
            <a:headEnd/>
            <a:tailEnd/>
          </a:ln>
        </p:spPr>
      </p:pic>
      <p:sp>
        <p:nvSpPr>
          <p:cNvPr id="8" name="Text Box 6"/>
          <p:cNvSpPr txBox="1">
            <a:spLocks noChangeArrowheads="1"/>
          </p:cNvSpPr>
          <p:nvPr/>
        </p:nvSpPr>
        <p:spPr bwMode="auto">
          <a:xfrm>
            <a:off x="990600" y="4651573"/>
            <a:ext cx="6248400" cy="523220"/>
          </a:xfrm>
          <a:prstGeom prst="rect">
            <a:avLst/>
          </a:prstGeom>
          <a:noFill/>
          <a:ln w="9525">
            <a:noFill/>
            <a:miter lim="800000"/>
            <a:headEnd/>
            <a:tailEnd/>
          </a:ln>
        </p:spPr>
        <p:txBody>
          <a:bodyPr wrap="square">
            <a:spAutoFit/>
          </a:bodyPr>
          <a:lstStyle/>
          <a:p>
            <a:pPr>
              <a:spcBef>
                <a:spcPct val="20000"/>
              </a:spcBef>
              <a:spcAft>
                <a:spcPct val="10000"/>
              </a:spcAft>
              <a:buSzPct val="65000"/>
              <a:buFont typeface="Wingdings" pitchFamily="2" charset="2"/>
              <a:buNone/>
            </a:pPr>
            <a:r>
              <a:rPr lang="en-US" sz="1400" b="1" dirty="0" smtClean="0">
                <a:latin typeface="Century Gothic" pitchFamily="34" charset="0"/>
              </a:rPr>
              <a:t>Don’t put the </a:t>
            </a:r>
            <a:r>
              <a:rPr lang="en-US" sz="1400" b="1" dirty="0">
                <a:latin typeface="Century Gothic" pitchFamily="34" charset="0"/>
              </a:rPr>
              <a:t>cognitive burden on the </a:t>
            </a:r>
            <a:r>
              <a:rPr lang="en-US" sz="1400" b="1" dirty="0" smtClean="0">
                <a:latin typeface="Century Gothic" pitchFamily="34" charset="0"/>
              </a:rPr>
              <a:t>programmer and end-user, let them focus on the science.</a:t>
            </a:r>
            <a:endParaRPr lang="en-US" sz="1000" dirty="0">
              <a:latin typeface="Bougan SS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Systems Architecture: Basic Components</a:t>
            </a:r>
            <a:endParaRPr lang="en-US" dirty="0"/>
          </a:p>
        </p:txBody>
      </p:sp>
      <p:sp>
        <p:nvSpPr>
          <p:cNvPr id="3" name="Content Placeholder 2"/>
          <p:cNvSpPr>
            <a:spLocks noGrp="1"/>
          </p:cNvSpPr>
          <p:nvPr>
            <p:ph idx="1"/>
          </p:nvPr>
        </p:nvSpPr>
        <p:spPr>
          <a:xfrm>
            <a:off x="457200" y="1142999"/>
            <a:ext cx="8229600" cy="3204865"/>
          </a:xfrm>
        </p:spPr>
        <p:txBody>
          <a:bodyPr>
            <a:normAutofit fontScale="92500" lnSpcReduction="20000"/>
          </a:bodyPr>
          <a:lstStyle/>
          <a:p>
            <a:r>
              <a:rPr lang="en-US" dirty="0" smtClean="0"/>
              <a:t>Functional components</a:t>
            </a:r>
          </a:p>
          <a:p>
            <a:pPr lvl="1"/>
            <a:r>
              <a:rPr lang="en-US" dirty="0" smtClean="0"/>
              <a:t>Similar service and capabilities as an operating system</a:t>
            </a:r>
          </a:p>
          <a:p>
            <a:pPr lvl="1"/>
            <a:r>
              <a:rPr lang="en-US" dirty="0" smtClean="0"/>
              <a:t>processes, inter-process communication, security, file systems, memory management</a:t>
            </a:r>
          </a:p>
          <a:p>
            <a:r>
              <a:rPr lang="en-US" dirty="0" smtClean="0"/>
              <a:t>Non-functional – “</a:t>
            </a:r>
            <a:r>
              <a:rPr lang="en-US" dirty="0" err="1" smtClean="0"/>
              <a:t>ilities</a:t>
            </a:r>
            <a:r>
              <a:rPr lang="en-US" dirty="0" smtClean="0"/>
              <a:t>”</a:t>
            </a:r>
          </a:p>
          <a:p>
            <a:pPr lvl="1"/>
            <a:r>
              <a:rPr lang="en-US" dirty="0" smtClean="0"/>
              <a:t>reliability, availability, extensibility, usability, </a:t>
            </a:r>
            <a:r>
              <a:rPr lang="en-US" dirty="0" err="1" smtClean="0"/>
              <a:t>performability</a:t>
            </a:r>
            <a:r>
              <a:rPr lang="en-US" dirty="0" smtClean="0"/>
              <a:t>, etc.</a:t>
            </a:r>
          </a:p>
          <a:p>
            <a:pPr lvl="1"/>
            <a:r>
              <a:rPr lang="en-US" dirty="0" smtClean="0"/>
              <a:t>Note trade-offs</a:t>
            </a:r>
            <a:endParaRPr lang="en-US" dirty="0"/>
          </a:p>
        </p:txBody>
      </p:sp>
      <p:sp>
        <p:nvSpPr>
          <p:cNvPr id="4" name="Slide Number Placeholder 3"/>
          <p:cNvSpPr>
            <a:spLocks noGrp="1"/>
          </p:cNvSpPr>
          <p:nvPr>
            <p:ph type="sldNum" sz="quarter" idx="10"/>
          </p:nvPr>
        </p:nvSpPr>
        <p:spPr/>
        <p:txBody>
          <a:bodyPr/>
          <a:lstStyle/>
          <a:p>
            <a:fld id="{D1FBCDDA-7B61-4F34-B6CE-C49A44152CC2}" type="slidenum">
              <a:rPr lang="en-US" smtClean="0"/>
              <a:pPr/>
              <a:t>16</a:t>
            </a:fld>
            <a:endParaRPr lang="en-US"/>
          </a:p>
        </p:txBody>
      </p:sp>
      <p:grpSp>
        <p:nvGrpSpPr>
          <p:cNvPr id="11" name="Group 10"/>
          <p:cNvGrpSpPr/>
          <p:nvPr/>
        </p:nvGrpSpPr>
        <p:grpSpPr>
          <a:xfrm>
            <a:off x="4953000" y="3505200"/>
            <a:ext cx="2732731" cy="1974281"/>
            <a:chOff x="3682201" y="2209800"/>
            <a:chExt cx="3480599" cy="2656450"/>
          </a:xfrm>
        </p:grpSpPr>
        <p:sp>
          <p:nvSpPr>
            <p:cNvPr id="5" name="Line 4"/>
            <p:cNvSpPr>
              <a:spLocks noChangeShapeType="1"/>
            </p:cNvSpPr>
            <p:nvPr/>
          </p:nvSpPr>
          <p:spPr bwMode="auto">
            <a:xfrm>
              <a:off x="4116388" y="4418013"/>
              <a:ext cx="3046412" cy="0"/>
            </a:xfrm>
            <a:prstGeom prst="line">
              <a:avLst/>
            </a:prstGeom>
            <a:noFill/>
            <a:ln w="12700">
              <a:solidFill>
                <a:srgbClr val="FC0128"/>
              </a:solidFill>
              <a:round/>
              <a:headEnd type="none" w="sm" len="sm"/>
              <a:tailEnd type="stealth" w="med" len="lg"/>
            </a:ln>
            <a:effectLst>
              <a:prstShdw prst="shdw17" dist="17961" dir="2700000">
                <a:srgbClr val="970118"/>
              </a:prstShdw>
            </a:effectLst>
          </p:spPr>
          <p:txBody>
            <a:bodyPr wrap="none" anchor="ctr"/>
            <a:lstStyle/>
            <a:p>
              <a:endParaRPr lang="en-US"/>
            </a:p>
          </p:txBody>
        </p:sp>
        <p:sp>
          <p:nvSpPr>
            <p:cNvPr id="6" name="Line 5"/>
            <p:cNvSpPr>
              <a:spLocks noChangeShapeType="1"/>
            </p:cNvSpPr>
            <p:nvPr/>
          </p:nvSpPr>
          <p:spPr bwMode="auto">
            <a:xfrm flipV="1">
              <a:off x="4148137" y="2652713"/>
              <a:ext cx="2525712" cy="1703387"/>
            </a:xfrm>
            <a:prstGeom prst="line">
              <a:avLst/>
            </a:prstGeom>
            <a:noFill/>
            <a:ln w="12700">
              <a:solidFill>
                <a:srgbClr val="FC0128"/>
              </a:solidFill>
              <a:round/>
              <a:headEnd type="none" w="sm" len="sm"/>
              <a:tailEnd type="stealth" w="med" len="lg"/>
            </a:ln>
            <a:effectLst>
              <a:prstShdw prst="shdw17" dist="17961" dir="2700000">
                <a:srgbClr val="970118"/>
              </a:prstShdw>
            </a:effectLst>
          </p:spPr>
          <p:txBody>
            <a:bodyPr wrap="none" anchor="ctr"/>
            <a:lstStyle/>
            <a:p>
              <a:endParaRPr lang="en-US"/>
            </a:p>
          </p:txBody>
        </p:sp>
        <p:sp>
          <p:nvSpPr>
            <p:cNvPr id="7" name="Line 6"/>
            <p:cNvSpPr>
              <a:spLocks noChangeShapeType="1"/>
            </p:cNvSpPr>
            <p:nvPr/>
          </p:nvSpPr>
          <p:spPr bwMode="auto">
            <a:xfrm flipV="1">
              <a:off x="4114800" y="2209800"/>
              <a:ext cx="0" cy="2208213"/>
            </a:xfrm>
            <a:prstGeom prst="line">
              <a:avLst/>
            </a:prstGeom>
            <a:noFill/>
            <a:ln w="12700">
              <a:solidFill>
                <a:srgbClr val="FC0128"/>
              </a:solidFill>
              <a:round/>
              <a:headEnd type="none" w="sm" len="sm"/>
              <a:tailEnd type="stealth" w="med" len="lg"/>
            </a:ln>
            <a:effectLst>
              <a:prstShdw prst="shdw17" dist="17961" dir="2700000">
                <a:srgbClr val="970118"/>
              </a:prstShdw>
            </a:effectLst>
          </p:spPr>
          <p:txBody>
            <a:bodyPr wrap="none" anchor="ctr"/>
            <a:lstStyle/>
            <a:p>
              <a:endParaRPr lang="en-US"/>
            </a:p>
          </p:txBody>
        </p:sp>
        <p:sp>
          <p:nvSpPr>
            <p:cNvPr id="8" name="Rectangle 7"/>
            <p:cNvSpPr>
              <a:spLocks noChangeArrowheads="1"/>
            </p:cNvSpPr>
            <p:nvPr/>
          </p:nvSpPr>
          <p:spPr bwMode="auto">
            <a:xfrm>
              <a:off x="4348163" y="4418013"/>
              <a:ext cx="1994466" cy="448237"/>
            </a:xfrm>
            <a:prstGeom prst="rect">
              <a:avLst/>
            </a:prstGeom>
            <a:noFill/>
            <a:ln w="9525">
              <a:noFill/>
              <a:miter lim="800000"/>
              <a:headEnd/>
              <a:tailEnd/>
            </a:ln>
          </p:spPr>
          <p:txBody>
            <a:bodyPr wrap="none" lIns="92075" tIns="46038" rIns="92075" bIns="46038">
              <a:spAutoFit/>
            </a:bodyPr>
            <a:lstStyle/>
            <a:p>
              <a:r>
                <a:rPr lang="en-US" sz="2000" b="1" dirty="0">
                  <a:solidFill>
                    <a:schemeClr val="tx2"/>
                  </a:solidFill>
                  <a:latin typeface="Book Antiqua" pitchFamily="18" charset="0"/>
                </a:rPr>
                <a:t>level of service</a:t>
              </a:r>
            </a:p>
          </p:txBody>
        </p:sp>
        <p:sp>
          <p:nvSpPr>
            <p:cNvPr id="9" name="Rectangle 8"/>
            <p:cNvSpPr>
              <a:spLocks noChangeArrowheads="1"/>
            </p:cNvSpPr>
            <p:nvPr/>
          </p:nvSpPr>
          <p:spPr bwMode="auto">
            <a:xfrm rot="19500000">
              <a:off x="4040188" y="3119950"/>
              <a:ext cx="2514600" cy="448237"/>
            </a:xfrm>
            <a:prstGeom prst="rect">
              <a:avLst/>
            </a:prstGeom>
            <a:noFill/>
            <a:ln w="9525">
              <a:noFill/>
              <a:miter lim="800000"/>
              <a:headEnd/>
              <a:tailEnd/>
            </a:ln>
          </p:spPr>
          <p:txBody>
            <a:bodyPr lIns="92075" tIns="46038" rIns="92075" bIns="46038">
              <a:spAutoFit/>
            </a:bodyPr>
            <a:lstStyle/>
            <a:p>
              <a:r>
                <a:rPr lang="en-US" sz="2000" b="1" dirty="0">
                  <a:solidFill>
                    <a:schemeClr val="tx2"/>
                  </a:solidFill>
                  <a:latin typeface="Book Antiqua" pitchFamily="18" charset="0"/>
                </a:rPr>
                <a:t>kind of service</a:t>
              </a:r>
            </a:p>
          </p:txBody>
        </p:sp>
        <p:sp>
          <p:nvSpPr>
            <p:cNvPr id="10" name="Rectangle 9"/>
            <p:cNvSpPr>
              <a:spLocks noChangeArrowheads="1"/>
            </p:cNvSpPr>
            <p:nvPr/>
          </p:nvSpPr>
          <p:spPr bwMode="auto">
            <a:xfrm rot="16200000">
              <a:off x="3529994" y="3172611"/>
              <a:ext cx="717177" cy="412763"/>
            </a:xfrm>
            <a:prstGeom prst="rect">
              <a:avLst/>
            </a:prstGeom>
            <a:noFill/>
            <a:ln w="9525">
              <a:noFill/>
              <a:miter lim="800000"/>
              <a:headEnd/>
              <a:tailEnd/>
            </a:ln>
          </p:spPr>
          <p:txBody>
            <a:bodyPr wrap="none" lIns="92075" tIns="46038" rIns="92075" bIns="46038">
              <a:spAutoFit/>
            </a:bodyPr>
            <a:lstStyle/>
            <a:p>
              <a:r>
                <a:rPr lang="en-US" sz="2000" b="1" dirty="0">
                  <a:solidFill>
                    <a:schemeClr val="tx2"/>
                  </a:solidFill>
                  <a:latin typeface="Book Antiqua" pitchFamily="18" charset="0"/>
                </a:rPr>
                <a:t>cost</a:t>
              </a:r>
              <a:endParaRPr lang="en-US" sz="2800" b="1" dirty="0">
                <a:solidFill>
                  <a:schemeClr val="tx2"/>
                </a:solidFill>
                <a:latin typeface="Book Antiqua" pitchFamily="18" charset="0"/>
              </a:endParaRPr>
            </a:p>
          </p:txBody>
        </p:sp>
      </p:grpSp>
      <p:sp>
        <p:nvSpPr>
          <p:cNvPr id="12" name="TextBox 11"/>
          <p:cNvSpPr txBox="1"/>
          <p:nvPr/>
        </p:nvSpPr>
        <p:spPr>
          <a:xfrm>
            <a:off x="609600" y="4347865"/>
            <a:ext cx="4038600" cy="923330"/>
          </a:xfrm>
          <a:prstGeom prst="rect">
            <a:avLst/>
          </a:prstGeom>
          <a:noFill/>
        </p:spPr>
        <p:txBody>
          <a:bodyPr wrap="square" rtlCol="0">
            <a:spAutoFit/>
          </a:bodyPr>
          <a:lstStyle/>
          <a:p>
            <a:r>
              <a:rPr lang="en-US" i="1" dirty="0" smtClean="0"/>
              <a:t>“Give me simple abstractions and make them work reliably.” </a:t>
            </a:r>
          </a:p>
          <a:p>
            <a:r>
              <a:rPr lang="en-US" i="1" dirty="0" smtClean="0"/>
              <a:t>Kent Blackburn</a:t>
            </a:r>
            <a:endParaRPr lang="en-US"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XSEDE Architecture: Design Principles </a:t>
            </a:r>
            <a:endParaRPr lang="en-US" dirty="0"/>
          </a:p>
        </p:txBody>
      </p:sp>
      <p:sp>
        <p:nvSpPr>
          <p:cNvPr id="3" name="Content Placeholder 2"/>
          <p:cNvSpPr>
            <a:spLocks noGrp="1"/>
          </p:cNvSpPr>
          <p:nvPr>
            <p:ph idx="1"/>
          </p:nvPr>
        </p:nvSpPr>
        <p:spPr/>
        <p:txBody>
          <a:bodyPr>
            <a:normAutofit fontScale="70000" lnSpcReduction="20000"/>
          </a:bodyPr>
          <a:lstStyle/>
          <a:p>
            <a:pPr fontAlgn="auto">
              <a:spcAft>
                <a:spcPts val="0"/>
              </a:spcAft>
              <a:buFont typeface="Arial" pitchFamily="34" charset="0"/>
              <a:buChar char="•"/>
              <a:defRPr/>
            </a:pPr>
            <a:r>
              <a:rPr lang="en-US" dirty="0" smtClean="0"/>
              <a:t>learn from earlier work in both grids and distributed systems</a:t>
            </a:r>
          </a:p>
          <a:p>
            <a:pPr fontAlgn="auto">
              <a:spcAft>
                <a:spcPts val="0"/>
              </a:spcAft>
              <a:buFont typeface="Arial" pitchFamily="34" charset="0"/>
              <a:buChar char="•"/>
              <a:defRPr/>
            </a:pPr>
            <a:r>
              <a:rPr lang="en-US" dirty="0" smtClean="0"/>
              <a:t>where appropriate embrace standards to mitigate risk, avoid vendor lock-in, and facilitate interoperation with other Grid infrastructures;</a:t>
            </a:r>
          </a:p>
          <a:p>
            <a:pPr fontAlgn="auto">
              <a:spcAft>
                <a:spcPts val="0"/>
              </a:spcAft>
              <a:buFont typeface="Arial" pitchFamily="34" charset="0"/>
              <a:buChar char="•"/>
              <a:defRPr/>
            </a:pPr>
            <a:r>
              <a:rPr lang="en-US" dirty="0" smtClean="0"/>
              <a:t>implementation agnosticism – provided the implementation follows the standards and profiles defined, and can interoperate as specified;</a:t>
            </a:r>
          </a:p>
          <a:p>
            <a:pPr fontAlgn="auto">
              <a:spcAft>
                <a:spcPts val="0"/>
              </a:spcAft>
              <a:buFont typeface="Arial" pitchFamily="34" charset="0"/>
              <a:buChar char="•"/>
              <a:defRPr/>
            </a:pPr>
            <a:r>
              <a:rPr lang="en-US" dirty="0" smtClean="0"/>
              <a:t>define a small number of powerful primitives and then combine and re-use them in many different ways;</a:t>
            </a:r>
          </a:p>
          <a:p>
            <a:pPr fontAlgn="auto">
              <a:spcAft>
                <a:spcPts val="0"/>
              </a:spcAft>
              <a:buFont typeface="Arial" pitchFamily="34" charset="0"/>
              <a:buChar char="•"/>
              <a:defRPr/>
            </a:pPr>
            <a:r>
              <a:rPr lang="en-US" dirty="0" smtClean="0"/>
              <a:t>assume very little about the underlying resources;</a:t>
            </a:r>
          </a:p>
          <a:p>
            <a:pPr fontAlgn="auto">
              <a:spcAft>
                <a:spcPts val="0"/>
              </a:spcAft>
              <a:buFont typeface="Arial" pitchFamily="34" charset="0"/>
              <a:buChar char="•"/>
              <a:defRPr/>
            </a:pPr>
            <a:r>
              <a:rPr lang="en-US" dirty="0" smtClean="0"/>
              <a:t>separation of concerns and good software engineering practices including the separation of mechanism and policy;</a:t>
            </a:r>
          </a:p>
          <a:p>
            <a:pPr fontAlgn="auto">
              <a:spcAft>
                <a:spcPts val="0"/>
              </a:spcAft>
              <a:buFont typeface="Arial" pitchFamily="34" charset="0"/>
              <a:buChar char="•"/>
              <a:defRPr/>
            </a:pPr>
            <a:r>
              <a:rPr lang="en-US" dirty="0" smtClean="0"/>
              <a:t>it’s all about users - provide simple, intuitive interfaces to users and applications while recognizing the end-to-end principle;</a:t>
            </a:r>
          </a:p>
          <a:p>
            <a:pPr fontAlgn="auto">
              <a:spcAft>
                <a:spcPts val="0"/>
              </a:spcAft>
              <a:buFont typeface="Arial" pitchFamily="34" charset="0"/>
              <a:buChar char="•"/>
              <a:defRPr/>
            </a:pPr>
            <a:r>
              <a:rPr lang="en-US" dirty="0" smtClean="0"/>
              <a:t>stakeholder  (including RPs) driven development process.</a:t>
            </a:r>
          </a:p>
        </p:txBody>
      </p:sp>
      <p:sp>
        <p:nvSpPr>
          <p:cNvPr id="4" name="Slide Number Placeholder 3"/>
          <p:cNvSpPr>
            <a:spLocks noGrp="1"/>
          </p:cNvSpPr>
          <p:nvPr>
            <p:ph type="sldNum" sz="quarter" idx="10"/>
          </p:nvPr>
        </p:nvSpPr>
        <p:spPr/>
        <p:txBody>
          <a:bodyPr/>
          <a:lstStyle/>
          <a:p>
            <a:fld id="{D1FBCDDA-7B61-4F34-B6CE-C49A44152CC2}"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Open Standards?</a:t>
            </a:r>
            <a:endParaRPr lang="en-US" dirty="0"/>
          </a:p>
        </p:txBody>
      </p:sp>
      <p:sp>
        <p:nvSpPr>
          <p:cNvPr id="3" name="Content Placeholder 2"/>
          <p:cNvSpPr>
            <a:spLocks noGrp="1"/>
          </p:cNvSpPr>
          <p:nvPr>
            <p:ph idx="1"/>
          </p:nvPr>
        </p:nvSpPr>
        <p:spPr/>
        <p:txBody>
          <a:bodyPr/>
          <a:lstStyle/>
          <a:p>
            <a:r>
              <a:rPr lang="en-US" dirty="0" smtClean="0"/>
              <a:t>Risk reduction</a:t>
            </a:r>
          </a:p>
          <a:p>
            <a:r>
              <a:rPr lang="en-US" dirty="0" smtClean="0"/>
              <a:t>Best-of-breed mix-and-match</a:t>
            </a:r>
          </a:p>
          <a:p>
            <a:r>
              <a:rPr lang="en-US" dirty="0" smtClean="0"/>
              <a:t>Allows innovation at more interesting layers</a:t>
            </a:r>
          </a:p>
          <a:p>
            <a:r>
              <a:rPr lang="en-US" dirty="0" smtClean="0"/>
              <a:t>Facilitates interoperation with other infrastructures</a:t>
            </a:r>
            <a:endParaRPr lang="en-US" dirty="0"/>
          </a:p>
        </p:txBody>
      </p:sp>
      <p:sp>
        <p:nvSpPr>
          <p:cNvPr id="4" name="Slide Number Placeholder 3"/>
          <p:cNvSpPr>
            <a:spLocks noGrp="1"/>
          </p:cNvSpPr>
          <p:nvPr>
            <p:ph type="sldNum" sz="quarter" idx="10"/>
          </p:nvPr>
        </p:nvSpPr>
        <p:spPr/>
        <p:txBody>
          <a:bodyPr/>
          <a:lstStyle/>
          <a:p>
            <a:fld id="{D1FBCDDA-7B61-4F34-B6CE-C49A44152CC2}"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implementations are possible</a:t>
            </a:r>
            <a:endParaRPr lang="en-US" dirty="0"/>
          </a:p>
        </p:txBody>
      </p:sp>
      <p:sp>
        <p:nvSpPr>
          <p:cNvPr id="3" name="Content Placeholder 2"/>
          <p:cNvSpPr>
            <a:spLocks noGrp="1"/>
          </p:cNvSpPr>
          <p:nvPr>
            <p:ph idx="1"/>
          </p:nvPr>
        </p:nvSpPr>
        <p:spPr/>
        <p:txBody>
          <a:bodyPr/>
          <a:lstStyle/>
          <a:p>
            <a:r>
              <a:rPr lang="en-US" dirty="0" smtClean="0"/>
              <a:t>Remember the puzzle!</a:t>
            </a:r>
          </a:p>
          <a:p>
            <a:r>
              <a:rPr lang="en-US" dirty="0" smtClean="0"/>
              <a:t>We can use multiple implementations of the same component at the same time!</a:t>
            </a:r>
          </a:p>
          <a:p>
            <a:r>
              <a:rPr lang="en-US" dirty="0" smtClean="0"/>
              <a:t>OGSA-BES </a:t>
            </a:r>
            <a:r>
              <a:rPr lang="en-US" dirty="0" err="1" smtClean="0"/>
              <a:t>QoS</a:t>
            </a:r>
            <a:r>
              <a:rPr lang="en-US" dirty="0" smtClean="0"/>
              <a:t> example</a:t>
            </a:r>
          </a:p>
          <a:p>
            <a:pPr lvl="1"/>
            <a:r>
              <a:rPr lang="en-US" dirty="0" smtClean="0"/>
              <a:t>Max jobs</a:t>
            </a:r>
          </a:p>
          <a:p>
            <a:pPr lvl="1"/>
            <a:r>
              <a:rPr lang="en-US" dirty="0" smtClean="0"/>
              <a:t>Job rate</a:t>
            </a:r>
          </a:p>
          <a:p>
            <a:pPr lvl="1"/>
            <a:r>
              <a:rPr lang="en-US" dirty="0" smtClean="0"/>
              <a:t>User-id mapping</a:t>
            </a:r>
          </a:p>
          <a:p>
            <a:pPr lvl="1"/>
            <a:r>
              <a:rPr lang="en-US" dirty="0" smtClean="0"/>
              <a:t>Failure rate, persistence of data</a:t>
            </a:r>
            <a:endParaRPr lang="en-US" dirty="0"/>
          </a:p>
        </p:txBody>
      </p:sp>
      <p:sp>
        <p:nvSpPr>
          <p:cNvPr id="4" name="Slide Number Placeholder 3"/>
          <p:cNvSpPr>
            <a:spLocks noGrp="1"/>
          </p:cNvSpPr>
          <p:nvPr>
            <p:ph type="sldNum" sz="quarter" idx="10"/>
          </p:nvPr>
        </p:nvSpPr>
        <p:spPr/>
        <p:txBody>
          <a:bodyPr/>
          <a:lstStyle/>
          <a:p>
            <a:fld id="{D1FBCDDA-7B61-4F34-B6CE-C49A44152CC2}" type="slidenum">
              <a:rPr lang="en-US" smtClean="0"/>
              <a:pPr/>
              <a:t>19</a:t>
            </a:fld>
            <a:endParaRPr lang="en-US"/>
          </a:p>
        </p:txBody>
      </p:sp>
      <p:sp>
        <p:nvSpPr>
          <p:cNvPr id="5" name="TextBox 4"/>
          <p:cNvSpPr txBox="1"/>
          <p:nvPr/>
        </p:nvSpPr>
        <p:spPr>
          <a:xfrm rot="19911349">
            <a:off x="675015" y="2590800"/>
            <a:ext cx="8736687" cy="1323439"/>
          </a:xfrm>
          <a:prstGeom prst="rect">
            <a:avLst/>
          </a:prstGeom>
          <a:noFill/>
        </p:spPr>
        <p:txBody>
          <a:bodyPr wrap="none" rtlCol="0">
            <a:spAutoFit/>
          </a:bodyPr>
          <a:lstStyle/>
          <a:p>
            <a:r>
              <a:rPr lang="en-US" sz="4000" b="1" dirty="0" smtClean="0">
                <a:solidFill>
                  <a:srgbClr val="FF0000"/>
                </a:solidFill>
              </a:rPr>
              <a:t>UNICORE 6 at Service Providers</a:t>
            </a:r>
          </a:p>
          <a:p>
            <a:r>
              <a:rPr lang="en-US" sz="4000" b="1" dirty="0" smtClean="0">
                <a:solidFill>
                  <a:srgbClr val="FF0000"/>
                </a:solidFill>
              </a:rPr>
              <a:t>Genesis II (or others) on campuses</a:t>
            </a:r>
            <a:endParaRPr 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14400"/>
            <a:ext cx="8229600" cy="4800600"/>
          </a:xfrm>
        </p:spPr>
        <p:txBody>
          <a:bodyPr>
            <a:normAutofit fontScale="90000"/>
          </a:bodyPr>
          <a:lstStyle/>
          <a:p>
            <a:r>
              <a:rPr lang="en-US" dirty="0" smtClean="0"/>
              <a:t>“Less is more.”</a:t>
            </a:r>
            <a:br>
              <a:rPr lang="en-US" dirty="0" smtClean="0"/>
            </a:br>
            <a:r>
              <a:rPr lang="en-US" dirty="0" smtClean="0"/>
              <a:t>	—Jerry Brown</a:t>
            </a:r>
            <a:br>
              <a:rPr lang="en-US" dirty="0" smtClean="0"/>
            </a:br>
            <a:r>
              <a:rPr lang="en-US" dirty="0" smtClean="0"/>
              <a:t/>
            </a:r>
            <a:br>
              <a:rPr lang="en-US" dirty="0" smtClean="0"/>
            </a:br>
            <a:r>
              <a:rPr lang="en-US" dirty="0" smtClean="0"/>
              <a:t>“Perfection is achieved not when there is nothing more to add, but when there is nothing left to take away.”</a:t>
            </a:r>
            <a:br>
              <a:rPr lang="en-US" dirty="0" smtClean="0"/>
            </a:br>
            <a:r>
              <a:rPr lang="en-US" dirty="0" smtClean="0"/>
              <a:t>	—</a:t>
            </a:r>
            <a:r>
              <a:rPr lang="en-US" dirty="0" smtClean="0">
                <a:hlinkClick r:id="rId2"/>
              </a:rPr>
              <a:t>Antoine de Saint-Exupery</a:t>
            </a:r>
            <a:r>
              <a:rPr lang="en-US" dirty="0" smtClean="0"/>
              <a:t/>
            </a:r>
            <a:br>
              <a:rPr lang="en-US" dirty="0" smtClean="0"/>
            </a:br>
            <a:r>
              <a:rPr lang="en-US" dirty="0" smtClean="0"/>
              <a:t/>
            </a:r>
            <a:br>
              <a:rPr lang="en-US" dirty="0" smtClean="0"/>
            </a:br>
            <a:r>
              <a:rPr lang="en-US" dirty="0" smtClean="0"/>
              <a:t> “Give me simple abstractions and make them work reliably”</a:t>
            </a:r>
            <a:br>
              <a:rPr lang="en-US" dirty="0" smtClean="0"/>
            </a:br>
            <a:r>
              <a:rPr lang="en-US" dirty="0" smtClean="0"/>
              <a:t>	 — Kent Blackburn</a:t>
            </a:r>
            <a:endParaRPr lang="en-US" dirty="0"/>
          </a:p>
        </p:txBody>
      </p:sp>
      <p:sp>
        <p:nvSpPr>
          <p:cNvPr id="4" name="Slide Number Placeholder 3"/>
          <p:cNvSpPr>
            <a:spLocks noGrp="1"/>
          </p:cNvSpPr>
          <p:nvPr>
            <p:ph type="sldNum" sz="quarter" idx="10"/>
          </p:nvPr>
        </p:nvSpPr>
        <p:spPr/>
        <p:txBody>
          <a:bodyPr/>
          <a:lstStyle/>
          <a:p>
            <a:fld id="{D1FBCDDA-7B61-4F34-B6CE-C49A44152CC2}"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Arial" charset="0"/>
              </a:rPr>
              <a:t>Agenda</a:t>
            </a:r>
          </a:p>
        </p:txBody>
      </p:sp>
      <p:sp>
        <p:nvSpPr>
          <p:cNvPr id="12291" name="Content Placeholder 2"/>
          <p:cNvSpPr>
            <a:spLocks noGrp="1"/>
          </p:cNvSpPr>
          <p:nvPr>
            <p:ph idx="1"/>
          </p:nvPr>
        </p:nvSpPr>
        <p:spPr>
          <a:xfrm>
            <a:off x="457200" y="1143000"/>
            <a:ext cx="8229600" cy="4800600"/>
          </a:xfrm>
        </p:spPr>
        <p:txBody>
          <a:bodyPr>
            <a:normAutofit/>
          </a:bodyPr>
          <a:lstStyle/>
          <a:p>
            <a:r>
              <a:rPr lang="en-US" dirty="0" smtClean="0"/>
              <a:t>Takeaway message</a:t>
            </a:r>
          </a:p>
          <a:p>
            <a:r>
              <a:rPr lang="en-US" dirty="0" smtClean="0"/>
              <a:t>Background on XD in the US</a:t>
            </a:r>
          </a:p>
          <a:p>
            <a:r>
              <a:rPr lang="en-US" dirty="0" smtClean="0"/>
              <a:t>Architecture design goals and philosophy</a:t>
            </a:r>
          </a:p>
          <a:p>
            <a:r>
              <a:rPr lang="en-US" b="1" dirty="0" smtClean="0"/>
              <a:t>XSEDE Architecture &amp; Implementation</a:t>
            </a:r>
          </a:p>
          <a:p>
            <a:r>
              <a:rPr lang="en-US" dirty="0" smtClean="0"/>
              <a:t>Summary</a:t>
            </a:r>
          </a:p>
          <a:p>
            <a:endParaRPr lang="en-US" dirty="0" smtClean="0"/>
          </a:p>
        </p:txBody>
      </p:sp>
      <p:sp>
        <p:nvSpPr>
          <p:cNvPr id="12292" name="Slide Number Placeholder 3"/>
          <p:cNvSpPr>
            <a:spLocks noGrp="1"/>
          </p:cNvSpPr>
          <p:nvPr>
            <p:ph type="sldNum" sz="quarter" idx="10"/>
          </p:nvPr>
        </p:nvSpPr>
        <p:spPr bwMode="auto">
          <a:noFill/>
          <a:ln>
            <a:miter lim="800000"/>
            <a:headEnd/>
            <a:tailEnd/>
          </a:ln>
        </p:spPr>
        <p:txBody>
          <a:bodyPr/>
          <a:lstStyle/>
          <a:p>
            <a:fld id="{52B47235-D52F-4577-BF6E-5BF0DE8B619C}" type="slidenum">
              <a:rPr lang="en-US"/>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en-US" dirty="0" smtClean="0"/>
              <a:t>XSEDE Architecture</a:t>
            </a:r>
            <a:endParaRPr lang="en-US" dirty="0"/>
          </a:p>
        </p:txBody>
      </p:sp>
      <p:sp>
        <p:nvSpPr>
          <p:cNvPr id="4" name="Slide Number Placeholder 3"/>
          <p:cNvSpPr>
            <a:spLocks noGrp="1"/>
          </p:cNvSpPr>
          <p:nvPr>
            <p:ph type="sldNum" sz="quarter" idx="10"/>
          </p:nvPr>
        </p:nvSpPr>
        <p:spPr/>
        <p:txBody>
          <a:bodyPr/>
          <a:lstStyle/>
          <a:p>
            <a:fld id="{D1FBCDDA-7B61-4F34-B6CE-C49A44152CC2}" type="slidenum">
              <a:rPr lang="en-US" smtClean="0"/>
              <a:pPr/>
              <a:t>21</a:t>
            </a:fld>
            <a:endParaRPr lang="en-US"/>
          </a:p>
        </p:txBody>
      </p:sp>
      <p:grpSp>
        <p:nvGrpSpPr>
          <p:cNvPr id="2" name="Group 4"/>
          <p:cNvGrpSpPr/>
          <p:nvPr/>
        </p:nvGrpSpPr>
        <p:grpSpPr>
          <a:xfrm>
            <a:off x="225425" y="1129507"/>
            <a:ext cx="8693150" cy="4598987"/>
            <a:chOff x="0" y="1143000"/>
            <a:chExt cx="8693150" cy="4598987"/>
          </a:xfrm>
        </p:grpSpPr>
        <p:sp>
          <p:nvSpPr>
            <p:cNvPr id="6" name="Text Box 6"/>
            <p:cNvSpPr txBox="1">
              <a:spLocks noChangeArrowheads="1"/>
            </p:cNvSpPr>
            <p:nvPr/>
          </p:nvSpPr>
          <p:spPr bwMode="auto">
            <a:xfrm>
              <a:off x="2057400" y="1143000"/>
              <a:ext cx="2216150" cy="1015663"/>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altLang="ja-JP" sz="2000" dirty="0">
                  <a:latin typeface="Futura Bk" pitchFamily="34" charset="0"/>
                  <a:ea typeface="MS PGothic" pitchFamily="34" charset="-128"/>
                </a:rPr>
                <a:t>Applications, Portals and </a:t>
              </a:r>
              <a:r>
                <a:rPr lang="en-US" altLang="ja-JP" sz="2000" dirty="0" smtClean="0">
                  <a:latin typeface="Futura Bk" pitchFamily="34" charset="0"/>
                  <a:ea typeface="MS PGothic" pitchFamily="34" charset="-128"/>
                </a:rPr>
                <a:t>Gateways, XUAS</a:t>
              </a:r>
              <a:endParaRPr lang="en-US" altLang="ja-JP" sz="2000" dirty="0">
                <a:latin typeface="Futura Bk" pitchFamily="34" charset="0"/>
                <a:ea typeface="MS PGothic" pitchFamily="34" charset="-128"/>
              </a:endParaRPr>
            </a:p>
          </p:txBody>
        </p:sp>
        <p:sp>
          <p:nvSpPr>
            <p:cNvPr id="7" name="Text Box 7"/>
            <p:cNvSpPr txBox="1">
              <a:spLocks noChangeArrowheads="1"/>
            </p:cNvSpPr>
            <p:nvPr/>
          </p:nvSpPr>
          <p:spPr bwMode="auto">
            <a:xfrm>
              <a:off x="6829425" y="1143000"/>
              <a:ext cx="1806575" cy="396875"/>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r>
                <a:rPr lang="en-US" altLang="ja-JP" sz="2000">
                  <a:latin typeface="Futura Bk" pitchFamily="34" charset="0"/>
                  <a:ea typeface="MS PGothic" pitchFamily="34" charset="-128"/>
                </a:rPr>
                <a:t>APIs and CLIs</a:t>
              </a:r>
            </a:p>
          </p:txBody>
        </p:sp>
        <p:sp>
          <p:nvSpPr>
            <p:cNvPr id="8" name="Text Box 8"/>
            <p:cNvSpPr txBox="1">
              <a:spLocks noChangeArrowheads="1"/>
            </p:cNvSpPr>
            <p:nvPr/>
          </p:nvSpPr>
          <p:spPr bwMode="auto">
            <a:xfrm>
              <a:off x="4044950" y="1169987"/>
              <a:ext cx="2514600" cy="701675"/>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altLang="ja-JP" sz="2000">
                  <a:latin typeface="Futura Bk" pitchFamily="34" charset="0"/>
                  <a:ea typeface="MS PGothic" pitchFamily="34" charset="-128"/>
                </a:rPr>
                <a:t>Transparent access via the file system</a:t>
              </a:r>
            </a:p>
          </p:txBody>
        </p:sp>
        <p:sp>
          <p:nvSpPr>
            <p:cNvPr id="9" name="Line 9"/>
            <p:cNvSpPr>
              <a:spLocks noChangeShapeType="1"/>
            </p:cNvSpPr>
            <p:nvPr/>
          </p:nvSpPr>
          <p:spPr bwMode="auto">
            <a:xfrm>
              <a:off x="6350" y="2236787"/>
              <a:ext cx="8686800" cy="0"/>
            </a:xfrm>
            <a:prstGeom prst="line">
              <a:avLst/>
            </a:prstGeom>
            <a:noFill/>
            <a:ln w="28575">
              <a:solidFill>
                <a:schemeClr val="bg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Text Box 10"/>
            <p:cNvSpPr txBox="1">
              <a:spLocks noChangeArrowheads="1"/>
            </p:cNvSpPr>
            <p:nvPr/>
          </p:nvSpPr>
          <p:spPr bwMode="auto">
            <a:xfrm>
              <a:off x="311150" y="2922587"/>
              <a:ext cx="1751013" cy="1006475"/>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altLang="ja-JP" sz="2000">
                  <a:latin typeface="Futura Bk" pitchFamily="34" charset="0"/>
                  <a:ea typeface="MS PGothic" pitchFamily="34" charset="-128"/>
                </a:rPr>
                <a:t>Services &amp;</a:t>
              </a:r>
            </a:p>
            <a:p>
              <a:pPr eaLnBrk="0" hangingPunct="0"/>
              <a:r>
                <a:rPr lang="en-US" altLang="ja-JP" sz="2000">
                  <a:latin typeface="Futura Bk" pitchFamily="34" charset="0"/>
                  <a:ea typeface="MS PGothic" pitchFamily="34" charset="-128"/>
                </a:rPr>
                <a:t>Web Services</a:t>
              </a:r>
            </a:p>
            <a:p>
              <a:pPr eaLnBrk="0" hangingPunct="0"/>
              <a:r>
                <a:rPr lang="en-US" altLang="ja-JP" sz="2000">
                  <a:latin typeface="Futura Bk" pitchFamily="34" charset="0"/>
                  <a:ea typeface="MS PGothic" pitchFamily="34" charset="-128"/>
                </a:rPr>
                <a:t>Infrastructure</a:t>
              </a:r>
            </a:p>
          </p:txBody>
        </p:sp>
        <p:sp>
          <p:nvSpPr>
            <p:cNvPr id="11" name="Line 11"/>
            <p:cNvSpPr>
              <a:spLocks noChangeShapeType="1"/>
            </p:cNvSpPr>
            <p:nvPr/>
          </p:nvSpPr>
          <p:spPr bwMode="auto">
            <a:xfrm>
              <a:off x="0" y="4114800"/>
              <a:ext cx="8686800" cy="0"/>
            </a:xfrm>
            <a:prstGeom prst="line">
              <a:avLst/>
            </a:prstGeom>
            <a:noFill/>
            <a:ln w="28575">
              <a:solidFill>
                <a:schemeClr val="bg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Text Box 12"/>
            <p:cNvSpPr txBox="1">
              <a:spLocks noChangeArrowheads="1"/>
            </p:cNvSpPr>
            <p:nvPr/>
          </p:nvSpPr>
          <p:spPr bwMode="auto">
            <a:xfrm>
              <a:off x="311150" y="4903787"/>
              <a:ext cx="1398588" cy="396875"/>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altLang="ja-JP" sz="2000" dirty="0">
                  <a:latin typeface="Futura Bk" pitchFamily="34" charset="0"/>
                  <a:ea typeface="MS PGothic" pitchFamily="34" charset="-128"/>
                </a:rPr>
                <a:t>Resources</a:t>
              </a:r>
            </a:p>
          </p:txBody>
        </p:sp>
        <p:sp>
          <p:nvSpPr>
            <p:cNvPr id="13" name="Line 13"/>
            <p:cNvSpPr>
              <a:spLocks noChangeShapeType="1"/>
            </p:cNvSpPr>
            <p:nvPr/>
          </p:nvSpPr>
          <p:spPr bwMode="auto">
            <a:xfrm>
              <a:off x="6350" y="5741987"/>
              <a:ext cx="8686800" cy="0"/>
            </a:xfrm>
            <a:prstGeom prst="line">
              <a:avLst/>
            </a:prstGeom>
            <a:noFill/>
            <a:ln w="28575">
              <a:solidFill>
                <a:schemeClr val="bg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Text Box 29"/>
            <p:cNvSpPr txBox="1">
              <a:spLocks noChangeArrowheads="1"/>
            </p:cNvSpPr>
            <p:nvPr/>
          </p:nvSpPr>
          <p:spPr bwMode="auto">
            <a:xfrm>
              <a:off x="311150" y="1779587"/>
              <a:ext cx="1708150" cy="396875"/>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altLang="ja-JP" sz="2000">
                  <a:latin typeface="Futura Bk" pitchFamily="34" charset="0"/>
                  <a:ea typeface="MS PGothic" pitchFamily="34" charset="-128"/>
                </a:rPr>
                <a:t>Access Layer</a:t>
              </a:r>
            </a:p>
          </p:txBody>
        </p:sp>
        <p:grpSp>
          <p:nvGrpSpPr>
            <p:cNvPr id="3" name="Group 14"/>
            <p:cNvGrpSpPr/>
            <p:nvPr/>
          </p:nvGrpSpPr>
          <p:grpSpPr>
            <a:xfrm>
              <a:off x="2139950" y="2770187"/>
              <a:ext cx="2895600" cy="1143000"/>
              <a:chOff x="1600200" y="4191000"/>
              <a:chExt cx="2895600" cy="1143000"/>
            </a:xfrm>
          </p:grpSpPr>
          <p:sp>
            <p:nvSpPr>
              <p:cNvPr id="53" name="Oval 52"/>
              <p:cNvSpPr/>
              <p:nvPr/>
            </p:nvSpPr>
            <p:spPr>
              <a:xfrm>
                <a:off x="1676400" y="4191000"/>
                <a:ext cx="2819400" cy="1143000"/>
              </a:xfrm>
              <a:prstGeom prst="ellipse">
                <a:avLst/>
              </a:prstGeom>
              <a:solidFill>
                <a:schemeClr val="tx2">
                  <a:lumMod val="60000"/>
                  <a:lumOff val="40000"/>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54" name="Rectangle 53"/>
              <p:cNvSpPr>
                <a:spLocks noChangeArrowheads="1"/>
              </p:cNvSpPr>
              <p:nvPr/>
            </p:nvSpPr>
            <p:spPr bwMode="auto">
              <a:xfrm>
                <a:off x="2590800" y="4343400"/>
                <a:ext cx="1219200" cy="228600"/>
              </a:xfrm>
              <a:prstGeom prst="rect">
                <a:avLst/>
              </a:prstGeom>
              <a:no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altLang="ja-JP" sz="1200" u="sng" dirty="0" smtClean="0">
                    <a:latin typeface="Futura Bk" pitchFamily="34" charset="0"/>
                    <a:ea typeface="MS PGothic" pitchFamily="34" charset="-128"/>
                  </a:rPr>
                  <a:t>XSEDE Enterprise</a:t>
                </a:r>
              </a:p>
              <a:p>
                <a:pPr algn="ctr" eaLnBrk="0" hangingPunct="0"/>
                <a:r>
                  <a:rPr lang="en-US" altLang="ja-JP" sz="1200" u="sng" dirty="0" smtClean="0">
                    <a:latin typeface="Futura Bk" pitchFamily="34" charset="0"/>
                    <a:ea typeface="MS PGothic" pitchFamily="34" charset="-128"/>
                  </a:rPr>
                  <a:t>Services</a:t>
                </a:r>
              </a:p>
            </p:txBody>
          </p:sp>
          <p:sp>
            <p:nvSpPr>
              <p:cNvPr id="55" name="Rectangle 54"/>
              <p:cNvSpPr>
                <a:spLocks noChangeArrowheads="1"/>
              </p:cNvSpPr>
              <p:nvPr/>
            </p:nvSpPr>
            <p:spPr bwMode="auto">
              <a:xfrm>
                <a:off x="1600200" y="4648200"/>
                <a:ext cx="1219200" cy="228600"/>
              </a:xfrm>
              <a:prstGeom prst="rect">
                <a:avLst/>
              </a:prstGeom>
              <a:no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altLang="ja-JP" sz="1200" dirty="0" smtClean="0">
                    <a:latin typeface="Futura Bk" pitchFamily="34" charset="0"/>
                    <a:ea typeface="MS PGothic" pitchFamily="34" charset="-128"/>
                  </a:rPr>
                  <a:t>JSDL/BES</a:t>
                </a:r>
                <a:endParaRPr lang="en-US" altLang="ja-JP" sz="1200" dirty="0">
                  <a:latin typeface="Futura Bk" pitchFamily="34" charset="0"/>
                  <a:ea typeface="MS PGothic" pitchFamily="34" charset="-128"/>
                </a:endParaRPr>
              </a:p>
            </p:txBody>
          </p:sp>
          <p:sp>
            <p:nvSpPr>
              <p:cNvPr id="56" name="Rectangle 55"/>
              <p:cNvSpPr>
                <a:spLocks noChangeArrowheads="1"/>
              </p:cNvSpPr>
              <p:nvPr/>
            </p:nvSpPr>
            <p:spPr bwMode="auto">
              <a:xfrm>
                <a:off x="3048000" y="4953000"/>
                <a:ext cx="1219200" cy="228600"/>
              </a:xfrm>
              <a:prstGeom prst="rect">
                <a:avLst/>
              </a:prstGeom>
              <a:no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altLang="ja-JP" sz="1200" dirty="0" smtClean="0">
                    <a:latin typeface="Futura Bk" pitchFamily="34" charset="0"/>
                    <a:ea typeface="MS PGothic" pitchFamily="34" charset="-128"/>
                  </a:rPr>
                  <a:t>RNS/ByteIO</a:t>
                </a:r>
                <a:endParaRPr lang="en-US" altLang="ja-JP" sz="1200" dirty="0">
                  <a:latin typeface="Futura Bk" pitchFamily="34" charset="0"/>
                  <a:ea typeface="MS PGothic" pitchFamily="34" charset="-128"/>
                </a:endParaRPr>
              </a:p>
            </p:txBody>
          </p:sp>
          <p:sp>
            <p:nvSpPr>
              <p:cNvPr id="57" name="Rectangle 56"/>
              <p:cNvSpPr>
                <a:spLocks noChangeArrowheads="1"/>
              </p:cNvSpPr>
              <p:nvPr/>
            </p:nvSpPr>
            <p:spPr bwMode="auto">
              <a:xfrm>
                <a:off x="3200400" y="4648200"/>
                <a:ext cx="1219200" cy="228600"/>
              </a:xfrm>
              <a:prstGeom prst="rect">
                <a:avLst/>
              </a:prstGeom>
              <a:no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altLang="ja-JP" sz="1200" dirty="0" err="1" smtClean="0">
                    <a:latin typeface="Futura Bk" pitchFamily="34" charset="0"/>
                    <a:ea typeface="MS PGothic" pitchFamily="34" charset="-128"/>
                  </a:rPr>
                  <a:t>GridFTP</a:t>
                </a:r>
                <a:endParaRPr lang="en-US" altLang="ja-JP" sz="1200" dirty="0">
                  <a:latin typeface="Futura Bk" pitchFamily="34" charset="0"/>
                  <a:ea typeface="MS PGothic" pitchFamily="34" charset="-128"/>
                </a:endParaRPr>
              </a:p>
            </p:txBody>
          </p:sp>
          <p:sp>
            <p:nvSpPr>
              <p:cNvPr id="58" name="Rectangle 57"/>
              <p:cNvSpPr>
                <a:spLocks noChangeArrowheads="1"/>
              </p:cNvSpPr>
              <p:nvPr/>
            </p:nvSpPr>
            <p:spPr bwMode="auto">
              <a:xfrm>
                <a:off x="2133600" y="5029200"/>
                <a:ext cx="1219200" cy="228600"/>
              </a:xfrm>
              <a:prstGeom prst="rect">
                <a:avLst/>
              </a:prstGeom>
              <a:no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altLang="ja-JP" sz="1200" dirty="0" smtClean="0">
                    <a:latin typeface="Futura Bk" pitchFamily="34" charset="0"/>
                    <a:ea typeface="MS PGothic" pitchFamily="34" charset="-128"/>
                  </a:rPr>
                  <a:t>WSI-BSP</a:t>
                </a:r>
                <a:endParaRPr lang="en-US" altLang="ja-JP" sz="1200" dirty="0">
                  <a:latin typeface="Futura Bk" pitchFamily="34" charset="0"/>
                  <a:ea typeface="MS PGothic" pitchFamily="34" charset="-128"/>
                </a:endParaRPr>
              </a:p>
            </p:txBody>
          </p:sp>
          <p:sp>
            <p:nvSpPr>
              <p:cNvPr id="59" name="Rectangle 58"/>
              <p:cNvSpPr>
                <a:spLocks noChangeArrowheads="1"/>
              </p:cNvSpPr>
              <p:nvPr/>
            </p:nvSpPr>
            <p:spPr bwMode="auto">
              <a:xfrm>
                <a:off x="2514600" y="4724400"/>
                <a:ext cx="1219200" cy="228600"/>
              </a:xfrm>
              <a:prstGeom prst="rect">
                <a:avLst/>
              </a:prstGeom>
              <a:no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altLang="ja-JP" sz="1200" dirty="0" smtClean="0">
                    <a:latin typeface="Futura Bk" pitchFamily="34" charset="0"/>
                    <a:ea typeface="MS PGothic" pitchFamily="34" charset="-128"/>
                  </a:rPr>
                  <a:t>HPC-BP</a:t>
                </a:r>
                <a:endParaRPr lang="en-US" altLang="ja-JP" sz="1200" dirty="0">
                  <a:latin typeface="Futura Bk" pitchFamily="34" charset="0"/>
                  <a:ea typeface="MS PGothic" pitchFamily="34" charset="-128"/>
                </a:endParaRPr>
              </a:p>
            </p:txBody>
          </p:sp>
        </p:grpSp>
        <p:grpSp>
          <p:nvGrpSpPr>
            <p:cNvPr id="5" name="Group 15"/>
            <p:cNvGrpSpPr/>
            <p:nvPr/>
          </p:nvGrpSpPr>
          <p:grpSpPr>
            <a:xfrm>
              <a:off x="5340350" y="2846387"/>
              <a:ext cx="2895600" cy="1143000"/>
              <a:chOff x="5334000" y="3200400"/>
              <a:chExt cx="2895600" cy="1143000"/>
            </a:xfrm>
          </p:grpSpPr>
          <p:sp>
            <p:nvSpPr>
              <p:cNvPr id="47" name="Oval 46"/>
              <p:cNvSpPr/>
              <p:nvPr/>
            </p:nvSpPr>
            <p:spPr>
              <a:xfrm>
                <a:off x="5410200" y="3200400"/>
                <a:ext cx="2819400" cy="1143000"/>
              </a:xfrm>
              <a:prstGeom prst="ellipse">
                <a:avLst/>
              </a:prstGeom>
              <a:solidFill>
                <a:schemeClr val="accent6">
                  <a:lumMod val="60000"/>
                  <a:lumOff val="4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48" name="Rectangle 47"/>
              <p:cNvSpPr>
                <a:spLocks noChangeArrowheads="1"/>
              </p:cNvSpPr>
              <p:nvPr/>
            </p:nvSpPr>
            <p:spPr bwMode="auto">
              <a:xfrm>
                <a:off x="6172200" y="3429000"/>
                <a:ext cx="1219200" cy="228600"/>
              </a:xfrm>
              <a:prstGeom prst="rect">
                <a:avLst/>
              </a:prstGeom>
              <a:no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altLang="ja-JP" sz="1200" u="sng" dirty="0" smtClean="0">
                    <a:latin typeface="Futura Bk" pitchFamily="34" charset="0"/>
                    <a:ea typeface="MS PGothic" pitchFamily="34" charset="-128"/>
                  </a:rPr>
                  <a:t>Community Provided</a:t>
                </a:r>
              </a:p>
              <a:p>
                <a:pPr algn="ctr" eaLnBrk="0" hangingPunct="0"/>
                <a:r>
                  <a:rPr lang="en-US" altLang="ja-JP" sz="1200" u="sng" dirty="0" smtClean="0">
                    <a:latin typeface="Futura Bk" pitchFamily="34" charset="0"/>
                    <a:ea typeface="MS PGothic" pitchFamily="34" charset="-128"/>
                  </a:rPr>
                  <a:t>Services</a:t>
                </a:r>
                <a:endParaRPr lang="en-US" altLang="ja-JP" sz="1200" u="sng" dirty="0">
                  <a:latin typeface="Futura Bk" pitchFamily="34" charset="0"/>
                  <a:ea typeface="MS PGothic" pitchFamily="34" charset="-128"/>
                </a:endParaRPr>
              </a:p>
            </p:txBody>
          </p:sp>
          <p:sp>
            <p:nvSpPr>
              <p:cNvPr id="49" name="Rectangle 48"/>
              <p:cNvSpPr>
                <a:spLocks noChangeArrowheads="1"/>
              </p:cNvSpPr>
              <p:nvPr/>
            </p:nvSpPr>
            <p:spPr bwMode="auto">
              <a:xfrm>
                <a:off x="5410200" y="3505200"/>
                <a:ext cx="1219200" cy="228600"/>
              </a:xfrm>
              <a:prstGeom prst="rect">
                <a:avLst/>
              </a:prstGeom>
              <a:no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altLang="ja-JP" sz="1200" dirty="0" smtClean="0">
                    <a:latin typeface="Futura Bk" pitchFamily="34" charset="0"/>
                    <a:ea typeface="MS PGothic" pitchFamily="34" charset="-128"/>
                  </a:rPr>
                  <a:t>GRAM5</a:t>
                </a:r>
                <a:endParaRPr lang="en-US" altLang="ja-JP" sz="1200" dirty="0">
                  <a:latin typeface="Futura Bk" pitchFamily="34" charset="0"/>
                  <a:ea typeface="MS PGothic" pitchFamily="34" charset="-128"/>
                </a:endParaRPr>
              </a:p>
            </p:txBody>
          </p:sp>
          <p:sp>
            <p:nvSpPr>
              <p:cNvPr id="50" name="Rectangle 49"/>
              <p:cNvSpPr>
                <a:spLocks noChangeArrowheads="1"/>
              </p:cNvSpPr>
              <p:nvPr/>
            </p:nvSpPr>
            <p:spPr bwMode="auto">
              <a:xfrm>
                <a:off x="5334000" y="3733800"/>
                <a:ext cx="1219200" cy="228600"/>
              </a:xfrm>
              <a:prstGeom prst="rect">
                <a:avLst/>
              </a:prstGeom>
              <a:no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altLang="ja-JP" sz="1200" dirty="0" smtClean="0">
                    <a:latin typeface="Futura Bk" pitchFamily="34" charset="0"/>
                    <a:ea typeface="MS PGothic" pitchFamily="34" charset="-128"/>
                  </a:rPr>
                  <a:t>REST/RMI</a:t>
                </a:r>
                <a:endParaRPr lang="en-US" altLang="ja-JP" sz="1200" dirty="0">
                  <a:latin typeface="Futura Bk" pitchFamily="34" charset="0"/>
                  <a:ea typeface="MS PGothic" pitchFamily="34" charset="-128"/>
                </a:endParaRPr>
              </a:p>
            </p:txBody>
          </p:sp>
          <p:sp>
            <p:nvSpPr>
              <p:cNvPr id="51" name="Rectangle 50"/>
              <p:cNvSpPr>
                <a:spLocks noChangeArrowheads="1"/>
              </p:cNvSpPr>
              <p:nvPr/>
            </p:nvSpPr>
            <p:spPr bwMode="auto">
              <a:xfrm>
                <a:off x="6858000" y="3733800"/>
                <a:ext cx="1219200" cy="228600"/>
              </a:xfrm>
              <a:prstGeom prst="rect">
                <a:avLst/>
              </a:prstGeom>
              <a:no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altLang="ja-JP" sz="1200" dirty="0" smtClean="0">
                    <a:latin typeface="Futura Bk" pitchFamily="34" charset="0"/>
                    <a:ea typeface="MS PGothic" pitchFamily="34" charset="-128"/>
                  </a:rPr>
                  <a:t>Amazon EC2</a:t>
                </a:r>
                <a:endParaRPr lang="en-US" altLang="ja-JP" sz="1200" dirty="0">
                  <a:latin typeface="Futura Bk" pitchFamily="34" charset="0"/>
                  <a:ea typeface="MS PGothic" pitchFamily="34" charset="-128"/>
                </a:endParaRPr>
              </a:p>
            </p:txBody>
          </p:sp>
          <p:sp>
            <p:nvSpPr>
              <p:cNvPr id="52" name="Rectangle 51"/>
              <p:cNvSpPr>
                <a:spLocks noChangeArrowheads="1"/>
              </p:cNvSpPr>
              <p:nvPr/>
            </p:nvSpPr>
            <p:spPr bwMode="auto">
              <a:xfrm>
                <a:off x="6248400" y="3962400"/>
                <a:ext cx="1219200" cy="228600"/>
              </a:xfrm>
              <a:prstGeom prst="rect">
                <a:avLst/>
              </a:prstGeom>
              <a:no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altLang="ja-JP" sz="1200" dirty="0" smtClean="0">
                    <a:latin typeface="Futura Bk" pitchFamily="34" charset="0"/>
                    <a:ea typeface="MS PGothic" pitchFamily="34" charset="-128"/>
                  </a:rPr>
                  <a:t>Application Deployment</a:t>
                </a:r>
                <a:endParaRPr lang="en-US" altLang="ja-JP" sz="1200" dirty="0">
                  <a:latin typeface="Futura Bk" pitchFamily="34" charset="0"/>
                  <a:ea typeface="MS PGothic" pitchFamily="34" charset="-128"/>
                </a:endParaRPr>
              </a:p>
            </p:txBody>
          </p:sp>
        </p:grpSp>
        <p:grpSp>
          <p:nvGrpSpPr>
            <p:cNvPr id="15" name="Group 16"/>
            <p:cNvGrpSpPr/>
            <p:nvPr/>
          </p:nvGrpSpPr>
          <p:grpSpPr>
            <a:xfrm>
              <a:off x="3130550" y="4979987"/>
              <a:ext cx="282575" cy="269875"/>
              <a:chOff x="3756025" y="5216525"/>
              <a:chExt cx="508000" cy="590550"/>
            </a:xfrm>
            <a:solidFill>
              <a:schemeClr val="tx2">
                <a:lumMod val="60000"/>
                <a:lumOff val="40000"/>
                <a:alpha val="41000"/>
              </a:schemeClr>
            </a:solidFill>
          </p:grpSpPr>
          <p:sp>
            <p:nvSpPr>
              <p:cNvPr id="45" name="tower"/>
              <p:cNvSpPr>
                <a:spLocks noEditPoints="1" noChangeArrowheads="1"/>
              </p:cNvSpPr>
              <p:nvPr/>
            </p:nvSpPr>
            <p:spPr bwMode="auto">
              <a:xfrm>
                <a:off x="3756025" y="5216525"/>
                <a:ext cx="398463" cy="42862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pFill/>
              <a:ln w="9525">
                <a:solidFill>
                  <a:srgbClr val="000000"/>
                </a:solidFill>
                <a:miter lim="800000"/>
                <a:headEnd/>
                <a:tailEnd/>
              </a:ln>
              <a:effectLst>
                <a:outerShdw dist="107763" dir="2700000" algn="ctr" rotWithShape="0">
                  <a:srgbClr val="808080">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AutoShape 38"/>
              <p:cNvSpPr>
                <a:spLocks noChangeArrowheads="1"/>
              </p:cNvSpPr>
              <p:nvPr/>
            </p:nvSpPr>
            <p:spPr bwMode="auto">
              <a:xfrm>
                <a:off x="3962400" y="5486400"/>
                <a:ext cx="301625" cy="320675"/>
              </a:xfrm>
              <a:prstGeom prst="can">
                <a:avLst>
                  <a:gd name="adj" fmla="val 26579"/>
                </a:avLst>
              </a:prstGeom>
              <a:grpFill/>
              <a:ln w="9525">
                <a:solidFill>
                  <a:srgbClr val="000000"/>
                </a:solidFill>
                <a:round/>
                <a:headEnd/>
                <a:tailEnd/>
              </a:ln>
              <a:effectLst>
                <a:outerShdw dist="107763" dir="2700000" algn="ctr" rotWithShape="0">
                  <a:srgbClr val="808080">
                    <a:alpha val="50000"/>
                  </a:srgbClr>
                </a:outerShdw>
              </a:effec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6" name="Group 17"/>
            <p:cNvGrpSpPr/>
            <p:nvPr/>
          </p:nvGrpSpPr>
          <p:grpSpPr>
            <a:xfrm>
              <a:off x="3740150" y="5056187"/>
              <a:ext cx="282575" cy="269875"/>
              <a:chOff x="3756025" y="5216525"/>
              <a:chExt cx="508000" cy="590550"/>
            </a:xfrm>
            <a:solidFill>
              <a:schemeClr val="tx2">
                <a:lumMod val="60000"/>
                <a:lumOff val="40000"/>
                <a:alpha val="41000"/>
              </a:schemeClr>
            </a:solidFill>
          </p:grpSpPr>
          <p:sp>
            <p:nvSpPr>
              <p:cNvPr id="43" name="tower"/>
              <p:cNvSpPr>
                <a:spLocks noEditPoints="1" noChangeArrowheads="1"/>
              </p:cNvSpPr>
              <p:nvPr/>
            </p:nvSpPr>
            <p:spPr bwMode="auto">
              <a:xfrm>
                <a:off x="3756025" y="5216525"/>
                <a:ext cx="398463" cy="42862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pFill/>
              <a:ln w="9525">
                <a:solidFill>
                  <a:srgbClr val="000000"/>
                </a:solidFill>
                <a:miter lim="800000"/>
                <a:headEnd/>
                <a:tailEnd/>
              </a:ln>
              <a:effectLst>
                <a:outerShdw dist="107763" dir="2700000" algn="ctr" rotWithShape="0">
                  <a:srgbClr val="808080">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AutoShape 38"/>
              <p:cNvSpPr>
                <a:spLocks noChangeArrowheads="1"/>
              </p:cNvSpPr>
              <p:nvPr/>
            </p:nvSpPr>
            <p:spPr bwMode="auto">
              <a:xfrm>
                <a:off x="3962400" y="5486400"/>
                <a:ext cx="301625" cy="320675"/>
              </a:xfrm>
              <a:prstGeom prst="can">
                <a:avLst>
                  <a:gd name="adj" fmla="val 26579"/>
                </a:avLst>
              </a:prstGeom>
              <a:grpFill/>
              <a:ln w="9525">
                <a:solidFill>
                  <a:srgbClr val="000000"/>
                </a:solidFill>
                <a:round/>
                <a:headEnd/>
                <a:tailEnd/>
              </a:ln>
              <a:effectLst>
                <a:outerShdw dist="107763" dir="2700000" algn="ctr" rotWithShape="0">
                  <a:srgbClr val="808080">
                    <a:alpha val="50000"/>
                  </a:srgbClr>
                </a:outerShdw>
              </a:effec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9" name="Rectangle 18"/>
            <p:cNvSpPr>
              <a:spLocks noChangeArrowheads="1"/>
            </p:cNvSpPr>
            <p:nvPr/>
          </p:nvSpPr>
          <p:spPr bwMode="auto">
            <a:xfrm>
              <a:off x="3124200" y="4572000"/>
              <a:ext cx="1219200" cy="228600"/>
            </a:xfrm>
            <a:prstGeom prst="rect">
              <a:avLst/>
            </a:prstGeom>
            <a:no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altLang="ja-JP" sz="1200" dirty="0" smtClean="0">
                  <a:latin typeface="Futura Bk" pitchFamily="34" charset="0"/>
                  <a:ea typeface="MS PGothic" pitchFamily="34" charset="-128"/>
                </a:rPr>
                <a:t>Core Enterprise</a:t>
              </a:r>
            </a:p>
            <a:p>
              <a:pPr algn="ctr" eaLnBrk="0" hangingPunct="0"/>
              <a:r>
                <a:rPr lang="en-US" altLang="ja-JP" sz="1200" dirty="0" smtClean="0">
                  <a:latin typeface="Futura Bk" pitchFamily="34" charset="0"/>
                  <a:ea typeface="MS PGothic" pitchFamily="34" charset="-128"/>
                </a:rPr>
                <a:t>Resources, e.g.,</a:t>
              </a:r>
            </a:p>
            <a:p>
              <a:pPr algn="ctr" eaLnBrk="0" hangingPunct="0"/>
              <a:r>
                <a:rPr lang="en-US" altLang="ja-JP" sz="1200" dirty="0" smtClean="0">
                  <a:latin typeface="Futura Bk" pitchFamily="34" charset="0"/>
                  <a:ea typeface="MS PGothic" pitchFamily="34" charset="-128"/>
                </a:rPr>
                <a:t>RP resources</a:t>
              </a:r>
              <a:endParaRPr lang="en-US" altLang="ja-JP" sz="1200" dirty="0">
                <a:latin typeface="Futura Bk" pitchFamily="34" charset="0"/>
                <a:ea typeface="MS PGothic" pitchFamily="34" charset="-128"/>
              </a:endParaRPr>
            </a:p>
          </p:txBody>
        </p:sp>
        <p:sp>
          <p:nvSpPr>
            <p:cNvPr id="20" name="Cloud 19"/>
            <p:cNvSpPr/>
            <p:nvPr/>
          </p:nvSpPr>
          <p:spPr>
            <a:xfrm>
              <a:off x="2286000" y="4191000"/>
              <a:ext cx="2514600" cy="1524000"/>
            </a:xfrm>
            <a:prstGeom prst="cloud">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7" name="Group 20"/>
            <p:cNvGrpSpPr/>
            <p:nvPr/>
          </p:nvGrpSpPr>
          <p:grpSpPr>
            <a:xfrm>
              <a:off x="2825750" y="4751387"/>
              <a:ext cx="282575" cy="269875"/>
              <a:chOff x="3756025" y="5216525"/>
              <a:chExt cx="508000" cy="590550"/>
            </a:xfrm>
            <a:solidFill>
              <a:schemeClr val="tx2">
                <a:lumMod val="60000"/>
                <a:lumOff val="40000"/>
                <a:alpha val="41000"/>
              </a:schemeClr>
            </a:solidFill>
          </p:grpSpPr>
          <p:sp>
            <p:nvSpPr>
              <p:cNvPr id="41" name="tower"/>
              <p:cNvSpPr>
                <a:spLocks noEditPoints="1" noChangeArrowheads="1"/>
              </p:cNvSpPr>
              <p:nvPr/>
            </p:nvSpPr>
            <p:spPr bwMode="auto">
              <a:xfrm>
                <a:off x="3756025" y="5216525"/>
                <a:ext cx="398463" cy="42862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pFill/>
              <a:ln w="9525">
                <a:solidFill>
                  <a:srgbClr val="000000"/>
                </a:solidFill>
                <a:miter lim="800000"/>
                <a:headEnd/>
                <a:tailEnd/>
              </a:ln>
              <a:effectLst>
                <a:outerShdw dist="107763" dir="2700000" algn="ctr" rotWithShape="0">
                  <a:srgbClr val="808080">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AutoShape 38"/>
              <p:cNvSpPr>
                <a:spLocks noChangeArrowheads="1"/>
              </p:cNvSpPr>
              <p:nvPr/>
            </p:nvSpPr>
            <p:spPr bwMode="auto">
              <a:xfrm>
                <a:off x="3962400" y="5486400"/>
                <a:ext cx="301625" cy="320675"/>
              </a:xfrm>
              <a:prstGeom prst="can">
                <a:avLst>
                  <a:gd name="adj" fmla="val 26579"/>
                </a:avLst>
              </a:prstGeom>
              <a:grpFill/>
              <a:ln w="9525">
                <a:solidFill>
                  <a:srgbClr val="000000"/>
                </a:solidFill>
                <a:round/>
                <a:headEnd/>
                <a:tailEnd/>
              </a:ln>
              <a:effectLst>
                <a:outerShdw dist="107763" dir="2700000" algn="ctr" rotWithShape="0">
                  <a:srgbClr val="808080">
                    <a:alpha val="50000"/>
                  </a:srgbClr>
                </a:outerShdw>
              </a:effec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2" name="Rounded Rectangle 21"/>
            <p:cNvSpPr/>
            <p:nvPr/>
          </p:nvSpPr>
          <p:spPr>
            <a:xfrm>
              <a:off x="3130550" y="4903787"/>
              <a:ext cx="304800" cy="381000"/>
            </a:xfrm>
            <a:prstGeom prst="roundRect">
              <a:avLst/>
            </a:prstGeom>
            <a:solidFill>
              <a:schemeClr val="accent6">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ounded Rectangle 22"/>
            <p:cNvSpPr/>
            <p:nvPr/>
          </p:nvSpPr>
          <p:spPr>
            <a:xfrm>
              <a:off x="3810000" y="5029200"/>
              <a:ext cx="304800" cy="381000"/>
            </a:xfrm>
            <a:prstGeom prst="roundRect">
              <a:avLst/>
            </a:prstGeom>
            <a:solidFill>
              <a:schemeClr val="accent6">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Cloud 23"/>
            <p:cNvSpPr/>
            <p:nvPr/>
          </p:nvSpPr>
          <p:spPr>
            <a:xfrm>
              <a:off x="5562600" y="4191000"/>
              <a:ext cx="2667000" cy="1524000"/>
            </a:xfrm>
            <a:prstGeom prst="cloud">
              <a:avLst/>
            </a:prstGeom>
            <a:solidFill>
              <a:schemeClr val="accent6">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8" name="Group 24"/>
            <p:cNvGrpSpPr/>
            <p:nvPr/>
          </p:nvGrpSpPr>
          <p:grpSpPr>
            <a:xfrm>
              <a:off x="6781800" y="5257800"/>
              <a:ext cx="282575" cy="269875"/>
              <a:chOff x="3756025" y="5216525"/>
              <a:chExt cx="508000" cy="590550"/>
            </a:xfrm>
          </p:grpSpPr>
          <p:sp>
            <p:nvSpPr>
              <p:cNvPr id="39" name="tower"/>
              <p:cNvSpPr>
                <a:spLocks noEditPoints="1" noChangeArrowheads="1"/>
              </p:cNvSpPr>
              <p:nvPr/>
            </p:nvSpPr>
            <p:spPr bwMode="auto">
              <a:xfrm>
                <a:off x="3756025" y="5216525"/>
                <a:ext cx="398463" cy="42862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solidFill>
              <a:ln w="9525">
                <a:solidFill>
                  <a:srgbClr val="000000"/>
                </a:solidFill>
                <a:miter lim="800000"/>
                <a:headEnd/>
                <a:tailEnd/>
              </a:ln>
              <a:effectLst>
                <a:outerShdw dist="107763" dir="2700000" algn="ctr" rotWithShape="0">
                  <a:srgbClr val="808080">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AutoShape 38"/>
              <p:cNvSpPr>
                <a:spLocks noChangeArrowheads="1"/>
              </p:cNvSpPr>
              <p:nvPr/>
            </p:nvSpPr>
            <p:spPr bwMode="auto">
              <a:xfrm>
                <a:off x="3962400" y="5486400"/>
                <a:ext cx="301625" cy="320675"/>
              </a:xfrm>
              <a:prstGeom prst="can">
                <a:avLst>
                  <a:gd name="adj" fmla="val 26579"/>
                </a:avLst>
              </a:prstGeom>
              <a:solidFill>
                <a:schemeClr val="bg1"/>
              </a:solidFill>
              <a:ln w="9525">
                <a:solidFill>
                  <a:srgbClr val="000000"/>
                </a:solidFill>
                <a:round/>
                <a:headEnd/>
                <a:tailEnd/>
              </a:ln>
              <a:effectLst>
                <a:outerShdw dist="107763" dir="2700000" algn="ctr" rotWithShape="0">
                  <a:srgbClr val="808080">
                    <a:alpha val="50000"/>
                  </a:srgbClr>
                </a:outerShdw>
              </a:effec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1" name="Group 25"/>
            <p:cNvGrpSpPr/>
            <p:nvPr/>
          </p:nvGrpSpPr>
          <p:grpSpPr>
            <a:xfrm>
              <a:off x="7315200" y="5105400"/>
              <a:ext cx="282575" cy="269875"/>
              <a:chOff x="3756025" y="5216525"/>
              <a:chExt cx="508000" cy="590550"/>
            </a:xfrm>
          </p:grpSpPr>
          <p:sp>
            <p:nvSpPr>
              <p:cNvPr id="37" name="tower"/>
              <p:cNvSpPr>
                <a:spLocks noEditPoints="1" noChangeArrowheads="1"/>
              </p:cNvSpPr>
              <p:nvPr/>
            </p:nvSpPr>
            <p:spPr bwMode="auto">
              <a:xfrm>
                <a:off x="3756025" y="5216525"/>
                <a:ext cx="398463" cy="42862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solidFill>
              <a:ln w="9525">
                <a:solidFill>
                  <a:srgbClr val="000000"/>
                </a:solidFill>
                <a:miter lim="800000"/>
                <a:headEnd/>
                <a:tailEnd/>
              </a:ln>
              <a:effectLst>
                <a:outerShdw dist="107763" dir="2700000" algn="ctr" rotWithShape="0">
                  <a:srgbClr val="808080">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AutoShape 38"/>
              <p:cNvSpPr>
                <a:spLocks noChangeArrowheads="1"/>
              </p:cNvSpPr>
              <p:nvPr/>
            </p:nvSpPr>
            <p:spPr bwMode="auto">
              <a:xfrm>
                <a:off x="3962400" y="5486400"/>
                <a:ext cx="301625" cy="320675"/>
              </a:xfrm>
              <a:prstGeom prst="can">
                <a:avLst>
                  <a:gd name="adj" fmla="val 26579"/>
                </a:avLst>
              </a:prstGeom>
              <a:solidFill>
                <a:schemeClr val="bg1"/>
              </a:solidFill>
              <a:ln w="9525">
                <a:solidFill>
                  <a:srgbClr val="000000"/>
                </a:solidFill>
                <a:round/>
                <a:headEnd/>
                <a:tailEnd/>
              </a:ln>
              <a:effectLst>
                <a:outerShdw dist="107763" dir="2700000" algn="ctr" rotWithShape="0">
                  <a:srgbClr val="808080">
                    <a:alpha val="50000"/>
                  </a:srgbClr>
                </a:outerShdw>
              </a:effec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7" name="Rectangle 26"/>
            <p:cNvSpPr>
              <a:spLocks noChangeArrowheads="1"/>
            </p:cNvSpPr>
            <p:nvPr/>
          </p:nvSpPr>
          <p:spPr bwMode="auto">
            <a:xfrm>
              <a:off x="6248400" y="4572000"/>
              <a:ext cx="1219200" cy="228600"/>
            </a:xfrm>
            <a:prstGeom prst="rect">
              <a:avLst/>
            </a:prstGeom>
            <a:no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altLang="ja-JP" sz="1200" dirty="0" smtClean="0">
                  <a:latin typeface="Futura Bk" pitchFamily="34" charset="0"/>
                  <a:ea typeface="MS PGothic" pitchFamily="34" charset="-128"/>
                </a:rPr>
                <a:t>Other Resources, e.g.</a:t>
              </a:r>
            </a:p>
            <a:p>
              <a:pPr algn="ctr" eaLnBrk="0" hangingPunct="0"/>
              <a:r>
                <a:rPr lang="en-US" altLang="ja-JP" sz="1200" dirty="0" smtClean="0">
                  <a:latin typeface="Futura Bk" pitchFamily="34" charset="0"/>
                  <a:ea typeface="MS PGothic" pitchFamily="34" charset="-128"/>
                </a:rPr>
                <a:t>Campus centers, Amazon,</a:t>
              </a:r>
            </a:p>
            <a:p>
              <a:pPr algn="ctr" eaLnBrk="0" hangingPunct="0"/>
              <a:r>
                <a:rPr lang="en-US" altLang="ja-JP" sz="1200" dirty="0" smtClean="0">
                  <a:latin typeface="Futura Bk" pitchFamily="34" charset="0"/>
                  <a:ea typeface="MS PGothic" pitchFamily="34" charset="-128"/>
                </a:rPr>
                <a:t>Research group data</a:t>
              </a:r>
            </a:p>
          </p:txBody>
        </p:sp>
        <p:grpSp>
          <p:nvGrpSpPr>
            <p:cNvPr id="25" name="Group 27"/>
            <p:cNvGrpSpPr/>
            <p:nvPr/>
          </p:nvGrpSpPr>
          <p:grpSpPr>
            <a:xfrm>
              <a:off x="6096000" y="5029200"/>
              <a:ext cx="282576" cy="269875"/>
              <a:chOff x="3756023" y="5216525"/>
              <a:chExt cx="508002" cy="590550"/>
            </a:xfrm>
            <a:solidFill>
              <a:schemeClr val="tx2">
                <a:lumMod val="60000"/>
                <a:lumOff val="40000"/>
                <a:alpha val="39000"/>
              </a:schemeClr>
            </a:solidFill>
          </p:grpSpPr>
          <p:sp>
            <p:nvSpPr>
              <p:cNvPr id="35" name="tower"/>
              <p:cNvSpPr>
                <a:spLocks noEditPoints="1" noChangeArrowheads="1"/>
              </p:cNvSpPr>
              <p:nvPr/>
            </p:nvSpPr>
            <p:spPr bwMode="auto">
              <a:xfrm>
                <a:off x="3756023" y="5216525"/>
                <a:ext cx="398463" cy="42862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pFill/>
              <a:ln w="9525">
                <a:solidFill>
                  <a:srgbClr val="000000"/>
                </a:solidFill>
                <a:miter lim="800000"/>
                <a:headEnd/>
                <a:tailEnd/>
              </a:ln>
              <a:effectLst>
                <a:outerShdw dist="107763" dir="2700000" algn="ctr" rotWithShape="0">
                  <a:srgbClr val="808080">
                    <a:alpha val="5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AutoShape 38"/>
              <p:cNvSpPr>
                <a:spLocks noChangeArrowheads="1"/>
              </p:cNvSpPr>
              <p:nvPr/>
            </p:nvSpPr>
            <p:spPr bwMode="auto">
              <a:xfrm>
                <a:off x="3962400" y="5486400"/>
                <a:ext cx="301625" cy="320675"/>
              </a:xfrm>
              <a:prstGeom prst="can">
                <a:avLst>
                  <a:gd name="adj" fmla="val 26579"/>
                </a:avLst>
              </a:prstGeom>
              <a:grpFill/>
              <a:ln w="9525">
                <a:solidFill>
                  <a:srgbClr val="000000"/>
                </a:solidFill>
                <a:round/>
                <a:headEnd/>
                <a:tailEnd/>
              </a:ln>
              <a:effectLst>
                <a:outerShdw dist="107763" dir="2700000" algn="ctr" rotWithShape="0">
                  <a:srgbClr val="808080">
                    <a:alpha val="50000"/>
                  </a:srgbClr>
                </a:outerShdw>
              </a:effec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cxnSp>
          <p:nvCxnSpPr>
            <p:cNvPr id="29" name="Straight Arrow Connector 28"/>
            <p:cNvCxnSpPr/>
            <p:nvPr/>
          </p:nvCxnSpPr>
          <p:spPr>
            <a:xfrm>
              <a:off x="2749550" y="2160587"/>
              <a:ext cx="876300" cy="609600"/>
            </a:xfrm>
            <a:prstGeom prst="straightConnector1">
              <a:avLst/>
            </a:prstGeom>
            <a:ln>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749550" y="2160587"/>
              <a:ext cx="4076700" cy="685800"/>
            </a:xfrm>
            <a:prstGeom prst="straightConnector1">
              <a:avLst/>
            </a:prstGeom>
            <a:ln>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2"/>
            </p:cNvCxnSpPr>
            <p:nvPr/>
          </p:nvCxnSpPr>
          <p:spPr>
            <a:xfrm rot="5400000">
              <a:off x="4014788" y="1482724"/>
              <a:ext cx="898525" cy="1676400"/>
            </a:xfrm>
            <a:prstGeom prst="straightConnector1">
              <a:avLst/>
            </a:prstGeom>
            <a:ln>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2"/>
            </p:cNvCxnSpPr>
            <p:nvPr/>
          </p:nvCxnSpPr>
          <p:spPr>
            <a:xfrm rot="16200000" flipH="1">
              <a:off x="5576888" y="1597024"/>
              <a:ext cx="974725" cy="1524000"/>
            </a:xfrm>
            <a:prstGeom prst="straightConnector1">
              <a:avLst/>
            </a:prstGeom>
            <a:ln>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2"/>
            </p:cNvCxnSpPr>
            <p:nvPr/>
          </p:nvCxnSpPr>
          <p:spPr>
            <a:xfrm rot="5400000">
              <a:off x="5064126" y="101600"/>
              <a:ext cx="1230312" cy="4106863"/>
            </a:xfrm>
            <a:prstGeom prst="straightConnector1">
              <a:avLst/>
            </a:prstGeom>
            <a:ln>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 idx="2"/>
            </p:cNvCxnSpPr>
            <p:nvPr/>
          </p:nvCxnSpPr>
          <p:spPr>
            <a:xfrm rot="5400000">
              <a:off x="6626226" y="1739900"/>
              <a:ext cx="1306512" cy="906463"/>
            </a:xfrm>
            <a:prstGeom prst="straightConnector1">
              <a:avLst/>
            </a:prstGeom>
            <a:ln>
              <a:headEnd type="triangle"/>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XSEDE XES– Simple services combined in many ways</a:t>
            </a:r>
            <a:endParaRPr lang="en-US" dirty="0"/>
          </a:p>
        </p:txBody>
      </p:sp>
      <p:sp>
        <p:nvSpPr>
          <p:cNvPr id="4" name="Slide Number Placeholder 3"/>
          <p:cNvSpPr>
            <a:spLocks noGrp="1"/>
          </p:cNvSpPr>
          <p:nvPr>
            <p:ph type="sldNum" sz="quarter" idx="10"/>
          </p:nvPr>
        </p:nvSpPr>
        <p:spPr/>
        <p:txBody>
          <a:bodyPr/>
          <a:lstStyle/>
          <a:p>
            <a:fld id="{D1FBCDDA-7B61-4F34-B6CE-C49A44152CC2}" type="slidenum">
              <a:rPr lang="en-US" smtClean="0"/>
              <a:pPr/>
              <a:t>22</a:t>
            </a:fld>
            <a:endParaRPr lang="en-US"/>
          </a:p>
        </p:txBody>
      </p:sp>
      <p:sp>
        <p:nvSpPr>
          <p:cNvPr id="7" name="Content Placeholder 2"/>
          <p:cNvSpPr>
            <a:spLocks noGrp="1"/>
          </p:cNvSpPr>
          <p:nvPr>
            <p:ph idx="1"/>
          </p:nvPr>
        </p:nvSpPr>
        <p:spPr>
          <a:xfrm>
            <a:off x="457200" y="1143000"/>
            <a:ext cx="8229600" cy="4800600"/>
          </a:xfrm>
        </p:spPr>
        <p:txBody>
          <a:bodyPr>
            <a:normAutofit/>
          </a:bodyPr>
          <a:lstStyle/>
          <a:p>
            <a:pPr lvl="1"/>
            <a:r>
              <a:rPr lang="en-US" dirty="0" smtClean="0">
                <a:solidFill>
                  <a:schemeClr val="tx1"/>
                </a:solidFill>
              </a:rPr>
              <a:t>Resource Namespace Service 1.1</a:t>
            </a:r>
          </a:p>
          <a:p>
            <a:pPr lvl="1"/>
            <a:r>
              <a:rPr lang="en-US" dirty="0" smtClean="0">
                <a:solidFill>
                  <a:schemeClr val="tx1"/>
                </a:solidFill>
              </a:rPr>
              <a:t>OGSA WSRF BP – metadata and notification</a:t>
            </a:r>
          </a:p>
          <a:p>
            <a:pPr lvl="1"/>
            <a:r>
              <a:rPr lang="en-US" dirty="0" smtClean="0">
                <a:solidFill>
                  <a:schemeClr val="tx1"/>
                </a:solidFill>
              </a:rPr>
              <a:t>OGSA Basic Execution Service</a:t>
            </a:r>
          </a:p>
          <a:p>
            <a:pPr lvl="1"/>
            <a:r>
              <a:rPr lang="en-US" dirty="0" smtClean="0">
                <a:solidFill>
                  <a:schemeClr val="tx1"/>
                </a:solidFill>
              </a:rPr>
              <a:t>OGSA-ByteIO</a:t>
            </a:r>
          </a:p>
          <a:p>
            <a:pPr lvl="1"/>
            <a:r>
              <a:rPr lang="en-US" dirty="0" smtClean="0">
                <a:solidFill>
                  <a:schemeClr val="tx1"/>
                </a:solidFill>
              </a:rPr>
              <a:t>WS Trust Secure Token Services</a:t>
            </a:r>
          </a:p>
          <a:p>
            <a:pPr lvl="1"/>
            <a:r>
              <a:rPr lang="en-US" dirty="0" smtClean="0">
                <a:solidFill>
                  <a:schemeClr val="tx1"/>
                </a:solidFill>
              </a:rPr>
              <a:t>WSI BSP for transport of credentials</a:t>
            </a:r>
          </a:p>
          <a:p>
            <a:pPr lvl="1"/>
            <a:r>
              <a:rPr lang="en-US" dirty="0" smtClean="0">
                <a:solidFill>
                  <a:schemeClr val="tx1"/>
                </a:solidFill>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NS FIle System Figure.tiff"/>
          <p:cNvPicPr/>
          <p:nvPr/>
        </p:nvPicPr>
        <p:blipFill>
          <a:blip r:embed="rId2" cstate="print"/>
          <a:stretch>
            <a:fillRect/>
          </a:stretch>
        </p:blipFill>
        <p:spPr>
          <a:xfrm>
            <a:off x="5943600" y="1066800"/>
            <a:ext cx="2816626" cy="1638300"/>
          </a:xfrm>
          <a:prstGeom prst="rect">
            <a:avLst/>
          </a:prstGeom>
        </p:spPr>
      </p:pic>
      <p:sp>
        <p:nvSpPr>
          <p:cNvPr id="2" name="Title 1"/>
          <p:cNvSpPr>
            <a:spLocks noGrp="1"/>
          </p:cNvSpPr>
          <p:nvPr>
            <p:ph type="title"/>
          </p:nvPr>
        </p:nvSpPr>
        <p:spPr/>
        <p:txBody>
          <a:bodyPr/>
          <a:lstStyle/>
          <a:p>
            <a:r>
              <a:rPr lang="en-US" dirty="0" smtClean="0"/>
              <a:t>Resource Namespace Service</a:t>
            </a:r>
            <a:endParaRPr lang="en-US" dirty="0"/>
          </a:p>
        </p:txBody>
      </p:sp>
      <p:sp>
        <p:nvSpPr>
          <p:cNvPr id="3" name="Content Placeholder 2"/>
          <p:cNvSpPr>
            <a:spLocks noGrp="1"/>
          </p:cNvSpPr>
          <p:nvPr>
            <p:ph idx="1"/>
          </p:nvPr>
        </p:nvSpPr>
        <p:spPr>
          <a:xfrm>
            <a:off x="457200" y="1143000"/>
            <a:ext cx="6172200" cy="4800600"/>
          </a:xfrm>
        </p:spPr>
        <p:txBody>
          <a:bodyPr>
            <a:normAutofit fontScale="92500"/>
          </a:bodyPr>
          <a:lstStyle/>
          <a:p>
            <a:r>
              <a:rPr lang="en-US" dirty="0" smtClean="0"/>
              <a:t>Used to create a global shared namespace</a:t>
            </a:r>
          </a:p>
          <a:p>
            <a:pPr marL="548640" lvl="2"/>
            <a:r>
              <a:rPr lang="en-US" dirty="0" smtClean="0">
                <a:solidFill>
                  <a:schemeClr val="tx1"/>
                </a:solidFill>
              </a:rPr>
              <a:t>Analogous to Unix directories, entries “point” to grid resources</a:t>
            </a:r>
          </a:p>
          <a:p>
            <a:pPr marL="548640" lvl="2"/>
            <a:r>
              <a:rPr lang="en-US" dirty="0" smtClean="0">
                <a:solidFill>
                  <a:schemeClr val="tx1"/>
                </a:solidFill>
              </a:rPr>
              <a:t>Most resources can be named using an intuitive path</a:t>
            </a:r>
          </a:p>
          <a:p>
            <a:pPr lvl="3"/>
            <a:r>
              <a:rPr lang="en-US" dirty="0" smtClean="0">
                <a:solidFill>
                  <a:schemeClr val="tx1"/>
                </a:solidFill>
              </a:rPr>
              <a:t>/home/</a:t>
            </a:r>
            <a:r>
              <a:rPr lang="en-US" dirty="0" err="1" smtClean="0">
                <a:solidFill>
                  <a:schemeClr val="tx1"/>
                </a:solidFill>
              </a:rPr>
              <a:t>grimshaw</a:t>
            </a:r>
            <a:r>
              <a:rPr lang="en-US" dirty="0" smtClean="0">
                <a:solidFill>
                  <a:schemeClr val="tx1"/>
                </a:solidFill>
              </a:rPr>
              <a:t>/</a:t>
            </a:r>
            <a:r>
              <a:rPr lang="en-US" dirty="0" err="1" smtClean="0">
                <a:solidFill>
                  <a:schemeClr val="tx1"/>
                </a:solidFill>
              </a:rPr>
              <a:t>myfile</a:t>
            </a:r>
            <a:r>
              <a:rPr lang="en-US" dirty="0" smtClean="0">
                <a:solidFill>
                  <a:schemeClr val="tx1"/>
                </a:solidFill>
              </a:rPr>
              <a:t> or /bin/bio/</a:t>
            </a:r>
            <a:r>
              <a:rPr lang="en-US" dirty="0" err="1" smtClean="0">
                <a:solidFill>
                  <a:schemeClr val="tx1"/>
                </a:solidFill>
              </a:rPr>
              <a:t>blastp</a:t>
            </a:r>
            <a:endParaRPr lang="en-US" dirty="0" smtClean="0">
              <a:solidFill>
                <a:schemeClr val="tx1"/>
              </a:solidFill>
            </a:endParaRPr>
          </a:p>
          <a:p>
            <a:pPr marL="548640" lvl="2"/>
            <a:r>
              <a:rPr lang="en-US" dirty="0" smtClean="0">
                <a:solidFill>
                  <a:schemeClr val="tx1"/>
                </a:solidFill>
              </a:rPr>
              <a:t>Directories organized resources based on human relevant semantics</a:t>
            </a:r>
          </a:p>
          <a:p>
            <a:pPr marL="548640" lvl="2"/>
            <a:r>
              <a:rPr lang="en-US" dirty="0" smtClean="0">
                <a:solidFill>
                  <a:schemeClr val="tx1"/>
                </a:solidFill>
              </a:rPr>
              <a:t>Namespace can be mapped into local file system, and grid resources accessed as if local</a:t>
            </a:r>
          </a:p>
          <a:p>
            <a:endParaRPr lang="en-US" dirty="0"/>
          </a:p>
        </p:txBody>
      </p:sp>
      <p:sp>
        <p:nvSpPr>
          <p:cNvPr id="4" name="Slide Number Placeholder 3"/>
          <p:cNvSpPr>
            <a:spLocks noGrp="1"/>
          </p:cNvSpPr>
          <p:nvPr>
            <p:ph type="sldNum" sz="quarter" idx="10"/>
          </p:nvPr>
        </p:nvSpPr>
        <p:spPr/>
        <p:txBody>
          <a:bodyPr/>
          <a:lstStyle/>
          <a:p>
            <a:fld id="{D1FBCDDA-7B61-4F34-B6CE-C49A44152CC2}"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everything can have an RNS path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Files</a:t>
            </a:r>
          </a:p>
          <a:p>
            <a:r>
              <a:rPr lang="en-US" dirty="0" smtClean="0"/>
              <a:t>Directories</a:t>
            </a:r>
          </a:p>
          <a:p>
            <a:r>
              <a:rPr lang="en-US" dirty="0" smtClean="0"/>
              <a:t>Web pages</a:t>
            </a:r>
          </a:p>
          <a:p>
            <a:r>
              <a:rPr lang="en-US" dirty="0" smtClean="0"/>
              <a:t>Execution services – queues and BESs</a:t>
            </a:r>
          </a:p>
          <a:p>
            <a:r>
              <a:rPr lang="en-US" dirty="0" smtClean="0"/>
              <a:t>Jobs</a:t>
            </a:r>
          </a:p>
          <a:p>
            <a:r>
              <a:rPr lang="en-US" dirty="0" smtClean="0"/>
              <a:t>Applications</a:t>
            </a:r>
          </a:p>
          <a:p>
            <a:r>
              <a:rPr lang="en-US" dirty="0" smtClean="0"/>
              <a:t>Archives</a:t>
            </a:r>
          </a:p>
          <a:p>
            <a:r>
              <a:rPr lang="en-US" dirty="0" smtClean="0"/>
              <a:t>Instruments</a:t>
            </a:r>
          </a:p>
          <a:p>
            <a:r>
              <a:rPr lang="en-US" dirty="0" smtClean="0"/>
              <a:t>Relational Databases</a:t>
            </a:r>
          </a:p>
          <a:p>
            <a:r>
              <a:rPr lang="en-US" b="1" dirty="0" smtClean="0"/>
              <a:t>Global Federated File System (GFFS</a:t>
            </a:r>
            <a:r>
              <a:rPr lang="en-US" dirty="0" smtClean="0"/>
              <a:t>) brings it all together and makes it accessible via the local file system and a FUSE driver</a:t>
            </a:r>
            <a:endParaRPr lang="en-US" dirty="0"/>
          </a:p>
        </p:txBody>
      </p:sp>
      <p:sp>
        <p:nvSpPr>
          <p:cNvPr id="4" name="Slide Number Placeholder 3"/>
          <p:cNvSpPr>
            <a:spLocks noGrp="1"/>
          </p:cNvSpPr>
          <p:nvPr>
            <p:ph type="sldNum" sz="quarter" idx="10"/>
          </p:nvPr>
        </p:nvSpPr>
        <p:spPr/>
        <p:txBody>
          <a:bodyPr/>
          <a:lstStyle/>
          <a:p>
            <a:fld id="{D1FBCDDA-7B61-4F34-B6CE-C49A44152CC2}"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global namespace</a:t>
            </a:r>
            <a:endParaRPr lang="en-US" dirty="0"/>
          </a:p>
        </p:txBody>
      </p:sp>
      <p:sp>
        <p:nvSpPr>
          <p:cNvPr id="3" name="Slide Number Placeholder 2"/>
          <p:cNvSpPr>
            <a:spLocks noGrp="1"/>
          </p:cNvSpPr>
          <p:nvPr>
            <p:ph type="sldNum" sz="quarter" idx="10"/>
          </p:nvPr>
        </p:nvSpPr>
        <p:spPr/>
        <p:txBody>
          <a:bodyPr/>
          <a:lstStyle/>
          <a:p>
            <a:fld id="{E4F4E4C1-17E5-4358-AA11-B388679FDD9A}" type="slidenum">
              <a:rPr lang="en-US" smtClean="0"/>
              <a:pPr/>
              <a:t>25</a:t>
            </a:fld>
            <a:endParaRPr lang="en-US"/>
          </a:p>
        </p:txBody>
      </p:sp>
      <p:pic>
        <p:nvPicPr>
          <p:cNvPr id="4" name="Picture 3" descr="GFFS.jpg"/>
          <p:cNvPicPr/>
          <p:nvPr/>
        </p:nvPicPr>
        <p:blipFill>
          <a:blip r:embed="rId2" cstate="print"/>
          <a:stretch>
            <a:fillRect/>
          </a:stretch>
        </p:blipFill>
        <p:spPr>
          <a:xfrm>
            <a:off x="2047091" y="1036811"/>
            <a:ext cx="5049817" cy="478437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sharing with exports and RNS</a:t>
            </a:r>
            <a:endParaRPr lang="en-US" dirty="0"/>
          </a:p>
        </p:txBody>
      </p:sp>
      <p:sp>
        <p:nvSpPr>
          <p:cNvPr id="3" name="Slide Number Placeholder 2"/>
          <p:cNvSpPr>
            <a:spLocks noGrp="1"/>
          </p:cNvSpPr>
          <p:nvPr>
            <p:ph type="sldNum" sz="quarter" idx="10"/>
          </p:nvPr>
        </p:nvSpPr>
        <p:spPr/>
        <p:txBody>
          <a:bodyPr/>
          <a:lstStyle/>
          <a:p>
            <a:fld id="{E4F4E4C1-17E5-4358-AA11-B388679FDD9A}" type="slidenum">
              <a:rPr lang="en-US" smtClean="0"/>
              <a:pPr/>
              <a:t>26</a:t>
            </a:fld>
            <a:endParaRPr lang="en-US"/>
          </a:p>
        </p:txBody>
      </p:sp>
      <p:pic>
        <p:nvPicPr>
          <p:cNvPr id="4" name="Picture 3" descr="ExportAllDialogs"/>
          <p:cNvPicPr/>
          <p:nvPr/>
        </p:nvPicPr>
        <p:blipFill>
          <a:blip r:embed="rId2"/>
          <a:srcRect/>
          <a:stretch>
            <a:fillRect/>
          </a:stretch>
        </p:blipFill>
        <p:spPr bwMode="auto">
          <a:xfrm>
            <a:off x="2022792" y="1270952"/>
            <a:ext cx="5098415" cy="4316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Directory listing of Compute resources</a:t>
            </a:r>
            <a:endParaRPr lang="en-US" dirty="0"/>
          </a:p>
        </p:txBody>
      </p:sp>
      <p:sp>
        <p:nvSpPr>
          <p:cNvPr id="3" name="Slide Number Placeholder 2"/>
          <p:cNvSpPr>
            <a:spLocks noGrp="1"/>
          </p:cNvSpPr>
          <p:nvPr>
            <p:ph type="sldNum" sz="quarter" idx="10"/>
          </p:nvPr>
        </p:nvSpPr>
        <p:spPr/>
        <p:txBody>
          <a:bodyPr/>
          <a:lstStyle/>
          <a:p>
            <a:fld id="{E4F4E4C1-17E5-4358-AA11-B388679FDD9A}" type="slidenum">
              <a:rPr lang="en-US" smtClean="0"/>
              <a:pPr/>
              <a:t>27</a:t>
            </a:fld>
            <a:endParaRPr lang="en-US"/>
          </a:p>
        </p:txBody>
      </p:sp>
      <p:pic>
        <p:nvPicPr>
          <p:cNvPr id="4" name="Picture 3" descr="cid:F702FDE1-7BA0-427A-BEF6-6C2DE0313091@cs.virginia.edu"/>
          <p:cNvPicPr/>
          <p:nvPr/>
        </p:nvPicPr>
        <p:blipFill>
          <a:blip r:embed="rId2" cstate="print"/>
          <a:srcRect/>
          <a:stretch>
            <a:fillRect/>
          </a:stretch>
        </p:blipFill>
        <p:spPr bwMode="auto">
          <a:xfrm>
            <a:off x="685800" y="1371600"/>
            <a:ext cx="7162800" cy="4343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Directory listing of a running job</a:t>
            </a:r>
            <a:endParaRPr lang="en-US" dirty="0"/>
          </a:p>
        </p:txBody>
      </p:sp>
      <p:sp>
        <p:nvSpPr>
          <p:cNvPr id="3" name="Slide Number Placeholder 2"/>
          <p:cNvSpPr>
            <a:spLocks noGrp="1"/>
          </p:cNvSpPr>
          <p:nvPr>
            <p:ph type="sldNum" sz="quarter" idx="10"/>
          </p:nvPr>
        </p:nvSpPr>
        <p:spPr/>
        <p:txBody>
          <a:bodyPr/>
          <a:lstStyle/>
          <a:p>
            <a:fld id="{E4F4E4C1-17E5-4358-AA11-B388679FDD9A}" type="slidenum">
              <a:rPr lang="en-US" smtClean="0"/>
              <a:pPr/>
              <a:t>28</a:t>
            </a:fld>
            <a:endParaRPr lang="en-US"/>
          </a:p>
        </p:txBody>
      </p:sp>
      <p:pic>
        <p:nvPicPr>
          <p:cNvPr id="4" name="Picture 3" descr="cid:712F9AFB-3835-42FB-B0FE-34DF24F8841D@cs.virginia.edu"/>
          <p:cNvPicPr/>
          <p:nvPr/>
        </p:nvPicPr>
        <p:blipFill>
          <a:blip r:embed="rId2" cstate="print"/>
          <a:srcRect/>
          <a:stretch>
            <a:fillRect/>
          </a:stretch>
        </p:blipFill>
        <p:spPr bwMode="auto">
          <a:xfrm>
            <a:off x="457200" y="1295400"/>
            <a:ext cx="82296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XSEDE Users Access Layer</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There are different users with different capabilities – users view will reflect that</a:t>
            </a:r>
          </a:p>
          <a:p>
            <a:pPr lvl="1"/>
            <a:r>
              <a:rPr lang="en-US" dirty="0" smtClean="0">
                <a:solidFill>
                  <a:schemeClr val="tx1"/>
                </a:solidFill>
              </a:rPr>
              <a:t>We will stay out of the way of advanced users!</a:t>
            </a:r>
          </a:p>
          <a:p>
            <a:pPr lvl="1"/>
            <a:r>
              <a:rPr lang="en-US" dirty="0" smtClean="0">
                <a:solidFill>
                  <a:schemeClr val="tx1"/>
                </a:solidFill>
              </a:rPr>
              <a:t>We will mask as much of the underlying complexity as we can for the rest</a:t>
            </a:r>
          </a:p>
          <a:p>
            <a:pPr lvl="1"/>
            <a:r>
              <a:rPr lang="en-US" dirty="0" smtClean="0">
                <a:solidFill>
                  <a:schemeClr val="tx1"/>
                </a:solidFill>
              </a:rPr>
              <a:t>Folks can go in at multiple levels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D1FBCDDA-7B61-4F34-B6CE-C49A44152CC2}"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Arial" charset="0"/>
              </a:rPr>
              <a:t>Agenda</a:t>
            </a:r>
          </a:p>
        </p:txBody>
      </p:sp>
      <p:sp>
        <p:nvSpPr>
          <p:cNvPr id="12291" name="Content Placeholder 2"/>
          <p:cNvSpPr>
            <a:spLocks noGrp="1"/>
          </p:cNvSpPr>
          <p:nvPr>
            <p:ph idx="1"/>
          </p:nvPr>
        </p:nvSpPr>
        <p:spPr>
          <a:xfrm>
            <a:off x="457200" y="1143000"/>
            <a:ext cx="8229600" cy="4800600"/>
          </a:xfrm>
        </p:spPr>
        <p:txBody>
          <a:bodyPr>
            <a:normAutofit/>
          </a:bodyPr>
          <a:lstStyle/>
          <a:p>
            <a:r>
              <a:rPr lang="en-US" dirty="0" smtClean="0"/>
              <a:t>Takeaway message</a:t>
            </a:r>
          </a:p>
          <a:p>
            <a:r>
              <a:rPr lang="en-US" dirty="0" smtClean="0"/>
              <a:t>Background on XD in the US</a:t>
            </a:r>
          </a:p>
          <a:p>
            <a:r>
              <a:rPr lang="en-US" dirty="0" smtClean="0"/>
              <a:t>Architecture design goals and philosophy</a:t>
            </a:r>
          </a:p>
          <a:p>
            <a:r>
              <a:rPr lang="en-US" dirty="0" smtClean="0"/>
              <a:t>XSEDE Architecture &amp; Implementation</a:t>
            </a:r>
          </a:p>
          <a:p>
            <a:r>
              <a:rPr lang="en-US" dirty="0" smtClean="0"/>
              <a:t>Summary</a:t>
            </a:r>
          </a:p>
          <a:p>
            <a:endParaRPr lang="en-US" dirty="0" smtClean="0"/>
          </a:p>
        </p:txBody>
      </p:sp>
      <p:sp>
        <p:nvSpPr>
          <p:cNvPr id="12292" name="Slide Number Placeholder 3"/>
          <p:cNvSpPr>
            <a:spLocks noGrp="1"/>
          </p:cNvSpPr>
          <p:nvPr>
            <p:ph type="sldNum" sz="quarter" idx="10"/>
          </p:nvPr>
        </p:nvSpPr>
        <p:spPr bwMode="auto">
          <a:noFill/>
          <a:ln>
            <a:miter lim="800000"/>
            <a:headEnd/>
            <a:tailEnd/>
          </a:ln>
        </p:spPr>
        <p:txBody>
          <a:bodyPr/>
          <a:lstStyle/>
          <a:p>
            <a:fld id="{52B47235-D52F-4577-BF6E-5BF0DE8B619C}" type="slidenum">
              <a:rPr lang="en-US"/>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hteck 12"/>
          <p:cNvSpPr/>
          <p:nvPr/>
        </p:nvSpPr>
        <p:spPr>
          <a:xfrm>
            <a:off x="5593048" y="871626"/>
            <a:ext cx="2916973" cy="510540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hteck 12"/>
          <p:cNvSpPr/>
          <p:nvPr/>
        </p:nvSpPr>
        <p:spPr>
          <a:xfrm>
            <a:off x="2062518" y="871626"/>
            <a:ext cx="2916973" cy="510540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Ellipse 6"/>
          <p:cNvSpPr/>
          <p:nvPr/>
        </p:nvSpPr>
        <p:spPr>
          <a:xfrm>
            <a:off x="2737632" y="1628745"/>
            <a:ext cx="1447800" cy="7334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feld 7"/>
          <p:cNvSpPr txBox="1"/>
          <p:nvPr/>
        </p:nvSpPr>
        <p:spPr>
          <a:xfrm>
            <a:off x="2890032" y="1872362"/>
            <a:ext cx="1205782" cy="400110"/>
          </a:xfrm>
          <a:prstGeom prst="rect">
            <a:avLst/>
          </a:prstGeom>
          <a:noFill/>
        </p:spPr>
        <p:txBody>
          <a:bodyPr wrap="square" rtlCol="0">
            <a:spAutoFit/>
          </a:bodyPr>
          <a:lstStyle/>
          <a:p>
            <a:pPr algn="ctr"/>
            <a:r>
              <a:rPr lang="en-US" sz="1000" b="1" dirty="0" smtClean="0"/>
              <a:t>Genesis II Client</a:t>
            </a:r>
          </a:p>
          <a:p>
            <a:pPr algn="ctr"/>
            <a:r>
              <a:rPr lang="en-US" sz="1000" b="1" dirty="0" smtClean="0"/>
              <a:t>&amp; FUSE</a:t>
            </a:r>
            <a:endParaRPr lang="en-US" sz="1000" b="1" dirty="0"/>
          </a:p>
        </p:txBody>
      </p:sp>
      <p:sp>
        <p:nvSpPr>
          <p:cNvPr id="11" name="Ellipse 10"/>
          <p:cNvSpPr/>
          <p:nvPr/>
        </p:nvSpPr>
        <p:spPr>
          <a:xfrm>
            <a:off x="2320803" y="2362201"/>
            <a:ext cx="1447800" cy="585892"/>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feld 11"/>
          <p:cNvSpPr txBox="1"/>
          <p:nvPr/>
        </p:nvSpPr>
        <p:spPr>
          <a:xfrm>
            <a:off x="2320803" y="2481172"/>
            <a:ext cx="1295400" cy="246221"/>
          </a:xfrm>
          <a:prstGeom prst="rect">
            <a:avLst/>
          </a:prstGeom>
          <a:noFill/>
        </p:spPr>
        <p:txBody>
          <a:bodyPr wrap="square" rtlCol="0">
            <a:spAutoFit/>
          </a:bodyPr>
          <a:lstStyle/>
          <a:p>
            <a:pPr algn="ctr"/>
            <a:r>
              <a:rPr lang="en-US" sz="1000" b="1" dirty="0" smtClean="0"/>
              <a:t>SAGA</a:t>
            </a:r>
            <a:endParaRPr lang="en-US" sz="1000" b="1" dirty="0"/>
          </a:p>
        </p:txBody>
      </p:sp>
      <p:sp>
        <p:nvSpPr>
          <p:cNvPr id="20" name="Textfeld 19"/>
          <p:cNvSpPr txBox="1"/>
          <p:nvPr/>
        </p:nvSpPr>
        <p:spPr>
          <a:xfrm>
            <a:off x="2071046" y="871626"/>
            <a:ext cx="2908445" cy="738664"/>
          </a:xfrm>
          <a:prstGeom prst="rect">
            <a:avLst/>
          </a:prstGeom>
          <a:noFill/>
        </p:spPr>
        <p:txBody>
          <a:bodyPr wrap="square" rtlCol="0">
            <a:spAutoFit/>
          </a:bodyPr>
          <a:lstStyle/>
          <a:p>
            <a:pPr algn="ctr"/>
            <a:r>
              <a:rPr lang="en-US" sz="1400" b="1" dirty="0" smtClean="0"/>
              <a:t>&lt;&lt;system&gt;&gt;</a:t>
            </a:r>
          </a:p>
          <a:p>
            <a:pPr algn="ctr"/>
            <a:r>
              <a:rPr lang="en-US" sz="1400" b="1" dirty="0" smtClean="0"/>
              <a:t>Access Layer: Interactive &amp; programmatic access</a:t>
            </a:r>
            <a:endParaRPr lang="en-US" sz="1400" b="1" dirty="0"/>
          </a:p>
        </p:txBody>
      </p:sp>
      <p:sp>
        <p:nvSpPr>
          <p:cNvPr id="28" name="Ellipse 27"/>
          <p:cNvSpPr/>
          <p:nvPr/>
        </p:nvSpPr>
        <p:spPr>
          <a:xfrm>
            <a:off x="2455042" y="5335950"/>
            <a:ext cx="1807297" cy="682213"/>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feld 28"/>
          <p:cNvSpPr txBox="1"/>
          <p:nvPr/>
        </p:nvSpPr>
        <p:spPr>
          <a:xfrm>
            <a:off x="2288517" y="5413786"/>
            <a:ext cx="1885366" cy="553998"/>
          </a:xfrm>
          <a:prstGeom prst="rect">
            <a:avLst/>
          </a:prstGeom>
          <a:noFill/>
        </p:spPr>
        <p:txBody>
          <a:bodyPr wrap="square" rtlCol="0">
            <a:spAutoFit/>
          </a:bodyPr>
          <a:lstStyle/>
          <a:p>
            <a:pPr algn="ctr"/>
            <a:r>
              <a:rPr lang="en-US" sz="1000" b="1" dirty="0" smtClean="0"/>
              <a:t>Browser-Based </a:t>
            </a:r>
          </a:p>
          <a:p>
            <a:pPr algn="ctr"/>
            <a:r>
              <a:rPr lang="en-US" sz="1000" b="1" dirty="0" smtClean="0"/>
              <a:t>Access to XSEDE User Portal and Globus on-line</a:t>
            </a:r>
          </a:p>
        </p:txBody>
      </p:sp>
      <p:sp>
        <p:nvSpPr>
          <p:cNvPr id="33" name="Ellipse 32"/>
          <p:cNvSpPr/>
          <p:nvPr/>
        </p:nvSpPr>
        <p:spPr>
          <a:xfrm>
            <a:off x="3521005" y="4644345"/>
            <a:ext cx="1447800" cy="7334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feld 33"/>
          <p:cNvSpPr txBox="1"/>
          <p:nvPr/>
        </p:nvSpPr>
        <p:spPr>
          <a:xfrm>
            <a:off x="3587423" y="4736395"/>
            <a:ext cx="1196017" cy="400110"/>
          </a:xfrm>
          <a:prstGeom prst="rect">
            <a:avLst/>
          </a:prstGeom>
          <a:noFill/>
        </p:spPr>
        <p:txBody>
          <a:bodyPr wrap="square" rtlCol="0">
            <a:spAutoFit/>
          </a:bodyPr>
          <a:lstStyle/>
          <a:p>
            <a:pPr algn="ctr"/>
            <a:r>
              <a:rPr lang="en-US" sz="1000" b="1" dirty="0" smtClean="0"/>
              <a:t>UNICORE Rich Client</a:t>
            </a:r>
            <a:endParaRPr lang="en-US" sz="1000" b="1" dirty="0"/>
          </a:p>
        </p:txBody>
      </p:sp>
      <p:sp>
        <p:nvSpPr>
          <p:cNvPr id="26" name="Ellipse 25"/>
          <p:cNvSpPr/>
          <p:nvPr/>
        </p:nvSpPr>
        <p:spPr>
          <a:xfrm>
            <a:off x="2890032" y="3042943"/>
            <a:ext cx="1746785" cy="61937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latin typeface="Arial" pitchFamily="34" charset="0"/>
                <a:cs typeface="Arial" pitchFamily="34" charset="0"/>
              </a:rPr>
              <a:t>Gateways</a:t>
            </a:r>
            <a:endParaRPr lang="en-US" sz="1000" b="1" dirty="0">
              <a:solidFill>
                <a:schemeClr val="tx1"/>
              </a:solidFill>
              <a:latin typeface="Arial" pitchFamily="34" charset="0"/>
              <a:cs typeface="Arial" pitchFamily="34" charset="0"/>
            </a:endParaRPr>
          </a:p>
        </p:txBody>
      </p:sp>
      <p:sp>
        <p:nvSpPr>
          <p:cNvPr id="48" name="Ellipse 32"/>
          <p:cNvSpPr/>
          <p:nvPr/>
        </p:nvSpPr>
        <p:spPr>
          <a:xfrm>
            <a:off x="3358691" y="3707515"/>
            <a:ext cx="1474245" cy="528579"/>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feld 33"/>
          <p:cNvSpPr txBox="1"/>
          <p:nvPr/>
        </p:nvSpPr>
        <p:spPr>
          <a:xfrm>
            <a:off x="3263689" y="3810729"/>
            <a:ext cx="1705116" cy="246221"/>
          </a:xfrm>
          <a:prstGeom prst="rect">
            <a:avLst/>
          </a:prstGeom>
          <a:noFill/>
        </p:spPr>
        <p:txBody>
          <a:bodyPr wrap="square" rtlCol="0">
            <a:spAutoFit/>
          </a:bodyPr>
          <a:lstStyle/>
          <a:p>
            <a:pPr algn="ctr"/>
            <a:r>
              <a:rPr lang="en-US" sz="1000" b="1" dirty="0" smtClean="0"/>
              <a:t>XSEDE CUE</a:t>
            </a:r>
            <a:endParaRPr lang="en-US" sz="1000" b="1" dirty="0"/>
          </a:p>
        </p:txBody>
      </p:sp>
      <p:sp>
        <p:nvSpPr>
          <p:cNvPr id="2" name="Titel 1"/>
          <p:cNvSpPr>
            <a:spLocks noGrp="1"/>
          </p:cNvSpPr>
          <p:nvPr>
            <p:ph type="title"/>
          </p:nvPr>
        </p:nvSpPr>
        <p:spPr>
          <a:xfrm>
            <a:off x="457200" y="155664"/>
            <a:ext cx="8229600" cy="715962"/>
          </a:xfrm>
        </p:spPr>
        <p:txBody>
          <a:bodyPr>
            <a:normAutofit/>
          </a:bodyPr>
          <a:lstStyle/>
          <a:p>
            <a:r>
              <a:rPr lang="en-US" dirty="0" smtClean="0"/>
              <a:t>Access layer mediates interaction</a:t>
            </a:r>
            <a:endParaRPr lang="en-US" dirty="0"/>
          </a:p>
        </p:txBody>
      </p:sp>
      <p:sp>
        <p:nvSpPr>
          <p:cNvPr id="4" name="Foliennummernplatzhalter 3"/>
          <p:cNvSpPr>
            <a:spLocks noGrp="1"/>
          </p:cNvSpPr>
          <p:nvPr>
            <p:ph type="sldNum" sz="quarter" idx="10"/>
          </p:nvPr>
        </p:nvSpPr>
        <p:spPr/>
        <p:txBody>
          <a:bodyPr/>
          <a:lstStyle/>
          <a:p>
            <a:fld id="{D1FBCDDA-7B61-4F34-B6CE-C49A44152CC2}" type="slidenum">
              <a:rPr lang="en-US" smtClean="0"/>
              <a:pPr/>
              <a:t>30</a:t>
            </a:fld>
            <a:endParaRPr lang="en-US"/>
          </a:p>
        </p:txBody>
      </p:sp>
      <p:pic>
        <p:nvPicPr>
          <p:cNvPr id="1026" name="Picture 2"/>
          <p:cNvPicPr>
            <a:picLocks noChangeAspect="1" noChangeArrowheads="1"/>
          </p:cNvPicPr>
          <p:nvPr/>
        </p:nvPicPr>
        <p:blipFill>
          <a:blip r:embed="rId2"/>
          <a:srcRect/>
          <a:stretch>
            <a:fillRect/>
          </a:stretch>
        </p:blipFill>
        <p:spPr bwMode="auto">
          <a:xfrm>
            <a:off x="887776" y="2500401"/>
            <a:ext cx="381000" cy="923925"/>
          </a:xfrm>
          <a:prstGeom prst="rect">
            <a:avLst/>
          </a:prstGeom>
          <a:noFill/>
          <a:ln w="9525">
            <a:noFill/>
            <a:miter lim="800000"/>
            <a:headEnd/>
            <a:tailEnd/>
          </a:ln>
        </p:spPr>
      </p:pic>
      <p:cxnSp>
        <p:nvCxnSpPr>
          <p:cNvPr id="16" name="Gerade Verbindung 15"/>
          <p:cNvCxnSpPr>
            <a:stCxn id="1026" idx="3"/>
            <a:endCxn id="7" idx="2"/>
          </p:cNvCxnSpPr>
          <p:nvPr/>
        </p:nvCxnSpPr>
        <p:spPr>
          <a:xfrm flipV="1">
            <a:off x="1268776" y="1995473"/>
            <a:ext cx="1468856" cy="96689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Gerade Verbindung 17"/>
          <p:cNvCxnSpPr>
            <a:stCxn id="1026" idx="3"/>
            <a:endCxn id="11" idx="2"/>
          </p:cNvCxnSpPr>
          <p:nvPr/>
        </p:nvCxnSpPr>
        <p:spPr>
          <a:xfrm flipV="1">
            <a:off x="1268776" y="2655147"/>
            <a:ext cx="1052027" cy="307217"/>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feld 24"/>
          <p:cNvSpPr txBox="1"/>
          <p:nvPr/>
        </p:nvSpPr>
        <p:spPr>
          <a:xfrm>
            <a:off x="0" y="3405097"/>
            <a:ext cx="1775551" cy="830997"/>
          </a:xfrm>
          <a:prstGeom prst="rect">
            <a:avLst/>
          </a:prstGeom>
          <a:noFill/>
        </p:spPr>
        <p:txBody>
          <a:bodyPr wrap="none" rtlCol="0">
            <a:spAutoFit/>
          </a:bodyPr>
          <a:lstStyle/>
          <a:p>
            <a:r>
              <a:rPr lang="en-US" sz="1200" b="1" dirty="0" smtClean="0"/>
              <a:t>XSEDE Scientist</a:t>
            </a:r>
          </a:p>
          <a:p>
            <a:r>
              <a:rPr lang="en-US" sz="1200" b="1" dirty="0" smtClean="0"/>
              <a:t>Resource owner</a:t>
            </a:r>
          </a:p>
          <a:p>
            <a:r>
              <a:rPr lang="en-US" sz="1200" b="1" dirty="0" smtClean="0"/>
              <a:t>System Administrator</a:t>
            </a:r>
          </a:p>
          <a:p>
            <a:r>
              <a:rPr lang="en-US" sz="1200" b="1" dirty="0" smtClean="0"/>
              <a:t>Student</a:t>
            </a:r>
            <a:endParaRPr lang="en-US" sz="1200" b="1" dirty="0"/>
          </a:p>
        </p:txBody>
      </p:sp>
      <p:cxnSp>
        <p:nvCxnSpPr>
          <p:cNvPr id="30" name="Gerade Verbindung 29"/>
          <p:cNvCxnSpPr>
            <a:stCxn id="1026" idx="3"/>
            <a:endCxn id="28" idx="2"/>
          </p:cNvCxnSpPr>
          <p:nvPr/>
        </p:nvCxnSpPr>
        <p:spPr>
          <a:xfrm>
            <a:off x="1268776" y="2962364"/>
            <a:ext cx="1186266" cy="271469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Gerade Verbindung 34"/>
          <p:cNvCxnSpPr>
            <a:stCxn id="1026" idx="3"/>
            <a:endCxn id="33" idx="2"/>
          </p:cNvCxnSpPr>
          <p:nvPr/>
        </p:nvCxnSpPr>
        <p:spPr>
          <a:xfrm>
            <a:off x="1268776" y="2962364"/>
            <a:ext cx="2252229" cy="204870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Gerade Verbindung 30"/>
          <p:cNvCxnSpPr>
            <a:stCxn id="1026" idx="3"/>
            <a:endCxn id="26" idx="2"/>
          </p:cNvCxnSpPr>
          <p:nvPr/>
        </p:nvCxnSpPr>
        <p:spPr>
          <a:xfrm>
            <a:off x="1268776" y="2962364"/>
            <a:ext cx="1621256" cy="39026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Gerade Verbindung 34"/>
          <p:cNvCxnSpPr>
            <a:stCxn id="1026" idx="3"/>
            <a:endCxn id="48" idx="2"/>
          </p:cNvCxnSpPr>
          <p:nvPr/>
        </p:nvCxnSpPr>
        <p:spPr>
          <a:xfrm>
            <a:off x="1268776" y="2962364"/>
            <a:ext cx="2089915" cy="1009441"/>
          </a:xfrm>
          <a:prstGeom prst="line">
            <a:avLst/>
          </a:prstGeom>
        </p:spPr>
        <p:style>
          <a:lnRef idx="2">
            <a:schemeClr val="accent1"/>
          </a:lnRef>
          <a:fillRef idx="0">
            <a:schemeClr val="accent1"/>
          </a:fillRef>
          <a:effectRef idx="1">
            <a:schemeClr val="accent1"/>
          </a:effectRef>
          <a:fontRef idx="minor">
            <a:schemeClr val="tx1"/>
          </a:fontRef>
        </p:style>
      </p:cxnSp>
      <p:sp>
        <p:nvSpPr>
          <p:cNvPr id="27" name="Rechteck 12"/>
          <p:cNvSpPr/>
          <p:nvPr/>
        </p:nvSpPr>
        <p:spPr>
          <a:xfrm>
            <a:off x="5724507" y="1438292"/>
            <a:ext cx="2702162" cy="222402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feld 19"/>
          <p:cNvSpPr txBox="1"/>
          <p:nvPr/>
        </p:nvSpPr>
        <p:spPr>
          <a:xfrm>
            <a:off x="5724507" y="1553217"/>
            <a:ext cx="2785514" cy="523220"/>
          </a:xfrm>
          <a:prstGeom prst="rect">
            <a:avLst/>
          </a:prstGeom>
          <a:noFill/>
        </p:spPr>
        <p:txBody>
          <a:bodyPr wrap="square" rtlCol="0">
            <a:spAutoFit/>
          </a:bodyPr>
          <a:lstStyle/>
          <a:p>
            <a:pPr algn="ctr"/>
            <a:r>
              <a:rPr lang="en-US" sz="1400" b="1" dirty="0" smtClean="0"/>
              <a:t>&lt;&lt;system&gt;&gt;</a:t>
            </a:r>
          </a:p>
          <a:p>
            <a:pPr algn="ctr"/>
            <a:r>
              <a:rPr lang="en-US" sz="1400" b="1" dirty="0" smtClean="0"/>
              <a:t>XSEDE Enterprise Services</a:t>
            </a:r>
            <a:endParaRPr lang="en-US" sz="1400" b="1" dirty="0"/>
          </a:p>
        </p:txBody>
      </p:sp>
      <p:sp>
        <p:nvSpPr>
          <p:cNvPr id="42" name="Rechteck 12"/>
          <p:cNvSpPr/>
          <p:nvPr/>
        </p:nvSpPr>
        <p:spPr>
          <a:xfrm>
            <a:off x="5724507" y="3843146"/>
            <a:ext cx="2702162" cy="630942"/>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feld 19"/>
          <p:cNvSpPr txBox="1"/>
          <p:nvPr/>
        </p:nvSpPr>
        <p:spPr>
          <a:xfrm>
            <a:off x="5724507" y="3843146"/>
            <a:ext cx="2785514" cy="523220"/>
          </a:xfrm>
          <a:prstGeom prst="rect">
            <a:avLst/>
          </a:prstGeom>
          <a:noFill/>
        </p:spPr>
        <p:txBody>
          <a:bodyPr wrap="square" rtlCol="0">
            <a:spAutoFit/>
          </a:bodyPr>
          <a:lstStyle/>
          <a:p>
            <a:pPr algn="ctr"/>
            <a:r>
              <a:rPr lang="en-US" sz="1400" b="1" dirty="0" smtClean="0"/>
              <a:t>&lt;&lt;system&gt;&gt;</a:t>
            </a:r>
          </a:p>
          <a:p>
            <a:pPr algn="ctr"/>
            <a:r>
              <a:rPr lang="en-US" sz="1400" b="1" dirty="0" smtClean="0"/>
              <a:t>Community Provided Services</a:t>
            </a:r>
            <a:endParaRPr lang="en-US" sz="1400" b="1" dirty="0"/>
          </a:p>
        </p:txBody>
      </p:sp>
      <p:sp>
        <p:nvSpPr>
          <p:cNvPr id="50" name="Rounded Rectangle 49"/>
          <p:cNvSpPr/>
          <p:nvPr/>
        </p:nvSpPr>
        <p:spPr>
          <a:xfrm>
            <a:off x="5926373" y="2176956"/>
            <a:ext cx="1371600" cy="5432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Genesis II</a:t>
            </a:r>
            <a:endParaRPr lang="en-US" dirty="0"/>
          </a:p>
        </p:txBody>
      </p:sp>
      <p:sp>
        <p:nvSpPr>
          <p:cNvPr id="51" name="Rounded Rectangle 50"/>
          <p:cNvSpPr/>
          <p:nvPr/>
        </p:nvSpPr>
        <p:spPr>
          <a:xfrm>
            <a:off x="5960259" y="2948093"/>
            <a:ext cx="1371600" cy="5699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UNICORE 6</a:t>
            </a:r>
            <a:endParaRPr lang="en-US" dirty="0"/>
          </a:p>
        </p:txBody>
      </p:sp>
      <p:sp>
        <p:nvSpPr>
          <p:cNvPr id="52" name="Rounded Rectangle 51"/>
          <p:cNvSpPr/>
          <p:nvPr/>
        </p:nvSpPr>
        <p:spPr>
          <a:xfrm>
            <a:off x="7526573" y="2067211"/>
            <a:ext cx="762000" cy="7519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Grid-FTP</a:t>
            </a:r>
            <a:endParaRPr lang="en-US" dirty="0"/>
          </a:p>
        </p:txBody>
      </p:sp>
      <p:sp>
        <p:nvSpPr>
          <p:cNvPr id="54" name="Rechteck 12"/>
          <p:cNvSpPr/>
          <p:nvPr/>
        </p:nvSpPr>
        <p:spPr>
          <a:xfrm>
            <a:off x="5724507" y="4651224"/>
            <a:ext cx="2702162" cy="1195686"/>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feld 19"/>
          <p:cNvSpPr txBox="1"/>
          <p:nvPr/>
        </p:nvSpPr>
        <p:spPr>
          <a:xfrm>
            <a:off x="5724507" y="4712779"/>
            <a:ext cx="2785514" cy="523220"/>
          </a:xfrm>
          <a:prstGeom prst="rect">
            <a:avLst/>
          </a:prstGeom>
          <a:noFill/>
        </p:spPr>
        <p:txBody>
          <a:bodyPr wrap="square" rtlCol="0">
            <a:spAutoFit/>
          </a:bodyPr>
          <a:lstStyle/>
          <a:p>
            <a:pPr algn="ctr"/>
            <a:r>
              <a:rPr lang="en-US" sz="1400" b="1" dirty="0" smtClean="0"/>
              <a:t>&lt;&lt;system&gt;&gt;</a:t>
            </a:r>
          </a:p>
          <a:p>
            <a:pPr algn="ctr"/>
            <a:r>
              <a:rPr lang="en-US" sz="1400" b="1" dirty="0" smtClean="0"/>
              <a:t>Externally Hosted Services</a:t>
            </a:r>
            <a:endParaRPr lang="en-US" sz="1400" b="1" dirty="0"/>
          </a:p>
        </p:txBody>
      </p:sp>
      <p:sp>
        <p:nvSpPr>
          <p:cNvPr id="56" name="Rounded Rectangle 55"/>
          <p:cNvSpPr/>
          <p:nvPr/>
        </p:nvSpPr>
        <p:spPr>
          <a:xfrm>
            <a:off x="5758393" y="5249067"/>
            <a:ext cx="1490114" cy="4410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Globus online</a:t>
            </a:r>
            <a:endParaRPr lang="en-US" dirty="0"/>
          </a:p>
        </p:txBody>
      </p:sp>
      <p:sp>
        <p:nvSpPr>
          <p:cNvPr id="66" name="Rounded Rectangle 65"/>
          <p:cNvSpPr/>
          <p:nvPr/>
        </p:nvSpPr>
        <p:spPr>
          <a:xfrm>
            <a:off x="7477107" y="5235999"/>
            <a:ext cx="949562" cy="4410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XUP</a:t>
            </a:r>
            <a:endParaRPr lang="en-US" dirty="0"/>
          </a:p>
        </p:txBody>
      </p:sp>
      <p:sp>
        <p:nvSpPr>
          <p:cNvPr id="38" name="Textfeld 19"/>
          <p:cNvSpPr txBox="1"/>
          <p:nvPr/>
        </p:nvSpPr>
        <p:spPr>
          <a:xfrm>
            <a:off x="5758393" y="871626"/>
            <a:ext cx="2785514" cy="523220"/>
          </a:xfrm>
          <a:prstGeom prst="rect">
            <a:avLst/>
          </a:prstGeom>
          <a:noFill/>
        </p:spPr>
        <p:txBody>
          <a:bodyPr wrap="square" rtlCol="0">
            <a:spAutoFit/>
          </a:bodyPr>
          <a:lstStyle/>
          <a:p>
            <a:pPr algn="ctr"/>
            <a:r>
              <a:rPr lang="en-US" sz="1400" b="1" dirty="0" smtClean="0"/>
              <a:t>&lt;&lt;system&gt;&gt;</a:t>
            </a:r>
          </a:p>
          <a:p>
            <a:pPr algn="ctr"/>
            <a:r>
              <a:rPr lang="en-US" sz="1400" b="1" dirty="0" smtClean="0"/>
              <a:t>Services Layer</a:t>
            </a:r>
            <a:endParaRPr lang="en-US" sz="1400" b="1" dirty="0"/>
          </a:p>
        </p:txBody>
      </p:sp>
      <p:sp>
        <p:nvSpPr>
          <p:cNvPr id="39" name="Left-Right Arrow 38"/>
          <p:cNvSpPr/>
          <p:nvPr/>
        </p:nvSpPr>
        <p:spPr>
          <a:xfrm>
            <a:off x="4979491" y="3662320"/>
            <a:ext cx="613557" cy="39463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p:nvPr/>
        </p:nvCxnSpPr>
        <p:spPr>
          <a:xfrm flipH="1">
            <a:off x="6728726" y="1981200"/>
            <a:ext cx="1043674" cy="5984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28600" y="1"/>
            <a:ext cx="8153400" cy="838200"/>
          </a:xfrm>
        </p:spPr>
        <p:txBody>
          <a:bodyPr/>
          <a:lstStyle/>
          <a:p>
            <a:r>
              <a:rPr lang="en-US" dirty="0" smtClean="0">
                <a:latin typeface="+mj-lt"/>
              </a:rPr>
              <a:t>Globus Online data mover (XD-Data) </a:t>
            </a:r>
            <a:endParaRPr lang="en-US" dirty="0">
              <a:latin typeface="+mj-lt"/>
            </a:endParaRPr>
          </a:p>
        </p:txBody>
      </p:sp>
      <p:sp>
        <p:nvSpPr>
          <p:cNvPr id="6" name="TextBox 5"/>
          <p:cNvSpPr txBox="1"/>
          <p:nvPr/>
        </p:nvSpPr>
        <p:spPr>
          <a:xfrm>
            <a:off x="1798575" y="2590800"/>
            <a:ext cx="5943600" cy="2246769"/>
          </a:xfrm>
          <a:prstGeom prst="rect">
            <a:avLst/>
          </a:prstGeom>
          <a:solidFill>
            <a:schemeClr val="bg1"/>
          </a:solidFill>
          <a:ln w="28575" cmpd="sng">
            <a:solidFill>
              <a:schemeClr val="tx1"/>
            </a:solidFill>
          </a:ln>
        </p:spPr>
        <p:txBody>
          <a:bodyPr wrap="square" rtlCol="0">
            <a:spAutoFit/>
          </a:bodyPr>
          <a:lstStyle/>
          <a:p>
            <a:pPr algn="l"/>
            <a:r>
              <a:rPr lang="en-US" sz="2800" dirty="0" smtClean="0">
                <a:solidFill>
                  <a:prstClr val="black"/>
                </a:solidFill>
                <a:latin typeface="Calibri"/>
              </a:rPr>
              <a:t>Fire-and-forget data movement</a:t>
            </a:r>
          </a:p>
          <a:p>
            <a:pPr algn="l"/>
            <a:r>
              <a:rPr lang="en-US" sz="2800" dirty="0" smtClean="0">
                <a:solidFill>
                  <a:prstClr val="black"/>
                </a:solidFill>
                <a:latin typeface="Calibri"/>
              </a:rPr>
              <a:t>Many files and lots of data</a:t>
            </a:r>
          </a:p>
          <a:p>
            <a:pPr algn="l"/>
            <a:r>
              <a:rPr lang="en-US" sz="2800" dirty="0" smtClean="0">
                <a:solidFill>
                  <a:prstClr val="black"/>
                </a:solidFill>
                <a:latin typeface="Calibri"/>
              </a:rPr>
              <a:t>Credential management</a:t>
            </a:r>
          </a:p>
          <a:p>
            <a:pPr algn="l"/>
            <a:r>
              <a:rPr lang="en-US" sz="2800" dirty="0" smtClean="0">
                <a:solidFill>
                  <a:prstClr val="black"/>
                </a:solidFill>
                <a:latin typeface="Calibri"/>
              </a:rPr>
              <a:t>Knowledge of endpoints</a:t>
            </a:r>
          </a:p>
          <a:p>
            <a:pPr algn="l"/>
            <a:r>
              <a:rPr lang="en-US" sz="2800" dirty="0" smtClean="0">
                <a:solidFill>
                  <a:prstClr val="black"/>
                </a:solidFill>
                <a:latin typeface="Calibri"/>
              </a:rPr>
              <a:t>Expert operations and monitoring</a:t>
            </a:r>
            <a:endParaRPr lang="en-US" sz="2800" dirty="0">
              <a:solidFill>
                <a:prstClr val="black"/>
              </a:solidFill>
              <a:latin typeface="Calibri"/>
            </a:endParaRPr>
          </a:p>
        </p:txBody>
      </p:sp>
      <p:pic>
        <p:nvPicPr>
          <p:cNvPr id="7" name="Picture 6" descr="gO_Blue_X.png"/>
          <p:cNvPicPr>
            <a:picLocks noChangeAspect="1"/>
          </p:cNvPicPr>
          <p:nvPr/>
        </p:nvPicPr>
        <p:blipFill>
          <a:blip r:embed="rId2"/>
          <a:stretch>
            <a:fillRect/>
          </a:stretch>
        </p:blipFill>
        <p:spPr>
          <a:xfrm>
            <a:off x="5760975" y="3107959"/>
            <a:ext cx="1817686" cy="1387841"/>
          </a:xfrm>
          <a:prstGeom prst="rect">
            <a:avLst/>
          </a:prstGeom>
        </p:spPr>
      </p:pic>
      <p:pic>
        <p:nvPicPr>
          <p:cNvPr id="9" name="Picture 8"/>
          <p:cNvPicPr>
            <a:picLocks noChangeAspect="1"/>
          </p:cNvPicPr>
          <p:nvPr/>
        </p:nvPicPr>
        <p:blipFill rotWithShape="1">
          <a:blip r:embed="rId3"/>
          <a:srcRect l="1068" b="4707"/>
          <a:stretch/>
        </p:blipFill>
        <p:spPr>
          <a:xfrm>
            <a:off x="297950" y="1008706"/>
            <a:ext cx="2110225" cy="1201094"/>
          </a:xfrm>
          <a:prstGeom prst="rect">
            <a:avLst/>
          </a:prstGeom>
          <a:ln w="12700" cmpd="sng">
            <a:solidFill>
              <a:srgbClr val="000000"/>
            </a:solidFill>
          </a:ln>
        </p:spPr>
      </p:pic>
      <p:sp>
        <p:nvSpPr>
          <p:cNvPr id="10" name="TextBox 9"/>
          <p:cNvSpPr txBox="1"/>
          <p:nvPr/>
        </p:nvSpPr>
        <p:spPr>
          <a:xfrm>
            <a:off x="508085" y="1644134"/>
            <a:ext cx="1697901" cy="400110"/>
          </a:xfrm>
          <a:prstGeom prst="rect">
            <a:avLst/>
          </a:prstGeom>
          <a:noFill/>
        </p:spPr>
        <p:txBody>
          <a:bodyPr wrap="none" rtlCol="0">
            <a:spAutoFit/>
          </a:bodyPr>
          <a:lstStyle/>
          <a:p>
            <a:r>
              <a:rPr lang="en-US" sz="2000" b="1" dirty="0" smtClean="0">
                <a:solidFill>
                  <a:prstClr val="black"/>
                </a:solidFill>
                <a:latin typeface="+mj-lt"/>
              </a:rPr>
              <a:t>Web interface</a:t>
            </a:r>
            <a:endParaRPr lang="en-US" sz="2000" b="1" dirty="0">
              <a:solidFill>
                <a:prstClr val="black"/>
              </a:solidFill>
              <a:latin typeface="+mj-lt"/>
            </a:endParaRPr>
          </a:p>
        </p:txBody>
      </p:sp>
      <p:sp>
        <p:nvSpPr>
          <p:cNvPr id="11" name="TextBox 10"/>
          <p:cNvSpPr txBox="1"/>
          <p:nvPr/>
        </p:nvSpPr>
        <p:spPr>
          <a:xfrm>
            <a:off x="3377153" y="1072607"/>
            <a:ext cx="2326178" cy="1077218"/>
          </a:xfrm>
          <a:prstGeom prst="rect">
            <a:avLst/>
          </a:prstGeom>
          <a:solidFill>
            <a:schemeClr val="accent1">
              <a:lumMod val="40000"/>
              <a:lumOff val="60000"/>
            </a:schemeClr>
          </a:solidFill>
          <a:ln w="12700" cmpd="sng">
            <a:solidFill>
              <a:srgbClr val="000000"/>
            </a:solidFill>
          </a:ln>
        </p:spPr>
        <p:txBody>
          <a:bodyPr wrap="none" rtlCol="0">
            <a:spAutoFit/>
          </a:bodyPr>
          <a:lstStyle/>
          <a:p>
            <a:pPr algn="l"/>
            <a:r>
              <a:rPr lang="en-US" sz="1600" b="1" dirty="0">
                <a:solidFill>
                  <a:prstClr val="black"/>
                </a:solidFill>
                <a:latin typeface="+mj-lt"/>
              </a:rPr>
              <a:t>HTTP REST interface</a:t>
            </a:r>
          </a:p>
          <a:p>
            <a:pPr algn="l"/>
            <a:r>
              <a:rPr lang="en-US" sz="1600" dirty="0">
                <a:solidFill>
                  <a:prstClr val="black"/>
                </a:solidFill>
                <a:latin typeface="+mj-lt"/>
              </a:rPr>
              <a:t>POST https://</a:t>
            </a:r>
            <a:r>
              <a:rPr lang="en-US" sz="1600" dirty="0" err="1">
                <a:solidFill>
                  <a:prstClr val="black"/>
                </a:solidFill>
                <a:latin typeface="+mj-lt"/>
              </a:rPr>
              <a:t>transfer.api</a:t>
            </a:r>
            <a:r>
              <a:rPr lang="en-US" sz="1600" dirty="0">
                <a:solidFill>
                  <a:prstClr val="black"/>
                </a:solidFill>
                <a:latin typeface="+mj-lt"/>
              </a:rPr>
              <a:t>.</a:t>
            </a:r>
            <a:br>
              <a:rPr lang="en-US" sz="1600" dirty="0">
                <a:solidFill>
                  <a:prstClr val="black"/>
                </a:solidFill>
                <a:latin typeface="+mj-lt"/>
              </a:rPr>
            </a:br>
            <a:r>
              <a:rPr lang="en-US" sz="1600" dirty="0" err="1">
                <a:solidFill>
                  <a:prstClr val="black"/>
                </a:solidFill>
                <a:latin typeface="+mj-lt"/>
              </a:rPr>
              <a:t>globusonline.org</a:t>
            </a:r>
            <a:r>
              <a:rPr lang="en-US" sz="1600" dirty="0">
                <a:solidFill>
                  <a:prstClr val="black"/>
                </a:solidFill>
                <a:latin typeface="+mj-lt"/>
              </a:rPr>
              <a:t>/ v0.10/</a:t>
            </a:r>
            <a:br>
              <a:rPr lang="en-US" sz="1600" dirty="0">
                <a:solidFill>
                  <a:prstClr val="black"/>
                </a:solidFill>
                <a:latin typeface="+mj-lt"/>
              </a:rPr>
            </a:br>
            <a:r>
              <a:rPr lang="en-US" sz="1600" dirty="0">
                <a:solidFill>
                  <a:prstClr val="black"/>
                </a:solidFill>
                <a:latin typeface="+mj-lt"/>
              </a:rPr>
              <a:t>transfer &lt;transfer-doc&gt;</a:t>
            </a:r>
          </a:p>
        </p:txBody>
      </p:sp>
      <p:sp>
        <p:nvSpPr>
          <p:cNvPr id="12" name="TextBox 11"/>
          <p:cNvSpPr txBox="1"/>
          <p:nvPr/>
        </p:nvSpPr>
        <p:spPr>
          <a:xfrm>
            <a:off x="6452102" y="1067565"/>
            <a:ext cx="2229096" cy="1077218"/>
          </a:xfrm>
          <a:prstGeom prst="rect">
            <a:avLst/>
          </a:prstGeom>
          <a:solidFill>
            <a:schemeClr val="accent1">
              <a:lumMod val="40000"/>
              <a:lumOff val="60000"/>
            </a:schemeClr>
          </a:solidFill>
          <a:ln w="12700" cmpd="sng">
            <a:solidFill>
              <a:srgbClr val="000000"/>
            </a:solidFill>
          </a:ln>
        </p:spPr>
        <p:txBody>
          <a:bodyPr wrap="none" rtlCol="0">
            <a:spAutoFit/>
          </a:bodyPr>
          <a:lstStyle/>
          <a:p>
            <a:pPr algn="l"/>
            <a:r>
              <a:rPr lang="en-US" sz="1600" b="1" dirty="0">
                <a:solidFill>
                  <a:prstClr val="black"/>
                </a:solidFill>
                <a:latin typeface="+mj-lt"/>
              </a:rPr>
              <a:t>Command line interface</a:t>
            </a:r>
          </a:p>
          <a:p>
            <a:pPr algn="l"/>
            <a:r>
              <a:rPr lang="en-US" sz="1600" dirty="0" err="1">
                <a:solidFill>
                  <a:prstClr val="black"/>
                </a:solidFill>
                <a:latin typeface="+mj-lt"/>
              </a:rPr>
              <a:t>ls</a:t>
            </a:r>
            <a:r>
              <a:rPr lang="en-US" sz="1600" dirty="0">
                <a:solidFill>
                  <a:prstClr val="black"/>
                </a:solidFill>
                <a:latin typeface="+mj-lt"/>
              </a:rPr>
              <a:t> </a:t>
            </a:r>
            <a:r>
              <a:rPr lang="en-US" sz="1600" dirty="0" err="1">
                <a:solidFill>
                  <a:prstClr val="black"/>
                </a:solidFill>
                <a:latin typeface="+mj-lt"/>
              </a:rPr>
              <a:t>alcf#dtn</a:t>
            </a:r>
            <a:r>
              <a:rPr lang="en-US" sz="1600" dirty="0">
                <a:solidFill>
                  <a:prstClr val="black"/>
                </a:solidFill>
                <a:latin typeface="+mj-lt"/>
              </a:rPr>
              <a:t>:/</a:t>
            </a:r>
          </a:p>
          <a:p>
            <a:pPr algn="l"/>
            <a:r>
              <a:rPr lang="en-US" sz="1600" dirty="0" err="1">
                <a:solidFill>
                  <a:prstClr val="black"/>
                </a:solidFill>
                <a:latin typeface="+mj-lt"/>
              </a:rPr>
              <a:t>scp</a:t>
            </a:r>
            <a:r>
              <a:rPr lang="en-US" sz="1600" dirty="0">
                <a:solidFill>
                  <a:prstClr val="black"/>
                </a:solidFill>
                <a:latin typeface="+mj-lt"/>
              </a:rPr>
              <a:t> </a:t>
            </a:r>
            <a:r>
              <a:rPr lang="en-US" sz="1600" dirty="0" err="1">
                <a:solidFill>
                  <a:prstClr val="black"/>
                </a:solidFill>
                <a:latin typeface="+mj-lt"/>
              </a:rPr>
              <a:t>alcf#dtn</a:t>
            </a:r>
            <a:r>
              <a:rPr lang="en-US" sz="1600" dirty="0">
                <a:solidFill>
                  <a:prstClr val="black"/>
                </a:solidFill>
                <a:latin typeface="+mj-lt"/>
              </a:rPr>
              <a:t>:/</a:t>
            </a:r>
            <a:r>
              <a:rPr lang="en-US" sz="1600" dirty="0" err="1">
                <a:solidFill>
                  <a:prstClr val="black"/>
                </a:solidFill>
                <a:latin typeface="+mj-lt"/>
              </a:rPr>
              <a:t>myfile</a:t>
            </a:r>
            <a:r>
              <a:rPr lang="en-US" sz="1600" dirty="0">
                <a:solidFill>
                  <a:prstClr val="black"/>
                </a:solidFill>
                <a:latin typeface="+mj-lt"/>
              </a:rPr>
              <a:t> \</a:t>
            </a:r>
          </a:p>
          <a:p>
            <a:pPr algn="l"/>
            <a:r>
              <a:rPr lang="en-US" sz="1600" dirty="0">
                <a:solidFill>
                  <a:prstClr val="black"/>
                </a:solidFill>
                <a:latin typeface="+mj-lt"/>
              </a:rPr>
              <a:t>    </a:t>
            </a:r>
            <a:r>
              <a:rPr lang="en-US" sz="1600" dirty="0" err="1">
                <a:solidFill>
                  <a:prstClr val="black"/>
                </a:solidFill>
                <a:latin typeface="+mj-lt"/>
              </a:rPr>
              <a:t>nersc#dtn</a:t>
            </a:r>
            <a:r>
              <a:rPr lang="en-US" sz="1600" dirty="0">
                <a:solidFill>
                  <a:prstClr val="black"/>
                </a:solidFill>
                <a:latin typeface="+mj-lt"/>
              </a:rPr>
              <a:t>:/</a:t>
            </a:r>
            <a:r>
              <a:rPr lang="en-US" sz="1600" dirty="0" err="1">
                <a:solidFill>
                  <a:prstClr val="black"/>
                </a:solidFill>
                <a:latin typeface="+mj-lt"/>
              </a:rPr>
              <a:t>myfile</a:t>
            </a:r>
            <a:r>
              <a:rPr lang="en-US" sz="1600" dirty="0">
                <a:solidFill>
                  <a:prstClr val="black"/>
                </a:solidFill>
                <a:latin typeface="+mj-lt"/>
              </a:rPr>
              <a:t> </a:t>
            </a:r>
          </a:p>
        </p:txBody>
      </p:sp>
      <p:cxnSp>
        <p:nvCxnSpPr>
          <p:cNvPr id="15" name="Straight Arrow Connector 14"/>
          <p:cNvCxnSpPr>
            <a:stCxn id="9" idx="3"/>
            <a:endCxn id="11" idx="1"/>
          </p:cNvCxnSpPr>
          <p:nvPr/>
        </p:nvCxnSpPr>
        <p:spPr>
          <a:xfrm>
            <a:off x="2408175" y="1609253"/>
            <a:ext cx="968978" cy="19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540242" y="1981200"/>
            <a:ext cx="0" cy="593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31776" y="5257800"/>
            <a:ext cx="1650474" cy="646331"/>
          </a:xfrm>
          <a:prstGeom prst="rect">
            <a:avLst/>
          </a:prstGeom>
          <a:solidFill>
            <a:schemeClr val="accent2">
              <a:lumMod val="20000"/>
              <a:lumOff val="80000"/>
            </a:schemeClr>
          </a:solidFill>
          <a:ln>
            <a:solidFill>
              <a:srgbClr val="000000"/>
            </a:solidFill>
          </a:ln>
        </p:spPr>
        <p:txBody>
          <a:bodyPr wrap="none" rtlCol="0">
            <a:spAutoFit/>
          </a:bodyPr>
          <a:lstStyle/>
          <a:p>
            <a:pPr algn="ctr"/>
            <a:r>
              <a:rPr lang="en-US" sz="1800" dirty="0" smtClean="0">
                <a:solidFill>
                  <a:prstClr val="black"/>
                </a:solidFill>
                <a:latin typeface="+mj-lt"/>
              </a:rPr>
              <a:t>GridFTP servers</a:t>
            </a:r>
          </a:p>
          <a:p>
            <a:pPr algn="ctr"/>
            <a:r>
              <a:rPr lang="en-US" sz="1800" dirty="0" smtClean="0">
                <a:solidFill>
                  <a:prstClr val="black"/>
                </a:solidFill>
                <a:latin typeface="+mj-lt"/>
              </a:rPr>
              <a:t>FTP servers</a:t>
            </a:r>
            <a:endParaRPr lang="en-US" sz="1800" dirty="0">
              <a:solidFill>
                <a:prstClr val="black"/>
              </a:solidFill>
              <a:latin typeface="+mj-lt"/>
            </a:endParaRPr>
          </a:p>
        </p:txBody>
      </p:sp>
      <p:sp>
        <p:nvSpPr>
          <p:cNvPr id="22" name="TextBox 21"/>
          <p:cNvSpPr txBox="1"/>
          <p:nvPr/>
        </p:nvSpPr>
        <p:spPr>
          <a:xfrm>
            <a:off x="3684361" y="5257800"/>
            <a:ext cx="1885004" cy="646331"/>
          </a:xfrm>
          <a:prstGeom prst="rect">
            <a:avLst/>
          </a:prstGeom>
          <a:solidFill>
            <a:schemeClr val="accent2">
              <a:lumMod val="20000"/>
              <a:lumOff val="80000"/>
            </a:schemeClr>
          </a:solidFill>
          <a:ln>
            <a:solidFill>
              <a:srgbClr val="000000"/>
            </a:solidFill>
          </a:ln>
        </p:spPr>
        <p:txBody>
          <a:bodyPr wrap="none" rtlCol="0">
            <a:spAutoFit/>
          </a:bodyPr>
          <a:lstStyle/>
          <a:p>
            <a:pPr algn="ctr"/>
            <a:r>
              <a:rPr lang="en-US" sz="1800" dirty="0" smtClean="0">
                <a:solidFill>
                  <a:prstClr val="black"/>
                </a:solidFill>
                <a:latin typeface="+mj-lt"/>
              </a:rPr>
              <a:t>Global Federated</a:t>
            </a:r>
          </a:p>
          <a:p>
            <a:pPr algn="ctr"/>
            <a:r>
              <a:rPr lang="en-US" dirty="0" smtClean="0">
                <a:solidFill>
                  <a:prstClr val="black"/>
                </a:solidFill>
                <a:latin typeface="+mj-lt"/>
              </a:rPr>
              <a:t>File System (GFFS)</a:t>
            </a:r>
            <a:endParaRPr lang="en-US" sz="1800" dirty="0">
              <a:solidFill>
                <a:prstClr val="black"/>
              </a:solidFill>
              <a:latin typeface="+mj-lt"/>
            </a:endParaRPr>
          </a:p>
        </p:txBody>
      </p:sp>
      <p:sp>
        <p:nvSpPr>
          <p:cNvPr id="23" name="TextBox 22"/>
          <p:cNvSpPr txBox="1"/>
          <p:nvPr/>
        </p:nvSpPr>
        <p:spPr>
          <a:xfrm>
            <a:off x="6675375" y="5257800"/>
            <a:ext cx="1980029" cy="646331"/>
          </a:xfrm>
          <a:prstGeom prst="rect">
            <a:avLst/>
          </a:prstGeom>
          <a:solidFill>
            <a:schemeClr val="accent2">
              <a:lumMod val="20000"/>
              <a:lumOff val="80000"/>
            </a:schemeClr>
          </a:solidFill>
          <a:ln>
            <a:solidFill>
              <a:srgbClr val="000000"/>
            </a:solidFill>
          </a:ln>
        </p:spPr>
        <p:txBody>
          <a:bodyPr wrap="none" rtlCol="0">
            <a:spAutoFit/>
          </a:bodyPr>
          <a:lstStyle/>
          <a:p>
            <a:pPr algn="ctr"/>
            <a:r>
              <a:rPr lang="en-US" sz="1800" dirty="0" smtClean="0">
                <a:solidFill>
                  <a:prstClr val="black"/>
                </a:solidFill>
                <a:latin typeface="+mj-lt"/>
              </a:rPr>
              <a:t>Globus Connect</a:t>
            </a:r>
          </a:p>
          <a:p>
            <a:pPr algn="ctr"/>
            <a:r>
              <a:rPr lang="en-US" sz="1800" dirty="0" smtClean="0">
                <a:solidFill>
                  <a:prstClr val="black"/>
                </a:solidFill>
                <a:latin typeface="+mj-lt"/>
              </a:rPr>
              <a:t>on local computers</a:t>
            </a:r>
            <a:endParaRPr lang="en-US" sz="1800" dirty="0">
              <a:solidFill>
                <a:prstClr val="black"/>
              </a:solidFill>
              <a:latin typeface="+mj-lt"/>
            </a:endParaRPr>
          </a:p>
        </p:txBody>
      </p:sp>
      <p:cxnSp>
        <p:nvCxnSpPr>
          <p:cNvPr id="24" name="Straight Arrow Connector 23"/>
          <p:cNvCxnSpPr>
            <a:endCxn id="21" idx="0"/>
          </p:cNvCxnSpPr>
          <p:nvPr/>
        </p:nvCxnSpPr>
        <p:spPr>
          <a:xfrm flipH="1">
            <a:off x="1557013" y="4837569"/>
            <a:ext cx="1079764" cy="4202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23" idx="0"/>
          </p:cNvCxnSpPr>
          <p:nvPr/>
        </p:nvCxnSpPr>
        <p:spPr>
          <a:xfrm>
            <a:off x="6453855" y="4837569"/>
            <a:ext cx="1211535" cy="4202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endCxn id="22" idx="0"/>
          </p:cNvCxnSpPr>
          <p:nvPr/>
        </p:nvCxnSpPr>
        <p:spPr>
          <a:xfrm rot="16200000" flipH="1">
            <a:off x="4408928" y="5039865"/>
            <a:ext cx="381000" cy="5487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9076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21" grpId="0" animBg="1"/>
      <p:bldP spid="22"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715962"/>
          </a:xfrm>
        </p:spPr>
        <p:txBody>
          <a:bodyPr>
            <a:normAutofit/>
          </a:bodyPr>
          <a:lstStyle/>
          <a:p>
            <a:r>
              <a:rPr lang="en-US" dirty="0" smtClean="0"/>
              <a:t>Sample job management screen shots</a:t>
            </a:r>
            <a:endParaRPr lang="en-US" dirty="0"/>
          </a:p>
        </p:txBody>
      </p:sp>
      <p:sp>
        <p:nvSpPr>
          <p:cNvPr id="4" name="Slide Number Placeholder 3"/>
          <p:cNvSpPr>
            <a:spLocks noGrp="1"/>
          </p:cNvSpPr>
          <p:nvPr>
            <p:ph type="sldNum" sz="quarter" idx="10"/>
          </p:nvPr>
        </p:nvSpPr>
        <p:spPr/>
        <p:txBody>
          <a:bodyPr/>
          <a:lstStyle/>
          <a:p>
            <a:fld id="{D1FBCDDA-7B61-4F34-B6CE-C49A44152CC2}" type="slidenum">
              <a:rPr lang="en-US" smtClean="0"/>
              <a:pPr/>
              <a:t>32</a:t>
            </a:fld>
            <a:endParaRPr lang="en-US"/>
          </a:p>
        </p:txBody>
      </p:sp>
      <p:pic>
        <p:nvPicPr>
          <p:cNvPr id="1026" name="Picture 2"/>
          <p:cNvPicPr>
            <a:picLocks noChangeAspect="1" noChangeArrowheads="1"/>
          </p:cNvPicPr>
          <p:nvPr/>
        </p:nvPicPr>
        <p:blipFill>
          <a:blip r:embed="rId2"/>
          <a:srcRect/>
          <a:stretch>
            <a:fillRect/>
          </a:stretch>
        </p:blipFill>
        <p:spPr bwMode="auto">
          <a:xfrm>
            <a:off x="762000" y="838200"/>
            <a:ext cx="8229600" cy="3891516"/>
          </a:xfrm>
          <a:prstGeom prst="rect">
            <a:avLst/>
          </a:prstGeom>
          <a:noFill/>
          <a:ln w="9525">
            <a:noFill/>
            <a:miter lim="800000"/>
            <a:headEnd/>
            <a:tailEnd/>
          </a:ln>
        </p:spPr>
      </p:pic>
      <p:pic>
        <p:nvPicPr>
          <p:cNvPr id="7" name="Picture 4"/>
          <p:cNvPicPr>
            <a:picLocks noGrp="1" noChangeAspect="1" noChangeArrowheads="1"/>
          </p:cNvPicPr>
          <p:nvPr>
            <p:ph sz="half" idx="1"/>
          </p:nvPr>
        </p:nvPicPr>
        <p:blipFill>
          <a:blip r:embed="rId3" cstate="print"/>
          <a:srcRect/>
          <a:stretch>
            <a:fillRect/>
          </a:stretch>
        </p:blipFill>
        <p:spPr bwMode="auto">
          <a:xfrm>
            <a:off x="152400" y="1801868"/>
            <a:ext cx="4876800" cy="430225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962400" y="3200400"/>
            <a:ext cx="4419600" cy="24307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XSEDE  Implementation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chemeClr val="tx1"/>
                </a:solidFill>
              </a:rPr>
              <a:t>Externally hosted Globus online</a:t>
            </a:r>
          </a:p>
          <a:p>
            <a:r>
              <a:rPr lang="en-US" dirty="0" smtClean="0">
                <a:solidFill>
                  <a:schemeClr val="tx1"/>
                </a:solidFill>
              </a:rPr>
              <a:t>Artful mixture of best-of-breed standards where appropriate and specialized implementations</a:t>
            </a:r>
          </a:p>
          <a:p>
            <a:pPr lvl="1"/>
            <a:r>
              <a:rPr lang="en-US" dirty="0" smtClean="0">
                <a:solidFill>
                  <a:schemeClr val="tx1"/>
                </a:solidFill>
              </a:rPr>
              <a:t>Chose two robust, well-used, standards-compliant systems</a:t>
            </a:r>
          </a:p>
          <a:p>
            <a:pPr lvl="1"/>
            <a:r>
              <a:rPr lang="en-US" dirty="0" smtClean="0">
                <a:solidFill>
                  <a:schemeClr val="tx1"/>
                </a:solidFill>
              </a:rPr>
              <a:t>Recall the puzzle ball</a:t>
            </a:r>
          </a:p>
          <a:p>
            <a:r>
              <a:rPr lang="en-US" dirty="0" smtClean="0">
                <a:solidFill>
                  <a:schemeClr val="tx1"/>
                </a:solidFill>
              </a:rPr>
              <a:t>UNICORE 6 (DEISA) for core compute functionality at the centers</a:t>
            </a:r>
          </a:p>
          <a:p>
            <a:r>
              <a:rPr lang="en-US" dirty="0" smtClean="0">
                <a:solidFill>
                  <a:schemeClr val="tx1"/>
                </a:solidFill>
              </a:rPr>
              <a:t>Genesis II for GFFS and for campus bridging</a:t>
            </a:r>
          </a:p>
          <a:p>
            <a:r>
              <a:rPr lang="en-US" dirty="0" err="1" smtClean="0">
                <a:solidFill>
                  <a:schemeClr val="tx1"/>
                </a:solidFill>
              </a:rPr>
              <a:t>Interop</a:t>
            </a:r>
            <a:r>
              <a:rPr lang="en-US" dirty="0" smtClean="0">
                <a:solidFill>
                  <a:schemeClr val="tx1"/>
                </a:solidFill>
              </a:rPr>
              <a:t> with other standards-compliant implementations world-wide – GIN and PGI are important to us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D1FBCDDA-7B61-4F34-B6CE-C49A44152CC2}"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Arial" charset="0"/>
              </a:rPr>
              <a:t>Agenda</a:t>
            </a:r>
          </a:p>
        </p:txBody>
      </p:sp>
      <p:sp>
        <p:nvSpPr>
          <p:cNvPr id="12291" name="Content Placeholder 2"/>
          <p:cNvSpPr>
            <a:spLocks noGrp="1"/>
          </p:cNvSpPr>
          <p:nvPr>
            <p:ph idx="1"/>
          </p:nvPr>
        </p:nvSpPr>
        <p:spPr>
          <a:xfrm>
            <a:off x="457200" y="1143000"/>
            <a:ext cx="8229600" cy="4800600"/>
          </a:xfrm>
        </p:spPr>
        <p:txBody>
          <a:bodyPr>
            <a:normAutofit/>
          </a:bodyPr>
          <a:lstStyle/>
          <a:p>
            <a:r>
              <a:rPr lang="en-US" dirty="0" smtClean="0"/>
              <a:t>Takeaway message</a:t>
            </a:r>
          </a:p>
          <a:p>
            <a:r>
              <a:rPr lang="en-US" dirty="0" smtClean="0"/>
              <a:t>Background on XD in the US</a:t>
            </a:r>
          </a:p>
          <a:p>
            <a:r>
              <a:rPr lang="en-US" dirty="0" smtClean="0"/>
              <a:t>Architecture design goals and philosophy</a:t>
            </a:r>
          </a:p>
          <a:p>
            <a:r>
              <a:rPr lang="en-US" dirty="0" smtClean="0"/>
              <a:t>XSEDE Architecture &amp; Implementation</a:t>
            </a:r>
          </a:p>
          <a:p>
            <a:r>
              <a:rPr lang="en-US" b="1" dirty="0" smtClean="0"/>
              <a:t>Summary</a:t>
            </a:r>
          </a:p>
          <a:p>
            <a:endParaRPr lang="en-US" dirty="0" smtClean="0"/>
          </a:p>
        </p:txBody>
      </p:sp>
      <p:sp>
        <p:nvSpPr>
          <p:cNvPr id="12292" name="Slide Number Placeholder 3"/>
          <p:cNvSpPr>
            <a:spLocks noGrp="1"/>
          </p:cNvSpPr>
          <p:nvPr>
            <p:ph type="sldNum" sz="quarter" idx="10"/>
          </p:nvPr>
        </p:nvSpPr>
        <p:spPr bwMode="auto">
          <a:noFill/>
          <a:ln>
            <a:miter lim="800000"/>
            <a:headEnd/>
            <a:tailEnd/>
          </a:ln>
        </p:spPr>
        <p:txBody>
          <a:bodyPr/>
          <a:lstStyle/>
          <a:p>
            <a:fld id="{52B47235-D52F-4577-BF6E-5BF0DE8B619C}" type="slidenum">
              <a:rPr lang="en-US"/>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sz="3600" dirty="0" smtClean="0"/>
              <a:t>XSEDE will:</a:t>
            </a:r>
          </a:p>
          <a:p>
            <a:pPr lvl="1">
              <a:buNone/>
            </a:pPr>
            <a:r>
              <a:rPr lang="en-US" sz="3200" dirty="0" smtClean="0"/>
              <a:t>	enhance the productivity of scientists and engineers and provide them with new capabilities</a:t>
            </a:r>
          </a:p>
          <a:p>
            <a:pPr>
              <a:buNone/>
            </a:pPr>
            <a:r>
              <a:rPr lang="en-US" sz="3600" dirty="0" smtClean="0"/>
              <a:t>	and thus</a:t>
            </a:r>
          </a:p>
          <a:p>
            <a:pPr lvl="1">
              <a:buNone/>
            </a:pPr>
            <a:r>
              <a:rPr lang="en-US" sz="3200" dirty="0" smtClean="0"/>
              <a:t>	facilitate scientific discovery and enable transformational science and engineering and innovative educational programs</a:t>
            </a:r>
          </a:p>
          <a:p>
            <a:pPr>
              <a:buNone/>
            </a:pPr>
            <a:r>
              <a:rPr lang="en-US" sz="3600" dirty="0" smtClean="0"/>
              <a:t>The architecture provides the foundation </a:t>
            </a:r>
          </a:p>
          <a:p>
            <a:pPr>
              <a:buNone/>
            </a:pPr>
            <a:r>
              <a:rPr lang="en-US" sz="3600" dirty="0" smtClean="0"/>
              <a:t>The architecture utilizes standards to mitigate risk and enhance interoperability with other infrastructures</a:t>
            </a:r>
          </a:p>
          <a:p>
            <a:pPr>
              <a:buNone/>
            </a:pPr>
            <a:r>
              <a:rPr lang="en-US" sz="3600" dirty="0" smtClean="0"/>
              <a:t>We are committed to standards</a:t>
            </a:r>
          </a:p>
          <a:p>
            <a:endParaRPr lang="en-US" dirty="0"/>
          </a:p>
        </p:txBody>
      </p:sp>
      <p:sp>
        <p:nvSpPr>
          <p:cNvPr id="4" name="Slide Number Placeholder 3"/>
          <p:cNvSpPr>
            <a:spLocks noGrp="1"/>
          </p:cNvSpPr>
          <p:nvPr>
            <p:ph type="sldNum" sz="quarter" idx="10"/>
          </p:nvPr>
        </p:nvSpPr>
        <p:spPr/>
        <p:txBody>
          <a:bodyPr/>
          <a:lstStyle/>
          <a:p>
            <a:fld id="{D1FBCDDA-7B61-4F34-B6CE-C49A44152CC2}" type="slidenum">
              <a:rPr lang="en-US" smtClean="0"/>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xsede-ppt-quot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638"/>
            <a:ext cx="8229600" cy="715962"/>
          </a:xfrm>
        </p:spPr>
        <p:txBody>
          <a:bodyPr/>
          <a:lstStyle/>
          <a:p>
            <a:r>
              <a:rPr lang="en-US" dirty="0" smtClean="0"/>
              <a:t>High Level capabilities</a:t>
            </a:r>
            <a:endParaRPr lang="en-US" dirty="0"/>
          </a:p>
        </p:txBody>
      </p:sp>
      <p:sp>
        <p:nvSpPr>
          <p:cNvPr id="4" name="Foliennummernplatzhalter 3"/>
          <p:cNvSpPr>
            <a:spLocks noGrp="1"/>
          </p:cNvSpPr>
          <p:nvPr>
            <p:ph type="sldNum" sz="quarter" idx="10"/>
          </p:nvPr>
        </p:nvSpPr>
        <p:spPr/>
        <p:txBody>
          <a:bodyPr/>
          <a:lstStyle/>
          <a:p>
            <a:fld id="{D1FBCDDA-7B61-4F34-B6CE-C49A44152CC2}" type="slidenum">
              <a:rPr lang="en-US" smtClean="0"/>
              <a:pPr/>
              <a:t>37</a:t>
            </a:fld>
            <a:endParaRPr lang="en-US"/>
          </a:p>
        </p:txBody>
      </p:sp>
      <p:graphicFrame>
        <p:nvGraphicFramePr>
          <p:cNvPr id="19" name="Tabelle 18"/>
          <p:cNvGraphicFramePr>
            <a:graphicFrameLocks noGrp="1"/>
          </p:cNvGraphicFramePr>
          <p:nvPr>
            <p:extLst>
              <p:ext uri="{D42A27DB-BD31-4B8C-83A1-F6EECF244321}">
                <p14:modId xmlns:p14="http://schemas.microsoft.com/office/powerpoint/2010/main" xmlns="" val="510835327"/>
              </p:ext>
            </p:extLst>
          </p:nvPr>
        </p:nvGraphicFramePr>
        <p:xfrm>
          <a:off x="304800" y="736600"/>
          <a:ext cx="8382000" cy="5308600"/>
        </p:xfrm>
        <a:graphic>
          <a:graphicData uri="http://schemas.openxmlformats.org/drawingml/2006/table">
            <a:tbl>
              <a:tblPr firstRow="1" bandRow="1">
                <a:tableStyleId>{5C22544A-7EE6-4342-B048-85BDC9FD1C3A}</a:tableStyleId>
              </a:tblPr>
              <a:tblGrid>
                <a:gridCol w="2819400"/>
                <a:gridCol w="5562600"/>
              </a:tblGrid>
              <a:tr h="228600">
                <a:tc>
                  <a:txBody>
                    <a:bodyPr/>
                    <a:lstStyle/>
                    <a:p>
                      <a:r>
                        <a:rPr lang="en-US" sz="1200" dirty="0" smtClean="0"/>
                        <a:t>Capability</a:t>
                      </a:r>
                      <a:endParaRPr lang="en-US" sz="1200" dirty="0"/>
                    </a:p>
                  </a:txBody>
                  <a:tcPr/>
                </a:tc>
                <a:tc>
                  <a:txBody>
                    <a:bodyPr/>
                    <a:lstStyle/>
                    <a:p>
                      <a:r>
                        <a:rPr lang="en-US" sz="1200" dirty="0" smtClean="0"/>
                        <a:t>Brief description</a:t>
                      </a:r>
                      <a:endParaRPr lang="en-US" sz="1200" dirty="0"/>
                    </a:p>
                  </a:txBody>
                  <a:tcPr/>
                </a:tc>
              </a:tr>
              <a:tr h="370840">
                <a:tc>
                  <a:txBody>
                    <a:bodyPr/>
                    <a:lstStyle/>
                    <a:p>
                      <a:r>
                        <a:rPr lang="en-US" sz="1200" dirty="0" smtClean="0">
                          <a:solidFill>
                            <a:schemeClr val="tx1"/>
                          </a:solidFill>
                        </a:rPr>
                        <a:t>Traditional</a:t>
                      </a:r>
                      <a:r>
                        <a:rPr lang="en-US" sz="1200" dirty="0" smtClean="0">
                          <a:solidFill>
                            <a:srgbClr val="FF0000"/>
                          </a:solidFill>
                        </a:rPr>
                        <a:t> </a:t>
                      </a:r>
                      <a:r>
                        <a:rPr lang="en-US" sz="1200" baseline="0" dirty="0" smtClean="0"/>
                        <a:t>user interfaces to HPC resources</a:t>
                      </a:r>
                      <a:endParaRPr lang="en-US" sz="1200" dirty="0" smtClean="0"/>
                    </a:p>
                  </a:txBody>
                  <a:tcPr/>
                </a:tc>
                <a:tc>
                  <a:txBody>
                    <a:bodyPr/>
                    <a:lstStyle/>
                    <a:p>
                      <a:r>
                        <a:rPr lang="en-US" sz="1200" dirty="0" smtClean="0"/>
                        <a:t>“Do no harm” for experienced users of</a:t>
                      </a:r>
                      <a:r>
                        <a:rPr lang="en-US" sz="1200" baseline="0" dirty="0" smtClean="0"/>
                        <a:t> HPC resources. E.g., shell access, direct submission to schedulers, etc.</a:t>
                      </a:r>
                      <a:endParaRPr lang="en-US" sz="1200" dirty="0"/>
                    </a:p>
                  </a:txBody>
                  <a:tcPr/>
                </a:tc>
              </a:tr>
              <a:tr h="2844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Bridge/Integrate with</a:t>
                      </a:r>
                      <a:r>
                        <a:rPr lang="en-US" sz="1200" baseline="0" dirty="0" smtClean="0"/>
                        <a:t> diverse resources and  providers</a:t>
                      </a:r>
                      <a:endParaRPr lang="en-US" sz="12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Implementation independent specifications </a:t>
                      </a:r>
                      <a:r>
                        <a:rPr lang="en-US" sz="1200" baseline="0" dirty="0" smtClean="0"/>
                        <a:t>for interoperation with campus, lab and personal resources, (inter-)national </a:t>
                      </a:r>
                      <a:r>
                        <a:rPr lang="en-US" sz="1200" baseline="0" dirty="0" err="1" smtClean="0"/>
                        <a:t>cyberinfrastructures</a:t>
                      </a:r>
                      <a:r>
                        <a:rPr lang="en-US" sz="1200" baseline="0" dirty="0" smtClean="0"/>
                        <a:t>, and cloud providers</a:t>
                      </a:r>
                      <a:endParaRPr lang="en-US" sz="1200" dirty="0" smtClean="0"/>
                    </a:p>
                  </a:txBody>
                  <a:tcPr/>
                </a:tc>
              </a:tr>
              <a:tr h="208280">
                <a:tc>
                  <a:txBody>
                    <a:bodyPr/>
                    <a:lstStyle/>
                    <a:p>
                      <a:r>
                        <a:rPr lang="en-US" sz="1200" dirty="0" smtClean="0"/>
                        <a:t>Support for diverse application </a:t>
                      </a:r>
                      <a:r>
                        <a:rPr lang="en-US" sz="1200" dirty="0" err="1" smtClean="0"/>
                        <a:t>pes</a:t>
                      </a:r>
                      <a:endParaRPr lang="en-US" sz="1200" dirty="0"/>
                    </a:p>
                  </a:txBody>
                  <a:tcPr/>
                </a:tc>
                <a:tc>
                  <a:txBody>
                    <a:bodyPr/>
                    <a:lstStyle/>
                    <a:p>
                      <a:r>
                        <a:rPr lang="en-US" sz="1200" dirty="0" smtClean="0"/>
                        <a:t>Remote access to capability (HPC),</a:t>
                      </a:r>
                      <a:r>
                        <a:rPr lang="en-US" sz="1200" baseline="0" dirty="0" smtClean="0"/>
                        <a:t> capacity (HTC), workflows, data sharing, etc.</a:t>
                      </a:r>
                      <a:endParaRPr lang="en-US" sz="1200" dirty="0"/>
                    </a:p>
                  </a:txBody>
                  <a:tcPr/>
                </a:tc>
              </a:tr>
              <a:tr h="370840">
                <a:tc>
                  <a:txBody>
                    <a:bodyPr/>
                    <a:lstStyle/>
                    <a:p>
                      <a:r>
                        <a:rPr lang="en-US" sz="1200" baseline="0" dirty="0" smtClean="0"/>
                        <a:t>Easy user interfaces </a:t>
                      </a:r>
                      <a:r>
                        <a:rPr lang="en-US" sz="1200" dirty="0" smtClean="0"/>
                        <a:t>to diverse resources and task types</a:t>
                      </a:r>
                    </a:p>
                  </a:txBody>
                  <a:tcPr/>
                </a:tc>
                <a:tc>
                  <a:txBody>
                    <a:bodyPr/>
                    <a:lstStyle/>
                    <a:p>
                      <a:r>
                        <a:rPr lang="en-US" sz="1200" dirty="0" smtClean="0"/>
                        <a:t>Support wide range</a:t>
                      </a:r>
                      <a:r>
                        <a:rPr lang="en-US" sz="1200" baseline="0" dirty="0" smtClean="0"/>
                        <a:t> of user needs and abilities. E.g., GUIs (thick and thin, gateways)and CLI (shells, file systems) to HPC, HTC, storage, </a:t>
                      </a:r>
                      <a:r>
                        <a:rPr lang="en-US" sz="1200" baseline="0" dirty="0" err="1" smtClean="0"/>
                        <a:t>viz</a:t>
                      </a:r>
                      <a:r>
                        <a:rPr lang="en-US" sz="1200" baseline="0" dirty="0" smtClean="0"/>
                        <a:t>, etc. </a:t>
                      </a:r>
                      <a:endParaRPr lang="en-US" sz="1200" dirty="0"/>
                    </a:p>
                  </a:txBody>
                  <a:tcPr/>
                </a:tc>
              </a:tr>
              <a:tr h="142240">
                <a:tc>
                  <a:txBody>
                    <a:bodyPr/>
                    <a:lstStyle/>
                    <a:p>
                      <a:r>
                        <a:rPr lang="en-US" sz="1200" dirty="0" smtClean="0"/>
                        <a:t>Programmatic access to resources</a:t>
                      </a:r>
                      <a:endParaRPr lang="en-US" sz="1200" dirty="0"/>
                    </a:p>
                  </a:txBody>
                  <a:tcPr/>
                </a:tc>
                <a:tc>
                  <a:txBody>
                    <a:bodyPr/>
                    <a:lstStyle/>
                    <a:p>
                      <a:r>
                        <a:rPr lang="en-US" sz="1200" dirty="0" smtClean="0"/>
                        <a:t>APIs,</a:t>
                      </a:r>
                      <a:r>
                        <a:rPr lang="en-US" sz="1200" baseline="0" dirty="0" smtClean="0"/>
                        <a:t> SDKs, </a:t>
                      </a:r>
                      <a:r>
                        <a:rPr lang="en-US" sz="1200" dirty="0" smtClean="0"/>
                        <a:t>scripting interfaces, development tools, etc.</a:t>
                      </a:r>
                    </a:p>
                  </a:txBody>
                  <a:tcPr/>
                </a:tc>
              </a:tr>
              <a:tr h="152400">
                <a:tc>
                  <a:txBody>
                    <a:bodyPr/>
                    <a:lstStyle/>
                    <a:p>
                      <a:r>
                        <a:rPr lang="en-US" sz="1200" dirty="0" smtClean="0"/>
                        <a:t>Uniform global names to access resources</a:t>
                      </a:r>
                      <a:endParaRPr lang="en-US" sz="1200" dirty="0"/>
                    </a:p>
                  </a:txBody>
                  <a:tcPr/>
                </a:tc>
                <a:tc>
                  <a:txBody>
                    <a:bodyPr/>
                    <a:lstStyle/>
                    <a:p>
                      <a:r>
                        <a:rPr lang="en-US" sz="1200" dirty="0" smtClean="0"/>
                        <a:t>Location and implementation independent</a:t>
                      </a:r>
                      <a:r>
                        <a:rPr lang="en-US" sz="1200" baseline="0" dirty="0" smtClean="0"/>
                        <a:t> names to refer to most resources</a:t>
                      </a:r>
                      <a:endParaRPr lang="en-US" sz="12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Access and manage data across diverse storage resources from many providers</a:t>
                      </a:r>
                    </a:p>
                  </a:txBody>
                  <a:tcPr/>
                </a:tc>
                <a:tc>
                  <a:txBody>
                    <a:bodyPr/>
                    <a:lstStyle/>
                    <a:p>
                      <a:r>
                        <a:rPr lang="en-US" sz="1200" baseline="0" dirty="0" smtClean="0"/>
                        <a:t>File transfer, file sharing, remote access, replication, archives, metadata, etc.</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Secure, researcher controlled</a:t>
                      </a:r>
                      <a:r>
                        <a:rPr lang="en-US" sz="1200" baseline="0" dirty="0" smtClean="0">
                          <a:solidFill>
                            <a:schemeClr val="tx1"/>
                          </a:solidFill>
                        </a:rPr>
                        <a:t> resource sharing across organizational boundaries</a:t>
                      </a:r>
                      <a:endParaRPr lang="en-US" sz="1200" dirty="0">
                        <a:solidFill>
                          <a:schemeClr val="tx1"/>
                        </a:solidFill>
                      </a:endParaRPr>
                    </a:p>
                  </a:txBody>
                  <a:tcPr/>
                </a:tc>
                <a:tc>
                  <a:txBody>
                    <a:bodyPr/>
                    <a:lstStyle/>
                    <a:p>
                      <a:r>
                        <a:rPr lang="en-US" sz="1200" baseline="0" dirty="0" smtClean="0">
                          <a:solidFill>
                            <a:schemeClr val="tx1"/>
                          </a:solidFill>
                        </a:rPr>
                        <a:t>Users will be able to manage access control to their files, computers, storage, and other resources.</a:t>
                      </a:r>
                      <a:endParaRPr lang="en-US" sz="1200" dirty="0">
                        <a:solidFill>
                          <a:schemeClr val="tx1"/>
                        </a:solidFill>
                      </a:endParaRPr>
                    </a:p>
                  </a:txBody>
                  <a:tcPr/>
                </a:tc>
              </a:tr>
              <a:tr h="147320">
                <a:tc>
                  <a:txBody>
                    <a:bodyPr/>
                    <a:lstStyle/>
                    <a:p>
                      <a:r>
                        <a:rPr lang="en-US" sz="1200" i="0" dirty="0" smtClean="0"/>
                        <a:t>Identity management and federation</a:t>
                      </a:r>
                      <a:endParaRPr lang="en-US" sz="1200" i="0" dirty="0"/>
                    </a:p>
                  </a:txBody>
                  <a:tcPr/>
                </a:tc>
                <a:tc>
                  <a:txBody>
                    <a:bodyPr/>
                    <a:lstStyle/>
                    <a:p>
                      <a:r>
                        <a:rPr lang="en-US" sz="1200" i="0" dirty="0" smtClean="0"/>
                        <a:t>Ability to create and manage your own identities </a:t>
                      </a:r>
                      <a:r>
                        <a:rPr lang="en-US" sz="1200" i="0" baseline="0" dirty="0" smtClean="0"/>
                        <a:t>and groups.</a:t>
                      </a:r>
                      <a:endParaRPr lang="en-US" sz="1200" i="0" dirty="0"/>
                    </a:p>
                  </a:txBody>
                  <a:tcPr/>
                </a:tc>
              </a:tr>
              <a:tr h="147320">
                <a:tc>
                  <a:txBody>
                    <a:bodyPr/>
                    <a:lstStyle/>
                    <a:p>
                      <a:r>
                        <a:rPr lang="en-US" sz="1200" i="0" dirty="0" smtClean="0">
                          <a:solidFill>
                            <a:schemeClr val="tx1"/>
                          </a:solidFill>
                        </a:rPr>
                        <a:t>Login</a:t>
                      </a:r>
                      <a:r>
                        <a:rPr lang="en-US" sz="1200" i="0" baseline="0" dirty="0" smtClean="0">
                          <a:solidFill>
                            <a:schemeClr val="tx1"/>
                          </a:solidFill>
                        </a:rPr>
                        <a:t> </a:t>
                      </a:r>
                      <a:r>
                        <a:rPr lang="en-US" sz="1200" i="0" dirty="0" smtClean="0">
                          <a:solidFill>
                            <a:schemeClr val="tx1"/>
                          </a:solidFill>
                        </a:rPr>
                        <a:t>using</a:t>
                      </a:r>
                      <a:r>
                        <a:rPr lang="en-US" sz="1200" i="0" baseline="0" dirty="0" smtClean="0">
                          <a:solidFill>
                            <a:schemeClr val="tx1"/>
                          </a:solidFill>
                        </a:rPr>
                        <a:t> c</a:t>
                      </a:r>
                      <a:r>
                        <a:rPr lang="en-US" sz="1200" i="0" dirty="0" smtClean="0">
                          <a:solidFill>
                            <a:schemeClr val="tx1"/>
                          </a:solidFill>
                        </a:rPr>
                        <a:t>ampus</a:t>
                      </a:r>
                      <a:r>
                        <a:rPr lang="en-US" sz="1200" i="0" baseline="0" dirty="0" smtClean="0">
                          <a:solidFill>
                            <a:schemeClr val="tx1"/>
                          </a:solidFill>
                        </a:rPr>
                        <a:t> and other identities</a:t>
                      </a:r>
                      <a:endParaRPr lang="en-US" sz="1200" i="0" dirty="0">
                        <a:solidFill>
                          <a:schemeClr val="tx1"/>
                        </a:solidFill>
                      </a:endParaRPr>
                    </a:p>
                  </a:txBody>
                  <a:tcPr/>
                </a:tc>
                <a:tc>
                  <a:txBody>
                    <a:bodyPr/>
                    <a:lstStyle/>
                    <a:p>
                      <a:r>
                        <a:rPr lang="en-US" sz="1200" i="0" dirty="0" smtClean="0">
                          <a:solidFill>
                            <a:schemeClr val="tx1"/>
                          </a:solidFill>
                        </a:rPr>
                        <a:t>Support </a:t>
                      </a:r>
                      <a:r>
                        <a:rPr lang="en-US" sz="1200" i="0" dirty="0" err="1" smtClean="0">
                          <a:solidFill>
                            <a:schemeClr val="tx1"/>
                          </a:solidFill>
                        </a:rPr>
                        <a:t>InCommon</a:t>
                      </a:r>
                      <a:r>
                        <a:rPr lang="en-US" sz="1200" i="0" dirty="0" smtClean="0">
                          <a:solidFill>
                            <a:schemeClr val="tx1"/>
                          </a:solidFill>
                        </a:rPr>
                        <a:t> (e.g.,</a:t>
                      </a:r>
                      <a:r>
                        <a:rPr lang="en-US" sz="1200" i="0" baseline="0" dirty="0" smtClean="0">
                          <a:solidFill>
                            <a:schemeClr val="tx1"/>
                          </a:solidFill>
                        </a:rPr>
                        <a:t> SAML) and</a:t>
                      </a:r>
                      <a:r>
                        <a:rPr lang="en-US" sz="1200" i="0" dirty="0" smtClean="0">
                          <a:solidFill>
                            <a:schemeClr val="tx1"/>
                          </a:solidFill>
                        </a:rPr>
                        <a:t> Web standards (e.g., </a:t>
                      </a:r>
                      <a:r>
                        <a:rPr lang="en-US" sz="1200" i="0" dirty="0" err="1" smtClean="0">
                          <a:solidFill>
                            <a:schemeClr val="tx1"/>
                          </a:solidFill>
                        </a:rPr>
                        <a:t>OAuth</a:t>
                      </a:r>
                      <a:r>
                        <a:rPr lang="en-US" sz="1200" i="0" dirty="0" smtClean="0">
                          <a:solidFill>
                            <a:schemeClr val="tx1"/>
                          </a:solidFill>
                        </a:rPr>
                        <a:t>) for single sign-on</a:t>
                      </a:r>
                      <a:r>
                        <a:rPr lang="en-US" sz="1200" i="0" baseline="0" dirty="0" smtClean="0">
                          <a:solidFill>
                            <a:schemeClr val="tx1"/>
                          </a:solidFill>
                        </a:rPr>
                        <a:t>.</a:t>
                      </a:r>
                      <a:endParaRPr lang="en-US" sz="1200" i="0" dirty="0">
                        <a:solidFill>
                          <a:schemeClr val="tx1"/>
                        </a:solidFill>
                      </a:endParaRPr>
                    </a:p>
                  </a:txBody>
                  <a:tcPr/>
                </a:tc>
              </a:tr>
              <a:tr h="370840">
                <a:tc>
                  <a:txBody>
                    <a:bodyPr/>
                    <a:lstStyle/>
                    <a:p>
                      <a:r>
                        <a:rPr lang="en-US" sz="1200" i="0" dirty="0" smtClean="0"/>
                        <a:t>Unified user administration</a:t>
                      </a:r>
                      <a:r>
                        <a:rPr lang="en-US" sz="1200" i="0" baseline="0" dirty="0" smtClean="0"/>
                        <a:t> and support</a:t>
                      </a:r>
                      <a:endParaRPr lang="en-US" sz="1200" i="0" dirty="0"/>
                    </a:p>
                  </a:txBody>
                  <a:tcPr/>
                </a:tc>
                <a:tc>
                  <a:txBody>
                    <a:bodyPr/>
                    <a:lstStyle/>
                    <a:p>
                      <a:r>
                        <a:rPr lang="en-US" sz="1200" i="0" dirty="0" smtClean="0"/>
                        <a:t>Single point of contact for help desk, resource requests, accounting, documentation.</a:t>
                      </a:r>
                      <a:endParaRPr lang="en-US" sz="1200" i="0" dirty="0"/>
                    </a:p>
                  </a:txBody>
                  <a:tcPr/>
                </a:tc>
              </a:tr>
              <a:tr h="121920">
                <a:tc>
                  <a:txBody>
                    <a:bodyPr/>
                    <a:lstStyle/>
                    <a:p>
                      <a:r>
                        <a:rPr lang="en-US" sz="1200" i="0" dirty="0" smtClean="0"/>
                        <a:t>Unified operations</a:t>
                      </a:r>
                      <a:endParaRPr lang="en-US" sz="1200" i="0" dirty="0"/>
                    </a:p>
                  </a:txBody>
                  <a:tcPr/>
                </a:tc>
                <a:tc>
                  <a:txBody>
                    <a:bodyPr/>
                    <a:lstStyle/>
                    <a:p>
                      <a:r>
                        <a:rPr lang="en-US" sz="1200" i="0" dirty="0" smtClean="0"/>
                        <a:t>Cross-provider</a:t>
                      </a:r>
                      <a:r>
                        <a:rPr lang="en-US" sz="1200" i="0" baseline="0" dirty="0" smtClean="0"/>
                        <a:t> </a:t>
                      </a:r>
                      <a:r>
                        <a:rPr lang="en-US" sz="1200" i="0" dirty="0" smtClean="0"/>
                        <a:t>operational monitoring, problem determination, etc.</a:t>
                      </a:r>
                      <a:endParaRPr lang="en-US" sz="1200" i="0" dirty="0"/>
                    </a:p>
                  </a:txBody>
                  <a:tcPr/>
                </a:tc>
              </a:tr>
              <a:tr h="121920">
                <a:tc>
                  <a:txBody>
                    <a:bodyPr/>
                    <a:lstStyle/>
                    <a:p>
                      <a:r>
                        <a:rPr lang="en-US" sz="1200" i="0" dirty="0" smtClean="0"/>
                        <a:t>Discovery and monitoring</a:t>
                      </a:r>
                      <a:r>
                        <a:rPr lang="en-US" sz="1200" i="0" baseline="0" dirty="0" smtClean="0"/>
                        <a:t> </a:t>
                      </a:r>
                      <a:endParaRPr lang="en-US" sz="1200" i="0" dirty="0"/>
                    </a:p>
                  </a:txBody>
                  <a:tcPr/>
                </a:tc>
                <a:tc>
                  <a:txBody>
                    <a:bodyPr/>
                    <a:lstStyle/>
                    <a:p>
                      <a:r>
                        <a:rPr lang="en-US" sz="1200" i="0" dirty="0" smtClean="0"/>
                        <a:t>Find resources of</a:t>
                      </a:r>
                      <a:r>
                        <a:rPr lang="en-US" sz="1200" i="0" baseline="0" dirty="0" smtClean="0"/>
                        <a:t> all types</a:t>
                      </a:r>
                      <a:r>
                        <a:rPr lang="en-US" sz="1200" i="0" dirty="0" smtClean="0"/>
                        <a:t>, determine properties, monitor and receive notifications</a:t>
                      </a:r>
                      <a:r>
                        <a:rPr lang="en-US" sz="1200" i="0" baseline="0" dirty="0" smtClean="0"/>
                        <a:t> </a:t>
                      </a:r>
                      <a:endParaRPr lang="en-US" sz="1200" i="0" dirty="0"/>
                    </a:p>
                  </a:txBody>
                  <a:tcPr/>
                </a:tc>
              </a:tr>
              <a:tr h="370840">
                <a:tc>
                  <a:txBody>
                    <a:bodyPr/>
                    <a:lstStyle/>
                    <a:p>
                      <a:r>
                        <a:rPr lang="en-US" sz="1200" i="0" dirty="0" smtClean="0"/>
                        <a:t>Support mission critical science applications</a:t>
                      </a:r>
                      <a:endParaRPr lang="en-US" sz="1200" i="0" dirty="0"/>
                    </a:p>
                  </a:txBody>
                  <a:tcPr/>
                </a:tc>
                <a:tc>
                  <a:txBody>
                    <a:bodyPr/>
                    <a:lstStyle/>
                    <a:p>
                      <a:r>
                        <a:rPr lang="en-US" sz="1200" i="0" dirty="0" smtClean="0"/>
                        <a:t>The</a:t>
                      </a:r>
                      <a:r>
                        <a:rPr lang="en-US" sz="1200" i="0" baseline="0" dirty="0" smtClean="0"/>
                        <a:t> infrastructure must be sufficiently secure, reliable, available, extensible (i.e., classic “</a:t>
                      </a:r>
                      <a:r>
                        <a:rPr lang="en-US" sz="1200" i="0" baseline="0" dirty="0" err="1" smtClean="0"/>
                        <a:t>ilities</a:t>
                      </a:r>
                      <a:r>
                        <a:rPr lang="en-US" sz="1200" i="0" baseline="0" dirty="0" smtClean="0"/>
                        <a:t>”) so that communities do not feel the need to build their own</a:t>
                      </a:r>
                      <a:endParaRPr lang="en-US" sz="1200" i="0" dirty="0"/>
                    </a:p>
                  </a:txBody>
                  <a:tcPr/>
                </a:tc>
              </a:tr>
            </a:tbl>
          </a:graphicData>
        </a:graphic>
      </p:graphicFrame>
    </p:spTree>
    <p:extLst>
      <p:ext uri="{BB962C8B-B14F-4D97-AF65-F5344CB8AC3E}">
        <p14:creationId xmlns:p14="http://schemas.microsoft.com/office/powerpoint/2010/main" xmlns="" val="1419641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 message</a:t>
            </a:r>
            <a:endParaRPr lang="en-US" dirty="0"/>
          </a:p>
        </p:txBody>
      </p:sp>
      <p:sp>
        <p:nvSpPr>
          <p:cNvPr id="3" name="Content Placeholder 2"/>
          <p:cNvSpPr>
            <a:spLocks noGrp="1"/>
          </p:cNvSpPr>
          <p:nvPr>
            <p:ph idx="1"/>
          </p:nvPr>
        </p:nvSpPr>
        <p:spPr/>
        <p:txBody>
          <a:bodyPr/>
          <a:lstStyle/>
          <a:p>
            <a:r>
              <a:rPr lang="en-US" dirty="0" smtClean="0"/>
              <a:t>The use of standards permits XSEDE to interoperate with other infrastructures, reduces risks including vendor lock-in, and allows us to focus on higher level capabilities and less on the mundane</a:t>
            </a:r>
            <a:endParaRPr lang="en-US" dirty="0"/>
          </a:p>
        </p:txBody>
      </p:sp>
      <p:sp>
        <p:nvSpPr>
          <p:cNvPr id="4" name="Slide Number Placeholder 3"/>
          <p:cNvSpPr>
            <a:spLocks noGrp="1"/>
          </p:cNvSpPr>
          <p:nvPr>
            <p:ph type="sldNum" sz="quarter" idx="10"/>
          </p:nvPr>
        </p:nvSpPr>
        <p:spPr/>
        <p:txBody>
          <a:bodyPr/>
          <a:lstStyle/>
          <a:p>
            <a:fld id="{D1FBCDDA-7B61-4F34-B6CE-C49A44152CC2}"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Arial" charset="0"/>
              </a:rPr>
              <a:t>Agenda</a:t>
            </a:r>
          </a:p>
        </p:txBody>
      </p:sp>
      <p:sp>
        <p:nvSpPr>
          <p:cNvPr id="12291" name="Content Placeholder 2"/>
          <p:cNvSpPr>
            <a:spLocks noGrp="1"/>
          </p:cNvSpPr>
          <p:nvPr>
            <p:ph idx="1"/>
          </p:nvPr>
        </p:nvSpPr>
        <p:spPr>
          <a:xfrm>
            <a:off x="457200" y="1143000"/>
            <a:ext cx="8229600" cy="4800600"/>
          </a:xfrm>
        </p:spPr>
        <p:txBody>
          <a:bodyPr>
            <a:normAutofit/>
          </a:bodyPr>
          <a:lstStyle/>
          <a:p>
            <a:r>
              <a:rPr lang="en-US" dirty="0" smtClean="0"/>
              <a:t>Takeaway message</a:t>
            </a:r>
          </a:p>
          <a:p>
            <a:r>
              <a:rPr lang="en-US" b="1" dirty="0" smtClean="0"/>
              <a:t>Background on XD in the US</a:t>
            </a:r>
          </a:p>
          <a:p>
            <a:r>
              <a:rPr lang="en-US" dirty="0" smtClean="0"/>
              <a:t>Architecture design goals and philosophy</a:t>
            </a:r>
          </a:p>
          <a:p>
            <a:r>
              <a:rPr lang="en-US" dirty="0" smtClean="0"/>
              <a:t>XSEDE Architecture &amp; Implementation</a:t>
            </a:r>
          </a:p>
          <a:p>
            <a:r>
              <a:rPr lang="en-US" dirty="0" smtClean="0"/>
              <a:t>Summary</a:t>
            </a:r>
          </a:p>
          <a:p>
            <a:endParaRPr lang="en-US" dirty="0" smtClean="0"/>
          </a:p>
        </p:txBody>
      </p:sp>
      <p:sp>
        <p:nvSpPr>
          <p:cNvPr id="12292" name="Slide Number Placeholder 3"/>
          <p:cNvSpPr>
            <a:spLocks noGrp="1"/>
          </p:cNvSpPr>
          <p:nvPr>
            <p:ph type="sldNum" sz="quarter" idx="10"/>
          </p:nvPr>
        </p:nvSpPr>
        <p:spPr bwMode="auto">
          <a:noFill/>
          <a:ln>
            <a:miter lim="800000"/>
            <a:headEnd/>
            <a:tailEnd/>
          </a:ln>
        </p:spPr>
        <p:txBody>
          <a:bodyPr/>
          <a:lstStyle/>
          <a:p>
            <a:fld id="{52B47235-D52F-4577-BF6E-5BF0DE8B619C}" type="slidenum">
              <a:rPr lang="en-US"/>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NSF </a:t>
            </a:r>
            <a:r>
              <a:rPr lang="en-US" dirty="0" err="1" smtClean="0"/>
              <a:t>eXtreme</a:t>
            </a:r>
            <a:r>
              <a:rPr lang="en-US" dirty="0" smtClean="0"/>
              <a:t> Digital RFP</a:t>
            </a:r>
            <a:endParaRPr lang="en-US" dirty="0"/>
          </a:p>
        </p:txBody>
      </p:sp>
      <p:sp>
        <p:nvSpPr>
          <p:cNvPr id="3" name="Content Placeholder 2"/>
          <p:cNvSpPr>
            <a:spLocks noGrp="1"/>
          </p:cNvSpPr>
          <p:nvPr>
            <p:ph idx="1"/>
          </p:nvPr>
        </p:nvSpPr>
        <p:spPr/>
        <p:txBody>
          <a:bodyPr/>
          <a:lstStyle/>
          <a:p>
            <a:r>
              <a:rPr lang="en-US" dirty="0" smtClean="0"/>
              <a:t>Follow on to </a:t>
            </a:r>
            <a:r>
              <a:rPr lang="en-US" dirty="0" err="1" smtClean="0"/>
              <a:t>TeraGrid</a:t>
            </a:r>
            <a:endParaRPr lang="en-US" dirty="0" smtClean="0"/>
          </a:p>
          <a:p>
            <a:r>
              <a:rPr lang="en-US" dirty="0" smtClean="0"/>
              <a:t>Narrowed </a:t>
            </a:r>
            <a:r>
              <a:rPr lang="en-US" dirty="0" smtClean="0"/>
              <a:t>to two teams in 2009</a:t>
            </a:r>
          </a:p>
          <a:p>
            <a:r>
              <a:rPr lang="en-US" dirty="0" smtClean="0"/>
              <a:t>Team </a:t>
            </a:r>
            <a:r>
              <a:rPr lang="en-US" dirty="0" smtClean="0"/>
              <a:t>announced in July 2011</a:t>
            </a:r>
          </a:p>
          <a:p>
            <a:pPr lvl="1"/>
            <a:r>
              <a:rPr lang="en-US" dirty="0" smtClean="0"/>
              <a:t>Best of both</a:t>
            </a:r>
            <a:endParaRPr lang="en-US" dirty="0"/>
          </a:p>
        </p:txBody>
      </p:sp>
      <p:sp>
        <p:nvSpPr>
          <p:cNvPr id="4" name="Slide Number Placeholder 3"/>
          <p:cNvSpPr>
            <a:spLocks noGrp="1"/>
          </p:cNvSpPr>
          <p:nvPr>
            <p:ph type="sldNum" sz="quarter" idx="10"/>
          </p:nvPr>
        </p:nvSpPr>
        <p:spPr/>
        <p:txBody>
          <a:bodyPr/>
          <a:lstStyle/>
          <a:p>
            <a:fld id="{D1FBCDDA-7B61-4F34-B6CE-C49A44152CC2}"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XSEDE is about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Increased productivity </a:t>
            </a:r>
          </a:p>
          <a:p>
            <a:pPr lvl="1"/>
            <a:r>
              <a:rPr lang="en-US" dirty="0"/>
              <a:t>l</a:t>
            </a:r>
            <a:r>
              <a:rPr lang="en-US" dirty="0" smtClean="0"/>
              <a:t>eading to more science</a:t>
            </a:r>
          </a:p>
          <a:p>
            <a:pPr lvl="1"/>
            <a:r>
              <a:rPr lang="en-US" dirty="0" smtClean="0"/>
              <a:t>sometimes the difference between a feasible project and an impractical one</a:t>
            </a:r>
          </a:p>
          <a:p>
            <a:r>
              <a:rPr lang="en-US" dirty="0" smtClean="0"/>
              <a:t>Transformative qualities</a:t>
            </a:r>
          </a:p>
          <a:p>
            <a:pPr lvl="1"/>
            <a:r>
              <a:rPr lang="en-US" dirty="0"/>
              <a:t>a</a:t>
            </a:r>
            <a:r>
              <a:rPr lang="en-US" dirty="0" smtClean="0"/>
              <a:t>ctive, formal requirements gathering processes</a:t>
            </a:r>
          </a:p>
          <a:p>
            <a:pPr lvl="2"/>
            <a:r>
              <a:rPr lang="en-US" dirty="0" smtClean="0"/>
              <a:t>understand the needs of the community</a:t>
            </a:r>
          </a:p>
          <a:p>
            <a:pPr lvl="2"/>
            <a:r>
              <a:rPr lang="en-US" dirty="0" smtClean="0"/>
              <a:t>drive the evolution of XSEDE</a:t>
            </a:r>
          </a:p>
          <a:p>
            <a:pPr lvl="1"/>
            <a:r>
              <a:rPr lang="en-US" dirty="0"/>
              <a:t>c</a:t>
            </a:r>
            <a:r>
              <a:rPr lang="en-US" dirty="0" smtClean="0"/>
              <a:t>entralized AUSS </a:t>
            </a:r>
          </a:p>
          <a:p>
            <a:pPr lvl="2"/>
            <a:r>
              <a:rPr lang="en-US" dirty="0" smtClean="0"/>
              <a:t>expedites knowledge transfer across disciplines</a:t>
            </a:r>
          </a:p>
          <a:p>
            <a:pPr lvl="2"/>
            <a:r>
              <a:rPr lang="en-US" dirty="0" smtClean="0"/>
              <a:t>provide input into needed CI capabilities</a:t>
            </a:r>
          </a:p>
          <a:p>
            <a:pPr lvl="2"/>
            <a:r>
              <a:rPr lang="en-US" dirty="0" smtClean="0"/>
              <a:t>engaging new and under-represented communities</a:t>
            </a:r>
          </a:p>
          <a:p>
            <a:pPr lvl="1"/>
            <a:r>
              <a:rPr lang="en-US" dirty="0"/>
              <a:t>c</a:t>
            </a:r>
            <a:r>
              <a:rPr lang="en-US" dirty="0" smtClean="0"/>
              <a:t>ampus bridging will increase inter-campus collaborations</a:t>
            </a:r>
            <a:endParaRPr lang="en-US" dirty="0"/>
          </a:p>
        </p:txBody>
      </p:sp>
      <p:sp>
        <p:nvSpPr>
          <p:cNvPr id="4" name="Slide Number Placeholder 5"/>
          <p:cNvSpPr>
            <a:spLocks noGrp="1"/>
          </p:cNvSpPr>
          <p:nvPr>
            <p:ph type="sldNum" sz="quarter" idx="10"/>
          </p:nvPr>
        </p:nvSpPr>
        <p:spPr>
          <a:xfrm>
            <a:off x="457200" y="6356350"/>
            <a:ext cx="1219200" cy="365125"/>
          </a:xfrm>
        </p:spPr>
        <p:txBody>
          <a:bodyPr/>
          <a:lstStyle>
            <a:lvl1pPr>
              <a:defRPr/>
            </a:lvl1pPr>
          </a:lstStyle>
          <a:p>
            <a:fld id="{B6F15528-21DE-4FAA-801E-634DDDAF4B2B}" type="slidenum">
              <a:rPr lang="en-US" smtClean="0"/>
              <a:pPr/>
              <a:t>7</a:t>
            </a:fld>
            <a:endParaRPr lang="en-US"/>
          </a:p>
        </p:txBody>
      </p:sp>
    </p:spTree>
    <p:extLst>
      <p:ext uri="{BB962C8B-B14F-4D97-AF65-F5344CB8AC3E}">
        <p14:creationId xmlns:p14="http://schemas.microsoft.com/office/powerpoint/2010/main" xmlns="" val="1527479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Infrastructure designed for innovation and evolution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An environment in which all resources, data and services relevant to a researcher can be embedded and shared</a:t>
            </a:r>
          </a:p>
          <a:p>
            <a:pPr lvl="1"/>
            <a:r>
              <a:rPr lang="en-US" dirty="0" smtClean="0"/>
              <a:t>campus bridging creating a single virtual system with interactive data transfer and resource sharing capabilities</a:t>
            </a:r>
          </a:p>
          <a:p>
            <a:pPr lvl="2"/>
            <a:r>
              <a:rPr lang="en-US" dirty="0" smtClean="0"/>
              <a:t>“make my data accessible everywhere I want to be”</a:t>
            </a:r>
          </a:p>
          <a:p>
            <a:pPr lvl="1"/>
            <a:r>
              <a:rPr lang="en-US" dirty="0" smtClean="0"/>
              <a:t>coordinated archival approach to ensure persistence of important datasets beyond the lifetime of particular service providers</a:t>
            </a:r>
          </a:p>
          <a:p>
            <a:r>
              <a:rPr lang="en-US" dirty="0" smtClean="0"/>
              <a:t>An underlying infrastructure to support this</a:t>
            </a:r>
          </a:p>
          <a:p>
            <a:pPr lvl="1"/>
            <a:r>
              <a:rPr lang="en-US" dirty="0" smtClean="0"/>
              <a:t>open architecture with judicious use of standards designed to evolve in a non-disruptive way </a:t>
            </a:r>
          </a:p>
          <a:p>
            <a:pPr lvl="1"/>
            <a:r>
              <a:rPr lang="en-US" dirty="0" smtClean="0"/>
              <a:t>interoperability of XSEDE with </a:t>
            </a:r>
            <a:r>
              <a:rPr lang="en-US" smtClean="0"/>
              <a:t>other cyberinfrastructures</a:t>
            </a:r>
            <a:endParaRPr lang="en-US" dirty="0" smtClean="0"/>
          </a:p>
          <a:p>
            <a:endParaRPr lang="en-US" dirty="0"/>
          </a:p>
        </p:txBody>
      </p:sp>
      <p:sp>
        <p:nvSpPr>
          <p:cNvPr id="4" name="Slide Number Placeholder 3"/>
          <p:cNvSpPr>
            <a:spLocks noGrp="1"/>
          </p:cNvSpPr>
          <p:nvPr>
            <p:ph type="sldNum" sz="quarter" idx="10"/>
          </p:nvPr>
        </p:nvSpPr>
        <p:spPr>
          <a:xfrm>
            <a:off x="457200" y="6356350"/>
            <a:ext cx="1219200" cy="365125"/>
          </a:xfrm>
        </p:spPr>
        <p:txBody>
          <a:bodyPr/>
          <a:lstStyle/>
          <a:p>
            <a:fld id="{2EBD5C3A-FAA6-47C8-9089-3290A367D965}" type="slidenum">
              <a:rPr lang="en-US" smtClean="0"/>
              <a:pPr/>
              <a:t>8</a:t>
            </a:fld>
            <a:endParaRPr lang="en-US" dirty="0"/>
          </a:p>
        </p:txBody>
      </p:sp>
    </p:spTree>
    <p:extLst>
      <p:ext uri="{BB962C8B-B14F-4D97-AF65-F5344CB8AC3E}">
        <p14:creationId xmlns:p14="http://schemas.microsoft.com/office/powerpoint/2010/main" xmlns="" val="1754398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XSEDE’s distinguishing </a:t>
            </a:r>
            <a:r>
              <a:rPr lang="en-US" dirty="0"/>
              <a:t>c</a:t>
            </a:r>
            <a:r>
              <a:rPr lang="en-US" dirty="0" smtClean="0"/>
              <a:t>haracteristics</a:t>
            </a:r>
            <a:endParaRPr lang="en-US" dirty="0"/>
          </a:p>
        </p:txBody>
      </p:sp>
      <p:sp>
        <p:nvSpPr>
          <p:cNvPr id="3" name="Content Placeholder 2"/>
          <p:cNvSpPr>
            <a:spLocks noGrp="1"/>
          </p:cNvSpPr>
          <p:nvPr>
            <p:ph idx="1"/>
          </p:nvPr>
        </p:nvSpPr>
        <p:spPr/>
        <p:txBody>
          <a:bodyPr>
            <a:normAutofit lnSpcReduction="10000"/>
          </a:bodyPr>
          <a:lstStyle/>
          <a:p>
            <a:r>
              <a:rPr lang="en-US" dirty="0" smtClean="0"/>
              <a:t>Foundation for a national cyberinfrastructure ecosystem</a:t>
            </a:r>
          </a:p>
          <a:p>
            <a:pPr lvl="1"/>
            <a:r>
              <a:rPr lang="en-US" dirty="0" smtClean="0"/>
              <a:t>comprehensive suite of advanced digital services will federate with other high-end facilities and campus-based resources</a:t>
            </a:r>
          </a:p>
          <a:p>
            <a:r>
              <a:rPr lang="en-US" dirty="0" smtClean="0"/>
              <a:t>Unprecedented integration of diverse digital resources</a:t>
            </a:r>
          </a:p>
          <a:p>
            <a:pPr lvl="1"/>
            <a:r>
              <a:rPr lang="en-US" dirty="0" smtClean="0"/>
              <a:t>innovative, open architecture making possible the continuous addition of new technology capabilities and services</a:t>
            </a:r>
          </a:p>
        </p:txBody>
      </p:sp>
      <p:sp>
        <p:nvSpPr>
          <p:cNvPr id="4" name="Slide Number Placeholder 5"/>
          <p:cNvSpPr>
            <a:spLocks noGrp="1"/>
          </p:cNvSpPr>
          <p:nvPr>
            <p:ph type="sldNum" sz="quarter" idx="10"/>
          </p:nvPr>
        </p:nvSpPr>
        <p:spPr>
          <a:xfrm>
            <a:off x="457200" y="6356350"/>
            <a:ext cx="1219200" cy="365125"/>
          </a:xfrm>
        </p:spPr>
        <p:txBody>
          <a:bodyPr/>
          <a:lstStyle>
            <a:lvl1pPr>
              <a:defRPr/>
            </a:lvl1pPr>
          </a:lstStyle>
          <a:p>
            <a:fld id="{B6F15528-21DE-4FAA-801E-634DDDAF4B2B}" type="slidenum">
              <a:rPr lang="en-US" smtClean="0"/>
              <a:pPr/>
              <a:t>9</a:t>
            </a:fld>
            <a:endParaRPr lang="en-US"/>
          </a:p>
        </p:txBody>
      </p:sp>
    </p:spTree>
    <p:extLst>
      <p:ext uri="{BB962C8B-B14F-4D97-AF65-F5344CB8AC3E}">
        <p14:creationId xmlns:p14="http://schemas.microsoft.com/office/powerpoint/2010/main" xmlns="" val="3515899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ARCH-Draft-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ARCH-Draft-1</Template>
  <TotalTime>4204</TotalTime>
  <Words>1837</Words>
  <Application>Microsoft Office PowerPoint</Application>
  <PresentationFormat>On-screen Show (4:3)</PresentationFormat>
  <Paragraphs>329</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ARCH-Draft-1</vt:lpstr>
      <vt:lpstr>The Role of Standards for Risk Reduction and Inter-operation in XSEDE</vt:lpstr>
      <vt:lpstr>“Less is more.”  —Jerry Brown  “Perfection is achieved not when there is nothing more to add, but when there is nothing left to take away.”  —Antoine de Saint-Exupery   “Give me simple abstractions and make them work reliably”   — Kent Blackburn</vt:lpstr>
      <vt:lpstr>Agenda</vt:lpstr>
      <vt:lpstr>Takeaway message</vt:lpstr>
      <vt:lpstr>Agenda</vt:lpstr>
      <vt:lpstr>The NSF eXtreme Digital RFP</vt:lpstr>
      <vt:lpstr>XSEDE is about …</vt:lpstr>
      <vt:lpstr>Infrastructure designed for innovation and evolution</vt:lpstr>
      <vt:lpstr>XSEDE’s distinguishing characteristics</vt:lpstr>
      <vt:lpstr>Distinguishing characteristics: Architecture</vt:lpstr>
      <vt:lpstr>Agenda</vt:lpstr>
      <vt:lpstr>What we mean by architecture</vt:lpstr>
      <vt:lpstr>System Architecture</vt:lpstr>
      <vt:lpstr>Systems Architecture: Why is it important?</vt:lpstr>
      <vt:lpstr>Systems Architecture: Why is it important?</vt:lpstr>
      <vt:lpstr>Systems Architecture: Basic Components</vt:lpstr>
      <vt:lpstr>XSEDE Architecture: Design Principles </vt:lpstr>
      <vt:lpstr>Why Open Standards?</vt:lpstr>
      <vt:lpstr>Other implementations are possible</vt:lpstr>
      <vt:lpstr>Agenda</vt:lpstr>
      <vt:lpstr>XSEDE Architecture</vt:lpstr>
      <vt:lpstr>XSEDE XES– Simple services combined in many ways</vt:lpstr>
      <vt:lpstr>Resource Namespace Service</vt:lpstr>
      <vt:lpstr>Most everything can have an RNS path</vt:lpstr>
      <vt:lpstr>Single global namespace</vt:lpstr>
      <vt:lpstr>Data sharing with exports and RNS</vt:lpstr>
      <vt:lpstr>Directory listing of Compute resources</vt:lpstr>
      <vt:lpstr>Directory listing of a running job</vt:lpstr>
      <vt:lpstr>XSEDE Users Access Layer</vt:lpstr>
      <vt:lpstr>Access layer mediates interaction</vt:lpstr>
      <vt:lpstr>Globus Online data mover (XD-Data) </vt:lpstr>
      <vt:lpstr>Sample job management screen shots</vt:lpstr>
      <vt:lpstr>XSEDE  Implementation</vt:lpstr>
      <vt:lpstr>Agenda</vt:lpstr>
      <vt:lpstr>Summary</vt:lpstr>
      <vt:lpstr>Slide 36</vt:lpstr>
      <vt:lpstr>High Level capabilities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Andrew Grimshaw</dc:creator>
  <cp:lastModifiedBy>Andrew Grimshaw</cp:lastModifiedBy>
  <cp:revision>59</cp:revision>
  <dcterms:created xsi:type="dcterms:W3CDTF">2010-09-05T20:37:40Z</dcterms:created>
  <dcterms:modified xsi:type="dcterms:W3CDTF">2011-09-22T06:23:26Z</dcterms:modified>
</cp:coreProperties>
</file>