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6"/>
  </p:notesMasterIdLst>
  <p:sldIdLst>
    <p:sldId id="258" r:id="rId4"/>
    <p:sldId id="416" r:id="rId5"/>
    <p:sldId id="420" r:id="rId6"/>
    <p:sldId id="399" r:id="rId7"/>
    <p:sldId id="404" r:id="rId8"/>
    <p:sldId id="409" r:id="rId9"/>
    <p:sldId id="418" r:id="rId10"/>
    <p:sldId id="419" r:id="rId11"/>
    <p:sldId id="421" r:id="rId12"/>
    <p:sldId id="428" r:id="rId13"/>
    <p:sldId id="412" r:id="rId14"/>
    <p:sldId id="40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281" autoAdjust="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6724D-26DA-4331-A3F1-B78598743C15}" type="doc">
      <dgm:prSet loTypeId="urn:microsoft.com/office/officeart/2005/8/layout/cycle1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0C27CF3-1378-4C7F-ADDD-C3C59703BC32}">
      <dgm:prSet phldrT="[Text]"/>
      <dgm:spPr/>
      <dgm:t>
        <a:bodyPr/>
        <a:lstStyle/>
        <a:p>
          <a:r>
            <a:rPr lang="en-GB" dirty="0" smtClean="0"/>
            <a:t>Used by Researchers</a:t>
          </a:r>
        </a:p>
      </dgm:t>
    </dgm:pt>
    <dgm:pt modelId="{3CA82FB1-53BD-4E65-A219-754263BA3C84}" type="parTrans" cxnId="{5DA168F0-8674-4FD1-88F6-2B1DBE588D2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60298BE-D0DD-453A-97FB-2EFE2CB418FA}" type="sibTrans" cxnId="{5DA168F0-8674-4FD1-88F6-2B1DBE588D2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B6FB5CB-CC68-481D-AD69-504CB475B42C}">
      <dgm:prSet phldrT="[Text]"/>
      <dgm:spPr/>
      <dgm:t>
        <a:bodyPr/>
        <a:lstStyle/>
        <a:p>
          <a:r>
            <a:rPr lang="en-GB" dirty="0" smtClean="0"/>
            <a:t>Gathering New Requirements</a:t>
          </a:r>
          <a:endParaRPr lang="en-GB" dirty="0"/>
        </a:p>
      </dgm:t>
    </dgm:pt>
    <dgm:pt modelId="{7191B3F2-1ED3-467B-B9D6-20110C2F9C54}" type="parTrans" cxnId="{3F27B49F-40EC-4965-A5EC-C93B5A4058C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9B5E08C-AFD3-45C2-A7A8-DBC91D36E930}" type="sibTrans" cxnId="{3F27B49F-40EC-4965-A5EC-C93B5A4058C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F4416A7-1859-46F6-8F6C-A86EDAB8ACCA}">
      <dgm:prSet phldrT="[Text]"/>
      <dgm:spPr/>
      <dgm:t>
        <a:bodyPr/>
        <a:lstStyle/>
        <a:p>
          <a:r>
            <a:rPr lang="en-GB" dirty="0" smtClean="0"/>
            <a:t>New Technology Assessed</a:t>
          </a:r>
          <a:endParaRPr lang="en-GB" dirty="0"/>
        </a:p>
      </dgm:t>
    </dgm:pt>
    <dgm:pt modelId="{1A4C6F5F-6C5D-471F-B050-E187AC2F8D10}" type="parTrans" cxnId="{55B1ECC5-D052-4BBB-895B-CAF82125002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BFE3AD1-98C4-4434-AF96-D9FDB2239517}" type="sibTrans" cxnId="{55B1ECC5-D052-4BBB-895B-CAF82125002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CE1BDF5-303B-43A1-B6CB-AA8C9DF79EE3}">
      <dgm:prSet phldrT="[Text]"/>
      <dgm:spPr/>
      <dgm:t>
        <a:bodyPr/>
        <a:lstStyle/>
        <a:p>
          <a:r>
            <a:rPr lang="en-GB" dirty="0" smtClean="0"/>
            <a:t>Deployed Infrastructure Services</a:t>
          </a:r>
          <a:endParaRPr lang="en-GB" dirty="0"/>
        </a:p>
      </dgm:t>
    </dgm:pt>
    <dgm:pt modelId="{923F10C6-395E-455F-AE19-7459F8CFE2E8}" type="parTrans" cxnId="{89EB5749-3543-4FE3-8829-FAC91AA265A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E415C36-6212-409E-93D6-DAFDEF168986}" type="sibTrans" cxnId="{89EB5749-3543-4FE3-8829-FAC91AA265A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FFB821D-3005-44AA-A7BA-5EE65166E439}" type="pres">
      <dgm:prSet presAssocID="{4086724D-26DA-4331-A3F1-B78598743C1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B79CF3-C1BD-4915-854D-CE3DEC022526}" type="pres">
      <dgm:prSet presAssocID="{30C27CF3-1378-4C7F-ADDD-C3C59703BC32}" presName="dummy" presStyleCnt="0"/>
      <dgm:spPr/>
      <dgm:t>
        <a:bodyPr/>
        <a:lstStyle/>
        <a:p>
          <a:endParaRPr lang="en-GB"/>
        </a:p>
      </dgm:t>
    </dgm:pt>
    <dgm:pt modelId="{3D0C85EA-A364-4AF4-990E-1BC4B09E4B58}" type="pres">
      <dgm:prSet presAssocID="{30C27CF3-1378-4C7F-ADDD-C3C59703BC32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768807-E369-4E6F-A363-28A7FECACF93}" type="pres">
      <dgm:prSet presAssocID="{160298BE-D0DD-453A-97FB-2EFE2CB418FA}" presName="sibTrans" presStyleLbl="node1" presStyleIdx="0" presStyleCnt="4"/>
      <dgm:spPr/>
      <dgm:t>
        <a:bodyPr/>
        <a:lstStyle/>
        <a:p>
          <a:endParaRPr lang="en-GB"/>
        </a:p>
      </dgm:t>
    </dgm:pt>
    <dgm:pt modelId="{9BA7CECD-4EC8-4B99-9778-4049BE961D8D}" type="pres">
      <dgm:prSet presAssocID="{FB6FB5CB-CC68-481D-AD69-504CB475B42C}" presName="dummy" presStyleCnt="0"/>
      <dgm:spPr/>
      <dgm:t>
        <a:bodyPr/>
        <a:lstStyle/>
        <a:p>
          <a:endParaRPr lang="en-GB"/>
        </a:p>
      </dgm:t>
    </dgm:pt>
    <dgm:pt modelId="{F61C9349-F176-47C8-BE21-7C4F99462F4D}" type="pres">
      <dgm:prSet presAssocID="{FB6FB5CB-CC68-481D-AD69-504CB475B42C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434F62-1945-425B-A943-C0564BA62B0A}" type="pres">
      <dgm:prSet presAssocID="{39B5E08C-AFD3-45C2-A7A8-DBC91D36E930}" presName="sibTrans" presStyleLbl="node1" presStyleIdx="1" presStyleCnt="4"/>
      <dgm:spPr/>
      <dgm:t>
        <a:bodyPr/>
        <a:lstStyle/>
        <a:p>
          <a:endParaRPr lang="en-GB"/>
        </a:p>
      </dgm:t>
    </dgm:pt>
    <dgm:pt modelId="{FA2AB158-C29A-4A99-A38E-1DEC0599DFBA}" type="pres">
      <dgm:prSet presAssocID="{7F4416A7-1859-46F6-8F6C-A86EDAB8ACCA}" presName="dummy" presStyleCnt="0"/>
      <dgm:spPr/>
      <dgm:t>
        <a:bodyPr/>
        <a:lstStyle/>
        <a:p>
          <a:endParaRPr lang="en-GB"/>
        </a:p>
      </dgm:t>
    </dgm:pt>
    <dgm:pt modelId="{469EBAC1-2975-4EEE-9DBE-DD58A0C962C3}" type="pres">
      <dgm:prSet presAssocID="{7F4416A7-1859-46F6-8F6C-A86EDAB8ACCA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57D91A-88B8-4BEA-A2DC-76BD862C4D80}" type="pres">
      <dgm:prSet presAssocID="{EBFE3AD1-98C4-4434-AF96-D9FDB2239517}" presName="sibTrans" presStyleLbl="node1" presStyleIdx="2" presStyleCnt="4"/>
      <dgm:spPr/>
      <dgm:t>
        <a:bodyPr/>
        <a:lstStyle/>
        <a:p>
          <a:endParaRPr lang="en-GB"/>
        </a:p>
      </dgm:t>
    </dgm:pt>
    <dgm:pt modelId="{EF888948-3812-4D4C-9F07-08DB9399E2A4}" type="pres">
      <dgm:prSet presAssocID="{0CE1BDF5-303B-43A1-B6CB-AA8C9DF79EE3}" presName="dummy" presStyleCnt="0"/>
      <dgm:spPr/>
      <dgm:t>
        <a:bodyPr/>
        <a:lstStyle/>
        <a:p>
          <a:endParaRPr lang="en-GB"/>
        </a:p>
      </dgm:t>
    </dgm:pt>
    <dgm:pt modelId="{9215830D-5C31-4375-96B9-4B6A9D83C7BF}" type="pres">
      <dgm:prSet presAssocID="{0CE1BDF5-303B-43A1-B6CB-AA8C9DF79EE3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F597DC-5D98-41ED-A0B0-C06C8D4E4560}" type="pres">
      <dgm:prSet presAssocID="{BE415C36-6212-409E-93D6-DAFDEF168986}" presName="sibTrans" presStyleLbl="node1" presStyleIdx="3" presStyleCnt="4" custLinFactNeighborX="3913" custLinFactNeighborY="-3662"/>
      <dgm:spPr/>
      <dgm:t>
        <a:bodyPr/>
        <a:lstStyle/>
        <a:p>
          <a:endParaRPr lang="en-GB"/>
        </a:p>
      </dgm:t>
    </dgm:pt>
  </dgm:ptLst>
  <dgm:cxnLst>
    <dgm:cxn modelId="{BF4868BA-F6B8-4EF5-85EE-DCC408B39C1F}" type="presOf" srcId="{39B5E08C-AFD3-45C2-A7A8-DBC91D36E930}" destId="{05434F62-1945-425B-A943-C0564BA62B0A}" srcOrd="0" destOrd="0" presId="urn:microsoft.com/office/officeart/2005/8/layout/cycle1"/>
    <dgm:cxn modelId="{08069765-7040-45A1-8A79-FD97513BB65B}" type="presOf" srcId="{7F4416A7-1859-46F6-8F6C-A86EDAB8ACCA}" destId="{469EBAC1-2975-4EEE-9DBE-DD58A0C962C3}" srcOrd="0" destOrd="0" presId="urn:microsoft.com/office/officeart/2005/8/layout/cycle1"/>
    <dgm:cxn modelId="{2854CE64-165C-417E-AD7F-CF034D0D0007}" type="presOf" srcId="{EBFE3AD1-98C4-4434-AF96-D9FDB2239517}" destId="{B757D91A-88B8-4BEA-A2DC-76BD862C4D80}" srcOrd="0" destOrd="0" presId="urn:microsoft.com/office/officeart/2005/8/layout/cycle1"/>
    <dgm:cxn modelId="{08B4AEBC-0C15-400F-AA98-A1DA86A3797B}" type="presOf" srcId="{FB6FB5CB-CC68-481D-AD69-504CB475B42C}" destId="{F61C9349-F176-47C8-BE21-7C4F99462F4D}" srcOrd="0" destOrd="0" presId="urn:microsoft.com/office/officeart/2005/8/layout/cycle1"/>
    <dgm:cxn modelId="{5DA168F0-8674-4FD1-88F6-2B1DBE588D2F}" srcId="{4086724D-26DA-4331-A3F1-B78598743C15}" destId="{30C27CF3-1378-4C7F-ADDD-C3C59703BC32}" srcOrd="0" destOrd="0" parTransId="{3CA82FB1-53BD-4E65-A219-754263BA3C84}" sibTransId="{160298BE-D0DD-453A-97FB-2EFE2CB418FA}"/>
    <dgm:cxn modelId="{55B1ECC5-D052-4BBB-895B-CAF821250020}" srcId="{4086724D-26DA-4331-A3F1-B78598743C15}" destId="{7F4416A7-1859-46F6-8F6C-A86EDAB8ACCA}" srcOrd="2" destOrd="0" parTransId="{1A4C6F5F-6C5D-471F-B050-E187AC2F8D10}" sibTransId="{EBFE3AD1-98C4-4434-AF96-D9FDB2239517}"/>
    <dgm:cxn modelId="{6DC82B1A-2EAD-46CB-953A-4E87E71CA03B}" type="presOf" srcId="{0CE1BDF5-303B-43A1-B6CB-AA8C9DF79EE3}" destId="{9215830D-5C31-4375-96B9-4B6A9D83C7BF}" srcOrd="0" destOrd="0" presId="urn:microsoft.com/office/officeart/2005/8/layout/cycle1"/>
    <dgm:cxn modelId="{3F27B49F-40EC-4965-A5EC-C93B5A4058C3}" srcId="{4086724D-26DA-4331-A3F1-B78598743C15}" destId="{FB6FB5CB-CC68-481D-AD69-504CB475B42C}" srcOrd="1" destOrd="0" parTransId="{7191B3F2-1ED3-467B-B9D6-20110C2F9C54}" sibTransId="{39B5E08C-AFD3-45C2-A7A8-DBC91D36E930}"/>
    <dgm:cxn modelId="{1AF2C95A-EC0F-4844-BB48-5D54D9D1930C}" type="presOf" srcId="{30C27CF3-1378-4C7F-ADDD-C3C59703BC32}" destId="{3D0C85EA-A364-4AF4-990E-1BC4B09E4B58}" srcOrd="0" destOrd="0" presId="urn:microsoft.com/office/officeart/2005/8/layout/cycle1"/>
    <dgm:cxn modelId="{BEB33C33-BB53-4B5A-8FD3-BFD497EF6E66}" type="presOf" srcId="{BE415C36-6212-409E-93D6-DAFDEF168986}" destId="{57F597DC-5D98-41ED-A0B0-C06C8D4E4560}" srcOrd="0" destOrd="0" presId="urn:microsoft.com/office/officeart/2005/8/layout/cycle1"/>
    <dgm:cxn modelId="{89EB5749-3543-4FE3-8829-FAC91AA265A9}" srcId="{4086724D-26DA-4331-A3F1-B78598743C15}" destId="{0CE1BDF5-303B-43A1-B6CB-AA8C9DF79EE3}" srcOrd="3" destOrd="0" parTransId="{923F10C6-395E-455F-AE19-7459F8CFE2E8}" sibTransId="{BE415C36-6212-409E-93D6-DAFDEF168986}"/>
    <dgm:cxn modelId="{9CB6A68E-6374-4276-AA55-B2B748970660}" type="presOf" srcId="{4086724D-26DA-4331-A3F1-B78598743C15}" destId="{1FFB821D-3005-44AA-A7BA-5EE65166E439}" srcOrd="0" destOrd="0" presId="urn:microsoft.com/office/officeart/2005/8/layout/cycle1"/>
    <dgm:cxn modelId="{9D3AADA1-B032-4A25-8D22-F804D49FB3D0}" type="presOf" srcId="{160298BE-D0DD-453A-97FB-2EFE2CB418FA}" destId="{46768807-E369-4E6F-A363-28A7FECACF93}" srcOrd="0" destOrd="0" presId="urn:microsoft.com/office/officeart/2005/8/layout/cycle1"/>
    <dgm:cxn modelId="{7B849C5F-FA22-4FCA-A3BA-6E3B0E7568FE}" type="presParOf" srcId="{1FFB821D-3005-44AA-A7BA-5EE65166E439}" destId="{28B79CF3-C1BD-4915-854D-CE3DEC022526}" srcOrd="0" destOrd="0" presId="urn:microsoft.com/office/officeart/2005/8/layout/cycle1"/>
    <dgm:cxn modelId="{A490F089-2481-423F-B125-82C86A9E84F6}" type="presParOf" srcId="{1FFB821D-3005-44AA-A7BA-5EE65166E439}" destId="{3D0C85EA-A364-4AF4-990E-1BC4B09E4B58}" srcOrd="1" destOrd="0" presId="urn:microsoft.com/office/officeart/2005/8/layout/cycle1"/>
    <dgm:cxn modelId="{43EE6F03-38BF-43B3-8895-8F7DDBEBE3C4}" type="presParOf" srcId="{1FFB821D-3005-44AA-A7BA-5EE65166E439}" destId="{46768807-E369-4E6F-A363-28A7FECACF93}" srcOrd="2" destOrd="0" presId="urn:microsoft.com/office/officeart/2005/8/layout/cycle1"/>
    <dgm:cxn modelId="{60B4B529-99BC-4D43-8385-311318ADFDF5}" type="presParOf" srcId="{1FFB821D-3005-44AA-A7BA-5EE65166E439}" destId="{9BA7CECD-4EC8-4B99-9778-4049BE961D8D}" srcOrd="3" destOrd="0" presId="urn:microsoft.com/office/officeart/2005/8/layout/cycle1"/>
    <dgm:cxn modelId="{E0D3588F-3CAF-4502-A04E-3CAD99201457}" type="presParOf" srcId="{1FFB821D-3005-44AA-A7BA-5EE65166E439}" destId="{F61C9349-F176-47C8-BE21-7C4F99462F4D}" srcOrd="4" destOrd="0" presId="urn:microsoft.com/office/officeart/2005/8/layout/cycle1"/>
    <dgm:cxn modelId="{3553977A-5A12-4BFB-B6D4-05BE9A49DBD7}" type="presParOf" srcId="{1FFB821D-3005-44AA-A7BA-5EE65166E439}" destId="{05434F62-1945-425B-A943-C0564BA62B0A}" srcOrd="5" destOrd="0" presId="urn:microsoft.com/office/officeart/2005/8/layout/cycle1"/>
    <dgm:cxn modelId="{78DC0D1E-E525-45E2-B7AC-842F8DF8B2E2}" type="presParOf" srcId="{1FFB821D-3005-44AA-A7BA-5EE65166E439}" destId="{FA2AB158-C29A-4A99-A38E-1DEC0599DFBA}" srcOrd="6" destOrd="0" presId="urn:microsoft.com/office/officeart/2005/8/layout/cycle1"/>
    <dgm:cxn modelId="{6BABBDC7-C94A-4F37-9433-BA12E884CB75}" type="presParOf" srcId="{1FFB821D-3005-44AA-A7BA-5EE65166E439}" destId="{469EBAC1-2975-4EEE-9DBE-DD58A0C962C3}" srcOrd="7" destOrd="0" presId="urn:microsoft.com/office/officeart/2005/8/layout/cycle1"/>
    <dgm:cxn modelId="{1ABBE567-55B4-490D-83A8-17A3C0AE2543}" type="presParOf" srcId="{1FFB821D-3005-44AA-A7BA-5EE65166E439}" destId="{B757D91A-88B8-4BEA-A2DC-76BD862C4D80}" srcOrd="8" destOrd="0" presId="urn:microsoft.com/office/officeart/2005/8/layout/cycle1"/>
    <dgm:cxn modelId="{41EBA0AE-3C1D-4693-A29F-AC263E98F5D6}" type="presParOf" srcId="{1FFB821D-3005-44AA-A7BA-5EE65166E439}" destId="{EF888948-3812-4D4C-9F07-08DB9399E2A4}" srcOrd="9" destOrd="0" presId="urn:microsoft.com/office/officeart/2005/8/layout/cycle1"/>
    <dgm:cxn modelId="{16144775-0B45-4B08-8996-A79F4E770FB9}" type="presParOf" srcId="{1FFB821D-3005-44AA-A7BA-5EE65166E439}" destId="{9215830D-5C31-4375-96B9-4B6A9D83C7BF}" srcOrd="10" destOrd="0" presId="urn:microsoft.com/office/officeart/2005/8/layout/cycle1"/>
    <dgm:cxn modelId="{B3A34B17-5455-47A6-BC8B-C70123F5D0AF}" type="presParOf" srcId="{1FFB821D-3005-44AA-A7BA-5EE65166E439}" destId="{57F597DC-5D98-41ED-A0B0-C06C8D4E4560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0C85EA-A364-4AF4-990E-1BC4B09E4B58}">
      <dsp:nvSpPr>
        <dsp:cNvPr id="0" name=""/>
        <dsp:cNvSpPr/>
      </dsp:nvSpPr>
      <dsp:spPr>
        <a:xfrm>
          <a:off x="3003088" y="86095"/>
          <a:ext cx="1383200" cy="138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Used by Researchers</a:t>
          </a:r>
        </a:p>
      </dsp:txBody>
      <dsp:txXfrm>
        <a:off x="3003088" y="86095"/>
        <a:ext cx="1383200" cy="1383200"/>
      </dsp:txXfrm>
    </dsp:sp>
    <dsp:sp modelId="{46768807-E369-4E6F-A363-28A7FECACF93}">
      <dsp:nvSpPr>
        <dsp:cNvPr id="0" name=""/>
        <dsp:cNvSpPr/>
      </dsp:nvSpPr>
      <dsp:spPr>
        <a:xfrm>
          <a:off x="567214" y="-961"/>
          <a:ext cx="3906130" cy="3906130"/>
        </a:xfrm>
        <a:prstGeom prst="circularArrow">
          <a:avLst>
            <a:gd name="adj1" fmla="val 6905"/>
            <a:gd name="adj2" fmla="val 465597"/>
            <a:gd name="adj3" fmla="val 548384"/>
            <a:gd name="adj4" fmla="val 20586019"/>
            <a:gd name="adj5" fmla="val 805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61C9349-F176-47C8-BE21-7C4F99462F4D}">
      <dsp:nvSpPr>
        <dsp:cNvPr id="0" name=""/>
        <dsp:cNvSpPr/>
      </dsp:nvSpPr>
      <dsp:spPr>
        <a:xfrm>
          <a:off x="3003088" y="2434912"/>
          <a:ext cx="1383200" cy="138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Gathering New Requirements</a:t>
          </a:r>
          <a:endParaRPr lang="en-GB" sz="1800" kern="1200" dirty="0"/>
        </a:p>
      </dsp:txBody>
      <dsp:txXfrm>
        <a:off x="3003088" y="2434912"/>
        <a:ext cx="1383200" cy="1383200"/>
      </dsp:txXfrm>
    </dsp:sp>
    <dsp:sp modelId="{05434F62-1945-425B-A943-C0564BA62B0A}">
      <dsp:nvSpPr>
        <dsp:cNvPr id="0" name=""/>
        <dsp:cNvSpPr/>
      </dsp:nvSpPr>
      <dsp:spPr>
        <a:xfrm>
          <a:off x="567214" y="-961"/>
          <a:ext cx="3906130" cy="3906130"/>
        </a:xfrm>
        <a:prstGeom prst="circularArrow">
          <a:avLst>
            <a:gd name="adj1" fmla="val 6905"/>
            <a:gd name="adj2" fmla="val 465597"/>
            <a:gd name="adj3" fmla="val 5948384"/>
            <a:gd name="adj4" fmla="val 4386019"/>
            <a:gd name="adj5" fmla="val 8056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9EBAC1-2975-4EEE-9DBE-DD58A0C962C3}">
      <dsp:nvSpPr>
        <dsp:cNvPr id="0" name=""/>
        <dsp:cNvSpPr/>
      </dsp:nvSpPr>
      <dsp:spPr>
        <a:xfrm>
          <a:off x="654271" y="2434912"/>
          <a:ext cx="1383200" cy="138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New Technology Assessed</a:t>
          </a:r>
          <a:endParaRPr lang="en-GB" sz="1800" kern="1200" dirty="0"/>
        </a:p>
      </dsp:txBody>
      <dsp:txXfrm>
        <a:off x="654271" y="2434912"/>
        <a:ext cx="1383200" cy="1383200"/>
      </dsp:txXfrm>
    </dsp:sp>
    <dsp:sp modelId="{B757D91A-88B8-4BEA-A2DC-76BD862C4D80}">
      <dsp:nvSpPr>
        <dsp:cNvPr id="0" name=""/>
        <dsp:cNvSpPr/>
      </dsp:nvSpPr>
      <dsp:spPr>
        <a:xfrm>
          <a:off x="567214" y="-961"/>
          <a:ext cx="3906130" cy="3906130"/>
        </a:xfrm>
        <a:prstGeom prst="circularArrow">
          <a:avLst>
            <a:gd name="adj1" fmla="val 6905"/>
            <a:gd name="adj2" fmla="val 465597"/>
            <a:gd name="adj3" fmla="val 11348384"/>
            <a:gd name="adj4" fmla="val 9786019"/>
            <a:gd name="adj5" fmla="val 8056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15830D-5C31-4375-96B9-4B6A9D83C7BF}">
      <dsp:nvSpPr>
        <dsp:cNvPr id="0" name=""/>
        <dsp:cNvSpPr/>
      </dsp:nvSpPr>
      <dsp:spPr>
        <a:xfrm>
          <a:off x="654271" y="86095"/>
          <a:ext cx="1383200" cy="138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Deployed Infrastructure Services</a:t>
          </a:r>
          <a:endParaRPr lang="en-GB" sz="1800" kern="1200" dirty="0"/>
        </a:p>
      </dsp:txBody>
      <dsp:txXfrm>
        <a:off x="654271" y="86095"/>
        <a:ext cx="1383200" cy="1383200"/>
      </dsp:txXfrm>
    </dsp:sp>
    <dsp:sp modelId="{57F597DC-5D98-41ED-A0B0-C06C8D4E4560}">
      <dsp:nvSpPr>
        <dsp:cNvPr id="0" name=""/>
        <dsp:cNvSpPr/>
      </dsp:nvSpPr>
      <dsp:spPr>
        <a:xfrm>
          <a:off x="720061" y="-144004"/>
          <a:ext cx="3906130" cy="3906130"/>
        </a:xfrm>
        <a:prstGeom prst="circularArrow">
          <a:avLst>
            <a:gd name="adj1" fmla="val 6905"/>
            <a:gd name="adj2" fmla="val 465597"/>
            <a:gd name="adj3" fmla="val 16748384"/>
            <a:gd name="adj4" fmla="val 15186019"/>
            <a:gd name="adj5" fmla="val 8056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8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19/09/2011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5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F59-8002-46C8-86C4-211EE22B39B7}" type="datetime1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25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19/09/2011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19/09/2011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sessionDisplay.py?sessionId=65&amp;confId=452#20110921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.eu/user-support/vrc_gateways" TargetMode="External"/><Relationship Id="rId2" Type="http://schemas.openxmlformats.org/officeDocument/2006/relationships/hyperlink" Target="https://www.egi.eu/indico/categoryDisplay.py?categId=2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guest/Ticket/Display.html?id=2733" TargetMode="External"/><Relationship Id="rId2" Type="http://schemas.openxmlformats.org/officeDocument/2006/relationships/hyperlink" Target="https://rt.egi.eu/guest/Ticket/Display.html?id=273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guest/Ticket/Display.html?id=2024" TargetMode="External"/><Relationship Id="rId2" Type="http://schemas.openxmlformats.org/officeDocument/2006/relationships/hyperlink" Target="https://rt.egi.eu/guest/Ticket/Display.html?id=2491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rt.egi.eu/guest/Ticket/Display.html?id=1551" TargetMode="External"/><Relationship Id="rId4" Type="http://schemas.openxmlformats.org/officeDocument/2006/relationships/hyperlink" Target="https://rt.egi.eu/guest/Ticket/Display.html?id=202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guest/Ticket/Display.html?id=926" TargetMode="External"/><Relationship Id="rId2" Type="http://schemas.openxmlformats.org/officeDocument/2006/relationships/hyperlink" Target="https://rt.egi.eu/guest/Ticket/Display.html?id=927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rt.egi.eu/guest/Ticket/Display.html?id=2769" TargetMode="External"/><Relationship Id="rId5" Type="http://schemas.openxmlformats.org/officeDocument/2006/relationships/hyperlink" Target="https://rt.egi.eu/guest/Ticket/Display.html?id=909" TargetMode="External"/><Relationship Id="rId4" Type="http://schemas.openxmlformats.org/officeDocument/2006/relationships/hyperlink" Target="https://rt.egi.eu/guest/Ticket/Display.html?id=91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t.egi.eu/guest/Ticket/Display.html?id=910" TargetMode="External"/><Relationship Id="rId3" Type="http://schemas.openxmlformats.org/officeDocument/2006/relationships/hyperlink" Target="https://rt.egi.eu/guest/Ticket/Display.html?id=2024" TargetMode="External"/><Relationship Id="rId7" Type="http://schemas.openxmlformats.org/officeDocument/2006/relationships/hyperlink" Target="https://rt.egi.eu/guest/Ticket/Display.html?id=926" TargetMode="External"/><Relationship Id="rId2" Type="http://schemas.openxmlformats.org/officeDocument/2006/relationships/hyperlink" Target="https://rt.egi.eu/guest/Ticket/Display.html?id=249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rt.egi.eu/guest/Ticket/Display.html?id=927" TargetMode="External"/><Relationship Id="rId5" Type="http://schemas.openxmlformats.org/officeDocument/2006/relationships/hyperlink" Target="https://rt.egi.eu/guest/Ticket/Display.html?id=1551" TargetMode="External"/><Relationship Id="rId10" Type="http://schemas.openxmlformats.org/officeDocument/2006/relationships/hyperlink" Target="https://rt.egi.eu/guest/Ticket/Display.html?id=2769" TargetMode="External"/><Relationship Id="rId4" Type="http://schemas.openxmlformats.org/officeDocument/2006/relationships/hyperlink" Target="https://rt.egi.eu/guest/Ticket/Display.html?id=2023" TargetMode="External"/><Relationship Id="rId9" Type="http://schemas.openxmlformats.org/officeDocument/2006/relationships/hyperlink" Target="https://rt.egi.eu/guest/Ticket/Display.html?id=9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84784"/>
            <a:ext cx="7668344" cy="2450703"/>
          </a:xfrm>
        </p:spPr>
        <p:txBody>
          <a:bodyPr/>
          <a:lstStyle/>
          <a:p>
            <a:r>
              <a:rPr lang="en-GB" dirty="0" smtClean="0"/>
              <a:t>Data management services </a:t>
            </a:r>
            <a:br>
              <a:rPr lang="en-GB" dirty="0" smtClean="0"/>
            </a:br>
            <a:r>
              <a:rPr lang="en-GB" dirty="0" smtClean="0"/>
              <a:t>in EGI</a:t>
            </a:r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79CEE8-73BE-4A9D-9D9C-35F056CEE5FF}" type="datetime1">
              <a:rPr lang="en-GB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19/09/2011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5832648" cy="1343000"/>
          </a:xfrm>
        </p:spPr>
        <p:txBody>
          <a:bodyPr/>
          <a:lstStyle/>
          <a:p>
            <a:r>
              <a:rPr lang="en-GB" dirty="0" smtClean="0"/>
              <a:t>Overview and requirements</a:t>
            </a:r>
          </a:p>
          <a:p>
            <a:endParaRPr lang="en-GB" sz="1800" dirty="0" smtClean="0"/>
          </a:p>
          <a:p>
            <a:r>
              <a:rPr lang="en-GB" sz="2800" dirty="0" err="1" smtClean="0"/>
              <a:t>Gergely</a:t>
            </a:r>
            <a:r>
              <a:rPr lang="en-GB" sz="2800" dirty="0" smtClean="0"/>
              <a:t> </a:t>
            </a:r>
            <a:r>
              <a:rPr lang="en-GB" sz="2800" dirty="0" err="1" smtClean="0"/>
              <a:t>Sipos</a:t>
            </a:r>
            <a:endParaRPr lang="en-GB" sz="2800" dirty="0" smtClean="0"/>
          </a:p>
          <a:p>
            <a:r>
              <a:rPr lang="en-GB" sz="2800" dirty="0" smtClean="0">
                <a:hlinkClick r:id="rId3"/>
              </a:rPr>
              <a:t>gergely.sipos@egi.eu</a:t>
            </a:r>
            <a:r>
              <a:rPr lang="en-GB" sz="2800" dirty="0" smtClean="0"/>
              <a:t>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Related EGI </a:t>
            </a:r>
            <a:r>
              <a:rPr lang="en-GB" sz="3600" dirty="0" smtClean="0"/>
              <a:t>Support Services</a:t>
            </a:r>
            <a:br>
              <a:rPr lang="en-GB" sz="3600" dirty="0" smtClean="0"/>
            </a:br>
            <a:r>
              <a:rPr lang="en-GB" sz="3600" dirty="0" smtClean="0"/>
              <a:t>www.egi.eu/user-support</a:t>
            </a:r>
            <a:endParaRPr lang="en-GB" sz="3600" dirty="0"/>
          </a:p>
        </p:txBody>
      </p:sp>
      <p:sp useBgFill="1"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Applications Database</a:t>
            </a:r>
          </a:p>
          <a:p>
            <a:pPr lvl="1"/>
            <a:r>
              <a:rPr lang="en-GB" dirty="0" smtClean="0"/>
              <a:t>Register and search for scientific apps AND developer tools AND developers</a:t>
            </a:r>
          </a:p>
          <a:p>
            <a:r>
              <a:rPr lang="en-GB" dirty="0" smtClean="0"/>
              <a:t>Training marketplace</a:t>
            </a:r>
          </a:p>
          <a:p>
            <a:pPr lvl="1"/>
            <a:r>
              <a:rPr lang="en-GB" dirty="0" smtClean="0"/>
              <a:t>Register and lookup training services</a:t>
            </a:r>
          </a:p>
          <a:p>
            <a:r>
              <a:rPr lang="en-GB" dirty="0" smtClean="0"/>
              <a:t>Workshops</a:t>
            </a:r>
          </a:p>
          <a:p>
            <a:pPr lvl="1"/>
            <a:r>
              <a:rPr lang="en-GB" dirty="0" smtClean="0"/>
              <a:t>Organising topical events – like this one</a:t>
            </a:r>
          </a:p>
          <a:p>
            <a:r>
              <a:rPr lang="en-GB" dirty="0" smtClean="0"/>
              <a:t>NGI-EGI </a:t>
            </a:r>
            <a:r>
              <a:rPr lang="en-GB" dirty="0" err="1" smtClean="0"/>
              <a:t>Roadshows</a:t>
            </a:r>
            <a:endParaRPr lang="en-GB" dirty="0" smtClean="0"/>
          </a:p>
          <a:p>
            <a:pPr lvl="1"/>
            <a:r>
              <a:rPr lang="en-GB" dirty="0" smtClean="0"/>
              <a:t>To reach new communities (See </a:t>
            </a:r>
            <a:r>
              <a:rPr lang="en-GB" dirty="0" smtClean="0">
                <a:hlinkClick r:id="rId2"/>
              </a:rPr>
              <a:t>session on Wednesday</a:t>
            </a:r>
            <a:r>
              <a:rPr lang="en-GB" dirty="0" smtClean="0"/>
              <a:t>)</a:t>
            </a:r>
          </a:p>
          <a:p>
            <a:r>
              <a:rPr lang="en-GB" dirty="0" smtClean="0"/>
              <a:t>Web gadgets/widgets</a:t>
            </a:r>
          </a:p>
          <a:p>
            <a:pPr lvl="1"/>
            <a:r>
              <a:rPr lang="en-GB" dirty="0" smtClean="0"/>
              <a:t>To simplify access and reuse of web based services</a:t>
            </a:r>
          </a:p>
          <a:p>
            <a:r>
              <a:rPr lang="en-GB" dirty="0" smtClean="0"/>
              <a:t>Dissemination (marketing, communication)</a:t>
            </a:r>
          </a:p>
          <a:p>
            <a:pPr lvl="1"/>
            <a:r>
              <a:rPr lang="en-GB" dirty="0" smtClean="0"/>
              <a:t>To inform the community about services and </a:t>
            </a:r>
            <a:r>
              <a:rPr lang="en-GB" dirty="0" err="1" smtClean="0"/>
              <a:t>achivements</a:t>
            </a:r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F59-8002-46C8-86C4-211EE22B39B7}" type="datetime1">
              <a:rPr lang="en-GB" smtClean="0"/>
              <a:pPr/>
              <a:t>19/09/2011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discussion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23317"/>
            <a:ext cx="8640960" cy="4525963"/>
          </a:xfrm>
        </p:spPr>
        <p:txBody>
          <a:bodyPr>
            <a:noAutofit/>
          </a:bodyPr>
          <a:lstStyle/>
          <a:p>
            <a:pPr marL="273050" indent="-360363">
              <a:buNone/>
            </a:pPr>
            <a:r>
              <a:rPr lang="en-GB" sz="2800" dirty="0" smtClean="0"/>
              <a:t>The broader issues (from the users’ point of view):</a:t>
            </a:r>
          </a:p>
          <a:p>
            <a:pPr marL="273050" indent="-360363">
              <a:buFont typeface="+mj-lt"/>
              <a:buAutoNum type="arabicPeriod"/>
            </a:pPr>
            <a:r>
              <a:rPr lang="en-GB" sz="2000" dirty="0" smtClean="0"/>
              <a:t>Confusions on both sides:</a:t>
            </a:r>
          </a:p>
          <a:p>
            <a:pPr marL="982663" lvl="2" indent="-269875"/>
            <a:r>
              <a:rPr lang="en-GB" sz="1600" dirty="0" smtClean="0"/>
              <a:t>User communities’– mixing bugs, requirements, wishes, ideas</a:t>
            </a:r>
          </a:p>
          <a:p>
            <a:pPr marL="982663" lvl="2" indent="-269875"/>
            <a:r>
              <a:rPr lang="en-GB" sz="1600" dirty="0" smtClean="0"/>
              <a:t>Service providers – mixing public (documented) knowledge, community-specific knowledge, developer knowledge, site admin knowledge</a:t>
            </a:r>
          </a:p>
          <a:p>
            <a:pPr marL="1073150" lvl="2" indent="-360363">
              <a:buNone/>
            </a:pPr>
            <a:r>
              <a:rPr lang="en-GB" sz="1600" dirty="0" smtClean="0"/>
              <a:t>Better documentations, more FAQs, more training, specialised workshops,...? </a:t>
            </a:r>
            <a:endParaRPr lang="en-GB" sz="1400" dirty="0" smtClean="0"/>
          </a:p>
          <a:p>
            <a:pPr marL="355600" indent="-355600">
              <a:buFont typeface="+mj-lt"/>
              <a:buAutoNum type="arabicPeriod"/>
            </a:pPr>
            <a:r>
              <a:rPr lang="en-GB" sz="2000" dirty="0" smtClean="0"/>
              <a:t>Integrated services – “EGI platform” instead of “EGI technologies”</a:t>
            </a:r>
          </a:p>
          <a:p>
            <a:pPr marL="982663" lvl="2" indent="-263525"/>
            <a:r>
              <a:rPr lang="en-GB" sz="1600" dirty="0" smtClean="0"/>
              <a:t>Role of EGI.eu? Role of technology projects? </a:t>
            </a:r>
          </a:p>
          <a:p>
            <a:pPr marL="355600" indent="-355600">
              <a:buFont typeface="+mj-lt"/>
              <a:buAutoNum type="arabicPeriod"/>
            </a:pPr>
            <a:r>
              <a:rPr lang="en-GB" sz="2000" dirty="0" smtClean="0"/>
              <a:t>Moving common services from community software into middleware</a:t>
            </a:r>
          </a:p>
          <a:p>
            <a:pPr marL="982663" lvl="2" indent="-263525"/>
            <a:r>
              <a:rPr lang="en-GB" sz="1600" dirty="0" smtClean="0"/>
              <a:t>Automatic selection of replicas, storages; resubmission of failed transfers, ...</a:t>
            </a:r>
          </a:p>
          <a:p>
            <a:pPr marL="355600" indent="-355600">
              <a:buFont typeface="+mj-lt"/>
              <a:buAutoNum type="arabicPeriod"/>
            </a:pPr>
            <a:r>
              <a:rPr lang="en-GB" sz="2000" dirty="0" smtClean="0"/>
              <a:t>Capturing requirements from new (potential) communities</a:t>
            </a:r>
          </a:p>
          <a:p>
            <a:pPr marL="982663" lvl="2" indent="-269875"/>
            <a:r>
              <a:rPr lang="en-GB" sz="1600" dirty="0" smtClean="0"/>
              <a:t>Role of projects, EGI.eu, NGIs?</a:t>
            </a:r>
            <a:endParaRPr lang="en-GB" sz="2000" dirty="0" smtClean="0"/>
          </a:p>
          <a:p>
            <a:pPr marL="982663" lvl="2" indent="-269875"/>
            <a:r>
              <a:rPr lang="en-GB" sz="1600" dirty="0" smtClean="0"/>
              <a:t>Communication channels?</a:t>
            </a:r>
          </a:p>
          <a:p>
            <a:pPr marL="982663" lvl="2" indent="-269875"/>
            <a:r>
              <a:rPr lang="en-GB" sz="1600" dirty="0" smtClean="0"/>
              <a:t>Support systems?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Thank you!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51709" y="1268760"/>
            <a:ext cx="5273832" cy="48245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7" cy="865187"/>
          </a:xfrm>
        </p:spPr>
        <p:txBody>
          <a:bodyPr/>
          <a:lstStyle/>
          <a:p>
            <a:r>
              <a:rPr lang="en-GB" sz="3600" dirty="0" smtClean="0"/>
              <a:t>EGI functions – the virtuous cycle</a:t>
            </a:r>
            <a:endParaRPr lang="en-GB" sz="36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762023589"/>
              </p:ext>
            </p:extLst>
          </p:nvPr>
        </p:nvGraphicFramePr>
        <p:xfrm>
          <a:off x="2167733" y="1700808"/>
          <a:ext cx="5040560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6FF2-4A42-4568-B7C3-BD1D639236E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4111949" y="3212976"/>
            <a:ext cx="1008112" cy="98932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/>
              <a:t>EGI.eu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 rot="20775519">
            <a:off x="189612" y="4524181"/>
            <a:ext cx="4509611" cy="1152128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2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rot="722425">
            <a:off x="178048" y="1674983"/>
            <a:ext cx="4511429" cy="1152128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2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51509" y="1412776"/>
            <a:ext cx="1503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National</a:t>
            </a:r>
          </a:p>
          <a:p>
            <a:pPr algn="ctr"/>
            <a:r>
              <a:rPr lang="en-GB" dirty="0" smtClean="0"/>
              <a:t>Resource Providers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 rot="10069378">
            <a:off x="4945970" y="1683854"/>
            <a:ext cx="4058679" cy="1152128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2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279701" y="1628800"/>
            <a:ext cx="15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Current User Communities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 rot="11481489">
            <a:off x="4797293" y="4480781"/>
            <a:ext cx="4058679" cy="1152128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2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058557" y="4941168"/>
            <a:ext cx="15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New User Communities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815805" y="1484784"/>
            <a:ext cx="3600400" cy="180949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b="1" dirty="0" smtClean="0"/>
              <a:t>European Grid Infrastructure</a:t>
            </a:r>
          </a:p>
          <a:p>
            <a:pPr algn="ctr"/>
            <a:r>
              <a:rPr lang="en-GB" b="1" dirty="0" smtClean="0"/>
              <a:t>Ecosystem</a:t>
            </a:r>
            <a:endParaRPr lang="en-GB" b="1" dirty="0"/>
          </a:p>
        </p:txBody>
      </p:sp>
      <p:sp>
        <p:nvSpPr>
          <p:cNvPr id="11" name="Left-Right Arrow 10"/>
          <p:cNvSpPr/>
          <p:nvPr/>
        </p:nvSpPr>
        <p:spPr>
          <a:xfrm rot="20684914">
            <a:off x="6314804" y="2026585"/>
            <a:ext cx="985492" cy="484632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err="1" smtClean="0"/>
              <a:t>MoUs</a:t>
            </a:r>
            <a:endParaRPr lang="en-GB" dirty="0"/>
          </a:p>
        </p:txBody>
      </p:sp>
      <p:sp>
        <p:nvSpPr>
          <p:cNvPr id="22" name="Left-Right Arrow 21"/>
          <p:cNvSpPr/>
          <p:nvPr/>
        </p:nvSpPr>
        <p:spPr>
          <a:xfrm rot="852043">
            <a:off x="1378687" y="1896853"/>
            <a:ext cx="1555715" cy="484632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err="1" smtClean="0"/>
              <a:t>MoUs</a:t>
            </a:r>
            <a:r>
              <a:rPr lang="en-GB" dirty="0" smtClean="0"/>
              <a:t> &amp; OLAs</a:t>
            </a:r>
            <a:endParaRPr lang="en-GB" dirty="0"/>
          </a:p>
        </p:txBody>
      </p:sp>
      <p:sp>
        <p:nvSpPr>
          <p:cNvPr id="23" name="Down Arrow 22"/>
          <p:cNvSpPr/>
          <p:nvPr/>
        </p:nvSpPr>
        <p:spPr>
          <a:xfrm rot="6305090">
            <a:off x="6598661" y="4677115"/>
            <a:ext cx="484632" cy="706035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61669" y="5272688"/>
            <a:ext cx="1504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dirty="0"/>
              <a:t>Technology Providers</a:t>
            </a:r>
          </a:p>
        </p:txBody>
      </p:sp>
      <p:sp>
        <p:nvSpPr>
          <p:cNvPr id="33" name="Curved Down Arrow 32"/>
          <p:cNvSpPr/>
          <p:nvPr/>
        </p:nvSpPr>
        <p:spPr>
          <a:xfrm rot="20823461">
            <a:off x="858829" y="4492132"/>
            <a:ext cx="2267840" cy="402775"/>
          </a:xfrm>
          <a:prstGeom prst="curvedDownArrow">
            <a:avLst>
              <a:gd name="adj1" fmla="val 25000"/>
              <a:gd name="adj2" fmla="val 89387"/>
              <a:gd name="adj3" fmla="val 5552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Curved Down Arrow 33"/>
          <p:cNvSpPr/>
          <p:nvPr/>
        </p:nvSpPr>
        <p:spPr>
          <a:xfrm rot="9914485">
            <a:off x="1351246" y="5416492"/>
            <a:ext cx="2120028" cy="486807"/>
          </a:xfrm>
          <a:prstGeom prst="curvedDownArrow">
            <a:avLst>
              <a:gd name="adj1" fmla="val 25000"/>
              <a:gd name="adj2" fmla="val 89387"/>
              <a:gd name="adj3" fmla="val 5552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 rot="20569030">
            <a:off x="1438282" y="4945243"/>
            <a:ext cx="1561367" cy="484632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MoUs</a:t>
            </a:r>
            <a:r>
              <a:rPr lang="en-GB" dirty="0"/>
              <a:t> &amp; SLAs</a:t>
            </a:r>
          </a:p>
        </p:txBody>
      </p:sp>
      <p:sp>
        <p:nvSpPr>
          <p:cNvPr id="4" name="TextBox 3"/>
          <p:cNvSpPr txBox="1"/>
          <p:nvPr/>
        </p:nvSpPr>
        <p:spPr>
          <a:xfrm rot="900000">
            <a:off x="6647049" y="488404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LoIs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6732240" y="3284984"/>
            <a:ext cx="2304256" cy="1152128"/>
          </a:xfrm>
          <a:prstGeom prst="wedgeRectCallout">
            <a:avLst>
              <a:gd name="adj1" fmla="val -64874"/>
              <a:gd name="adj2" fmla="val 63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Coordinated by EGI.eu </a:t>
            </a:r>
            <a:br>
              <a:rPr lang="en-GB" dirty="0" smtClean="0"/>
            </a:br>
            <a:r>
              <a:rPr lang="en-GB" dirty="0" smtClean="0"/>
              <a:t>User Community Support Team</a:t>
            </a:r>
            <a:endParaRPr lang="en-GB" dirty="0"/>
          </a:p>
        </p:txBody>
      </p:sp>
      <p:sp>
        <p:nvSpPr>
          <p:cNvPr id="28" name="Rectangular Callout 27"/>
          <p:cNvSpPr/>
          <p:nvPr/>
        </p:nvSpPr>
        <p:spPr>
          <a:xfrm>
            <a:off x="251520" y="3140968"/>
            <a:ext cx="2232248" cy="1152128"/>
          </a:xfrm>
          <a:prstGeom prst="wedgeRectCallout">
            <a:avLst>
              <a:gd name="adj1" fmla="val 31342"/>
              <a:gd name="adj2" fmla="val 111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Technology</a:t>
            </a:r>
            <a:br>
              <a:rPr lang="en-GB" dirty="0" smtClean="0"/>
            </a:br>
            <a:r>
              <a:rPr lang="en-GB" dirty="0" smtClean="0"/>
              <a:t>flexibility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451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loud 30"/>
          <p:cNvSpPr/>
          <p:nvPr/>
        </p:nvSpPr>
        <p:spPr>
          <a:xfrm>
            <a:off x="3923928" y="1196752"/>
            <a:ext cx="1440160" cy="1296144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The EGI Community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 EGI requirement </a:t>
            </a:r>
            <a:br>
              <a:rPr lang="en-GB" sz="3200" dirty="0" smtClean="0"/>
            </a:br>
            <a:r>
              <a:rPr lang="en-GB" sz="3200" dirty="0" smtClean="0"/>
              <a:t>gathering and tracking process</a:t>
            </a:r>
            <a:endParaRPr lang="en-GB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5785123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948489" y="3128025"/>
            <a:ext cx="647848" cy="1007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TCB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1800" y="3055248"/>
            <a:ext cx="2305025" cy="13098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EGI</a:t>
            </a:r>
            <a:br>
              <a:rPr lang="en-GB" sz="2000" b="1" dirty="0" smtClean="0">
                <a:solidFill>
                  <a:schemeClr val="tx1"/>
                </a:solidFill>
              </a:rPr>
            </a:br>
            <a:r>
              <a:rPr lang="en-GB" sz="2000" b="1" dirty="0" smtClean="0">
                <a:solidFill>
                  <a:schemeClr val="tx1"/>
                </a:solidFill>
              </a:rPr>
              <a:t>Requirements Tracker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21" idx="2"/>
          </p:cNvCxnSpPr>
          <p:nvPr/>
        </p:nvCxnSpPr>
        <p:spPr>
          <a:xfrm rot="5400000">
            <a:off x="3130005" y="2783383"/>
            <a:ext cx="580827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1115616" y="2996952"/>
            <a:ext cx="1800200" cy="1368152"/>
          </a:xfrm>
          <a:prstGeom prst="rightArrow">
            <a:avLst>
              <a:gd name="adj1" fmla="val 72054"/>
              <a:gd name="adj2" fmla="val 324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/>
                </a:solidFill>
              </a:rPr>
              <a:t>Channels </a:t>
            </a:r>
            <a:r>
              <a:rPr lang="en-GB" sz="1600" b="1" dirty="0">
                <a:solidFill>
                  <a:schemeClr val="tx1"/>
                </a:solidFill>
              </a:rPr>
              <a:t>for </a:t>
            </a:r>
            <a:r>
              <a:rPr lang="en-GB" sz="1600" b="1" dirty="0" smtClean="0">
                <a:solidFill>
                  <a:srgbClr val="C00000"/>
                </a:solidFill>
              </a:rPr>
              <a:t>User requirements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251520" y="3862591"/>
            <a:ext cx="6639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NGIs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30548" y="2760985"/>
            <a:ext cx="67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HUCs</a:t>
            </a: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683568" y="4489177"/>
            <a:ext cx="81280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ESFRIs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365" y="3543781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VRCs</a:t>
            </a:r>
            <a:endParaRPr lang="en-US" b="1" dirty="0"/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571104" y="3029074"/>
            <a:ext cx="544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VOs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364456" y="2776490"/>
            <a:ext cx="557515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987824" y="1700808"/>
            <a:ext cx="865187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/>
              <a:t>UCST and EGI-</a:t>
            </a:r>
            <a:r>
              <a:rPr lang="en-US" sz="1200" b="1" dirty="0" err="1" smtClean="0"/>
              <a:t>InSPIRE</a:t>
            </a:r>
            <a:r>
              <a:rPr lang="en-US" sz="1200" b="1" dirty="0" smtClean="0"/>
              <a:t> developers</a:t>
            </a:r>
            <a:endParaRPr lang="en-US" sz="1200" b="1" dirty="0"/>
          </a:p>
        </p:txBody>
      </p:sp>
      <p:sp>
        <p:nvSpPr>
          <p:cNvPr id="24" name="Right Arrow 23"/>
          <p:cNvSpPr/>
          <p:nvPr/>
        </p:nvSpPr>
        <p:spPr>
          <a:xfrm>
            <a:off x="6372200" y="3344173"/>
            <a:ext cx="647725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 4)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578475" y="3199711"/>
            <a:ext cx="865188" cy="865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UCB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101013" y="2731537"/>
            <a:ext cx="935037" cy="17775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EGI technology </a:t>
            </a:r>
            <a:r>
              <a:rPr lang="en-US" sz="1400" b="1" dirty="0">
                <a:solidFill>
                  <a:schemeClr val="tx1"/>
                </a:solidFill>
              </a:rPr>
              <a:t>providers</a:t>
            </a:r>
          </a:p>
        </p:txBody>
      </p:sp>
      <p:sp>
        <p:nvSpPr>
          <p:cNvPr id="27" name="Left-Right Arrow 26"/>
          <p:cNvSpPr/>
          <p:nvPr/>
        </p:nvSpPr>
        <p:spPr>
          <a:xfrm>
            <a:off x="7524328" y="3362901"/>
            <a:ext cx="576262" cy="557212"/>
          </a:xfrm>
          <a:prstGeom prst="leftRightArrow">
            <a:avLst>
              <a:gd name="adj1" fmla="val 50415"/>
              <a:gd name="adj2" fmla="val 35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5)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003800" y="3344173"/>
            <a:ext cx="647700" cy="576263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3)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243389" y="3265041"/>
            <a:ext cx="800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EIROs</a:t>
            </a:r>
            <a:endParaRPr lang="en-US" sz="1600" b="1" dirty="0"/>
          </a:p>
        </p:txBody>
      </p:sp>
      <p:sp>
        <p:nvSpPr>
          <p:cNvPr id="30" name="Right Arrow 29"/>
          <p:cNvSpPr/>
          <p:nvPr/>
        </p:nvSpPr>
        <p:spPr>
          <a:xfrm rot="2769559">
            <a:off x="1387419" y="1600793"/>
            <a:ext cx="1901342" cy="1364203"/>
          </a:xfrm>
          <a:prstGeom prst="rightArrow">
            <a:avLst>
              <a:gd name="adj1" fmla="val 72054"/>
              <a:gd name="adj2" fmla="val 71304"/>
            </a:avLst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Channels </a:t>
            </a:r>
            <a:r>
              <a:rPr lang="en-GB" sz="1200" dirty="0">
                <a:solidFill>
                  <a:schemeClr val="tx1"/>
                </a:solidFill>
              </a:rPr>
              <a:t>for </a:t>
            </a:r>
            <a:r>
              <a:rPr lang="en-GB" sz="1200" dirty="0" smtClean="0">
                <a:solidFill>
                  <a:schemeClr val="tx1"/>
                </a:solidFill>
              </a:rPr>
              <a:t>Operation requirements</a:t>
            </a:r>
          </a:p>
        </p:txBody>
      </p:sp>
      <p:sp>
        <p:nvSpPr>
          <p:cNvPr id="32" name="Up-Down Arrow 31"/>
          <p:cNvSpPr/>
          <p:nvPr/>
        </p:nvSpPr>
        <p:spPr>
          <a:xfrm>
            <a:off x="3635896" y="4221088"/>
            <a:ext cx="792088" cy="1080120"/>
          </a:xfrm>
          <a:prstGeom prst="upDownArrow">
            <a:avLst>
              <a:gd name="adj1" fmla="val 50000"/>
              <a:gd name="adj2" fmla="val 40380"/>
            </a:avLst>
          </a:prstGeom>
          <a:solidFill>
            <a:schemeClr val="bg1"/>
          </a:solidFill>
          <a:ln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3088981" y="5322694"/>
            <a:ext cx="1856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2"/>
                </a:solidFill>
              </a:rPr>
              <a:t>Helpdesks</a:t>
            </a:r>
          </a:p>
          <a:p>
            <a:pPr algn="ctr"/>
            <a:r>
              <a:rPr lang="en-GB" sz="1200" b="1" dirty="0" smtClean="0">
                <a:solidFill>
                  <a:schemeClr val="accent2"/>
                </a:solidFill>
              </a:rPr>
              <a:t>(EGI, NGIs, projects,...)</a:t>
            </a:r>
            <a:endParaRPr lang="en-GB" sz="1200" b="1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49753" y="4553833"/>
            <a:ext cx="11307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90488">
              <a:buFont typeface="Arial" pitchFamily="34" charset="0"/>
              <a:buChar char="•"/>
            </a:pPr>
            <a:r>
              <a:rPr lang="en-GB" sz="2000" dirty="0" smtClean="0"/>
              <a:t>EMI</a:t>
            </a:r>
          </a:p>
          <a:p>
            <a:pPr indent="90488">
              <a:buFont typeface="Arial" pitchFamily="34" charset="0"/>
              <a:buChar char="•"/>
            </a:pPr>
            <a:r>
              <a:rPr lang="en-GB" sz="2000" dirty="0" smtClean="0"/>
              <a:t>IGE</a:t>
            </a:r>
          </a:p>
          <a:p>
            <a:pPr indent="90488">
              <a:buFont typeface="Arial" pitchFamily="34" charset="0"/>
              <a:buChar char="•"/>
            </a:pPr>
            <a:r>
              <a:rPr lang="en-GB" sz="2000" dirty="0" smtClean="0"/>
              <a:t>SAGA, </a:t>
            </a:r>
          </a:p>
          <a:p>
            <a:pPr indent="90488">
              <a:buFont typeface="Arial" pitchFamily="34" charset="0"/>
              <a:buChar char="•"/>
            </a:pPr>
            <a:r>
              <a:rPr lang="en-GB" sz="2000" dirty="0" smtClean="0"/>
              <a:t>...</a:t>
            </a:r>
            <a:endParaRPr lang="en-GB" sz="2000" dirty="0"/>
          </a:p>
        </p:txBody>
      </p:sp>
      <p:sp>
        <p:nvSpPr>
          <p:cNvPr id="37" name="Up-Down Arrow 36"/>
          <p:cNvSpPr/>
          <p:nvPr/>
        </p:nvSpPr>
        <p:spPr>
          <a:xfrm rot="5400000">
            <a:off x="6264188" y="3825044"/>
            <a:ext cx="432048" cy="3240360"/>
          </a:xfrm>
          <a:prstGeom prst="upDownArrow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15"/>
          <p:cNvSpPr txBox="1">
            <a:spLocks noChangeArrowheads="1"/>
          </p:cNvSpPr>
          <p:nvPr/>
        </p:nvSpPr>
        <p:spPr bwMode="auto">
          <a:xfrm>
            <a:off x="395536" y="4201145"/>
            <a:ext cx="880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projects</a:t>
            </a:r>
            <a:endParaRPr lang="en-US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3132311" y="2663334"/>
            <a:ext cx="3321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latin typeface="+mj-lt"/>
              </a:rPr>
              <a:t> 1)</a:t>
            </a:r>
            <a:endParaRPr lang="en-GB" sz="1100" dirty="0"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11866" y="2663334"/>
            <a:ext cx="3321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latin typeface="+mj-lt"/>
              </a:rPr>
              <a:t> 2)</a:t>
            </a:r>
            <a:endParaRPr lang="en-GB" sz="1100" dirty="0">
              <a:latin typeface="+mj-lt"/>
            </a:endParaRPr>
          </a:p>
        </p:txBody>
      </p:sp>
      <p:sp>
        <p:nvSpPr>
          <p:cNvPr id="40" name="Left-Up Arrow 39"/>
          <p:cNvSpPr/>
          <p:nvPr/>
        </p:nvSpPr>
        <p:spPr>
          <a:xfrm flipH="1">
            <a:off x="683568" y="4797152"/>
            <a:ext cx="2520280" cy="936104"/>
          </a:xfrm>
          <a:prstGeom prst="leftUpArrow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0169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EGI Requirements Tracker: </a:t>
            </a:r>
            <a:r>
              <a:rPr lang="en-GB" sz="2400" dirty="0" smtClean="0"/>
              <a:t>http://www.egi.eu/user-support/getting_help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07504" y="1135285"/>
            <a:ext cx="4608512" cy="4525963"/>
          </a:xfrm>
        </p:spPr>
        <p:txBody>
          <a:bodyPr/>
          <a:lstStyle/>
          <a:p>
            <a:pPr marL="265113" indent="-265113"/>
            <a:r>
              <a:rPr lang="en-GB" sz="1800" dirty="0" smtClean="0">
                <a:solidFill>
                  <a:srgbClr val="FF0000"/>
                </a:solidFill>
              </a:rPr>
              <a:t>Permanent</a:t>
            </a:r>
            <a:r>
              <a:rPr lang="en-GB" sz="1800" dirty="0" smtClean="0"/>
              <a:t> storage for EGI </a:t>
            </a:r>
            <a:br>
              <a:rPr lang="en-GB" sz="1800" dirty="0" smtClean="0"/>
            </a:br>
            <a:r>
              <a:rPr lang="en-GB" sz="1800" dirty="0" smtClean="0"/>
              <a:t>requirements</a:t>
            </a:r>
          </a:p>
          <a:p>
            <a:pPr lvl="1"/>
            <a:r>
              <a:rPr lang="en-GB" sz="1600" dirty="0" smtClean="0"/>
              <a:t>User</a:t>
            </a:r>
          </a:p>
          <a:p>
            <a:pPr lvl="1"/>
            <a:r>
              <a:rPr lang="en-GB" sz="1600" dirty="0" smtClean="0"/>
              <a:t>Operational</a:t>
            </a:r>
          </a:p>
          <a:p>
            <a:pPr marL="265113" indent="-265113"/>
            <a:r>
              <a:rPr lang="en-GB" sz="1800" dirty="0" smtClean="0"/>
              <a:t>Complete </a:t>
            </a:r>
            <a:r>
              <a:rPr lang="en-GB" sz="1800" dirty="0" smtClean="0">
                <a:solidFill>
                  <a:srgbClr val="FF0000"/>
                </a:solidFill>
              </a:rPr>
              <a:t>transparency</a:t>
            </a:r>
          </a:p>
          <a:p>
            <a:pPr lvl="1"/>
            <a:r>
              <a:rPr lang="en-GB" sz="1400" dirty="0" smtClean="0"/>
              <a:t>For user communities</a:t>
            </a:r>
          </a:p>
          <a:p>
            <a:pPr lvl="1"/>
            <a:r>
              <a:rPr lang="en-GB" sz="1400" dirty="0" smtClean="0"/>
              <a:t>For NGIs</a:t>
            </a:r>
          </a:p>
          <a:p>
            <a:pPr lvl="1"/>
            <a:r>
              <a:rPr lang="en-GB" sz="1400" dirty="0" smtClean="0"/>
              <a:t>For technology providers</a:t>
            </a:r>
          </a:p>
          <a:p>
            <a:pPr marL="265113" indent="-265113"/>
            <a:r>
              <a:rPr lang="en-GB" sz="1800" dirty="0" smtClean="0"/>
              <a:t>Web interfaces: </a:t>
            </a:r>
          </a:p>
          <a:p>
            <a:pPr lvl="1"/>
            <a:r>
              <a:rPr lang="en-GB" sz="1400" dirty="0" smtClean="0"/>
              <a:t>Public browsing</a:t>
            </a:r>
          </a:p>
          <a:p>
            <a:pPr lvl="1"/>
            <a:r>
              <a:rPr lang="en-GB" sz="1400" dirty="0" smtClean="0"/>
              <a:t>Authenticated commenting, replying </a:t>
            </a:r>
            <a:br>
              <a:rPr lang="en-GB" sz="1400" dirty="0" smtClean="0"/>
            </a:br>
            <a:r>
              <a:rPr lang="en-GB" sz="1400" dirty="0" smtClean="0"/>
              <a:t>(with EGI SSO)</a:t>
            </a:r>
          </a:p>
          <a:p>
            <a:pPr lvl="1"/>
            <a:endParaRPr lang="en-GB" sz="1400" dirty="0" smtClean="0"/>
          </a:p>
          <a:p>
            <a:pPr marL="265113" indent="-265113"/>
            <a:r>
              <a:rPr lang="en-GB" sz="2400" b="1" dirty="0" smtClean="0">
                <a:solidFill>
                  <a:srgbClr val="FF0000"/>
                </a:solidFill>
              </a:rPr>
              <a:t>NEW</a:t>
            </a:r>
            <a:r>
              <a:rPr lang="en-GB" sz="2400" b="1" dirty="0" smtClean="0"/>
              <a:t>: web gadgets</a:t>
            </a:r>
          </a:p>
          <a:p>
            <a:pPr lvl="1"/>
            <a:r>
              <a:rPr lang="en-GB" sz="1800" dirty="0" smtClean="0"/>
              <a:t>To list your requirements</a:t>
            </a:r>
          </a:p>
          <a:p>
            <a:pPr lvl="1"/>
            <a:r>
              <a:rPr lang="en-GB" sz="1800" dirty="0" smtClean="0"/>
              <a:t>To submit requirements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Complete customisability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24744"/>
            <a:ext cx="461076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0024" y="1556792"/>
            <a:ext cx="4584424" cy="257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995936" y="3933056"/>
            <a:ext cx="50405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429000"/>
            <a:ext cx="4604238" cy="207568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4077072"/>
            <a:ext cx="4791819" cy="217394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369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Community 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Develops the strategy and defines the priorities for the human and technical user community support services provided by EGI</a:t>
            </a:r>
          </a:p>
          <a:p>
            <a:r>
              <a:rPr lang="en-GB" sz="2000" dirty="0" smtClean="0"/>
              <a:t>Monthly meetings </a:t>
            </a:r>
            <a:r>
              <a:rPr lang="en-GB" sz="1400" dirty="0" smtClean="0"/>
              <a:t>(</a:t>
            </a:r>
            <a:r>
              <a:rPr lang="en-GB" sz="1400" dirty="0" smtClean="0">
                <a:hlinkClick r:id="rId2"/>
              </a:rPr>
              <a:t>https://www.egi.eu/indico/categoryDisplay.py?categId=21</a:t>
            </a:r>
            <a:r>
              <a:rPr lang="en-GB" sz="1400" dirty="0" smtClean="0"/>
              <a:t>)</a:t>
            </a:r>
            <a:r>
              <a:rPr lang="en-GB" sz="1600" dirty="0" smtClean="0"/>
              <a:t> </a:t>
            </a:r>
            <a:endParaRPr lang="en-GB" sz="2000" dirty="0" smtClean="0"/>
          </a:p>
          <a:p>
            <a:r>
              <a:rPr lang="en-GB" sz="2000" dirty="0" smtClean="0"/>
              <a:t>Representatives of EGI VRCs and Heavy User Communities </a:t>
            </a:r>
            <a:r>
              <a:rPr lang="en-GB" sz="1400" dirty="0" smtClean="0">
                <a:hlinkClick r:id="rId3"/>
              </a:rPr>
              <a:t>http://www.egi.eu/user-support/vrc_gateways</a:t>
            </a:r>
            <a:r>
              <a:rPr lang="en-GB" sz="1800" dirty="0" smtClean="0"/>
              <a:t>:</a:t>
            </a:r>
          </a:p>
          <a:p>
            <a:pPr lvl="1"/>
            <a:r>
              <a:rPr lang="en-GB" sz="1400" dirty="0" smtClean="0"/>
              <a:t>Structural Biology and NMR</a:t>
            </a:r>
          </a:p>
          <a:p>
            <a:pPr lvl="1"/>
            <a:r>
              <a:rPr lang="en-GB" sz="1400" dirty="0" smtClean="0"/>
              <a:t>High Energy Physics</a:t>
            </a:r>
          </a:p>
          <a:p>
            <a:pPr lvl="1"/>
            <a:r>
              <a:rPr lang="en-GB" sz="1400" dirty="0" smtClean="0"/>
              <a:t>Digital Research Infrastructure for the Arts and Humanities</a:t>
            </a:r>
          </a:p>
          <a:p>
            <a:pPr lvl="1"/>
            <a:r>
              <a:rPr lang="en-GB" sz="1400" dirty="0" smtClean="0"/>
              <a:t>Research Infrastructure for Language Resources</a:t>
            </a:r>
          </a:p>
          <a:p>
            <a:pPr lvl="1"/>
            <a:r>
              <a:rPr lang="en-GB" sz="1400" dirty="0" smtClean="0"/>
              <a:t>Life Sciences</a:t>
            </a:r>
          </a:p>
          <a:p>
            <a:pPr lvl="1"/>
            <a:r>
              <a:rPr lang="en-GB" sz="1400" dirty="0" smtClean="0"/>
              <a:t>Earth Science</a:t>
            </a:r>
          </a:p>
          <a:p>
            <a:pPr lvl="1"/>
            <a:r>
              <a:rPr lang="en-GB" sz="1400" dirty="0" smtClean="0"/>
              <a:t>Computational Chemistry and Material Science</a:t>
            </a:r>
          </a:p>
          <a:p>
            <a:pPr lvl="1"/>
            <a:r>
              <a:rPr lang="en-GB" sz="1400" dirty="0" smtClean="0"/>
              <a:t>Fusion</a:t>
            </a:r>
          </a:p>
          <a:p>
            <a:pPr lvl="1"/>
            <a:r>
              <a:rPr lang="en-GB" sz="1400" dirty="0" smtClean="0"/>
              <a:t>The study of e-Science</a:t>
            </a:r>
          </a:p>
          <a:p>
            <a:pPr lvl="1"/>
            <a:r>
              <a:rPr lang="en-GB" sz="1400" dirty="0" smtClean="0"/>
              <a:t>Astronomy and Astrophysics</a:t>
            </a:r>
          </a:p>
          <a:p>
            <a:pPr lvl="1"/>
            <a:r>
              <a:rPr lang="en-GB" sz="1400" dirty="0" smtClean="0"/>
              <a:t>Hydrometeorology</a:t>
            </a:r>
          </a:p>
          <a:p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EGI requirements: Data Management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https://wiki.egi.eu/wiki/Track_User_Support_Requirements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525963"/>
          </a:xfrm>
        </p:spPr>
        <p:txBody>
          <a:bodyPr/>
          <a:lstStyle/>
          <a:p>
            <a:r>
              <a:rPr lang="en-GB" sz="2400" dirty="0" smtClean="0"/>
              <a:t>Sub-topic: </a:t>
            </a:r>
            <a:r>
              <a:rPr lang="en-GB" sz="2400" dirty="0" smtClean="0">
                <a:hlinkClick r:id="rId2"/>
              </a:rPr>
              <a:t>Coherency of storages and </a:t>
            </a:r>
            <a:r>
              <a:rPr lang="en-GB" sz="2400" dirty="0" err="1" smtClean="0">
                <a:hlinkClick r:id="rId2"/>
              </a:rPr>
              <a:t>catalogs</a:t>
            </a:r>
            <a:r>
              <a:rPr lang="en-GB" sz="2400" dirty="0" smtClean="0">
                <a:hlinkClick r:id="rId2"/>
              </a:rPr>
              <a:t> (in </a:t>
            </a:r>
            <a:r>
              <a:rPr lang="en-GB" sz="2400" dirty="0" err="1" smtClean="0">
                <a:hlinkClick r:id="rId2"/>
              </a:rPr>
              <a:t>gLite</a:t>
            </a:r>
            <a:r>
              <a:rPr lang="en-GB" sz="2400" dirty="0" smtClean="0">
                <a:hlinkClick r:id="rId2"/>
              </a:rPr>
              <a:t>)</a:t>
            </a:r>
            <a:endParaRPr lang="en-GB" sz="2400" dirty="0" smtClean="0"/>
          </a:p>
          <a:p>
            <a:pPr lvl="1"/>
            <a:r>
              <a:rPr lang="en-GB" sz="2000" dirty="0" smtClean="0"/>
              <a:t>Synchronise access control settings between storage servers and with file catalogues</a:t>
            </a:r>
          </a:p>
          <a:p>
            <a:pPr lvl="1"/>
            <a:r>
              <a:rPr lang="en-GB" sz="2000" b="1" dirty="0" smtClean="0"/>
              <a:t>Motivation</a:t>
            </a:r>
            <a:r>
              <a:rPr lang="en-GB" sz="2000" dirty="0" smtClean="0"/>
              <a:t>: To simplify community level code</a:t>
            </a:r>
          </a:p>
          <a:p>
            <a:pPr lvl="1">
              <a:buNone/>
            </a:pPr>
            <a:endParaRPr lang="en-GB" sz="2000" dirty="0" smtClean="0"/>
          </a:p>
          <a:p>
            <a:r>
              <a:rPr lang="en-GB" sz="2400" dirty="0" smtClean="0"/>
              <a:t>Sub-topic: </a:t>
            </a:r>
            <a:r>
              <a:rPr lang="en-GB" sz="2400" dirty="0" smtClean="0">
                <a:hlinkClick r:id="rId3"/>
              </a:rPr>
              <a:t>Stability and scalability of Data Management Services (in </a:t>
            </a:r>
            <a:r>
              <a:rPr lang="en-GB" sz="2400" dirty="0" err="1" smtClean="0">
                <a:hlinkClick r:id="rId3"/>
              </a:rPr>
              <a:t>gLite</a:t>
            </a:r>
            <a:r>
              <a:rPr lang="en-GB" sz="2400" dirty="0" smtClean="0">
                <a:hlinkClick r:id="rId3"/>
              </a:rPr>
              <a:t>)</a:t>
            </a:r>
            <a:r>
              <a:rPr lang="en-GB" sz="2400" dirty="0" smtClean="0"/>
              <a:t> </a:t>
            </a:r>
          </a:p>
          <a:p>
            <a:pPr lvl="1"/>
            <a:r>
              <a:rPr lang="en-GB" sz="2000" dirty="0" smtClean="0"/>
              <a:t>Best practice documents on configuration of services to reach current limitations</a:t>
            </a:r>
          </a:p>
          <a:p>
            <a:pPr lvl="1"/>
            <a:r>
              <a:rPr lang="en-GB" sz="2000" dirty="0" smtClean="0"/>
              <a:t>(Pushing the limitations by further development)</a:t>
            </a:r>
          </a:p>
          <a:p>
            <a:pPr lvl="1"/>
            <a:r>
              <a:rPr lang="en-GB" sz="2000" b="1" dirty="0" smtClean="0"/>
              <a:t>Motivation:</a:t>
            </a:r>
            <a:r>
              <a:rPr lang="en-GB" sz="2000" dirty="0" smtClean="0"/>
              <a:t> many communities (still) do not have the know-how</a:t>
            </a:r>
          </a:p>
          <a:p>
            <a:pPr lvl="1"/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EGI requirements: Data Management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https://wiki.egi.eu/wiki/Track_User_Support_Requirements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hlinkClick r:id="rId2"/>
              </a:rPr>
              <a:t>Redundancy of Storage Elements for file transfers</a:t>
            </a:r>
            <a:r>
              <a:rPr lang="en-GB" sz="1800" dirty="0" smtClean="0"/>
              <a:t>: </a:t>
            </a:r>
          </a:p>
          <a:p>
            <a:pPr lvl="1"/>
            <a:r>
              <a:rPr lang="en-GB" sz="1600" dirty="0" smtClean="0"/>
              <a:t>Transparent retry of failed file transfer operations in case of server/service failures (with different file replicas or storages)</a:t>
            </a:r>
          </a:p>
          <a:p>
            <a:pPr lvl="1"/>
            <a:r>
              <a:rPr lang="en-GB" sz="1600" b="1" dirty="0" smtClean="0"/>
              <a:t>Motivation</a:t>
            </a:r>
            <a:r>
              <a:rPr lang="en-GB" sz="1600" dirty="0" smtClean="0"/>
              <a:t>: To simplify community-level applications; to improve service availability for end-users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hlinkClick r:id="rId3"/>
              </a:rPr>
              <a:t>Covering at all stages of data lifecycle</a:t>
            </a:r>
            <a:r>
              <a:rPr lang="en-GB" sz="1800" dirty="0" smtClean="0"/>
              <a:t>:</a:t>
            </a:r>
          </a:p>
          <a:p>
            <a:pPr lvl="1"/>
            <a:r>
              <a:rPr lang="en-GB" sz="1600" dirty="0" smtClean="0"/>
              <a:t>Support for data removal policies (profiles?) defined at community level with notification mechanisms to file owners</a:t>
            </a:r>
          </a:p>
          <a:p>
            <a:pPr lvl="1"/>
            <a:r>
              <a:rPr lang="en-GB" sz="1600" b="1" dirty="0" smtClean="0"/>
              <a:t>Motivation</a:t>
            </a:r>
            <a:r>
              <a:rPr lang="en-GB" sz="1600" dirty="0" smtClean="0"/>
              <a:t>: to protect against overgrowing repositories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hlinkClick r:id="rId4"/>
              </a:rPr>
              <a:t>Fine grained access control within VOs</a:t>
            </a:r>
            <a:r>
              <a:rPr lang="en-GB" sz="1800" dirty="0" smtClean="0"/>
              <a:t>:</a:t>
            </a:r>
          </a:p>
          <a:p>
            <a:pPr lvl="1"/>
            <a:r>
              <a:rPr lang="en-GB" sz="1600" dirty="0" smtClean="0"/>
              <a:t>Fine grained access to storage and catalogue directories and files should be controllable without site </a:t>
            </a:r>
            <a:r>
              <a:rPr lang="en-GB" sz="1600" dirty="0" err="1" smtClean="0"/>
              <a:t>admins</a:t>
            </a:r>
            <a:r>
              <a:rPr lang="en-GB" sz="1600" dirty="0" smtClean="0"/>
              <a:t> involved</a:t>
            </a:r>
          </a:p>
          <a:p>
            <a:pPr lvl="1"/>
            <a:r>
              <a:rPr lang="en-GB" sz="1600" b="1" dirty="0" smtClean="0"/>
              <a:t>Motivation: </a:t>
            </a:r>
            <a:r>
              <a:rPr lang="en-GB" sz="1600" dirty="0" smtClean="0"/>
              <a:t>to give full control over community data to communities</a:t>
            </a:r>
          </a:p>
          <a:p>
            <a:pPr marL="514350" indent="-457200">
              <a:buFont typeface="+mj-lt"/>
              <a:buAutoNum type="arabicPeriod"/>
            </a:pPr>
            <a:r>
              <a:rPr lang="en-GB" sz="1800" dirty="0" smtClean="0">
                <a:hlinkClick r:id="rId5"/>
              </a:rPr>
              <a:t>Automatic transfer of files with jobs by middleware</a:t>
            </a:r>
            <a:r>
              <a:rPr lang="en-GB" sz="1800" dirty="0" smtClean="0"/>
              <a:t>:</a:t>
            </a:r>
          </a:p>
          <a:p>
            <a:pPr lvl="1"/>
            <a:r>
              <a:rPr lang="en-GB" sz="1600" dirty="0" smtClean="0"/>
              <a:t>Files referenced by Logical File Names should be transferred by the middleware for/from jobs</a:t>
            </a:r>
          </a:p>
          <a:p>
            <a:pPr lvl="1"/>
            <a:r>
              <a:rPr lang="en-GB" sz="1600" b="1" dirty="0" smtClean="0"/>
              <a:t>Motivation</a:t>
            </a:r>
            <a:r>
              <a:rPr lang="en-GB" sz="1600" dirty="0" smtClean="0"/>
              <a:t>: to simplify community level applications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EGI requirements: Data Management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https://wiki.egi.eu/wiki/Track_User_Support_Requirements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525963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GB" sz="1800" dirty="0" smtClean="0">
                <a:hlinkClick r:id="rId2"/>
              </a:rPr>
              <a:t>Partial file access</a:t>
            </a:r>
            <a:r>
              <a:rPr lang="en-GB" sz="1800" dirty="0" smtClean="0"/>
              <a:t> </a:t>
            </a:r>
          </a:p>
          <a:p>
            <a:pPr lvl="1"/>
            <a:r>
              <a:rPr lang="en-GB" sz="1600" dirty="0" smtClean="0"/>
              <a:t>Capability to access only part of a file rather than forcing a complete file transfer</a:t>
            </a:r>
          </a:p>
          <a:p>
            <a:pPr lvl="1"/>
            <a:r>
              <a:rPr lang="en-GB" sz="1600" b="1" dirty="0" smtClean="0"/>
              <a:t>Motivation: </a:t>
            </a:r>
            <a:r>
              <a:rPr lang="en-GB" sz="1600" dirty="0" smtClean="0"/>
              <a:t>to improve job throughput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sz="1800" dirty="0" smtClean="0">
                <a:hlinkClick r:id="rId3"/>
              </a:rPr>
              <a:t>Support for distributed relational databases</a:t>
            </a:r>
            <a:endParaRPr lang="en-GB" sz="1800" dirty="0" smtClean="0"/>
          </a:p>
          <a:p>
            <a:pPr lvl="1"/>
            <a:r>
              <a:rPr lang="en-GB" sz="1600" dirty="0" smtClean="0"/>
              <a:t>Services for distributed relational data management with ACL-based access control</a:t>
            </a:r>
          </a:p>
          <a:p>
            <a:pPr lvl="1"/>
            <a:r>
              <a:rPr lang="en-GB" sz="1600" b="1" dirty="0" smtClean="0"/>
              <a:t>Motivation: </a:t>
            </a:r>
            <a:r>
              <a:rPr lang="en-GB" sz="1600" dirty="0" smtClean="0"/>
              <a:t>Life sciences applications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sz="1800" dirty="0" smtClean="0">
                <a:hlinkClick r:id="rId4"/>
              </a:rPr>
              <a:t>Automated moving of files to other Storages in case of overloading</a:t>
            </a:r>
          </a:p>
          <a:p>
            <a:pPr marL="719138" lvl="1" indent="-269875"/>
            <a:r>
              <a:rPr lang="en-GB" sz="1600" dirty="0" smtClean="0"/>
              <a:t>When a storage becomes full, files should be moved/redirected to other storages</a:t>
            </a:r>
          </a:p>
          <a:p>
            <a:pPr marL="719138" lvl="1" indent="-269875"/>
            <a:r>
              <a:rPr lang="en-GB" sz="1600" b="1" dirty="0" smtClean="0"/>
              <a:t>Motivation</a:t>
            </a:r>
            <a:r>
              <a:rPr lang="en-GB" sz="1600" dirty="0" smtClean="0"/>
              <a:t>: to simplify community level applications</a:t>
            </a:r>
            <a:endParaRPr lang="en-GB" sz="1600" dirty="0" smtClean="0">
              <a:hlinkClick r:id="rId4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GB" sz="1800" dirty="0" smtClean="0">
                <a:hlinkClick r:id="rId5"/>
              </a:rPr>
              <a:t>User transparent replica selection</a:t>
            </a:r>
            <a:endParaRPr lang="en-GB" sz="1800" dirty="0" smtClean="0">
              <a:hlinkClick r:id="rId4"/>
            </a:endParaRPr>
          </a:p>
          <a:p>
            <a:pPr marL="719138" lvl="1" indent="-269875"/>
            <a:r>
              <a:rPr lang="en-GB" sz="1600" dirty="0" smtClean="0"/>
              <a:t>Provide automatic replication of files with transparent storage selection</a:t>
            </a:r>
          </a:p>
          <a:p>
            <a:pPr marL="719138" lvl="1" indent="-269875"/>
            <a:r>
              <a:rPr lang="en-GB" sz="1600" b="1" dirty="0" smtClean="0"/>
              <a:t>Motivation</a:t>
            </a:r>
            <a:r>
              <a:rPr lang="en-GB" sz="1600" dirty="0" smtClean="0"/>
              <a:t>: to simplify community level applications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sz="1800" dirty="0" smtClean="0">
                <a:hlinkClick r:id="rId6"/>
              </a:rPr>
              <a:t>Homogenous APIs</a:t>
            </a:r>
            <a:endParaRPr lang="en-GB" sz="1800" dirty="0" smtClean="0">
              <a:hlinkClick r:id="rId4"/>
            </a:endParaRPr>
          </a:p>
          <a:p>
            <a:pPr marL="719138" lvl="1" indent="-269875"/>
            <a:r>
              <a:rPr lang="en-GB" sz="1600" dirty="0" smtClean="0"/>
              <a:t>Service APIs should be better integrated</a:t>
            </a:r>
          </a:p>
          <a:p>
            <a:pPr marL="719138" lvl="1" indent="-269875"/>
            <a:r>
              <a:rPr lang="en-GB" sz="1600" b="1" dirty="0" smtClean="0"/>
              <a:t>Motivation</a:t>
            </a:r>
            <a:r>
              <a:rPr lang="en-GB" sz="1600" dirty="0" smtClean="0"/>
              <a:t>: to simplify community level applications</a:t>
            </a:r>
          </a:p>
          <a:p>
            <a:pPr marL="719138" lvl="1" indent="-269875"/>
            <a:endParaRPr lang="en-GB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table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19/09/2011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6" y="1268760"/>
          <a:ext cx="8640963" cy="475252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60107"/>
                <a:gridCol w="960107"/>
                <a:gridCol w="960107"/>
                <a:gridCol w="960107"/>
                <a:gridCol w="960107"/>
                <a:gridCol w="960107"/>
                <a:gridCol w="960107"/>
                <a:gridCol w="960107"/>
                <a:gridCol w="960107"/>
              </a:tblGrid>
              <a:tr h="118813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hlinkClick r:id="rId2"/>
                        </a:rPr>
                        <a:t>Redundancy of Storage Elements for file transfers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hlinkClick r:id="rId3"/>
                        </a:rPr>
                        <a:t>Covering at all stages of data lifecycle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hlinkClick r:id="rId4"/>
                        </a:rPr>
                        <a:t>Fine grained access control within VOs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hlinkClick r:id="rId5"/>
                        </a:rPr>
                        <a:t>Automatic transfer of files with jobs by middleware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hlinkClick r:id="rId6"/>
                        </a:rPr>
                        <a:t>Partial file access</a:t>
                      </a:r>
                      <a:r>
                        <a:rPr lang="en-GB" sz="1800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hlinkClick r:id="rId7"/>
                        </a:rPr>
                        <a:t>Support for distributed relational databases</a:t>
                      </a:r>
                      <a:endParaRPr lang="en-GB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hlinkClick r:id="rId8"/>
                        </a:rPr>
                        <a:t>Automated moving of files to other Storages in case of overloading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hlinkClick r:id="rId9"/>
                        </a:rPr>
                        <a:t>User transparent replica selection</a:t>
                      </a:r>
                      <a:endParaRPr lang="en-GB" sz="1800" dirty="0" smtClean="0">
                        <a:hlinkClick r:id="rId8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hlinkClick r:id="rId10"/>
                        </a:rPr>
                        <a:t>Homogenous APIs</a:t>
                      </a:r>
                      <a:endParaRPr lang="en-GB" sz="1800" dirty="0" smtClean="0">
                        <a:hlinkClick r:id="rId8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  <a:tr h="19178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818</Words>
  <Application>Microsoft Office PowerPoint</Application>
  <PresentationFormat>On-screen Show (4:3)</PresentationFormat>
  <Paragraphs>182</Paragraphs>
  <Slides>12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EGI-InSPIRE 2</vt:lpstr>
      <vt:lpstr>EG-InSPIRE</vt:lpstr>
      <vt:lpstr>1_EG-InSPIRE</vt:lpstr>
      <vt:lpstr>Data management services  in EGI</vt:lpstr>
      <vt:lpstr>EGI functions – the virtuous cycle</vt:lpstr>
      <vt:lpstr>The EGI requirement  gathering and tracking process</vt:lpstr>
      <vt:lpstr>EGI Requirements Tracker: http://www.egi.eu/user-support/getting_help</vt:lpstr>
      <vt:lpstr>User Community Board</vt:lpstr>
      <vt:lpstr>EGI requirements: Data Management https://wiki.egi.eu/wiki/Track_User_Support_Requirements</vt:lpstr>
      <vt:lpstr>EGI requirements: Data Management https://wiki.egi.eu/wiki/Track_User_Support_Requirements</vt:lpstr>
      <vt:lpstr>EGI requirements: Data Management https://wiki.egi.eu/wiki/Track_User_Support_Requirements</vt:lpstr>
      <vt:lpstr>Requirements table</vt:lpstr>
      <vt:lpstr>Related EGI Support Services www.egi.eu/user-support</vt:lpstr>
      <vt:lpstr>EGI discussion points</vt:lpstr>
      <vt:lpstr>Thank you!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gergely.sipos</cp:lastModifiedBy>
  <cp:revision>360</cp:revision>
  <dcterms:created xsi:type="dcterms:W3CDTF">2010-09-03T12:01:03Z</dcterms:created>
  <dcterms:modified xsi:type="dcterms:W3CDTF">2011-09-19T13:29:35Z</dcterms:modified>
</cp:coreProperties>
</file>