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67" r:id="rId4"/>
    <p:sldId id="258" r:id="rId5"/>
    <p:sldId id="259" r:id="rId6"/>
    <p:sldId id="269" r:id="rId7"/>
    <p:sldId id="270" r:id="rId8"/>
    <p:sldId id="283" r:id="rId9"/>
    <p:sldId id="286" r:id="rId10"/>
    <p:sldId id="285" r:id="rId11"/>
    <p:sldId id="287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79" r:id="rId22"/>
    <p:sldId id="281" r:id="rId23"/>
    <p:sldId id="282" r:id="rId24"/>
    <p:sldId id="284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n Babik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710" autoAdjust="0"/>
  </p:normalViewPr>
  <p:slideViewPr>
    <p:cSldViewPr snapToGrid="0" snapToObjects="1"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7E8D0-0E37-5A41-AC0F-270FFDBCCCA2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D0E8-F80F-894A-91D8-B56B94D60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75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22CC33-CC5F-CA48-B073-3F8A2D9EF1C2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7837189-BD95-824C-A28D-F2B986B2C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22CC33-CC5F-CA48-B073-3F8A2D9EF1C2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37189-BD95-824C-A28D-F2B986B2C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CC33-CC5F-CA48-B073-3F8A2D9EF1C2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7189-BD95-824C-A28D-F2B986B2C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22CC33-CC5F-CA48-B073-3F8A2D9EF1C2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7837189-BD95-824C-A28D-F2B986B2C0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146" y="1395412"/>
            <a:ext cx="7448872" cy="1470025"/>
          </a:xfrm>
        </p:spPr>
        <p:txBody>
          <a:bodyPr/>
          <a:lstStyle/>
          <a:p>
            <a:r>
              <a:rPr lang="en-US" dirty="0" smtClean="0"/>
              <a:t>Service Availability Monitoring (SAM)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784" y="3005058"/>
            <a:ext cx="6400800" cy="270604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Marian Babik, David </a:t>
            </a:r>
            <a:r>
              <a:rPr lang="en-US" dirty="0" err="1" smtClean="0"/>
              <a:t>Collados</a:t>
            </a:r>
            <a:r>
              <a:rPr lang="en-US" dirty="0" smtClean="0"/>
              <a:t>, </a:t>
            </a:r>
            <a:r>
              <a:rPr lang="en-US" dirty="0" err="1" smtClean="0"/>
              <a:t>Wojciech</a:t>
            </a:r>
            <a:r>
              <a:rPr lang="en-US" dirty="0" smtClean="0"/>
              <a:t> </a:t>
            </a:r>
            <a:r>
              <a:rPr lang="en-US" dirty="0" err="1" smtClean="0"/>
              <a:t>Lapka</a:t>
            </a:r>
            <a:r>
              <a:rPr lang="en-US" dirty="0" smtClean="0"/>
              <a:t>, Pedro Andrade, </a:t>
            </a:r>
            <a:r>
              <a:rPr lang="en-US" dirty="0" err="1" smtClean="0"/>
              <a:t>Paloma</a:t>
            </a:r>
            <a:r>
              <a:rPr lang="en-US" dirty="0" smtClean="0"/>
              <a:t> </a:t>
            </a:r>
            <a:r>
              <a:rPr lang="en-US" dirty="0" err="1" smtClean="0"/>
              <a:t>Fuente</a:t>
            </a:r>
            <a:endParaRPr lang="en-US" dirty="0" smtClean="0"/>
          </a:p>
          <a:p>
            <a:r>
              <a:rPr lang="en-US" dirty="0" smtClean="0"/>
              <a:t>(CERN)</a:t>
            </a:r>
          </a:p>
          <a:p>
            <a:r>
              <a:rPr lang="en-US" dirty="0" smtClean="0"/>
              <a:t>Emir </a:t>
            </a:r>
            <a:r>
              <a:rPr lang="en-US" dirty="0" err="1" smtClean="0"/>
              <a:t>Imamagic</a:t>
            </a:r>
            <a:endParaRPr lang="en-US" dirty="0" smtClean="0"/>
          </a:p>
          <a:p>
            <a:r>
              <a:rPr lang="en-US" dirty="0" smtClean="0"/>
              <a:t>(SRCE)</a:t>
            </a:r>
          </a:p>
          <a:p>
            <a:r>
              <a:rPr lang="en-US" dirty="0" smtClean="0"/>
              <a:t>Christos </a:t>
            </a:r>
            <a:r>
              <a:rPr lang="en-US" dirty="0" err="1" smtClean="0"/>
              <a:t>Triantafyllidis</a:t>
            </a:r>
            <a:r>
              <a:rPr lang="en-US" dirty="0" smtClean="0"/>
              <a:t> (AUTH)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295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Service Tests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Single metric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Service Details page</a:t>
            </a:r>
          </a:p>
          <a:p>
            <a:pPr lvl="1"/>
            <a:r>
              <a:rPr lang="en-US" b="1" dirty="0" smtClean="0">
                <a:ea typeface="ＭＳ Ｐゴシック" pitchFamily="34" charset="-128"/>
              </a:rPr>
              <a:t>Re-schedule the next check of this </a:t>
            </a:r>
            <a:r>
              <a:rPr lang="en-US" b="1" dirty="0" smtClean="0">
                <a:ea typeface="ＭＳ Ｐゴシック" pitchFamily="34" charset="-128"/>
              </a:rPr>
              <a:t>service</a:t>
            </a:r>
          </a:p>
          <a:p>
            <a:r>
              <a:rPr lang="en-US" b="1" dirty="0" smtClean="0">
                <a:ea typeface="ＭＳ Ｐゴシック" pitchFamily="34" charset="-128"/>
              </a:rPr>
              <a:t>Important</a:t>
            </a:r>
            <a:r>
              <a:rPr lang="en-US" b="1" dirty="0" smtClean="0">
                <a:ea typeface="ＭＳ Ｐゴシック" pitchFamily="34" charset="-128"/>
              </a:rPr>
              <a:t>!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don’t force check all services on host or remote metrics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External Links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Extra Notes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red folder image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links to metric documentation</a:t>
            </a:r>
          </a:p>
          <a:p>
            <a:r>
              <a:rPr lang="en-US" dirty="0" smtClean="0">
                <a:ea typeface="ＭＳ Ｐゴシック" pitchFamily="34" charset="-128"/>
              </a:rPr>
              <a:t>Extra Actions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“bomb” image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links </a:t>
            </a:r>
            <a:r>
              <a:rPr lang="en-US" dirty="0" smtClean="0">
                <a:ea typeface="ＭＳ Ｐゴシック" pitchFamily="34" charset="-128"/>
              </a:rPr>
              <a:t>to performance </a:t>
            </a:r>
            <a:r>
              <a:rPr lang="en-US" dirty="0" smtClean="0">
                <a:ea typeface="ＭＳ Ｐゴシック" pitchFamily="34" charset="-128"/>
              </a:rPr>
              <a:t>data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 Internals</a:t>
            </a:r>
            <a:endParaRPr lang="hr-H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 Management</a:t>
            </a:r>
            <a:endParaRPr lang="hr-HR" dirty="0"/>
          </a:p>
        </p:txBody>
      </p:sp>
      <p:pic>
        <p:nvPicPr>
          <p:cNvPr id="4" name="Content Placeholder 7" descr="credential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76338" y="1719263"/>
            <a:ext cx="6791325" cy="428625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 Management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hr.srce.GridProxy</a:t>
            </a:r>
            <a:r>
              <a:rPr lang="en-US" b="1" dirty="0" smtClean="0"/>
              <a:t>-Get-*</a:t>
            </a:r>
          </a:p>
          <a:p>
            <a:pPr lvl="1"/>
            <a:r>
              <a:rPr lang="en-US" dirty="0" smtClean="0"/>
              <a:t>regenerates VOMS proxy from </a:t>
            </a:r>
            <a:r>
              <a:rPr lang="en-US" dirty="0" err="1" smtClean="0"/>
              <a:t>MyProxy</a:t>
            </a:r>
            <a:r>
              <a:rPr lang="en-US" dirty="0" smtClean="0"/>
              <a:t> credential</a:t>
            </a:r>
          </a:p>
          <a:p>
            <a:r>
              <a:rPr lang="en-US" b="1" dirty="0" err="1" smtClean="0"/>
              <a:t>hr.srce.GridProxy</a:t>
            </a:r>
            <a:r>
              <a:rPr lang="en-US" b="1" dirty="0" smtClean="0"/>
              <a:t>-Valid-*</a:t>
            </a:r>
          </a:p>
          <a:p>
            <a:pPr lvl="1"/>
            <a:r>
              <a:rPr lang="en-US" dirty="0" smtClean="0"/>
              <a:t>checks validity of VOMS proxy on </a:t>
            </a:r>
            <a:r>
              <a:rPr lang="en-US" dirty="0" err="1" smtClean="0"/>
              <a:t>Nagios</a:t>
            </a:r>
            <a:r>
              <a:rPr lang="en-US" dirty="0" smtClean="0"/>
              <a:t> host</a:t>
            </a:r>
          </a:p>
          <a:p>
            <a:pPr lvl="1"/>
            <a:r>
              <a:rPr lang="en-US" dirty="0" smtClean="0"/>
              <a:t>all metrics using proxy depend on this metric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 Management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hr.srce.MyProxy-ProxyLifetime</a:t>
            </a:r>
            <a:r>
              <a:rPr lang="en-US" b="1" dirty="0" smtClean="0"/>
              <a:t>-*</a:t>
            </a:r>
          </a:p>
          <a:p>
            <a:pPr lvl="1"/>
            <a:r>
              <a:rPr lang="en-US" dirty="0" smtClean="0"/>
              <a:t>checks validity of stored </a:t>
            </a:r>
            <a:r>
              <a:rPr lang="en-US" dirty="0" err="1" smtClean="0"/>
              <a:t>MyProxy</a:t>
            </a:r>
            <a:r>
              <a:rPr lang="en-US" dirty="0" smtClean="0"/>
              <a:t> credential</a:t>
            </a:r>
          </a:p>
          <a:p>
            <a:pPr lvl="1"/>
            <a:r>
              <a:rPr lang="en-US" dirty="0" smtClean="0"/>
              <a:t>warns admin that </a:t>
            </a:r>
            <a:r>
              <a:rPr lang="en-US" dirty="0" err="1" smtClean="0"/>
              <a:t>MyProxy</a:t>
            </a:r>
            <a:r>
              <a:rPr lang="en-US" dirty="0" smtClean="0"/>
              <a:t> should be refreshed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MSG Bridge</a:t>
            </a:r>
            <a:endParaRPr lang="hr-HR" dirty="0"/>
          </a:p>
        </p:txBody>
      </p:sp>
      <p:pic>
        <p:nvPicPr>
          <p:cNvPr id="4" name="Content Placeholder 7" descr="MSG-Nagios-Bridg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54113" y="1285875"/>
            <a:ext cx="7061200" cy="475773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MSG Bridge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ConfigCache</a:t>
            </a:r>
            <a:r>
              <a:rPr lang="en-US" dirty="0" smtClean="0">
                <a:ea typeface="ＭＳ Ｐゴシック" pitchFamily="34" charset="-128"/>
              </a:rPr>
              <a:t> 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SQLite</a:t>
            </a:r>
            <a:r>
              <a:rPr lang="en-US" dirty="0" smtClean="0">
                <a:ea typeface="ＭＳ Ｐゴシック" pitchFamily="34" charset="-128"/>
              </a:rPr>
              <a:t> database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/</a:t>
            </a:r>
            <a:r>
              <a:rPr lang="en-US" dirty="0" err="1" smtClean="0">
                <a:ea typeface="ＭＳ Ｐゴシック" pitchFamily="34" charset="-128"/>
              </a:rPr>
              <a:t>var</a:t>
            </a:r>
            <a:r>
              <a:rPr lang="en-US" dirty="0" smtClean="0">
                <a:ea typeface="ＭＳ Ｐゴシック" pitchFamily="34" charset="-128"/>
              </a:rPr>
              <a:t>/cache/</a:t>
            </a:r>
            <a:r>
              <a:rPr lang="en-US" dirty="0" err="1" smtClean="0">
                <a:ea typeface="ＭＳ Ｐゴシック" pitchFamily="34" charset="-128"/>
              </a:rPr>
              <a:t>msg</a:t>
            </a:r>
            <a:r>
              <a:rPr lang="en-US" dirty="0" smtClean="0">
                <a:ea typeface="ＭＳ Ｐゴシック" pitchFamily="34" charset="-128"/>
              </a:rPr>
              <a:t>/</a:t>
            </a:r>
            <a:r>
              <a:rPr lang="en-US" dirty="0" err="1" smtClean="0">
                <a:ea typeface="ＭＳ Ｐゴシック" pitchFamily="34" charset="-128"/>
              </a:rPr>
              <a:t>config</a:t>
            </a:r>
            <a:r>
              <a:rPr lang="en-US" dirty="0" smtClean="0">
                <a:ea typeface="ＭＳ Ｐゴシック" pitchFamily="34" charset="-128"/>
              </a:rPr>
              <a:t>-cache/</a:t>
            </a:r>
            <a:r>
              <a:rPr lang="en-US" dirty="0" err="1" smtClean="0">
                <a:ea typeface="ＭＳ Ｐゴシック" pitchFamily="34" charset="-128"/>
              </a:rPr>
              <a:t>config.db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configuration </a:t>
            </a:r>
            <a:r>
              <a:rPr lang="en-US" dirty="0" smtClean="0">
                <a:ea typeface="ＭＳ Ｐゴシック" pitchFamily="34" charset="-128"/>
              </a:rPr>
              <a:t>of local and remote </a:t>
            </a:r>
            <a:r>
              <a:rPr lang="en-US" dirty="0" smtClean="0">
                <a:ea typeface="ＭＳ Ｐゴシック" pitchFamily="34" charset="-128"/>
              </a:rPr>
              <a:t>SAM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err="1" smtClean="0">
                <a:ea typeface="ＭＳ Ｐゴシック" pitchFamily="34" charset="-128"/>
              </a:rPr>
              <a:t>MsgCache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DirQueue</a:t>
            </a:r>
            <a:r>
              <a:rPr lang="en-US" dirty="0" smtClean="0">
                <a:ea typeface="ＭＳ Ｐゴシック" pitchFamily="34" charset="-128"/>
              </a:rPr>
              <a:t>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/</a:t>
            </a:r>
            <a:r>
              <a:rPr lang="en-US" dirty="0" err="1" smtClean="0">
                <a:ea typeface="ＭＳ Ｐゴシック" pitchFamily="34" charset="-128"/>
              </a:rPr>
              <a:t>var</a:t>
            </a:r>
            <a:r>
              <a:rPr lang="en-US" dirty="0" smtClean="0">
                <a:ea typeface="ＭＳ Ｐゴシック" pitchFamily="34" charset="-128"/>
              </a:rPr>
              <a:t>/spool/</a:t>
            </a:r>
            <a:r>
              <a:rPr lang="en-US" dirty="0" err="1" smtClean="0">
                <a:ea typeface="ＭＳ Ｐゴシック" pitchFamily="34" charset="-128"/>
              </a:rPr>
              <a:t>msg</a:t>
            </a:r>
            <a:r>
              <a:rPr lang="en-US" dirty="0" smtClean="0">
                <a:ea typeface="ＭＳ Ｐゴシック" pitchFamily="34" charset="-128"/>
              </a:rPr>
              <a:t>-</a:t>
            </a:r>
            <a:r>
              <a:rPr lang="en-US" dirty="0" err="1" smtClean="0">
                <a:ea typeface="ＭＳ Ｐゴシック" pitchFamily="34" charset="-128"/>
              </a:rPr>
              <a:t>nagios</a:t>
            </a:r>
            <a:r>
              <a:rPr lang="en-US" dirty="0" smtClean="0">
                <a:ea typeface="ＭＳ Ｐゴシック" pitchFamily="34" charset="-128"/>
              </a:rPr>
              <a:t>-bridge/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results </a:t>
            </a:r>
            <a:r>
              <a:rPr lang="en-US" dirty="0" smtClean="0">
                <a:ea typeface="ＭＳ Ｐゴシック" pitchFamily="34" charset="-128"/>
              </a:rPr>
              <a:t>from metrics executed by local and remote </a:t>
            </a:r>
            <a:r>
              <a:rPr lang="en-US" dirty="0" smtClean="0">
                <a:ea typeface="ＭＳ Ｐゴシック" pitchFamily="34" charset="-128"/>
              </a:rPr>
              <a:t>SAM</a:t>
            </a:r>
            <a:endParaRPr lang="en-US" dirty="0" smtClean="0">
              <a:ea typeface="ＭＳ Ｐゴシック" pitchFamily="34" charset="-128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MSG Bridge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msg</a:t>
            </a:r>
            <a:r>
              <a:rPr lang="en-US" dirty="0" smtClean="0">
                <a:ea typeface="ＭＳ Ｐゴシック" pitchFamily="34" charset="-128"/>
              </a:rPr>
              <a:t>-to-handler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daemon subscribed to list of topics and queues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modular implementation (handler per topic/queue)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stores configuration to </a:t>
            </a:r>
            <a:r>
              <a:rPr lang="en-US" dirty="0" err="1" smtClean="0">
                <a:ea typeface="ＭＳ Ｐゴシック" pitchFamily="34" charset="-128"/>
              </a:rPr>
              <a:t>ConfigCache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stores remote metric results to </a:t>
            </a:r>
            <a:r>
              <a:rPr lang="en-US" dirty="0" err="1" smtClean="0">
                <a:ea typeface="ＭＳ Ｐゴシック" pitchFamily="34" charset="-128"/>
              </a:rPr>
              <a:t>MsgCache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MSG Bridge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ea typeface="ＭＳ Ｐゴシック" pitchFamily="34" charset="-128"/>
              </a:rPr>
              <a:t>org.egee.SendToMsg</a:t>
            </a:r>
            <a:r>
              <a:rPr lang="en-US" b="1" dirty="0" smtClean="0">
                <a:ea typeface="ＭＳ Ｐゴシック" pitchFamily="34" charset="-128"/>
              </a:rPr>
              <a:t>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publishes configuration &amp; metric results</a:t>
            </a:r>
          </a:p>
          <a:p>
            <a:r>
              <a:rPr lang="en-US" b="1" dirty="0" err="1" smtClean="0">
                <a:ea typeface="ＭＳ Ｐゴシック" pitchFamily="34" charset="-128"/>
              </a:rPr>
              <a:t>org.egee.RecvFromQueue</a:t>
            </a:r>
            <a:endParaRPr lang="en-US" b="1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imports results from local </a:t>
            </a:r>
            <a:r>
              <a:rPr lang="en-US" dirty="0" err="1" smtClean="0">
                <a:ea typeface="ＭＳ Ｐゴシック" pitchFamily="34" charset="-128"/>
              </a:rPr>
              <a:t>MsgCache</a:t>
            </a:r>
            <a:r>
              <a:rPr lang="en-US" dirty="0" smtClean="0">
                <a:ea typeface="ＭＳ Ｐゴシック" pitchFamily="34" charset="-128"/>
              </a:rPr>
              <a:t> to </a:t>
            </a:r>
            <a:r>
              <a:rPr lang="en-US" dirty="0" err="1" smtClean="0">
                <a:ea typeface="ＭＳ Ｐゴシック" pitchFamily="34" charset="-128"/>
              </a:rPr>
              <a:t>Nagios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results imported as passive checks</a:t>
            </a:r>
          </a:p>
          <a:p>
            <a:r>
              <a:rPr lang="en-US" b="1" dirty="0" err="1" smtClean="0">
                <a:ea typeface="ＭＳ Ｐゴシック" pitchFamily="34" charset="-128"/>
              </a:rPr>
              <a:t>org.egee.ConfigCheck</a:t>
            </a:r>
            <a:endParaRPr lang="en-US" b="1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checks if new remote configuration is available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Availability Monitoring</a:t>
            </a:r>
          </a:p>
          <a:p>
            <a:r>
              <a:rPr lang="en-US" dirty="0" err="1" smtClean="0"/>
              <a:t>MyEGI</a:t>
            </a:r>
            <a:endParaRPr lang="en-US" dirty="0" smtClean="0"/>
          </a:p>
          <a:p>
            <a:r>
              <a:rPr lang="en-US" dirty="0" err="1" smtClean="0"/>
              <a:t>Nagios</a:t>
            </a:r>
            <a:r>
              <a:rPr lang="en-US" dirty="0" smtClean="0"/>
              <a:t> web interface</a:t>
            </a:r>
          </a:p>
          <a:p>
            <a:r>
              <a:rPr lang="en-US" dirty="0" smtClean="0"/>
              <a:t>SAM internals</a:t>
            </a:r>
          </a:p>
        </p:txBody>
      </p:sp>
    </p:spTree>
    <p:extLst>
      <p:ext uri="{BB962C8B-B14F-4D97-AF65-F5344CB8AC3E}">
        <p14:creationId xmlns:p14="http://schemas.microsoft.com/office/powerpoint/2010/main" xmlns="" val="14177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MyEGI</a:t>
            </a:r>
            <a:r>
              <a:rPr lang="en-US" dirty="0" smtClean="0"/>
              <a:t> Bridge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ea typeface="ＭＳ Ｐゴシック" pitchFamily="34" charset="-128"/>
              </a:rPr>
              <a:t>org.egee.ATPSync</a:t>
            </a:r>
            <a:endParaRPr lang="en-US" b="1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synchronizes the local ATP with the central ATP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log in /</a:t>
            </a:r>
            <a:r>
              <a:rPr lang="en-US" dirty="0" err="1" smtClean="0">
                <a:ea typeface="ＭＳ Ｐゴシック" pitchFamily="34" charset="-128"/>
              </a:rPr>
              <a:t>var</a:t>
            </a:r>
            <a:r>
              <a:rPr lang="en-US" dirty="0" smtClean="0">
                <a:ea typeface="ＭＳ Ｐゴシック" pitchFamily="34" charset="-128"/>
              </a:rPr>
              <a:t>/log/</a:t>
            </a:r>
            <a:r>
              <a:rPr lang="en-US" dirty="0" err="1" smtClean="0">
                <a:ea typeface="ＭＳ Ｐゴシック" pitchFamily="34" charset="-128"/>
              </a:rPr>
              <a:t>atp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hr-HR" b="1" dirty="0" err="1" smtClean="0">
                <a:ea typeface="ＭＳ Ｐゴシック" pitchFamily="34" charset="-128"/>
              </a:rPr>
              <a:t>org.egee</a:t>
            </a:r>
            <a:r>
              <a:rPr lang="hr-HR" b="1" dirty="0" smtClean="0">
                <a:ea typeface="ＭＳ Ｐゴシック" pitchFamily="34" charset="-128"/>
              </a:rPr>
              <a:t>.</a:t>
            </a:r>
            <a:r>
              <a:rPr lang="en-US" b="1" dirty="0" smtClean="0">
                <a:ea typeface="ＭＳ Ｐゴシック" pitchFamily="34" charset="-128"/>
              </a:rPr>
              <a:t>MDDB</a:t>
            </a:r>
            <a:r>
              <a:rPr lang="hr-HR" b="1" dirty="0" err="1" smtClean="0">
                <a:ea typeface="ＭＳ Ｐゴシック" pitchFamily="34" charset="-128"/>
              </a:rPr>
              <a:t>Sync</a:t>
            </a:r>
            <a:endParaRPr lang="en-US" b="1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synchronizes the local MDDB with the central MDDB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log in /</a:t>
            </a:r>
            <a:r>
              <a:rPr lang="en-US" dirty="0" err="1" smtClean="0">
                <a:ea typeface="ＭＳ Ｐゴシック" pitchFamily="34" charset="-128"/>
              </a:rPr>
              <a:t>var</a:t>
            </a:r>
            <a:r>
              <a:rPr lang="en-US" dirty="0" smtClean="0">
                <a:ea typeface="ＭＳ Ｐゴシック" pitchFamily="34" charset="-128"/>
              </a:rPr>
              <a:t>/log/</a:t>
            </a:r>
            <a:r>
              <a:rPr lang="en-US" dirty="0" err="1" smtClean="0">
                <a:ea typeface="ＭＳ Ｐゴシック" pitchFamily="34" charset="-128"/>
              </a:rPr>
              <a:t>mddb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MyEGI</a:t>
            </a:r>
            <a:r>
              <a:rPr lang="en-US" dirty="0" smtClean="0"/>
              <a:t> Bridge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ea typeface="ＭＳ Ｐゴシック" pitchFamily="34" charset="-128"/>
              </a:rPr>
              <a:t>org.egee.SendToMetricStore</a:t>
            </a:r>
            <a:endParaRPr lang="en-US" b="1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publishes </a:t>
            </a:r>
            <a:r>
              <a:rPr lang="en-US" dirty="0" err="1" smtClean="0">
                <a:ea typeface="ＭＳ Ｐゴシック" pitchFamily="34" charset="-128"/>
              </a:rPr>
              <a:t>Nagios</a:t>
            </a:r>
            <a:r>
              <a:rPr lang="en-US" dirty="0" smtClean="0">
                <a:ea typeface="ＭＳ Ｐゴシック" pitchFamily="34" charset="-128"/>
              </a:rPr>
              <a:t> results to MRS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if critical no data in </a:t>
            </a:r>
            <a:r>
              <a:rPr lang="en-US" dirty="0" err="1" smtClean="0">
                <a:ea typeface="ＭＳ Ｐゴシック" pitchFamily="34" charset="-128"/>
              </a:rPr>
              <a:t>MyEGI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hr-HR" b="1" dirty="0" smtClean="0">
                <a:ea typeface="ＭＳ Ｐゴシック" pitchFamily="34" charset="-128"/>
              </a:rPr>
              <a:t>org.egee.MrsCheckMissingProbes</a:t>
            </a:r>
            <a:endParaRPr lang="en-US" b="1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checks if the metric results are loaded to MRS</a:t>
            </a:r>
          </a:p>
          <a:p>
            <a:pPr lvl="1"/>
            <a:r>
              <a:rPr lang="hr-HR" dirty="0" smtClean="0">
                <a:ea typeface="ＭＳ Ｐゴシック" pitchFamily="34" charset="-128"/>
              </a:rPr>
              <a:t>https://tomtools.cern.ch/confluence/display/SAM/Probes+testing+Nagios+instance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CE Tests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ea typeface="ＭＳ Ｐゴシック" pitchFamily="34" charset="-128"/>
              </a:rPr>
              <a:t>org.sam.CE-</a:t>
            </a:r>
            <a:r>
              <a:rPr lang="hr-HR" b="1" dirty="0" err="1" smtClean="0">
                <a:ea typeface="ＭＳ Ｐゴシック" pitchFamily="34" charset="-128"/>
              </a:rPr>
              <a:t>JobStatus</a:t>
            </a:r>
            <a:endParaRPr lang="en-US" b="1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associated with each CE service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submits </a:t>
            </a:r>
            <a:r>
              <a:rPr lang="hr-HR" dirty="0" smtClean="0">
                <a:ea typeface="ＭＳ Ｐゴシック" pitchFamily="34" charset="-128"/>
              </a:rPr>
              <a:t>SAM WN </a:t>
            </a:r>
            <a:r>
              <a:rPr lang="en-US" dirty="0" smtClean="0">
                <a:ea typeface="ＭＳ Ｐゴシック" pitchFamily="34" charset="-128"/>
              </a:rPr>
              <a:t>job </a:t>
            </a:r>
            <a:r>
              <a:rPr lang="hr-HR" dirty="0" err="1" smtClean="0">
                <a:ea typeface="ＭＳ Ｐゴシック" pitchFamily="34" charset="-128"/>
              </a:rPr>
              <a:t>via</a:t>
            </a:r>
            <a:r>
              <a:rPr lang="hr-HR" dirty="0" smtClean="0">
                <a:ea typeface="ＭＳ Ｐゴシック" pitchFamily="34" charset="-128"/>
              </a:rPr>
              <a:t> WMS </a:t>
            </a:r>
            <a:r>
              <a:rPr lang="en-US" dirty="0" smtClean="0">
                <a:ea typeface="ＭＳ Ｐゴシック" pitchFamily="34" charset="-128"/>
              </a:rPr>
              <a:t>&amp; holds status of submitted job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WN probes communicate back via MSG</a:t>
            </a:r>
          </a:p>
          <a:p>
            <a:r>
              <a:rPr lang="en-US" b="1" dirty="0" err="1" smtClean="0">
                <a:ea typeface="ＭＳ Ｐゴシック" pitchFamily="34" charset="-128"/>
              </a:rPr>
              <a:t>org.sam.CE-JobMonit</a:t>
            </a:r>
            <a:endParaRPr lang="en-US" b="1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associated with </a:t>
            </a:r>
            <a:r>
              <a:rPr lang="en-US" dirty="0" err="1" smtClean="0">
                <a:ea typeface="ＭＳ Ｐゴシック" pitchFamily="34" charset="-128"/>
              </a:rPr>
              <a:t>Nagios</a:t>
            </a:r>
            <a:r>
              <a:rPr lang="en-US" dirty="0" smtClean="0">
                <a:ea typeface="ＭＳ Ｐゴシック" pitchFamily="34" charset="-128"/>
              </a:rPr>
              <a:t> server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updates status of all </a:t>
            </a:r>
            <a:r>
              <a:rPr lang="en-US" dirty="0" err="1" smtClean="0">
                <a:ea typeface="ＭＳ Ｐゴシック" pitchFamily="34" charset="-128"/>
              </a:rPr>
              <a:t>org.sam.CE-JobStatus</a:t>
            </a:r>
            <a:r>
              <a:rPr lang="en-US" dirty="0" smtClean="0">
                <a:ea typeface="ＭＳ Ｐゴシック" pitchFamily="34" charset="-128"/>
              </a:rPr>
              <a:t> probes on </a:t>
            </a:r>
            <a:r>
              <a:rPr lang="en-US" dirty="0" err="1" smtClean="0">
                <a:ea typeface="ＭＳ Ｐゴシック" pitchFamily="34" charset="-128"/>
              </a:rPr>
              <a:t>Nagios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CE Tests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ea typeface="ＭＳ Ｐゴシック" pitchFamily="34" charset="-128"/>
              </a:rPr>
              <a:t>org.sam.CE-</a:t>
            </a:r>
            <a:r>
              <a:rPr lang="hr-HR" b="1" dirty="0" err="1" smtClean="0">
                <a:ea typeface="ＭＳ Ｐゴシック" pitchFamily="34" charset="-128"/>
              </a:rPr>
              <a:t>JobSubmit</a:t>
            </a:r>
            <a:endParaRPr lang="en-US" b="1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associated with each CE service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holds the final state of SAM WN job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passive check updated by </a:t>
            </a:r>
            <a:r>
              <a:rPr lang="en-US" dirty="0" err="1" smtClean="0">
                <a:ea typeface="ＭＳ Ｐゴシック" pitchFamily="34" charset="-128"/>
              </a:rPr>
              <a:t>org.sam.CE-JobMonit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b="1" dirty="0" err="1" smtClean="0">
                <a:ea typeface="ＭＳ Ｐゴシック" pitchFamily="34" charset="-128"/>
              </a:rPr>
              <a:t>org.sam.WN</a:t>
            </a:r>
            <a:r>
              <a:rPr lang="en-US" b="1" dirty="0" smtClean="0">
                <a:ea typeface="ＭＳ Ｐゴシック" pitchFamily="34" charset="-128"/>
              </a:rPr>
              <a:t>-*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individual WN metrics (equivalent to old SAM)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passive checks updated via </a:t>
            </a:r>
            <a:r>
              <a:rPr lang="en-US" dirty="0" smtClean="0">
                <a:ea typeface="ＭＳ Ｐゴシック" pitchFamily="34" charset="-128"/>
              </a:rPr>
              <a:t>MSG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SAM documentation</a:t>
            </a:r>
          </a:p>
          <a:p>
            <a:pPr lvl="1"/>
            <a:r>
              <a:rPr lang="en-US" dirty="0" smtClean="0"/>
              <a:t>https://tomtools.cern.ch/confluence/display/SAMDOC</a:t>
            </a:r>
          </a:p>
          <a:p>
            <a:r>
              <a:rPr lang="en-US" dirty="0" smtClean="0"/>
              <a:t>EGI SAM documentation</a:t>
            </a:r>
          </a:p>
          <a:p>
            <a:pPr lvl="1"/>
            <a:r>
              <a:rPr lang="en-US" dirty="0" smtClean="0"/>
              <a:t>https://wiki.egi.eu/wiki/SAM</a:t>
            </a:r>
          </a:p>
          <a:p>
            <a:r>
              <a:rPr lang="en-US" dirty="0" smtClean="0"/>
              <a:t>SAM instances</a:t>
            </a:r>
          </a:p>
          <a:p>
            <a:pPr lvl="1"/>
            <a:r>
              <a:rPr lang="en-US" dirty="0" smtClean="0"/>
              <a:t>https://</a:t>
            </a:r>
            <a:r>
              <a:rPr lang="en-US" dirty="0" smtClean="0"/>
              <a:t>wiki.egi.eu/wiki/SAM_Instances</a:t>
            </a:r>
          </a:p>
          <a:p>
            <a:pPr lvl="1"/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9/22/2011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SAM Framework and Nagios Probes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Availability Monitoring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for distributed monitoring</a:t>
            </a:r>
          </a:p>
          <a:p>
            <a:pPr lvl="1"/>
            <a:r>
              <a:rPr lang="en-US" dirty="0" smtClean="0"/>
              <a:t>submission, transport, storage and visualization of probes </a:t>
            </a:r>
          </a:p>
          <a:p>
            <a:pPr lvl="1"/>
            <a:r>
              <a:rPr lang="en-US" dirty="0" smtClean="0"/>
              <a:t>relies on existing technologies (</a:t>
            </a:r>
            <a:r>
              <a:rPr lang="en-US" dirty="0" err="1" smtClean="0"/>
              <a:t>Nagios</a:t>
            </a:r>
            <a:r>
              <a:rPr lang="en-US" dirty="0" smtClean="0"/>
              <a:t>, </a:t>
            </a:r>
            <a:r>
              <a:rPr lang="en-US" dirty="0" err="1" smtClean="0"/>
              <a:t>ActiveMQ</a:t>
            </a:r>
            <a:r>
              <a:rPr lang="en-US" dirty="0" smtClean="0"/>
              <a:t>, </a:t>
            </a:r>
            <a:r>
              <a:rPr lang="en-US" dirty="0" err="1" smtClean="0"/>
              <a:t>Django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deployed at each NGI</a:t>
            </a:r>
          </a:p>
          <a:p>
            <a:r>
              <a:rPr lang="en-US" dirty="0" smtClean="0"/>
              <a:t>Results are used to measure the availability and reliability of EGI </a:t>
            </a:r>
            <a:r>
              <a:rPr lang="en-US" dirty="0" smtClean="0"/>
              <a:t>sites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 grid monitoring (SAM-</a:t>
            </a:r>
            <a:r>
              <a:rPr lang="en-US" dirty="0" err="1" smtClean="0"/>
              <a:t>Gridmon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central services (Web, API, availability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http://grid-monitoring.cern.ch/myegi/</a:t>
            </a:r>
            <a:endParaRPr lang="en-US" dirty="0" smtClean="0"/>
          </a:p>
          <a:p>
            <a:r>
              <a:rPr lang="en-US" dirty="0" smtClean="0"/>
              <a:t>SAM-Nagios</a:t>
            </a:r>
          </a:p>
          <a:p>
            <a:pPr lvl="1"/>
            <a:r>
              <a:rPr lang="en-US" dirty="0" smtClean="0"/>
              <a:t>Monitoring platform supporting multiple </a:t>
            </a:r>
            <a:r>
              <a:rPr lang="en-US" dirty="0" smtClean="0"/>
              <a:t>configurations</a:t>
            </a:r>
            <a:endParaRPr lang="en-US" dirty="0" smtClean="0"/>
          </a:p>
          <a:p>
            <a:pPr lvl="2"/>
            <a:r>
              <a:rPr lang="en-US" b="1" dirty="0" smtClean="0"/>
              <a:t>NGI-Nagios</a:t>
            </a:r>
          </a:p>
          <a:p>
            <a:pPr lvl="2"/>
            <a:r>
              <a:rPr lang="en-US" dirty="0" smtClean="0"/>
              <a:t>VO-</a:t>
            </a:r>
            <a:r>
              <a:rPr lang="en-US" dirty="0" err="1" smtClean="0"/>
              <a:t>Nagios</a:t>
            </a:r>
            <a:endParaRPr lang="en-US" baseline="30000" dirty="0" smtClean="0"/>
          </a:p>
          <a:p>
            <a:pPr lvl="2"/>
            <a:r>
              <a:rPr lang="en-US" dirty="0" smtClean="0"/>
              <a:t>Site-Nagios</a:t>
            </a:r>
          </a:p>
          <a:p>
            <a:pPr lvl="2"/>
            <a:r>
              <a:rPr lang="en-US" dirty="0" smtClean="0"/>
              <a:t>Operations Tools-Nagios (ops-monitor)</a:t>
            </a:r>
          </a:p>
        </p:txBody>
      </p:sp>
    </p:spTree>
    <p:extLst>
      <p:ext uri="{BB962C8B-B14F-4D97-AF65-F5344CB8AC3E}">
        <p14:creationId xmlns:p14="http://schemas.microsoft.com/office/powerpoint/2010/main" xmlns="" val="22889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6" name="Content Placeholder 5" descr="SAM_Arch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0778" r="-10778"/>
          <a:stretch>
            <a:fillRect/>
          </a:stretch>
        </p:blipFill>
        <p:spPr>
          <a:xfrm>
            <a:off x="0" y="1417638"/>
            <a:ext cx="8838232" cy="4860687"/>
          </a:xfrm>
        </p:spPr>
      </p:pic>
    </p:spTree>
    <p:extLst>
      <p:ext uri="{BB962C8B-B14F-4D97-AF65-F5344CB8AC3E}">
        <p14:creationId xmlns:p14="http://schemas.microsoft.com/office/powerpoint/2010/main" xmlns="" val="37026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NGI deploys NGI-</a:t>
            </a:r>
            <a:r>
              <a:rPr lang="en-US" dirty="0" err="1" smtClean="0"/>
              <a:t>Nagios</a:t>
            </a:r>
            <a:endParaRPr lang="en-US" dirty="0" smtClean="0"/>
          </a:p>
          <a:p>
            <a:r>
              <a:rPr lang="en-US" b="1" dirty="0" smtClean="0"/>
              <a:t>32</a:t>
            </a:r>
            <a:r>
              <a:rPr lang="en-US" dirty="0" smtClean="0"/>
              <a:t> instances</a:t>
            </a:r>
          </a:p>
          <a:p>
            <a:pPr lvl="1"/>
            <a:r>
              <a:rPr lang="hr-HR" dirty="0" smtClean="0"/>
              <a:t>32 </a:t>
            </a:r>
            <a:r>
              <a:rPr lang="hr-HR" dirty="0" err="1" smtClean="0"/>
              <a:t>NGIs</a:t>
            </a:r>
            <a:r>
              <a:rPr lang="hr-HR" dirty="0" smtClean="0"/>
              <a:t>/</a:t>
            </a:r>
            <a:r>
              <a:rPr lang="hr-HR" dirty="0" err="1" smtClean="0"/>
              <a:t>ROCs</a:t>
            </a:r>
            <a:r>
              <a:rPr lang="hr-HR" dirty="0" smtClean="0"/>
              <a:t>/</a:t>
            </a:r>
            <a:r>
              <a:rPr lang="hr-HR" dirty="0" err="1" smtClean="0"/>
              <a:t>EIROs</a:t>
            </a:r>
            <a:r>
              <a:rPr lang="hr-HR" dirty="0" smtClean="0"/>
              <a:t> </a:t>
            </a:r>
            <a:r>
              <a:rPr lang="en-US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smtClean="0"/>
              <a:t>3 </a:t>
            </a:r>
            <a:r>
              <a:rPr lang="hr-HR" dirty="0" err="1" smtClean="0"/>
              <a:t>external</a:t>
            </a:r>
            <a:r>
              <a:rPr lang="hr-HR" dirty="0" smtClean="0"/>
              <a:t> regions (Canada, IGALC </a:t>
            </a:r>
            <a:r>
              <a:rPr lang="hr-HR" dirty="0" err="1" smtClean="0"/>
              <a:t>and</a:t>
            </a:r>
            <a:r>
              <a:rPr lang="hr-HR" dirty="0" smtClean="0"/>
              <a:t> LA)</a:t>
            </a:r>
            <a:endParaRPr lang="en-US" dirty="0" smtClean="0"/>
          </a:p>
          <a:p>
            <a:r>
              <a:rPr lang="en-US" dirty="0" smtClean="0"/>
              <a:t>List of instances</a:t>
            </a:r>
          </a:p>
          <a:p>
            <a:pPr lvl="1"/>
            <a:r>
              <a:rPr lang="en-US" dirty="0" smtClean="0"/>
              <a:t>https://wiki.egi.eu/wiki/SAM_Instances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889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MyEGI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Visualization tool for monitoring the grid infrastructure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replaces the SAM Portal and programmatic interfaces (PI)s</a:t>
            </a:r>
          </a:p>
          <a:p>
            <a:r>
              <a:rPr lang="en-US" dirty="0" smtClean="0">
                <a:ea typeface="ＭＳ Ｐゴシック" pitchFamily="34" charset="-128"/>
              </a:rPr>
              <a:t>Provides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status and history of services and sites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v</a:t>
            </a:r>
            <a:r>
              <a:rPr lang="en-US" dirty="0" smtClean="0">
                <a:ea typeface="ＭＳ Ｐゴシック" pitchFamily="34" charset="-128"/>
              </a:rPr>
              <a:t>isualization of services &amp; sites availabilities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gridmap</a:t>
            </a:r>
            <a:r>
              <a:rPr lang="en-US" dirty="0" smtClean="0">
                <a:ea typeface="ＭＳ Ｐゴシック" pitchFamily="34" charset="-128"/>
              </a:rPr>
              <a:t> style views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web services for data export in JSON/XML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9/22/2011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SAM Framework and Nagios Probes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Nagios</a:t>
            </a:r>
            <a:r>
              <a:rPr lang="en-US" dirty="0" smtClean="0"/>
              <a:t> Web Interface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 err="1" smtClean="0"/>
              <a:t>Nagios</a:t>
            </a:r>
            <a:r>
              <a:rPr lang="en-US" dirty="0" smtClean="0"/>
              <a:t> component</a:t>
            </a:r>
          </a:p>
          <a:p>
            <a:r>
              <a:rPr lang="en-US" dirty="0" smtClean="0"/>
              <a:t>Provides</a:t>
            </a:r>
          </a:p>
          <a:p>
            <a:pPr lvl="1"/>
            <a:r>
              <a:rPr lang="en-US" dirty="0" smtClean="0"/>
              <a:t>host and services status</a:t>
            </a:r>
          </a:p>
          <a:p>
            <a:pPr lvl="1"/>
            <a:r>
              <a:rPr lang="en-US" dirty="0" smtClean="0"/>
              <a:t>scheduling service tests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Service Tests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Who can schedule tests?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GOCDB contacts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site </a:t>
            </a:r>
            <a:r>
              <a:rPr lang="en-US" dirty="0" err="1" smtClean="0">
                <a:ea typeface="ＭＳ Ｐゴシック" pitchFamily="34" charset="-128"/>
              </a:rPr>
              <a:t>admins</a:t>
            </a:r>
            <a:r>
              <a:rPr lang="en-US" dirty="0" smtClean="0">
                <a:ea typeface="ＭＳ Ｐゴシック" pitchFamily="34" charset="-128"/>
              </a:rPr>
              <a:t> (</a:t>
            </a:r>
            <a:r>
              <a:rPr lang="en-US" dirty="0" err="1" smtClean="0">
                <a:ea typeface="ＭＳ Ｐゴシック" pitchFamily="34" charset="-128"/>
              </a:rPr>
              <a:t>get_site_list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regional operators</a:t>
            </a:r>
            <a:r>
              <a:rPr lang="en-US" dirty="0" smtClean="0">
                <a:ea typeface="ＭＳ Ｐゴシック" pitchFamily="34" charset="-128"/>
              </a:rPr>
              <a:t> (</a:t>
            </a:r>
            <a:r>
              <a:rPr lang="en-US" dirty="0" err="1" smtClean="0">
                <a:ea typeface="ＭＳ Ｐゴシック" pitchFamily="34" charset="-128"/>
              </a:rPr>
              <a:t>get_roc_contacts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All </a:t>
            </a:r>
            <a:r>
              <a:rPr lang="en-US" dirty="0" smtClean="0">
                <a:ea typeface="ＭＳ Ｐゴシック" pitchFamily="34" charset="-128"/>
              </a:rPr>
              <a:t>services on a host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Host Details page</a:t>
            </a:r>
          </a:p>
          <a:p>
            <a:pPr lvl="1"/>
            <a:r>
              <a:rPr lang="en-US" b="1" dirty="0" smtClean="0">
                <a:ea typeface="ＭＳ Ｐゴシック" pitchFamily="34" charset="-128"/>
              </a:rPr>
              <a:t>Schedule a check of all services on this </a:t>
            </a:r>
            <a:r>
              <a:rPr lang="en-US" b="1" dirty="0" smtClean="0">
                <a:ea typeface="ＭＳ Ｐゴシック" pitchFamily="34" charset="-128"/>
              </a:rPr>
              <a:t>host</a:t>
            </a:r>
            <a:endParaRPr lang="en-US" b="1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18605</TotalTime>
  <Words>594</Words>
  <Application>Microsoft Office PowerPoint</Application>
  <PresentationFormat>On-screen Show (4:3)</PresentationFormat>
  <Paragraphs>149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EGI-InSPIRE 2</vt:lpstr>
      <vt:lpstr>Service Availability Monitoring (SAM)</vt:lpstr>
      <vt:lpstr>Overview</vt:lpstr>
      <vt:lpstr>Service Availability Monitoring</vt:lpstr>
      <vt:lpstr>Components</vt:lpstr>
      <vt:lpstr>Architecture</vt:lpstr>
      <vt:lpstr>Deployment</vt:lpstr>
      <vt:lpstr>MyEGI</vt:lpstr>
      <vt:lpstr>Nagios Web Interface</vt:lpstr>
      <vt:lpstr>Scheduling Service Tests</vt:lpstr>
      <vt:lpstr>Scheduling Service Tests</vt:lpstr>
      <vt:lpstr>External Links</vt:lpstr>
      <vt:lpstr>SAM Internals</vt:lpstr>
      <vt:lpstr>Credential Management</vt:lpstr>
      <vt:lpstr>Credential Management</vt:lpstr>
      <vt:lpstr>Credential Management</vt:lpstr>
      <vt:lpstr>MSG Bridge</vt:lpstr>
      <vt:lpstr>MSG Bridge</vt:lpstr>
      <vt:lpstr>MSG Bridge</vt:lpstr>
      <vt:lpstr>MSG Bridge</vt:lpstr>
      <vt:lpstr>MyEGI Bridge</vt:lpstr>
      <vt:lpstr>MyEGI Bridge</vt:lpstr>
      <vt:lpstr>SAM CE Tests</vt:lpstr>
      <vt:lpstr>SAM CE Tests</vt:lpstr>
      <vt:lpstr>References</vt:lpstr>
      <vt:lpstr>Thank you!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</dc:title>
  <dc:creator>Marian Babik</dc:creator>
  <cp:lastModifiedBy>Emir Imamagic</cp:lastModifiedBy>
  <cp:revision>155</cp:revision>
  <dcterms:created xsi:type="dcterms:W3CDTF">2011-09-07T11:25:29Z</dcterms:created>
  <dcterms:modified xsi:type="dcterms:W3CDTF">2011-09-22T09:46:33Z</dcterms:modified>
</cp:coreProperties>
</file>