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sldIdLst>
    <p:sldId id="256" r:id="rId2"/>
    <p:sldId id="262" r:id="rId3"/>
    <p:sldId id="263" r:id="rId4"/>
    <p:sldId id="257" r:id="rId5"/>
    <p:sldId id="258" r:id="rId6"/>
    <p:sldId id="259" r:id="rId7"/>
    <p:sldId id="260" r:id="rId8"/>
    <p:sldId id="26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9/20/2011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6" name="Group 21"/>
          <p:cNvGrpSpPr>
            <a:grpSpLocks/>
          </p:cNvGrpSpPr>
          <p:nvPr userDrawn="1"/>
        </p:nvGrpSpPr>
        <p:grpSpPr bwMode="auto">
          <a:xfrm>
            <a:off x="0" y="0"/>
            <a:ext cx="9215438" cy="1081088"/>
            <a:chOff x="-1" y="0"/>
            <a:chExt cx="9215439" cy="1081088"/>
          </a:xfrm>
        </p:grpSpPr>
        <p:sp>
          <p:nvSpPr>
            <p:cNvPr id="7"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8" name="Picture 5"/>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0"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grpSp>
      <p:pic>
        <p:nvPicPr>
          <p:cNvPr id="12" name="Picture 3"/>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53752"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62136" y="637667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9/20/2011</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9/20/2011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9/20/2011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 Box 2"/>
          <p:cNvSpPr txBox="1">
            <a:spLocks noChangeArrowheads="1"/>
          </p:cNvSpPr>
          <p:nvPr/>
        </p:nvSpPr>
        <p:spPr bwMode="auto">
          <a:xfrm>
            <a:off x="0" y="6308725"/>
            <a:ext cx="9144000" cy="5492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grpSp>
        <p:nvGrpSpPr>
          <p:cNvPr id="1027" name="Group 12"/>
          <p:cNvGrpSpPr>
            <a:grpSpLocks/>
          </p:cNvGrpSpPr>
          <p:nvPr/>
        </p:nvGrpSpPr>
        <p:grpSpPr bwMode="auto">
          <a:xfrm>
            <a:off x="0" y="0"/>
            <a:ext cx="9144000" cy="1044575"/>
            <a:chOff x="-1" y="0"/>
            <a:chExt cx="9144001" cy="1044575"/>
          </a:xfrm>
        </p:grpSpPr>
        <p:sp>
          <p:nvSpPr>
            <p:cNvPr id="8" name="Rectangle 4"/>
            <p:cNvSpPr>
              <a:spLocks noChangeArrowheads="1"/>
            </p:cNvSpPr>
            <p:nvPr userDrawn="1"/>
          </p:nvSpPr>
          <p:spPr bwMode="auto">
            <a:xfrm>
              <a:off x="-1" y="0"/>
              <a:ext cx="9144001" cy="1044575"/>
            </a:xfrm>
            <a:prstGeom prst="rect">
              <a:avLst/>
            </a:pr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036" name="Picture 5"/>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pic>
        <p:sp>
          <p:nvSpPr>
            <p:cNvPr id="10"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a:latin typeface="+mn-lt"/>
              </a:endParaRPr>
            </a:p>
          </p:txBody>
        </p:sp>
        <p:sp>
          <p:nvSpPr>
            <p:cNvPr id="11" name="Freeform 7"/>
            <p:cNvSpPr>
              <a:spLocks noChangeArrowheads="1"/>
            </p:cNvSpPr>
            <p:nvPr/>
          </p:nvSpPr>
          <p:spPr bwMode="auto">
            <a:xfrm>
              <a:off x="1619249" y="0"/>
              <a:ext cx="1800225" cy="979488"/>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a:latin typeface="+mn-lt"/>
              </a:endParaRPr>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9/20/2011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86538"/>
            <a:ext cx="1447800" cy="27940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605588"/>
            <a:ext cx="2286000" cy="27940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EGI Central Accounting</a:t>
            </a:r>
            <a:endParaRPr lang="en-GB" dirty="0"/>
          </a:p>
        </p:txBody>
      </p:sp>
      <p:sp>
        <p:nvSpPr>
          <p:cNvPr id="5" name="Subtitle 4"/>
          <p:cNvSpPr>
            <a:spLocks noGrp="1"/>
          </p:cNvSpPr>
          <p:nvPr>
            <p:ph type="subTitle" idx="1"/>
          </p:nvPr>
        </p:nvSpPr>
        <p:spPr>
          <a:xfrm>
            <a:off x="1331640" y="3886200"/>
            <a:ext cx="7272808" cy="1343000"/>
          </a:xfrm>
        </p:spPr>
        <p:txBody>
          <a:bodyPr/>
          <a:lstStyle/>
          <a:p>
            <a:r>
              <a:rPr lang="en-GB" dirty="0" smtClean="0"/>
              <a:t>John Gordon</a:t>
            </a:r>
          </a:p>
          <a:p>
            <a:endParaRPr lang="en-GB" dirty="0"/>
          </a:p>
          <a:p>
            <a:r>
              <a:rPr lang="en-GB" dirty="0" smtClean="0"/>
              <a:t>EGI TF 2011, Lyon</a:t>
            </a:r>
            <a:endParaRPr lang="en-GB" dirty="0"/>
          </a:p>
        </p:txBody>
      </p:sp>
      <p:sp>
        <p:nvSpPr>
          <p:cNvPr id="3076" name="Date Placeholder 3"/>
          <p:cNvSpPr>
            <a:spLocks noGrp="1"/>
          </p:cNvSpPr>
          <p:nvPr>
            <p:ph type="dt" sz="half"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1887163-61FB-4675-9153-F0293FEAB010}" type="datetime1">
              <a:rPr lang="en-US">
                <a:solidFill>
                  <a:schemeClr val="bg1"/>
                </a:solidFill>
                <a:latin typeface="Arial" pitchFamily="34" charset="0"/>
              </a:rPr>
              <a:pPr fontAlgn="base">
                <a:spcBef>
                  <a:spcPct val="0"/>
                </a:spcBef>
                <a:spcAft>
                  <a:spcPct val="0"/>
                </a:spcAft>
              </a:pPr>
              <a:t>9/20/2011</a:t>
            </a:fld>
            <a:endParaRPr lang="en-US" dirty="0">
              <a:solidFill>
                <a:schemeClr val="bg1"/>
              </a:solidFill>
              <a:latin typeface="Arial" pitchFamily="34" charset="0"/>
            </a:endParaRPr>
          </a:p>
        </p:txBody>
      </p:sp>
      <p:sp>
        <p:nvSpPr>
          <p:cNvPr id="3077" name="Footer Placeholder 5"/>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US">
              <a:solidFill>
                <a:schemeClr val="bg1"/>
              </a:solidFill>
              <a:latin typeface="Arial" pitchFamily="34" charset="0"/>
            </a:endParaRPr>
          </a:p>
        </p:txBody>
      </p:sp>
      <p:sp>
        <p:nvSpPr>
          <p:cNvPr id="3078" name="Slide Number Placeholder 4"/>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F096EC-15E1-45F9-B167-FBE36F0982FF}" type="slidenum">
              <a:rPr lang="en-US">
                <a:solidFill>
                  <a:schemeClr val="bg1"/>
                </a:solidFill>
                <a:latin typeface="Arial" pitchFamily="34" charset="0"/>
              </a:rPr>
              <a:pPr fontAlgn="base">
                <a:spcBef>
                  <a:spcPct val="0"/>
                </a:spcBef>
                <a:spcAft>
                  <a:spcPct val="0"/>
                </a:spcAft>
              </a:pPr>
              <a:t>1</a:t>
            </a:fld>
            <a:endParaRPr lang="en-US">
              <a:solidFill>
                <a:schemeClr val="bg1"/>
              </a:solidFill>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Architecture</a:t>
            </a:r>
            <a:endParaRPr lang="en-US" dirty="0"/>
          </a:p>
        </p:txBody>
      </p:sp>
      <p:sp>
        <p:nvSpPr>
          <p:cNvPr id="3" name="Content Placeholder 2"/>
          <p:cNvSpPr>
            <a:spLocks noGrp="1"/>
          </p:cNvSpPr>
          <p:nvPr>
            <p:ph idx="1"/>
          </p:nvPr>
        </p:nvSpPr>
        <p:spPr>
          <a:xfrm>
            <a:off x="179512" y="1412776"/>
            <a:ext cx="8712968" cy="4608512"/>
          </a:xfrm>
        </p:spPr>
        <p:txBody>
          <a:bodyPr/>
          <a:lstStyle/>
          <a:p>
            <a:endParaRPr lang="en-US" dirty="0"/>
          </a:p>
        </p:txBody>
      </p:sp>
      <p:sp>
        <p:nvSpPr>
          <p:cNvPr id="4" name="Rounded Rectangle 3"/>
          <p:cNvSpPr/>
          <p:nvPr/>
        </p:nvSpPr>
        <p:spPr bwMode="auto">
          <a:xfrm>
            <a:off x="2915816" y="2276872"/>
            <a:ext cx="1487001" cy="1512168"/>
          </a:xfrm>
          <a:prstGeom prst="roundRect">
            <a:avLst/>
          </a:prstGeom>
          <a:solidFill>
            <a:schemeClr val="bg1">
              <a:lumMod val="85000"/>
              <a:alpha val="4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5" name="Rounded Rectangle 4"/>
          <p:cNvSpPr/>
          <p:nvPr/>
        </p:nvSpPr>
        <p:spPr bwMode="auto">
          <a:xfrm>
            <a:off x="4572000" y="2276872"/>
            <a:ext cx="1487001" cy="1512168"/>
          </a:xfrm>
          <a:prstGeom prst="roundRect">
            <a:avLst/>
          </a:prstGeom>
          <a:solidFill>
            <a:schemeClr val="bg1">
              <a:lumMod val="85000"/>
              <a:alpha val="4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6" name="Rounded Rectangle 5"/>
          <p:cNvSpPr/>
          <p:nvPr/>
        </p:nvSpPr>
        <p:spPr bwMode="auto">
          <a:xfrm>
            <a:off x="6156176" y="2348880"/>
            <a:ext cx="1224136" cy="1296144"/>
          </a:xfrm>
          <a:prstGeom prst="roundRect">
            <a:avLst/>
          </a:prstGeom>
          <a:solidFill>
            <a:schemeClr val="bg1">
              <a:lumMod val="85000"/>
              <a:alpha val="4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7" name="Rounded Rectangle 6"/>
          <p:cNvSpPr/>
          <p:nvPr/>
        </p:nvSpPr>
        <p:spPr bwMode="auto">
          <a:xfrm>
            <a:off x="1331640" y="2276872"/>
            <a:ext cx="1487001" cy="1512168"/>
          </a:xfrm>
          <a:prstGeom prst="roundRect">
            <a:avLst/>
          </a:prstGeom>
          <a:solidFill>
            <a:schemeClr val="bg1">
              <a:lumMod val="85000"/>
              <a:alpha val="4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8" name="Title 1"/>
          <p:cNvSpPr txBox="1">
            <a:spLocks/>
          </p:cNvSpPr>
          <p:nvPr/>
        </p:nvSpPr>
        <p:spPr bwMode="auto">
          <a:xfrm>
            <a:off x="0" y="3333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4400" b="1" i="0" u="none" strike="noStrike" kern="0" cap="none" spc="0" normalizeH="0" baseline="0" noProof="0" dirty="0">
              <a:ln>
                <a:noFill/>
              </a:ln>
              <a:solidFill>
                <a:srgbClr val="002060"/>
              </a:solidFill>
              <a:effectLst/>
              <a:uLnTx/>
              <a:uFillTx/>
              <a:latin typeface="Arial" pitchFamily="34" charset="0"/>
              <a:ea typeface="+mj-ea"/>
              <a:cs typeface="Arial" pitchFamily="34" charset="0"/>
            </a:endParaRPr>
          </a:p>
        </p:txBody>
      </p:sp>
      <p:sp>
        <p:nvSpPr>
          <p:cNvPr id="9" name="Flowchart: Magnetic Disk 8"/>
          <p:cNvSpPr/>
          <p:nvPr/>
        </p:nvSpPr>
        <p:spPr bwMode="auto">
          <a:xfrm>
            <a:off x="6338644" y="2780928"/>
            <a:ext cx="864096" cy="504056"/>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Lucida Grande" pitchFamily="84" charset="0"/>
                <a:ea typeface="ヒラギノ角ゴ Pro W3" pitchFamily="84" charset="-128"/>
              </a:rPr>
              <a:t>MySQL</a:t>
            </a:r>
          </a:p>
        </p:txBody>
      </p:sp>
      <p:sp>
        <p:nvSpPr>
          <p:cNvPr id="10" name="Flowchart: Magnetic Disk 9"/>
          <p:cNvSpPr/>
          <p:nvPr/>
        </p:nvSpPr>
        <p:spPr bwMode="auto">
          <a:xfrm>
            <a:off x="4716016" y="2492896"/>
            <a:ext cx="1152128" cy="864096"/>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Lucida Grande" pitchFamily="84" charset="0"/>
                <a:ea typeface="ヒラギノ角ゴ Pro W3" pitchFamily="84" charset="-128"/>
              </a:rPr>
              <a:t>MySQL</a:t>
            </a:r>
          </a:p>
        </p:txBody>
      </p:sp>
      <p:sp>
        <p:nvSpPr>
          <p:cNvPr id="11" name="Flowchart: Magnetic Disk 10"/>
          <p:cNvSpPr/>
          <p:nvPr/>
        </p:nvSpPr>
        <p:spPr bwMode="auto">
          <a:xfrm>
            <a:off x="3203848" y="2564904"/>
            <a:ext cx="864096" cy="576064"/>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Lucida Grande" pitchFamily="84" charset="0"/>
                <a:ea typeface="ヒラギノ角ゴ Pro W3" pitchFamily="84" charset="-128"/>
              </a:rPr>
              <a:t>MySQL</a:t>
            </a:r>
          </a:p>
        </p:txBody>
      </p:sp>
      <p:sp>
        <p:nvSpPr>
          <p:cNvPr id="12" name="Rectangle 11"/>
          <p:cNvSpPr/>
          <p:nvPr/>
        </p:nvSpPr>
        <p:spPr bwMode="auto">
          <a:xfrm>
            <a:off x="7740352" y="2708920"/>
            <a:ext cx="1152128" cy="3600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Lucida Grande" pitchFamily="84" charset="0"/>
                <a:ea typeface="ヒラギノ角ゴ Pro W3" pitchFamily="84" charset="-128"/>
              </a:rPr>
              <a:t>PORTAL</a:t>
            </a:r>
          </a:p>
        </p:txBody>
      </p:sp>
      <p:sp>
        <p:nvSpPr>
          <p:cNvPr id="13" name="Rectangle 12"/>
          <p:cNvSpPr/>
          <p:nvPr/>
        </p:nvSpPr>
        <p:spPr bwMode="auto">
          <a:xfrm>
            <a:off x="1547664" y="2852936"/>
            <a:ext cx="1080120" cy="3600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300" dirty="0" smtClean="0"/>
              <a:t>BROKER</a:t>
            </a:r>
            <a:endParaRPr kumimoji="0" lang="en-GB" sz="13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14" name="Rectangle 13"/>
          <p:cNvSpPr/>
          <p:nvPr/>
        </p:nvSpPr>
        <p:spPr bwMode="auto">
          <a:xfrm>
            <a:off x="3098284" y="3356992"/>
            <a:ext cx="1080120" cy="3600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CONSUMER</a:t>
            </a:r>
            <a:endParaRPr kumimoji="0" lang="en-GB" sz="12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15" name="Rectangle 14"/>
          <p:cNvSpPr/>
          <p:nvPr/>
        </p:nvSpPr>
        <p:spPr bwMode="auto">
          <a:xfrm>
            <a:off x="251520" y="2204864"/>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sp>
        <p:nvSpPr>
          <p:cNvPr id="16" name="Rectangle 15"/>
          <p:cNvSpPr/>
          <p:nvPr/>
        </p:nvSpPr>
        <p:spPr bwMode="auto">
          <a:xfrm>
            <a:off x="251520" y="2636912"/>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sp>
        <p:nvSpPr>
          <p:cNvPr id="17" name="Rectangle 16"/>
          <p:cNvSpPr/>
          <p:nvPr/>
        </p:nvSpPr>
        <p:spPr bwMode="auto">
          <a:xfrm>
            <a:off x="251520" y="3068960"/>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sp>
        <p:nvSpPr>
          <p:cNvPr id="18" name="Rectangle 17"/>
          <p:cNvSpPr/>
          <p:nvPr/>
        </p:nvSpPr>
        <p:spPr bwMode="auto">
          <a:xfrm>
            <a:off x="251520" y="3501008"/>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sp>
        <p:nvSpPr>
          <p:cNvPr id="19" name="Rounded Rectangle 18"/>
          <p:cNvSpPr/>
          <p:nvPr/>
        </p:nvSpPr>
        <p:spPr bwMode="auto">
          <a:xfrm>
            <a:off x="2915816" y="4293096"/>
            <a:ext cx="1487001" cy="1512168"/>
          </a:xfrm>
          <a:prstGeom prst="roundRect">
            <a:avLst/>
          </a:prstGeom>
          <a:solidFill>
            <a:schemeClr val="bg1">
              <a:lumMod val="85000"/>
              <a:alpha val="4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20" name="Rounded Rectangle 19"/>
          <p:cNvSpPr/>
          <p:nvPr/>
        </p:nvSpPr>
        <p:spPr bwMode="auto">
          <a:xfrm>
            <a:off x="1331640" y="4293096"/>
            <a:ext cx="1487001" cy="1512168"/>
          </a:xfrm>
          <a:prstGeom prst="roundRect">
            <a:avLst/>
          </a:prstGeom>
          <a:solidFill>
            <a:schemeClr val="bg1">
              <a:lumMod val="85000"/>
              <a:alpha val="44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21" name="Flowchart: Magnetic Disk 20"/>
          <p:cNvSpPr/>
          <p:nvPr/>
        </p:nvSpPr>
        <p:spPr bwMode="auto">
          <a:xfrm>
            <a:off x="3203848" y="4581128"/>
            <a:ext cx="864096" cy="576064"/>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Lucida Grande" pitchFamily="84" charset="0"/>
                <a:ea typeface="ヒラギノ角ゴ Pro W3" pitchFamily="84" charset="-128"/>
              </a:rPr>
              <a:t>MySQL</a:t>
            </a:r>
          </a:p>
        </p:txBody>
      </p:sp>
      <p:sp>
        <p:nvSpPr>
          <p:cNvPr id="22" name="Rectangle 21"/>
          <p:cNvSpPr/>
          <p:nvPr/>
        </p:nvSpPr>
        <p:spPr bwMode="auto">
          <a:xfrm>
            <a:off x="1547664" y="4797152"/>
            <a:ext cx="1080120" cy="4320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300" dirty="0" smtClean="0"/>
              <a:t>RGMA REGISTRY</a:t>
            </a:r>
            <a:endParaRPr kumimoji="0" lang="en-GB" sz="13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23" name="Rectangle 22"/>
          <p:cNvSpPr/>
          <p:nvPr/>
        </p:nvSpPr>
        <p:spPr bwMode="auto">
          <a:xfrm>
            <a:off x="3098284" y="5373216"/>
            <a:ext cx="1080120" cy="36004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FLEXIBLE ARCHIVER</a:t>
            </a:r>
            <a:endParaRPr kumimoji="0" lang="en-GB" sz="1200" b="0" i="0" u="none" strike="noStrike" cap="none" normalizeH="0" baseline="0" dirty="0" smtClean="0">
              <a:ln>
                <a:noFill/>
              </a:ln>
              <a:solidFill>
                <a:schemeClr val="tx1"/>
              </a:solidFill>
              <a:effectLst/>
              <a:latin typeface="Lucida Grande" pitchFamily="84" charset="0"/>
              <a:ea typeface="ヒラギノ角ゴ Pro W3" pitchFamily="84" charset="-128"/>
            </a:endParaRPr>
          </a:p>
        </p:txBody>
      </p:sp>
      <p:sp>
        <p:nvSpPr>
          <p:cNvPr id="24" name="Rectangle 23"/>
          <p:cNvSpPr/>
          <p:nvPr/>
        </p:nvSpPr>
        <p:spPr bwMode="auto">
          <a:xfrm>
            <a:off x="251520" y="4221088"/>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sp>
        <p:nvSpPr>
          <p:cNvPr id="25" name="Rectangle 24"/>
          <p:cNvSpPr/>
          <p:nvPr/>
        </p:nvSpPr>
        <p:spPr bwMode="auto">
          <a:xfrm>
            <a:off x="251520" y="4653136"/>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sp>
        <p:nvSpPr>
          <p:cNvPr id="26" name="Rectangle 25"/>
          <p:cNvSpPr/>
          <p:nvPr/>
        </p:nvSpPr>
        <p:spPr bwMode="auto">
          <a:xfrm>
            <a:off x="251520" y="5085184"/>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sp>
        <p:nvSpPr>
          <p:cNvPr id="27" name="Rectangle 26"/>
          <p:cNvSpPr/>
          <p:nvPr/>
        </p:nvSpPr>
        <p:spPr bwMode="auto">
          <a:xfrm>
            <a:off x="251520" y="5517232"/>
            <a:ext cx="755846" cy="310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CLIENT</a:t>
            </a:r>
          </a:p>
        </p:txBody>
      </p:sp>
      <p:cxnSp>
        <p:nvCxnSpPr>
          <p:cNvPr id="34" name="Elbow Connector 33"/>
          <p:cNvCxnSpPr>
            <a:stCxn id="15" idx="3"/>
            <a:endCxn id="13" idx="1"/>
          </p:cNvCxnSpPr>
          <p:nvPr/>
        </p:nvCxnSpPr>
        <p:spPr bwMode="auto">
          <a:xfrm>
            <a:off x="1007366" y="2360094"/>
            <a:ext cx="540298" cy="672862"/>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5" name="Elbow Connector 34"/>
          <p:cNvCxnSpPr>
            <a:stCxn id="16" idx="3"/>
            <a:endCxn id="13" idx="1"/>
          </p:cNvCxnSpPr>
          <p:nvPr/>
        </p:nvCxnSpPr>
        <p:spPr bwMode="auto">
          <a:xfrm>
            <a:off x="1007366" y="2792142"/>
            <a:ext cx="540298" cy="240814"/>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6" name="Elbow Connector 35"/>
          <p:cNvCxnSpPr>
            <a:stCxn id="17" idx="3"/>
            <a:endCxn id="13" idx="1"/>
          </p:cNvCxnSpPr>
          <p:nvPr/>
        </p:nvCxnSpPr>
        <p:spPr bwMode="auto">
          <a:xfrm flipV="1">
            <a:off x="1007366" y="3032956"/>
            <a:ext cx="540298" cy="191234"/>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7" name="Elbow Connector 36"/>
          <p:cNvCxnSpPr>
            <a:stCxn id="18" idx="3"/>
            <a:endCxn id="13" idx="1"/>
          </p:cNvCxnSpPr>
          <p:nvPr/>
        </p:nvCxnSpPr>
        <p:spPr bwMode="auto">
          <a:xfrm flipV="1">
            <a:off x="1007366" y="3032956"/>
            <a:ext cx="540298" cy="623282"/>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8" name="Elbow Connector 37"/>
          <p:cNvCxnSpPr>
            <a:stCxn id="24" idx="3"/>
            <a:endCxn id="22" idx="1"/>
          </p:cNvCxnSpPr>
          <p:nvPr/>
        </p:nvCxnSpPr>
        <p:spPr bwMode="auto">
          <a:xfrm>
            <a:off x="1007366" y="4376318"/>
            <a:ext cx="540298" cy="63685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9" name="Elbow Connector 38"/>
          <p:cNvCxnSpPr>
            <a:stCxn id="25" idx="3"/>
            <a:endCxn id="22" idx="1"/>
          </p:cNvCxnSpPr>
          <p:nvPr/>
        </p:nvCxnSpPr>
        <p:spPr bwMode="auto">
          <a:xfrm>
            <a:off x="1007366" y="4808366"/>
            <a:ext cx="540298" cy="204810"/>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0" name="Elbow Connector 39"/>
          <p:cNvCxnSpPr>
            <a:stCxn id="26" idx="3"/>
            <a:endCxn id="22" idx="1"/>
          </p:cNvCxnSpPr>
          <p:nvPr/>
        </p:nvCxnSpPr>
        <p:spPr bwMode="auto">
          <a:xfrm flipV="1">
            <a:off x="1007366" y="5013176"/>
            <a:ext cx="540298" cy="22723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1" name="Elbow Connector 40"/>
          <p:cNvCxnSpPr>
            <a:stCxn id="27" idx="3"/>
            <a:endCxn id="22" idx="1"/>
          </p:cNvCxnSpPr>
          <p:nvPr/>
        </p:nvCxnSpPr>
        <p:spPr bwMode="auto">
          <a:xfrm flipV="1">
            <a:off x="1007366" y="5013176"/>
            <a:ext cx="540298" cy="659286"/>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2" name="Elbow Connector 41"/>
          <p:cNvCxnSpPr>
            <a:stCxn id="13" idx="3"/>
            <a:endCxn id="14" idx="1"/>
          </p:cNvCxnSpPr>
          <p:nvPr/>
        </p:nvCxnSpPr>
        <p:spPr bwMode="auto">
          <a:xfrm>
            <a:off x="2627784" y="3032956"/>
            <a:ext cx="470500" cy="504056"/>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3" name="Elbow Connector 42"/>
          <p:cNvCxnSpPr>
            <a:stCxn id="14" idx="0"/>
            <a:endCxn id="11" idx="3"/>
          </p:cNvCxnSpPr>
          <p:nvPr/>
        </p:nvCxnSpPr>
        <p:spPr bwMode="auto">
          <a:xfrm rot="16200000" flipV="1">
            <a:off x="3529108" y="3247756"/>
            <a:ext cx="216024" cy="244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4" name="Elbow Connector 43"/>
          <p:cNvCxnSpPr>
            <a:stCxn id="11" idx="4"/>
            <a:endCxn id="10" idx="2"/>
          </p:cNvCxnSpPr>
          <p:nvPr/>
        </p:nvCxnSpPr>
        <p:spPr bwMode="auto">
          <a:xfrm>
            <a:off x="4067944" y="2852936"/>
            <a:ext cx="648072" cy="7200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5" name="Elbow Connector 44"/>
          <p:cNvCxnSpPr>
            <a:stCxn id="10" idx="4"/>
            <a:endCxn id="9" idx="2"/>
          </p:cNvCxnSpPr>
          <p:nvPr/>
        </p:nvCxnSpPr>
        <p:spPr bwMode="auto">
          <a:xfrm>
            <a:off x="5868144" y="2924944"/>
            <a:ext cx="470500" cy="108012"/>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6" name="Elbow Connector 45"/>
          <p:cNvCxnSpPr>
            <a:stCxn id="9" idx="4"/>
            <a:endCxn id="12" idx="1"/>
          </p:cNvCxnSpPr>
          <p:nvPr/>
        </p:nvCxnSpPr>
        <p:spPr bwMode="auto">
          <a:xfrm flipV="1">
            <a:off x="7202740" y="2888940"/>
            <a:ext cx="537612" cy="144016"/>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7" name="Elbow Connector 46"/>
          <p:cNvCxnSpPr>
            <a:stCxn id="22" idx="3"/>
            <a:endCxn id="23" idx="1"/>
          </p:cNvCxnSpPr>
          <p:nvPr/>
        </p:nvCxnSpPr>
        <p:spPr bwMode="auto">
          <a:xfrm>
            <a:off x="2627784" y="5013176"/>
            <a:ext cx="470500" cy="540060"/>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8" name="Elbow Connector 47"/>
          <p:cNvCxnSpPr>
            <a:stCxn id="23" idx="0"/>
            <a:endCxn id="21" idx="3"/>
          </p:cNvCxnSpPr>
          <p:nvPr/>
        </p:nvCxnSpPr>
        <p:spPr bwMode="auto">
          <a:xfrm rot="16200000" flipV="1">
            <a:off x="3529108" y="5263980"/>
            <a:ext cx="216024" cy="244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49" name="Shape 48"/>
          <p:cNvCxnSpPr>
            <a:stCxn id="21" idx="4"/>
            <a:endCxn id="10" idx="3"/>
          </p:cNvCxnSpPr>
          <p:nvPr/>
        </p:nvCxnSpPr>
        <p:spPr bwMode="auto">
          <a:xfrm flipV="1">
            <a:off x="4067944" y="3356992"/>
            <a:ext cx="1224136" cy="1512168"/>
          </a:xfrm>
          <a:prstGeom prst="bentConnector2">
            <a:avLst/>
          </a:prstGeom>
          <a:solidFill>
            <a:schemeClr val="accent1"/>
          </a:solidFill>
          <a:ln w="9525" cap="flat" cmpd="sng" algn="ctr">
            <a:solidFill>
              <a:schemeClr val="tx1"/>
            </a:solidFill>
            <a:prstDash val="solid"/>
            <a:round/>
            <a:headEnd type="none" w="med" len="med"/>
            <a:tailEnd type="arrow"/>
          </a:ln>
          <a:effectLst/>
        </p:spPr>
      </p:cxnSp>
      <p:sp>
        <p:nvSpPr>
          <p:cNvPr id="52" name="TextBox 51"/>
          <p:cNvSpPr txBox="1"/>
          <p:nvPr/>
        </p:nvSpPr>
        <p:spPr>
          <a:xfrm>
            <a:off x="6228184" y="2348880"/>
            <a:ext cx="720080" cy="246221"/>
          </a:xfrm>
          <a:prstGeom prst="rect">
            <a:avLst/>
          </a:prstGeom>
          <a:noFill/>
        </p:spPr>
        <p:txBody>
          <a:bodyPr wrap="square" rtlCol="0">
            <a:spAutoFit/>
          </a:bodyPr>
          <a:lstStyle/>
          <a:p>
            <a:pPr algn="ctr"/>
            <a:r>
              <a:rPr lang="en-GB" sz="1000" dirty="0" smtClean="0">
                <a:solidFill>
                  <a:srgbClr val="006600"/>
                </a:solidFill>
              </a:rPr>
              <a:t>python</a:t>
            </a:r>
          </a:p>
        </p:txBody>
      </p:sp>
      <p:sp>
        <p:nvSpPr>
          <p:cNvPr id="53" name="TextBox 52"/>
          <p:cNvSpPr txBox="1"/>
          <p:nvPr/>
        </p:nvSpPr>
        <p:spPr>
          <a:xfrm>
            <a:off x="5364088" y="3429000"/>
            <a:ext cx="720080" cy="246221"/>
          </a:xfrm>
          <a:prstGeom prst="rect">
            <a:avLst/>
          </a:prstGeom>
          <a:noFill/>
        </p:spPr>
        <p:txBody>
          <a:bodyPr wrap="square" rtlCol="0">
            <a:spAutoFit/>
          </a:bodyPr>
          <a:lstStyle/>
          <a:p>
            <a:pPr algn="ctr"/>
            <a:r>
              <a:rPr lang="en-GB" sz="1000" dirty="0" smtClean="0">
                <a:solidFill>
                  <a:srgbClr val="006600"/>
                </a:solidFill>
              </a:rPr>
              <a:t>Java</a:t>
            </a:r>
          </a:p>
        </p:txBody>
      </p:sp>
      <p:sp>
        <p:nvSpPr>
          <p:cNvPr id="54" name="TextBox 53"/>
          <p:cNvSpPr txBox="1"/>
          <p:nvPr/>
        </p:nvSpPr>
        <p:spPr>
          <a:xfrm>
            <a:off x="5220072" y="2276872"/>
            <a:ext cx="720080" cy="246221"/>
          </a:xfrm>
          <a:prstGeom prst="rect">
            <a:avLst/>
          </a:prstGeom>
          <a:noFill/>
        </p:spPr>
        <p:txBody>
          <a:bodyPr wrap="square" rtlCol="0">
            <a:spAutoFit/>
          </a:bodyPr>
          <a:lstStyle/>
          <a:p>
            <a:pPr algn="ctr"/>
            <a:r>
              <a:rPr lang="en-GB" sz="1000" dirty="0" smtClean="0">
                <a:solidFill>
                  <a:srgbClr val="006600"/>
                </a:solidFill>
              </a:rPr>
              <a:t>perl</a:t>
            </a:r>
          </a:p>
        </p:txBody>
      </p:sp>
      <p:sp>
        <p:nvSpPr>
          <p:cNvPr id="55" name="TextBox 54"/>
          <p:cNvSpPr txBox="1"/>
          <p:nvPr/>
        </p:nvSpPr>
        <p:spPr>
          <a:xfrm>
            <a:off x="4644008" y="2276872"/>
            <a:ext cx="720080" cy="246221"/>
          </a:xfrm>
          <a:prstGeom prst="rect">
            <a:avLst/>
          </a:prstGeom>
          <a:noFill/>
        </p:spPr>
        <p:txBody>
          <a:bodyPr wrap="square" rtlCol="0">
            <a:spAutoFit/>
          </a:bodyPr>
          <a:lstStyle/>
          <a:p>
            <a:pPr algn="ctr"/>
            <a:r>
              <a:rPr lang="en-GB" sz="1000" dirty="0" smtClean="0">
                <a:solidFill>
                  <a:srgbClr val="006600"/>
                </a:solidFill>
              </a:rPr>
              <a:t>bash</a:t>
            </a:r>
          </a:p>
        </p:txBody>
      </p:sp>
      <p:sp>
        <p:nvSpPr>
          <p:cNvPr id="56" name="TextBox 55"/>
          <p:cNvSpPr txBox="1"/>
          <p:nvPr/>
        </p:nvSpPr>
        <p:spPr>
          <a:xfrm>
            <a:off x="6228184" y="2492896"/>
            <a:ext cx="720080" cy="246221"/>
          </a:xfrm>
          <a:prstGeom prst="rect">
            <a:avLst/>
          </a:prstGeom>
          <a:noFill/>
        </p:spPr>
        <p:txBody>
          <a:bodyPr wrap="square" rtlCol="0">
            <a:spAutoFit/>
          </a:bodyPr>
          <a:lstStyle/>
          <a:p>
            <a:pPr algn="ctr"/>
            <a:r>
              <a:rPr lang="en-GB" sz="1000" dirty="0" smtClean="0">
                <a:solidFill>
                  <a:srgbClr val="006600"/>
                </a:solidFill>
              </a:rPr>
              <a:t>bash</a:t>
            </a:r>
          </a:p>
        </p:txBody>
      </p:sp>
      <p:sp>
        <p:nvSpPr>
          <p:cNvPr id="57" name="TextBox 56"/>
          <p:cNvSpPr txBox="1"/>
          <p:nvPr/>
        </p:nvSpPr>
        <p:spPr>
          <a:xfrm>
            <a:off x="2987824" y="2276872"/>
            <a:ext cx="720080" cy="246221"/>
          </a:xfrm>
          <a:prstGeom prst="rect">
            <a:avLst/>
          </a:prstGeom>
          <a:noFill/>
        </p:spPr>
        <p:txBody>
          <a:bodyPr wrap="square" rtlCol="0">
            <a:spAutoFit/>
          </a:bodyPr>
          <a:lstStyle/>
          <a:p>
            <a:pPr algn="ctr"/>
            <a:r>
              <a:rPr lang="en-GB" sz="1000" dirty="0" smtClean="0">
                <a:solidFill>
                  <a:srgbClr val="006600"/>
                </a:solidFill>
              </a:rPr>
              <a:t>bash</a:t>
            </a:r>
          </a:p>
        </p:txBody>
      </p:sp>
      <p:sp>
        <p:nvSpPr>
          <p:cNvPr id="58" name="TextBox 57"/>
          <p:cNvSpPr txBox="1"/>
          <p:nvPr/>
        </p:nvSpPr>
        <p:spPr>
          <a:xfrm>
            <a:off x="6876256" y="2492896"/>
            <a:ext cx="495672" cy="246221"/>
          </a:xfrm>
          <a:prstGeom prst="rect">
            <a:avLst/>
          </a:prstGeom>
          <a:noFill/>
        </p:spPr>
        <p:txBody>
          <a:bodyPr wrap="square" rtlCol="0">
            <a:spAutoFit/>
          </a:bodyPr>
          <a:lstStyle/>
          <a:p>
            <a:pPr algn="ctr"/>
            <a:r>
              <a:rPr lang="en-GB" sz="1000" dirty="0" smtClean="0">
                <a:solidFill>
                  <a:srgbClr val="006600"/>
                </a:solidFill>
              </a:rPr>
              <a:t>Java</a:t>
            </a:r>
          </a:p>
        </p:txBody>
      </p:sp>
      <p:sp>
        <p:nvSpPr>
          <p:cNvPr id="59" name="TextBox 58"/>
          <p:cNvSpPr txBox="1"/>
          <p:nvPr/>
        </p:nvSpPr>
        <p:spPr>
          <a:xfrm>
            <a:off x="3779912" y="2276872"/>
            <a:ext cx="495672" cy="246221"/>
          </a:xfrm>
          <a:prstGeom prst="rect">
            <a:avLst/>
          </a:prstGeom>
          <a:noFill/>
        </p:spPr>
        <p:txBody>
          <a:bodyPr wrap="square" rtlCol="0">
            <a:spAutoFit/>
          </a:bodyPr>
          <a:lstStyle/>
          <a:p>
            <a:pPr algn="ctr"/>
            <a:r>
              <a:rPr lang="en-GB" sz="1000" dirty="0" smtClean="0">
                <a:solidFill>
                  <a:srgbClr val="006600"/>
                </a:solidFill>
              </a:rPr>
              <a:t>Java</a:t>
            </a:r>
          </a:p>
        </p:txBody>
      </p:sp>
      <p:sp>
        <p:nvSpPr>
          <p:cNvPr id="60" name="Rectangle 59"/>
          <p:cNvSpPr/>
          <p:nvPr/>
        </p:nvSpPr>
        <p:spPr bwMode="auto">
          <a:xfrm>
            <a:off x="6156176" y="3789040"/>
            <a:ext cx="1080120" cy="38246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dirty="0" smtClean="0"/>
              <a:t>EXTERNAL CLIENTS</a:t>
            </a:r>
          </a:p>
        </p:txBody>
      </p:sp>
      <p:cxnSp>
        <p:nvCxnSpPr>
          <p:cNvPr id="61" name="Elbow Connector 60"/>
          <p:cNvCxnSpPr>
            <a:stCxn id="60" idx="0"/>
            <a:endCxn id="9" idx="3"/>
          </p:cNvCxnSpPr>
          <p:nvPr/>
        </p:nvCxnSpPr>
        <p:spPr bwMode="auto">
          <a:xfrm rot="5400000" flipH="1" flipV="1">
            <a:off x="6481436" y="3499784"/>
            <a:ext cx="504056" cy="74456"/>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62" name="Straight Connector 61"/>
          <p:cNvCxnSpPr/>
          <p:nvPr/>
        </p:nvCxnSpPr>
        <p:spPr bwMode="auto">
          <a:xfrm>
            <a:off x="0" y="4077072"/>
            <a:ext cx="4932040" cy="1872208"/>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rot="10800000" flipV="1">
            <a:off x="0" y="4077072"/>
            <a:ext cx="4860032" cy="1944216"/>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64" name="TextBox 63"/>
          <p:cNvSpPr txBox="1"/>
          <p:nvPr/>
        </p:nvSpPr>
        <p:spPr>
          <a:xfrm>
            <a:off x="611560" y="5877273"/>
            <a:ext cx="2808312" cy="369332"/>
          </a:xfrm>
          <a:prstGeom prst="rect">
            <a:avLst/>
          </a:prstGeom>
          <a:noFill/>
        </p:spPr>
        <p:txBody>
          <a:bodyPr wrap="square" rtlCol="0">
            <a:spAutoFit/>
          </a:bodyPr>
          <a:lstStyle/>
          <a:p>
            <a:r>
              <a:rPr lang="en-GB" sz="1800" dirty="0" smtClean="0"/>
              <a:t>Closed on1</a:t>
            </a:r>
            <a:r>
              <a:rPr lang="en-GB" sz="1800" baseline="30000" dirty="0" smtClean="0"/>
              <a:t>st</a:t>
            </a:r>
            <a:r>
              <a:rPr lang="en-GB" sz="1800" dirty="0" smtClean="0"/>
              <a:t> March</a:t>
            </a:r>
            <a:endParaRPr lang="en-GB"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1"/>
          <p:cNvSpPr>
            <a:spLocks noGrp="1"/>
          </p:cNvSpPr>
          <p:nvPr>
            <p:ph type="title"/>
          </p:nvPr>
        </p:nvSpPr>
        <p:spPr>
          <a:xfrm>
            <a:off x="457200" y="274638"/>
            <a:ext cx="8229600" cy="1143000"/>
          </a:xfrm>
        </p:spPr>
        <p:txBody>
          <a:bodyPr/>
          <a:lstStyle/>
          <a:p>
            <a:pPr eaLnBrk="1" hangingPunct="1"/>
            <a:r>
              <a:rPr lang="en-GB" dirty="0" smtClean="0">
                <a:latin typeface="+mj-lt"/>
              </a:rPr>
              <a:t>New System</a:t>
            </a:r>
            <a:endParaRPr lang="en-US" dirty="0" smtClean="0">
              <a:latin typeface="+mj-lt"/>
            </a:endParaRPr>
          </a:p>
        </p:txBody>
      </p:sp>
      <p:sp>
        <p:nvSpPr>
          <p:cNvPr id="38" name="Content Placeholder 2"/>
          <p:cNvSpPr>
            <a:spLocks noGrp="1"/>
          </p:cNvSpPr>
          <p:nvPr>
            <p:ph idx="1"/>
          </p:nvPr>
        </p:nvSpPr>
        <p:spPr>
          <a:xfrm>
            <a:off x="457200" y="1600200"/>
            <a:ext cx="8229600" cy="4525963"/>
          </a:xfrm>
        </p:spPr>
        <p:txBody>
          <a:bodyPr/>
          <a:lstStyle/>
          <a:p>
            <a:pPr eaLnBrk="1" hangingPunct="1"/>
            <a:endParaRPr lang="en-GB" dirty="0" smtClean="0"/>
          </a:p>
          <a:p>
            <a:pPr eaLnBrk="1" hangingPunct="1"/>
            <a:endParaRPr lang="en-US" dirty="0" smtClean="0"/>
          </a:p>
        </p:txBody>
      </p:sp>
      <p:sp>
        <p:nvSpPr>
          <p:cNvPr id="39" name="Content Placeholder 3"/>
          <p:cNvSpPr txBox="1">
            <a:spLocks/>
          </p:cNvSpPr>
          <p:nvPr/>
        </p:nvSpPr>
        <p:spPr bwMode="auto">
          <a:xfrm>
            <a:off x="539750" y="1844825"/>
            <a:ext cx="1079500" cy="792014"/>
          </a:xfrm>
          <a:prstGeom prst="rect">
            <a:avLst/>
          </a:prstGeom>
          <a:noFill/>
          <a:ln w="9525" algn="ctr">
            <a:solidFill>
              <a:schemeClr val="tx1"/>
            </a:solidFill>
            <a:round/>
            <a:headEnd/>
            <a:tailEnd/>
          </a:ln>
        </p:spPr>
        <p:txBody>
          <a:bodyPr anchor="ctr"/>
          <a:lstStyle/>
          <a:p>
            <a:pPr algn="ctr" eaLnBrk="0" hangingPunct="0"/>
            <a:r>
              <a:rPr lang="en-GB" sz="1200" dirty="0">
                <a:latin typeface="Calibri" pitchFamily="34" charset="0"/>
              </a:rPr>
              <a:t>APEL </a:t>
            </a:r>
            <a:r>
              <a:rPr lang="en-GB" sz="1200" dirty="0" smtClean="0">
                <a:latin typeface="Calibri" pitchFamily="34" charset="0"/>
              </a:rPr>
              <a:t>CLIENT</a:t>
            </a:r>
          </a:p>
          <a:p>
            <a:pPr algn="ctr" eaLnBrk="0" hangingPunct="0"/>
            <a:endParaRPr lang="en-GB" sz="1200" dirty="0">
              <a:latin typeface="Calibri" pitchFamily="34" charset="0"/>
            </a:endParaRPr>
          </a:p>
          <a:p>
            <a:pPr algn="ctr" eaLnBrk="0" hangingPunct="0"/>
            <a:endParaRPr lang="en-GB" sz="1200" dirty="0">
              <a:latin typeface="Calibri" pitchFamily="34" charset="0"/>
            </a:endParaRPr>
          </a:p>
        </p:txBody>
      </p:sp>
      <p:sp>
        <p:nvSpPr>
          <p:cNvPr id="41" name="Rectangle 40"/>
          <p:cNvSpPr/>
          <p:nvPr/>
        </p:nvSpPr>
        <p:spPr bwMode="auto">
          <a:xfrm>
            <a:off x="1547813" y="2924174"/>
            <a:ext cx="1079500" cy="1008881"/>
          </a:xfrm>
          <a:prstGeom prst="rect">
            <a:avLst/>
          </a:prstGeom>
          <a:no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en-GB" sz="1100" b="1" dirty="0">
                <a:latin typeface="+mn-lt"/>
              </a:rPr>
              <a:t>MESSAGE BROKERS – located across Europe</a:t>
            </a:r>
          </a:p>
          <a:p>
            <a:pPr algn="ctr" eaLnBrk="0" hangingPunct="0">
              <a:defRPr/>
            </a:pPr>
            <a:r>
              <a:rPr lang="en-GB" sz="1100" dirty="0">
                <a:latin typeface="+mn-lt"/>
                <a:ea typeface="ヒラギノ角ゴ Pro W3" pitchFamily="84" charset="-128"/>
              </a:rPr>
              <a:t>(ActiveMQ)</a:t>
            </a:r>
          </a:p>
        </p:txBody>
      </p:sp>
      <p:sp>
        <p:nvSpPr>
          <p:cNvPr id="43" name="Rectangle 42"/>
          <p:cNvSpPr/>
          <p:nvPr/>
        </p:nvSpPr>
        <p:spPr bwMode="auto">
          <a:xfrm>
            <a:off x="2987824" y="2276872"/>
            <a:ext cx="3384550" cy="2592388"/>
          </a:xfrm>
          <a:prstGeom prst="rect">
            <a:avLst/>
          </a:prstGeom>
          <a:solidFill>
            <a:srgbClr val="92D050"/>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anchor="ctr"/>
          <a:lstStyle/>
          <a:p>
            <a:pPr algn="ctr" eaLnBrk="0" hangingPunct="0">
              <a:defRPr/>
            </a:pPr>
            <a:r>
              <a:rPr lang="en-GB" sz="1100" b="1" dirty="0">
                <a:solidFill>
                  <a:schemeClr val="tx1"/>
                </a:solidFill>
                <a:latin typeface="+mj-lt"/>
              </a:rPr>
              <a:t>CENTRAL </a:t>
            </a:r>
            <a:r>
              <a:rPr lang="en-GB" sz="1100" b="1" dirty="0" smtClean="0">
                <a:solidFill>
                  <a:schemeClr val="tx1"/>
                </a:solidFill>
                <a:latin typeface="+mj-lt"/>
              </a:rPr>
              <a:t>SERVER</a:t>
            </a:r>
            <a:endParaRPr lang="en-GB" sz="1100" b="1" dirty="0">
              <a:solidFill>
                <a:schemeClr val="tx1"/>
              </a:solidFill>
              <a:latin typeface="+mj-lt"/>
            </a:endParaRPr>
          </a:p>
          <a:p>
            <a:pPr algn="ctr" eaLnBrk="0" hangingPunct="0">
              <a:defRPr/>
            </a:pPr>
            <a:r>
              <a:rPr lang="en-GB" sz="1100" dirty="0">
                <a:solidFill>
                  <a:schemeClr val="tx1"/>
                </a:solidFill>
                <a:latin typeface="+mj-lt"/>
                <a:ea typeface="ヒラギノ角ゴ Pro W3" pitchFamily="84" charset="-128"/>
              </a:rPr>
              <a:t>(MySQL, python)</a:t>
            </a:r>
          </a:p>
          <a:p>
            <a:pPr algn="ctr" eaLnBrk="0" hangingPunct="0">
              <a:defRPr/>
            </a:pPr>
            <a:endParaRPr lang="en-GB" sz="1100" dirty="0">
              <a:latin typeface="+mj-lt"/>
              <a:ea typeface="ヒラギノ角ゴ Pro W3" pitchFamily="84" charset="-128"/>
            </a:endParaRPr>
          </a:p>
          <a:p>
            <a:pPr algn="ctr" eaLnBrk="0" hangingPunct="0">
              <a:defRPr/>
            </a:pPr>
            <a:endParaRPr lang="en-GB" sz="1100" dirty="0">
              <a:latin typeface="+mj-lt"/>
              <a:ea typeface="ヒラギノ角ゴ Pro W3" pitchFamily="84" charset="-128"/>
            </a:endParaRPr>
          </a:p>
          <a:p>
            <a:pPr algn="ctr" eaLnBrk="0" hangingPunct="0">
              <a:defRPr/>
            </a:pPr>
            <a:endParaRPr lang="en-GB" sz="1100" dirty="0">
              <a:latin typeface="+mj-lt"/>
              <a:ea typeface="ヒラギノ角ゴ Pro W3" pitchFamily="84" charset="-128"/>
            </a:endParaRPr>
          </a:p>
          <a:p>
            <a:pPr algn="ctr" eaLnBrk="0" hangingPunct="0">
              <a:defRPr/>
            </a:pPr>
            <a:endParaRPr lang="en-GB" sz="1100" dirty="0">
              <a:latin typeface="+mj-lt"/>
              <a:ea typeface="ヒラギノ角ゴ Pro W3" pitchFamily="84" charset="-128"/>
            </a:endParaRPr>
          </a:p>
          <a:p>
            <a:pPr algn="ctr" eaLnBrk="0" hangingPunct="0">
              <a:defRPr/>
            </a:pPr>
            <a:endParaRPr lang="en-GB" sz="1100" dirty="0">
              <a:latin typeface="+mj-lt"/>
              <a:ea typeface="ヒラギノ角ゴ Pro W3" pitchFamily="84" charset="-128"/>
            </a:endParaRPr>
          </a:p>
          <a:p>
            <a:pPr algn="ctr" eaLnBrk="0" hangingPunct="0">
              <a:defRPr/>
            </a:pPr>
            <a:endParaRPr lang="en-GB" sz="1100" dirty="0">
              <a:latin typeface="+mj-lt"/>
              <a:ea typeface="ヒラギノ角ゴ Pro W3" pitchFamily="84" charset="-128"/>
            </a:endParaRPr>
          </a:p>
          <a:p>
            <a:pPr algn="ctr" eaLnBrk="0" hangingPunct="0">
              <a:defRPr/>
            </a:pPr>
            <a:endParaRPr lang="en-GB" sz="1100" dirty="0">
              <a:latin typeface="+mj-lt"/>
              <a:ea typeface="ヒラギノ角ゴ Pro W3" pitchFamily="84" charset="-128"/>
            </a:endParaRPr>
          </a:p>
          <a:p>
            <a:pPr algn="ctr" eaLnBrk="0" hangingPunct="0">
              <a:defRPr/>
            </a:pPr>
            <a:endParaRPr lang="en-GB" sz="1100" dirty="0">
              <a:latin typeface="+mj-lt"/>
              <a:ea typeface="ヒラギノ角ゴ Pro W3" pitchFamily="84" charset="-128"/>
            </a:endParaRPr>
          </a:p>
        </p:txBody>
      </p:sp>
      <p:sp>
        <p:nvSpPr>
          <p:cNvPr id="44" name="Rectangle 43"/>
          <p:cNvSpPr/>
          <p:nvPr/>
        </p:nvSpPr>
        <p:spPr bwMode="auto">
          <a:xfrm>
            <a:off x="7164388" y="2997200"/>
            <a:ext cx="1511300" cy="8636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anchor="ctr"/>
          <a:lstStyle/>
          <a:p>
            <a:pPr algn="ctr" eaLnBrk="0" hangingPunct="0">
              <a:defRPr/>
            </a:pPr>
            <a:r>
              <a:rPr lang="en-GB" sz="1100" b="1" dirty="0">
                <a:latin typeface="+mn-lt"/>
              </a:rPr>
              <a:t>APEL Monitoring</a:t>
            </a:r>
          </a:p>
        </p:txBody>
      </p:sp>
      <p:cxnSp>
        <p:nvCxnSpPr>
          <p:cNvPr id="45" name="Straight Arrow Connector 44"/>
          <p:cNvCxnSpPr/>
          <p:nvPr/>
        </p:nvCxnSpPr>
        <p:spPr>
          <a:xfrm>
            <a:off x="6372225" y="3284538"/>
            <a:ext cx="792163" cy="1587"/>
          </a:xfrm>
          <a:prstGeom prst="straightConnector1">
            <a:avLst/>
          </a:prstGeom>
          <a:ln>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6" name="Rectangle 34"/>
          <p:cNvSpPr>
            <a:spLocks noChangeArrowheads="1"/>
          </p:cNvSpPr>
          <p:nvPr/>
        </p:nvSpPr>
        <p:spPr bwMode="auto">
          <a:xfrm>
            <a:off x="1331913" y="4293096"/>
            <a:ext cx="1511300" cy="864692"/>
          </a:xfrm>
          <a:prstGeom prst="rect">
            <a:avLst/>
          </a:prstGeom>
          <a:noFill/>
          <a:ln w="9525" algn="ctr">
            <a:solidFill>
              <a:schemeClr val="tx1"/>
            </a:solidFill>
            <a:round/>
            <a:headEnd/>
            <a:tailEnd/>
          </a:ln>
        </p:spPr>
        <p:txBody>
          <a:bodyPr anchor="ctr"/>
          <a:lstStyle/>
          <a:p>
            <a:pPr algn="ctr" eaLnBrk="0" hangingPunct="0"/>
            <a:endParaRPr lang="en-GB" sz="1300" dirty="0">
              <a:latin typeface="Calibri" pitchFamily="34" charset="0"/>
            </a:endParaRPr>
          </a:p>
          <a:p>
            <a:pPr algn="ctr" eaLnBrk="0" hangingPunct="0"/>
            <a:endParaRPr lang="en-GB" sz="1300" dirty="0">
              <a:latin typeface="Calibri" pitchFamily="34" charset="0"/>
            </a:endParaRPr>
          </a:p>
          <a:p>
            <a:pPr algn="ctr" eaLnBrk="0" hangingPunct="0"/>
            <a:r>
              <a:rPr lang="en-GB" sz="1300" dirty="0">
                <a:latin typeface="Calibri" pitchFamily="34" charset="0"/>
              </a:rPr>
              <a:t>PORTAL</a:t>
            </a:r>
            <a:endParaRPr lang="en-GB" sz="1300" dirty="0">
              <a:latin typeface="Lucida Grande"/>
              <a:ea typeface="ヒラギノ角ゴ Pro W3"/>
              <a:cs typeface="ヒラギノ角ゴ Pro W3"/>
            </a:endParaRPr>
          </a:p>
        </p:txBody>
      </p:sp>
      <p:sp>
        <p:nvSpPr>
          <p:cNvPr id="47" name="Content Placeholder 3"/>
          <p:cNvSpPr txBox="1">
            <a:spLocks/>
          </p:cNvSpPr>
          <p:nvPr/>
        </p:nvSpPr>
        <p:spPr bwMode="auto">
          <a:xfrm>
            <a:off x="1692275" y="1844825"/>
            <a:ext cx="1079500" cy="792014"/>
          </a:xfrm>
          <a:prstGeom prst="rect">
            <a:avLst/>
          </a:prstGeom>
          <a:noFill/>
          <a:ln w="9525" algn="ctr">
            <a:solidFill>
              <a:schemeClr val="tx1"/>
            </a:solidFill>
            <a:round/>
            <a:headEnd/>
            <a:tailEnd/>
          </a:ln>
        </p:spPr>
        <p:txBody>
          <a:bodyPr anchor="ctr"/>
          <a:lstStyle/>
          <a:p>
            <a:pPr algn="ctr" eaLnBrk="0" hangingPunct="0"/>
            <a:r>
              <a:rPr lang="en-GB" sz="1200" dirty="0">
                <a:latin typeface="Calibri" pitchFamily="34" charset="0"/>
              </a:rPr>
              <a:t>OTHER CLIENTS</a:t>
            </a:r>
          </a:p>
          <a:p>
            <a:pPr algn="ctr" eaLnBrk="0" hangingPunct="0"/>
            <a:endParaRPr lang="en-GB" sz="1200" dirty="0">
              <a:latin typeface="Calibri" pitchFamily="34" charset="0"/>
            </a:endParaRPr>
          </a:p>
          <a:p>
            <a:pPr algn="ctr" eaLnBrk="0" hangingPunct="0"/>
            <a:endParaRPr lang="en-GB" sz="1200" dirty="0">
              <a:latin typeface="Calibri" pitchFamily="34" charset="0"/>
            </a:endParaRPr>
          </a:p>
        </p:txBody>
      </p:sp>
      <p:sp>
        <p:nvSpPr>
          <p:cNvPr id="48" name="Rectangle 47"/>
          <p:cNvSpPr/>
          <p:nvPr/>
        </p:nvSpPr>
        <p:spPr bwMode="auto">
          <a:xfrm>
            <a:off x="3059832" y="3356992"/>
            <a:ext cx="576262" cy="287337"/>
          </a:xfrm>
          <a:prstGeom prst="rect">
            <a:avLst/>
          </a:prstGeom>
          <a:solidFill>
            <a:srgbClr val="92D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r>
              <a:rPr lang="en-GB" sz="1100" dirty="0"/>
              <a:t>SSM</a:t>
            </a:r>
            <a:endParaRPr lang="en-GB" sz="1100" dirty="0">
              <a:solidFill>
                <a:schemeClr val="tx1"/>
              </a:solidFill>
              <a:latin typeface="Lucida Grande" pitchFamily="84" charset="0"/>
              <a:ea typeface="ヒラギノ角ゴ Pro W3" pitchFamily="84" charset="-128"/>
            </a:endParaRPr>
          </a:p>
        </p:txBody>
      </p:sp>
      <p:cxnSp>
        <p:nvCxnSpPr>
          <p:cNvPr id="49" name="Straight Arrow Connector 48"/>
          <p:cNvCxnSpPr/>
          <p:nvPr/>
        </p:nvCxnSpPr>
        <p:spPr>
          <a:xfrm>
            <a:off x="2627313" y="3573463"/>
            <a:ext cx="360362" cy="158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bwMode="auto">
          <a:xfrm>
            <a:off x="1619672" y="4437112"/>
            <a:ext cx="720725" cy="287337"/>
          </a:xfrm>
          <a:prstGeom prst="rect">
            <a:avLst/>
          </a:prstGeom>
          <a:solidFill>
            <a:srgbClr val="92D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r>
              <a:rPr lang="en-GB" sz="1200" dirty="0"/>
              <a:t>SSM</a:t>
            </a:r>
            <a:endParaRPr lang="en-GB" sz="1200" dirty="0">
              <a:solidFill>
                <a:schemeClr val="tx1"/>
              </a:solidFill>
              <a:latin typeface="Lucida Grande" pitchFamily="84" charset="0"/>
              <a:ea typeface="ヒラギノ角ゴ Pro W3" pitchFamily="84" charset="-128"/>
            </a:endParaRPr>
          </a:p>
        </p:txBody>
      </p:sp>
      <p:cxnSp>
        <p:nvCxnSpPr>
          <p:cNvPr id="51" name="Straight Arrow Connector 50"/>
          <p:cNvCxnSpPr/>
          <p:nvPr/>
        </p:nvCxnSpPr>
        <p:spPr>
          <a:xfrm rot="5400000">
            <a:off x="2087724" y="4113076"/>
            <a:ext cx="360041"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bwMode="auto">
          <a:xfrm>
            <a:off x="755650" y="2276475"/>
            <a:ext cx="576263" cy="288925"/>
          </a:xfrm>
          <a:prstGeom prst="rect">
            <a:avLst/>
          </a:prstGeom>
          <a:solidFill>
            <a:srgbClr val="92D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r>
              <a:rPr lang="en-GB" sz="1200" dirty="0"/>
              <a:t>SSM</a:t>
            </a:r>
            <a:endParaRPr lang="en-GB" sz="1200" dirty="0">
              <a:solidFill>
                <a:schemeClr val="tx1"/>
              </a:solidFill>
              <a:latin typeface="Lucida Grande" pitchFamily="84" charset="0"/>
              <a:ea typeface="ヒラギノ角ゴ Pro W3" pitchFamily="84" charset="-128"/>
            </a:endParaRPr>
          </a:p>
        </p:txBody>
      </p:sp>
      <p:sp>
        <p:nvSpPr>
          <p:cNvPr id="53" name="Rectangle 52"/>
          <p:cNvSpPr/>
          <p:nvPr/>
        </p:nvSpPr>
        <p:spPr bwMode="auto">
          <a:xfrm>
            <a:off x="1908175" y="2276475"/>
            <a:ext cx="576263" cy="288925"/>
          </a:xfrm>
          <a:prstGeom prst="rect">
            <a:avLst/>
          </a:prstGeom>
          <a:solidFill>
            <a:srgbClr val="92D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r>
              <a:rPr lang="en-GB" sz="1200" dirty="0"/>
              <a:t>SSM</a:t>
            </a:r>
            <a:endParaRPr lang="en-GB" sz="1200" dirty="0">
              <a:solidFill>
                <a:schemeClr val="tx1"/>
              </a:solidFill>
              <a:latin typeface="Lucida Grande" pitchFamily="84" charset="0"/>
              <a:ea typeface="ヒラギノ角ゴ Pro W3" pitchFamily="84" charset="-128"/>
            </a:endParaRPr>
          </a:p>
        </p:txBody>
      </p:sp>
      <p:cxnSp>
        <p:nvCxnSpPr>
          <p:cNvPr id="54" name="Straight Arrow Connector 53"/>
          <p:cNvCxnSpPr/>
          <p:nvPr/>
        </p:nvCxnSpPr>
        <p:spPr>
          <a:xfrm rot="5400000" flipH="1" flipV="1">
            <a:off x="1979613" y="2781300"/>
            <a:ext cx="287338" cy="158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hape 54"/>
          <p:cNvCxnSpPr>
            <a:stCxn id="39" idx="2"/>
            <a:endCxn id="41" idx="1"/>
          </p:cNvCxnSpPr>
          <p:nvPr/>
        </p:nvCxnSpPr>
        <p:spPr>
          <a:xfrm rot="16200000" flipH="1">
            <a:off x="917768" y="2798570"/>
            <a:ext cx="791776" cy="468313"/>
          </a:xfrm>
          <a:prstGeom prst="bentConnector2">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bwMode="auto">
          <a:xfrm>
            <a:off x="3779912" y="3356992"/>
            <a:ext cx="792162" cy="358775"/>
          </a:xfrm>
          <a:prstGeom prst="rect">
            <a:avLst/>
          </a:prstGeom>
          <a:solidFill>
            <a:srgbClr val="92D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r>
              <a:rPr lang="en-GB" sz="1100" dirty="0"/>
              <a:t>RECORD LOADER</a:t>
            </a:r>
            <a:endParaRPr lang="en-GB" sz="1100" dirty="0">
              <a:solidFill>
                <a:schemeClr val="tx1"/>
              </a:solidFill>
              <a:latin typeface="Lucida Grande" pitchFamily="84" charset="0"/>
              <a:ea typeface="ヒラギノ角ゴ Pro W3" pitchFamily="84" charset="-128"/>
            </a:endParaRPr>
          </a:p>
        </p:txBody>
      </p:sp>
      <p:sp>
        <p:nvSpPr>
          <p:cNvPr id="57" name="Flowchart: Magnetic Disk 56"/>
          <p:cNvSpPr/>
          <p:nvPr/>
        </p:nvSpPr>
        <p:spPr bwMode="auto">
          <a:xfrm>
            <a:off x="4859338" y="3213100"/>
            <a:ext cx="1079500" cy="1152525"/>
          </a:xfrm>
          <a:prstGeom prst="flowChartMagneticDisk">
            <a:avLst/>
          </a:prstGeom>
          <a:solidFill>
            <a:srgbClr val="92D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endParaRPr lang="en-GB" sz="1100" dirty="0">
              <a:solidFill>
                <a:schemeClr val="tx1"/>
              </a:solidFill>
              <a:ea typeface="ヒラギノ角ゴ Pro W3" pitchFamily="84" charset="-128"/>
            </a:endParaRPr>
          </a:p>
          <a:p>
            <a:pPr algn="ctr" eaLnBrk="0" hangingPunct="0">
              <a:defRPr/>
            </a:pPr>
            <a:r>
              <a:rPr lang="en-GB" sz="1100" dirty="0">
                <a:solidFill>
                  <a:schemeClr val="tx1"/>
                </a:solidFill>
                <a:ea typeface="ヒラギノ角ゴ Pro W3" pitchFamily="84" charset="-128"/>
              </a:rPr>
              <a:t>Job Records, Summary Job Records, </a:t>
            </a:r>
          </a:p>
          <a:p>
            <a:pPr algn="ctr" eaLnBrk="0" hangingPunct="0">
              <a:defRPr/>
            </a:pPr>
            <a:r>
              <a:rPr lang="en-GB" sz="1100" dirty="0">
                <a:solidFill>
                  <a:schemeClr val="tx1"/>
                </a:solidFill>
                <a:ea typeface="ヒラギノ角ゴ Pro W3" pitchFamily="84" charset="-128"/>
              </a:rPr>
              <a:t>Sync Records</a:t>
            </a:r>
          </a:p>
        </p:txBody>
      </p:sp>
      <p:sp>
        <p:nvSpPr>
          <p:cNvPr id="58" name="Rectangle 57"/>
          <p:cNvSpPr/>
          <p:nvPr/>
        </p:nvSpPr>
        <p:spPr bwMode="auto">
          <a:xfrm>
            <a:off x="3708400" y="4437063"/>
            <a:ext cx="1223640" cy="360362"/>
          </a:xfrm>
          <a:prstGeom prst="rect">
            <a:avLst/>
          </a:prstGeom>
          <a:solidFill>
            <a:srgbClr val="92D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chor="ctr"/>
          <a:lstStyle/>
          <a:p>
            <a:pPr algn="ctr" eaLnBrk="0" hangingPunct="0">
              <a:defRPr/>
            </a:pPr>
            <a:r>
              <a:rPr lang="en-GB" sz="1100" dirty="0"/>
              <a:t>SUMMARISER</a:t>
            </a:r>
          </a:p>
        </p:txBody>
      </p:sp>
      <p:cxnSp>
        <p:nvCxnSpPr>
          <p:cNvPr id="99" name="Straight Arrow Connector 98"/>
          <p:cNvCxnSpPr/>
          <p:nvPr/>
        </p:nvCxnSpPr>
        <p:spPr bwMode="auto">
          <a:xfrm>
            <a:off x="4572000" y="3429000"/>
            <a:ext cx="288032" cy="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5" name="Straight Arrow Connector 114"/>
          <p:cNvCxnSpPr/>
          <p:nvPr/>
        </p:nvCxnSpPr>
        <p:spPr bwMode="auto">
          <a:xfrm>
            <a:off x="3635896" y="3429000"/>
            <a:ext cx="144016"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8" name="Elbow Connector 117"/>
          <p:cNvCxnSpPr>
            <a:stCxn id="57" idx="3"/>
            <a:endCxn id="58" idx="3"/>
          </p:cNvCxnSpPr>
          <p:nvPr/>
        </p:nvCxnSpPr>
        <p:spPr bwMode="auto">
          <a:xfrm rot="5400000">
            <a:off x="5039755" y="4257910"/>
            <a:ext cx="251619" cy="467048"/>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121" name="Shape 120"/>
          <p:cNvCxnSpPr>
            <a:stCxn id="58" idx="1"/>
            <a:endCxn id="48" idx="2"/>
          </p:cNvCxnSpPr>
          <p:nvPr/>
        </p:nvCxnSpPr>
        <p:spPr bwMode="auto">
          <a:xfrm rot="10800000">
            <a:off x="3347964" y="3644330"/>
            <a:ext cx="360437" cy="972915"/>
          </a:xfrm>
          <a:prstGeom prst="bentConnector2">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5888"/>
            <a:ext cx="7200925" cy="865187"/>
          </a:xfrm>
        </p:spPr>
        <p:txBody>
          <a:bodyPr/>
          <a:lstStyle/>
          <a:p>
            <a:r>
              <a:rPr lang="en-GB" sz="4000" dirty="0" smtClean="0"/>
              <a:t>New Accounting </a:t>
            </a:r>
            <a:r>
              <a:rPr lang="en-GB" sz="4000" dirty="0" smtClean="0"/>
              <a:t>Infrastructure</a:t>
            </a:r>
            <a:endParaRPr lang="en-GB" sz="4000" dirty="0"/>
          </a:p>
        </p:txBody>
      </p:sp>
      <p:sp>
        <p:nvSpPr>
          <p:cNvPr id="3" name="Content Placeholder 2"/>
          <p:cNvSpPr>
            <a:spLocks noGrp="1"/>
          </p:cNvSpPr>
          <p:nvPr>
            <p:ph idx="1"/>
          </p:nvPr>
        </p:nvSpPr>
        <p:spPr/>
        <p:txBody>
          <a:bodyPr>
            <a:normAutofit/>
          </a:bodyPr>
          <a:lstStyle/>
          <a:p>
            <a:r>
              <a:rPr lang="en-GB" dirty="0" smtClean="0"/>
              <a:t>Our redesign of the APEL infrastructure:-</a:t>
            </a:r>
          </a:p>
          <a:p>
            <a:pPr lvl="1"/>
            <a:r>
              <a:rPr lang="en-GB" dirty="0" smtClean="0"/>
              <a:t>A STOMP-based message publisher/consumer (SSM)</a:t>
            </a:r>
          </a:p>
          <a:p>
            <a:pPr lvl="2"/>
            <a:r>
              <a:rPr lang="en-GB" dirty="0" smtClean="0"/>
              <a:t>Multiple UR per message; signed and encrypted.</a:t>
            </a:r>
          </a:p>
          <a:p>
            <a:pPr lvl="2"/>
            <a:r>
              <a:rPr lang="en-GB" dirty="0" smtClean="0"/>
              <a:t>On the production AMQ bus.</a:t>
            </a:r>
          </a:p>
          <a:p>
            <a:pPr lvl="1"/>
            <a:r>
              <a:rPr lang="en-GB" dirty="0" smtClean="0"/>
              <a:t>Summary Record publisher/consumer</a:t>
            </a:r>
          </a:p>
          <a:p>
            <a:pPr lvl="2"/>
            <a:r>
              <a:rPr lang="en-GB" dirty="0" smtClean="0"/>
              <a:t>For regional and other repositories to publish to the central repository and to send to the accounting portal.</a:t>
            </a:r>
          </a:p>
          <a:p>
            <a:pPr lvl="1"/>
            <a:endParaRPr lang="en-GB" dirty="0" smtClean="0"/>
          </a:p>
          <a:p>
            <a:pPr lvl="2"/>
            <a:endParaRPr lang="en-GB" dirty="0" smtClean="0"/>
          </a:p>
          <a:p>
            <a:pPr lvl="1"/>
            <a:endParaRPr lang="en-GB" dirty="0" smtClean="0"/>
          </a:p>
          <a:p>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Regionalisation - Plan</a:t>
            </a:r>
            <a:endParaRPr lang="en-GB" dirty="0"/>
          </a:p>
        </p:txBody>
      </p:sp>
      <p:pic>
        <p:nvPicPr>
          <p:cNvPr id="4" name="Picture 3" descr="PLAN.jpg"/>
          <p:cNvPicPr>
            <a:picLocks noChangeAspect="1"/>
          </p:cNvPicPr>
          <p:nvPr/>
        </p:nvPicPr>
        <p:blipFill>
          <a:blip r:embed="rId2" cstate="print"/>
          <a:stretch>
            <a:fillRect/>
          </a:stretch>
        </p:blipFill>
        <p:spPr>
          <a:xfrm>
            <a:off x="35496" y="1124744"/>
            <a:ext cx="6120680" cy="492204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6228184" y="1124744"/>
            <a:ext cx="2808312" cy="3139321"/>
          </a:xfrm>
          <a:prstGeom prst="rect">
            <a:avLst/>
          </a:prstGeom>
          <a:noFill/>
        </p:spPr>
        <p:txBody>
          <a:bodyPr wrap="square" rtlCol="0">
            <a:spAutoFit/>
          </a:bodyPr>
          <a:lstStyle/>
          <a:p>
            <a:pPr>
              <a:buFont typeface="Arial" charset="0"/>
              <a:buChar char="•"/>
            </a:pPr>
            <a:r>
              <a:rPr lang="en-GB" dirty="0" smtClean="0"/>
              <a:t> All regions to publish via </a:t>
            </a:r>
            <a:r>
              <a:rPr lang="en-GB" dirty="0" err="1" smtClean="0"/>
              <a:t>ActiveMQ</a:t>
            </a:r>
            <a:endParaRPr lang="en-GB" dirty="0" smtClean="0"/>
          </a:p>
          <a:p>
            <a:pPr>
              <a:buFont typeface="Arial" charset="0"/>
              <a:buChar char="•"/>
            </a:pPr>
            <a:r>
              <a:rPr lang="en-GB" dirty="0" smtClean="0"/>
              <a:t> Provide regional accounting system</a:t>
            </a:r>
          </a:p>
          <a:p>
            <a:pPr>
              <a:buFont typeface="Arial" charset="0"/>
              <a:buChar char="•"/>
            </a:pPr>
            <a:r>
              <a:rPr lang="en-GB" dirty="0" smtClean="0"/>
              <a:t> Allow regions to continue using central system</a:t>
            </a:r>
          </a:p>
          <a:p>
            <a:pPr>
              <a:buFont typeface="Arial" charset="0"/>
              <a:buChar char="•"/>
            </a:pPr>
            <a:r>
              <a:rPr lang="en-GB" dirty="0" smtClean="0"/>
              <a:t> Collect records from other grids/tools via same </a:t>
            </a:r>
            <a:r>
              <a:rPr lang="en-GB" dirty="0" smtClean="0"/>
              <a:t>interface</a:t>
            </a:r>
          </a:p>
          <a:p>
            <a:pPr>
              <a:buFont typeface="Arial" charset="0"/>
              <a:buChar char="•"/>
            </a:pPr>
            <a:endParaRPr lang="en-GB" dirty="0" smtClean="0"/>
          </a:p>
        </p:txBody>
      </p:sp>
      <p:sp>
        <p:nvSpPr>
          <p:cNvPr id="6" name="Slide Number Placeholder 5"/>
          <p:cNvSpPr>
            <a:spLocks noGrp="1"/>
          </p:cNvSpPr>
          <p:nvPr>
            <p:ph type="sldNum" sz="quarter" idx="12"/>
          </p:nvPr>
        </p:nvSpPr>
        <p:spPr/>
        <p:txBody>
          <a:bodyPr/>
          <a:lstStyle/>
          <a:p>
            <a:pPr>
              <a:defRPr/>
            </a:pPr>
            <a:fld id="{843613FF-1FBA-0C4E-B8D5-C0EEB0110DDA}"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Regions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 Continue publishing direct to the centre as now.</a:t>
            </a:r>
          </a:p>
          <a:p>
            <a:r>
              <a:rPr lang="en-GB" dirty="0" smtClean="0"/>
              <a:t>B. Use regional APEL repository</a:t>
            </a:r>
          </a:p>
          <a:p>
            <a:r>
              <a:rPr lang="en-GB" dirty="0" smtClean="0"/>
              <a:t>C. Use an alternative NGI repository </a:t>
            </a:r>
          </a:p>
          <a:p>
            <a:r>
              <a:rPr lang="en-GB" dirty="0" smtClean="0"/>
              <a:t>SGAS, DGAS, OSG(Gratia), D-Grid, Polish </a:t>
            </a:r>
            <a:r>
              <a:rPr lang="en-GB" dirty="0" err="1" smtClean="0"/>
              <a:t>Unicore</a:t>
            </a:r>
            <a:r>
              <a:rPr lang="en-GB" dirty="0" smtClean="0"/>
              <a:t>, CERN, </a:t>
            </a:r>
            <a:r>
              <a:rPr lang="en-GB" dirty="0" err="1" smtClean="0"/>
              <a:t>GridSafe</a:t>
            </a:r>
            <a:r>
              <a:rPr lang="en-GB" dirty="0" smtClean="0"/>
              <a:t>(IGE), France, NIKHEF, ARC</a:t>
            </a:r>
          </a:p>
          <a:p>
            <a:r>
              <a:rPr lang="en-GB" dirty="0" smtClean="0"/>
              <a:t>Any other alternatives</a:t>
            </a:r>
            <a:r>
              <a:rPr lang="en-GB" dirty="0" smtClean="0"/>
              <a:t>?</a:t>
            </a:r>
          </a:p>
          <a:p>
            <a:r>
              <a:rPr lang="en-GB" dirty="0" smtClean="0"/>
              <a:t>Unicore sites could exist in all three regions types.</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Migration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Migration to the new central repository requires all the existing alternatives to migrate to the new STOMP publishing before we can migrate the database and accept the new data in production.</a:t>
            </a:r>
          </a:p>
          <a:p>
            <a:r>
              <a:rPr lang="en-GB" dirty="0" smtClean="0"/>
              <a:t>Until then we will merge data from new publishers into the old database.</a:t>
            </a:r>
          </a:p>
          <a:p>
            <a:r>
              <a:rPr lang="en-GB" dirty="0" smtClean="0"/>
              <a:t>After migration, new </a:t>
            </a:r>
            <a:r>
              <a:rPr lang="en-GB" dirty="0" smtClean="0"/>
              <a:t>database will continue to accept the old AMQ publishing (EMI-1) during migration</a:t>
            </a:r>
          </a:p>
          <a:p>
            <a:r>
              <a:rPr lang="en-GB" dirty="0" smtClean="0"/>
              <a:t>Distribution of Regional repository after it has proven itself centrally.</a:t>
            </a:r>
          </a:p>
          <a:p>
            <a:r>
              <a:rPr lang="en-GB" dirty="0" smtClean="0"/>
              <a:t>New client via EMI</a:t>
            </a:r>
            <a:endParaRPr lang="en-GB" dirty="0"/>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a:t>
            </a:r>
            <a:endParaRPr lang="en-GB" dirty="0"/>
          </a:p>
        </p:txBody>
      </p:sp>
      <p:sp>
        <p:nvSpPr>
          <p:cNvPr id="3" name="Content Placeholder 2"/>
          <p:cNvSpPr>
            <a:spLocks noGrp="1"/>
          </p:cNvSpPr>
          <p:nvPr>
            <p:ph idx="1"/>
          </p:nvPr>
        </p:nvSpPr>
        <p:spPr/>
        <p:txBody>
          <a:bodyPr/>
          <a:lstStyle/>
          <a:p>
            <a:r>
              <a:rPr lang="en-GB" dirty="0" smtClean="0"/>
              <a:t>A prototype SSM exists</a:t>
            </a:r>
          </a:p>
          <a:p>
            <a:r>
              <a:rPr lang="en-GB" dirty="0" smtClean="0"/>
              <a:t>Existing and potential Region C developers have been contacted. </a:t>
            </a:r>
          </a:p>
          <a:p>
            <a:r>
              <a:rPr lang="en-GB" dirty="0" smtClean="0"/>
              <a:t>Some have started testing.</a:t>
            </a:r>
          </a:p>
          <a:p>
            <a:r>
              <a:rPr lang="en-GB" dirty="0" smtClean="0"/>
              <a:t>Chasing the rest </a:t>
            </a:r>
          </a:p>
        </p:txBody>
      </p:sp>
      <p:sp>
        <p:nvSpPr>
          <p:cNvPr id="4" name="Slide Number Placeholder 3"/>
          <p:cNvSpPr>
            <a:spLocks noGrp="1"/>
          </p:cNvSpPr>
          <p:nvPr>
            <p:ph type="sldNum" sz="quarter" idx="12"/>
          </p:nvPr>
        </p:nvSpPr>
        <p:spPr/>
        <p:txBody>
          <a:bodyPr/>
          <a:lstStyle/>
          <a:p>
            <a:pPr>
              <a:defRPr/>
            </a:pPr>
            <a:fld id="{843613FF-1FBA-0C4E-B8D5-C0EEB0110DDA}" type="slidenum">
              <a:rPr lang="en-US" smtClean="0"/>
              <a:pPr>
                <a:defRPr/>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EGI-InSPIRE-Slide-Template_v4.potx</Template>
  <TotalTime>899</TotalTime>
  <Words>340</Words>
  <Application>Microsoft Office PowerPoint</Application>
  <PresentationFormat>On-screen Show (4:3)</PresentationFormat>
  <Paragraphs>97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EGI-InSPIRE-Slide-Template_v4</vt:lpstr>
      <vt:lpstr>EGI Central Accounting</vt:lpstr>
      <vt:lpstr>Current Architecture</vt:lpstr>
      <vt:lpstr>New System</vt:lpstr>
      <vt:lpstr>New Accounting Infrastructure</vt:lpstr>
      <vt:lpstr>Regionalisation - Plan</vt:lpstr>
      <vt:lpstr>Regions</vt:lpstr>
      <vt:lpstr>Migration</vt:lpstr>
      <vt:lpstr>Progress </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 </cp:lastModifiedBy>
  <cp:revision>51</cp:revision>
  <dcterms:created xsi:type="dcterms:W3CDTF">2010-09-03T12:01:03Z</dcterms:created>
  <dcterms:modified xsi:type="dcterms:W3CDTF">2011-09-20T10:33:05Z</dcterms:modified>
</cp:coreProperties>
</file>