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7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AC00"/>
    <a:srgbClr val="ABD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34" d="100"/>
          <a:sy n="134" d="100"/>
        </p:scale>
        <p:origin x="144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-274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ADA46-E9D8-4287-8605-FEDCDF64B3F3}" type="datetimeFigureOut">
              <a:rPr lang="fr-FR" smtClean="0"/>
              <a:pPr/>
              <a:t>19/09/2011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6987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EGI TF 2011 , Lyon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453098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F4F5E-C733-4A12-AF3F-41A0EF19D6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69E7BE-AA6D-4BB5-9B3A-B2C51B02B53D}" type="datetimeFigureOut">
              <a:rPr lang="en-US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EGI TF 2011 , Lyon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5A76BC-75A0-4236-9104-E054848DCCBD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fr-FR" sz="1400" smtClean="0"/>
              <a:t>EGI TF 2011 , Lyon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 algn="r"/>
            <a:fld id="{6111E1C1-1181-41A1-9191-61B141A18191}" type="slidenum">
              <a:rPr lang="fr-FR" sz="1400" smtClean="0"/>
              <a:pPr algn="r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TF 2011 , Lyon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5A76BC-75A0-4236-9104-E054848DCC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TF 2011 , Lyon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5A76BC-75A0-4236-9104-E054848DCCB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 , Lyon</a:t>
            </a:r>
            <a:endParaRPr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9709B-145B-4084-960C-B9D9223216D4}" type="datetime1">
              <a:rPr lang="en-US"/>
              <a:pPr/>
              <a:t>9/19/2011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F029138-26BC-4533-AC90-2E919F39546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err="1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Technical Forum 2011 , Lyon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685D1FCC-C3FC-4B04-B21C-A76C0A818E1F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rations-portal.egi.eu/dahsboard/view/ngi/$yourngina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906588"/>
          </a:xfrm>
        </p:spPr>
        <p:txBody>
          <a:bodyPr/>
          <a:lstStyle/>
          <a:p>
            <a:pPr>
              <a:lnSpc>
                <a:spcPct val="104000"/>
              </a:lnSpc>
            </a:pPr>
            <a:r>
              <a:rPr lang="en-US" sz="5400" dirty="0" smtClean="0">
                <a:solidFill>
                  <a:srgbClr val="000000"/>
                </a:solidFill>
              </a:rPr>
              <a:t>Operations Portal</a:t>
            </a:r>
            <a:br>
              <a:rPr lang="en-US" sz="5400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Grid Oversight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September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DejaVu Sans"/>
              </a:rPr>
              <a:t>, 22th 2011</a:t>
            </a:r>
            <a:endParaRPr lang="en-US" dirty="0"/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339975" y="4652963"/>
            <a:ext cx="5832475" cy="406400"/>
          </a:xfrm>
        </p:spPr>
        <p:txBody>
          <a:bodyPr/>
          <a:lstStyle/>
          <a:p>
            <a:pPr eaLnBrk="1" hangingPunct="1"/>
            <a:r>
              <a:rPr lang="en-GB" sz="1800" dirty="0" smtClean="0">
                <a:ea typeface="ＭＳ Ｐゴシック" charset="-128"/>
              </a:rPr>
              <a:t>Cyril </a:t>
            </a:r>
            <a:r>
              <a:rPr lang="en-GB" sz="1800" dirty="0" err="1" smtClean="0">
                <a:ea typeface="ＭＳ Ｐゴシック" charset="-128"/>
              </a:rPr>
              <a:t>L’Orphelin</a:t>
            </a:r>
            <a:r>
              <a:rPr lang="en-GB" sz="1800" dirty="0" smtClean="0">
                <a:ea typeface="ＭＳ Ｐゴシック" charset="-128"/>
              </a:rPr>
              <a:t> – CCIN2P3/CNRS</a:t>
            </a: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C3B377-3C9C-42AE-BEA0-68C2A1D835B1}" type="datetime1">
              <a:rPr lang="en-US"/>
              <a:pPr/>
              <a:t>9/19/2011</a:t>
            </a:fld>
            <a:endParaRPr lang="en-US"/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mtClean="0">
              <a:ea typeface="ＭＳ Ｐゴシック" charset="-128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43D990-452E-4FB3-8770-F85DEA0ED45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Shape 1"/>
          <p:cNvSpPr txBox="1"/>
          <p:nvPr/>
        </p:nvSpPr>
        <p:spPr>
          <a:xfrm>
            <a:off x="1000080" y="142920"/>
            <a:ext cx="80006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4000"/>
              </a:lnSpc>
            </a:pPr>
            <a:r>
              <a:rPr lang="fr-FR" sz="4000" dirty="0">
                <a:solidFill>
                  <a:srgbClr val="FFFFFF"/>
                </a:solidFill>
                <a:latin typeface="Arial"/>
              </a:rPr>
              <a:t>Last and </a:t>
            </a:r>
            <a:r>
              <a:rPr lang="fr-FR" sz="4000" dirty="0" err="1">
                <a:solidFill>
                  <a:srgbClr val="FFFFFF"/>
                </a:solidFill>
                <a:latin typeface="Arial"/>
              </a:rPr>
              <a:t>next</a:t>
            </a:r>
            <a:r>
              <a:rPr lang="fr-FR" sz="4000" dirty="0">
                <a:solidFill>
                  <a:srgbClr val="FFFFFF"/>
                </a:solidFill>
                <a:latin typeface="Arial"/>
              </a:rPr>
              <a:t> Releases</a:t>
            </a:r>
            <a:endParaRPr/>
          </a:p>
        </p:txBody>
      </p:sp>
      <p:sp>
        <p:nvSpPr>
          <p:cNvPr id="36" name="CustomShape 2"/>
          <p:cNvSpPr/>
          <p:nvPr/>
        </p:nvSpPr>
        <p:spPr>
          <a:xfrm>
            <a:off x="214200" y="1285920"/>
            <a:ext cx="8929440" cy="37638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4000"/>
              </a:lnSpc>
              <a:buFont typeface="Wingdings"/>
              <a:buChar char="§"/>
            </a:pPr>
            <a:r>
              <a:rPr lang="fr-FR" sz="2000" b="1" dirty="0">
                <a:solidFill>
                  <a:srgbClr val="000000"/>
                </a:solidFill>
                <a:latin typeface="Verdana"/>
              </a:rPr>
              <a:t>  Release 2.6.3 and 2.6.4</a:t>
            </a:r>
            <a:endParaRPr/>
          </a:p>
          <a:p>
            <a:endParaRPr/>
          </a:p>
          <a:p>
            <a:pPr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fr-FR" sz="2000" dirty="0">
                <a:solidFill>
                  <a:srgbClr val="000000"/>
                </a:solidFill>
                <a:latin typeface="Verdana"/>
              </a:rPr>
              <a:t> Interface to update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operations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Verdana"/>
              </a:rPr>
              <a:t>tests (NGI or EGI scope)</a:t>
            </a:r>
            <a:endParaRPr/>
          </a:p>
          <a:p>
            <a:pPr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fr-FR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Permalinks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for the </a:t>
            </a:r>
            <a:r>
              <a:rPr lang="fr-FR" sz="2000" dirty="0" err="1" smtClean="0">
                <a:solidFill>
                  <a:srgbClr val="000000"/>
                </a:solidFill>
                <a:latin typeface="Verdana"/>
              </a:rPr>
              <a:t>dashboard</a:t>
            </a:r>
            <a:endParaRPr lang="fr-FR" sz="2000" dirty="0" smtClean="0">
              <a:solidFill>
                <a:srgbClr val="000000"/>
              </a:solidFill>
              <a:latin typeface="Verdana"/>
            </a:endParaRPr>
          </a:p>
          <a:p>
            <a:pPr lvl="1"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fr-FR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en-US" dirty="0" smtClean="0"/>
              <a:t>For a given NGI </a:t>
            </a:r>
          </a:p>
          <a:p>
            <a:pPr lvl="1"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https://operations-portal.egi.eu/dahsboard/view/ngi/$yournginame</a:t>
            </a:r>
            <a:endParaRPr lang="en-US" dirty="0" smtClean="0"/>
          </a:p>
          <a:p>
            <a:pPr lvl="1"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en-US" dirty="0" smtClean="0"/>
              <a:t> For a given Site</a:t>
            </a:r>
          </a:p>
          <a:p>
            <a:pPr lvl="1"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en-US" dirty="0" smtClean="0"/>
              <a:t> https://operations-portal.egi.eu/dahsboard/view/site/$yoursitename </a:t>
            </a:r>
          </a:p>
          <a:p>
            <a:pPr>
              <a:lnSpc>
                <a:spcPct val="104000"/>
              </a:lnSpc>
              <a:buSzPct val="45000"/>
              <a:buFont typeface="Wingdings" pitchFamily="2" charset="2"/>
              <a:buChar char="§"/>
            </a:pPr>
            <a:endParaRPr/>
          </a:p>
          <a:p>
            <a:pPr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fr-FR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Synchronization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exchange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between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regional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/ central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portals</a:t>
            </a:r>
            <a:endParaRPr/>
          </a:p>
          <a:p>
            <a:pPr>
              <a:lnSpc>
                <a:spcPct val="104000"/>
              </a:lnSpc>
              <a:buSzPct val="45000"/>
              <a:buFont typeface="Wingdings" pitchFamily="2" charset="2"/>
              <a:buChar char="§"/>
            </a:pPr>
            <a:r>
              <a:rPr lang="fr-FR" sz="2000" dirty="0">
                <a:solidFill>
                  <a:srgbClr val="000000"/>
                </a:solidFill>
                <a:latin typeface="Verdana"/>
              </a:rPr>
              <a:t> CSI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dashboard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: candidate release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without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RT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connection</a:t>
            </a:r>
            <a:endParaRPr/>
          </a:p>
          <a:p>
            <a:endParaRPr/>
          </a:p>
          <a:p>
            <a:pPr>
              <a:lnSpc>
                <a:spcPct val="104000"/>
              </a:lnSpc>
              <a:buFont typeface="Wingdings" pitchFamily="2" charset="2"/>
              <a:buChar char="§"/>
            </a:pPr>
            <a:r>
              <a:rPr lang="fr-FR" sz="2000" b="1" dirty="0">
                <a:solidFill>
                  <a:srgbClr val="000000"/>
                </a:solidFill>
                <a:latin typeface="Verdana"/>
              </a:rPr>
              <a:t>  Release 2.7 (</a:t>
            </a:r>
            <a:r>
              <a:rPr lang="fr-FR" sz="2000" b="1" dirty="0" err="1">
                <a:solidFill>
                  <a:srgbClr val="000000"/>
                </a:solidFill>
                <a:latin typeface="Verdana"/>
              </a:rPr>
              <a:t>October</a:t>
            </a:r>
            <a:r>
              <a:rPr lang="fr-FR" sz="2000" b="1" dirty="0">
                <a:solidFill>
                  <a:srgbClr val="000000"/>
                </a:solidFill>
                <a:latin typeface="Verdana"/>
              </a:rPr>
              <a:t>)</a:t>
            </a:r>
            <a:endParaRPr/>
          </a:p>
          <a:p>
            <a:endParaRPr/>
          </a:p>
          <a:p>
            <a:pPr>
              <a:lnSpc>
                <a:spcPct val="104000"/>
              </a:lnSpc>
            </a:pPr>
            <a:r>
              <a:rPr lang="fr-FR" sz="2000" dirty="0" smtClean="0">
                <a:solidFill>
                  <a:srgbClr val="000000"/>
                </a:solidFill>
                <a:latin typeface="Verdana"/>
              </a:rPr>
              <a:t>CSI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dashboard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: official release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with</a:t>
            </a:r>
            <a:r>
              <a:rPr lang="fr-FR" sz="2000" dirty="0">
                <a:solidFill>
                  <a:srgbClr val="000000"/>
                </a:solidFill>
                <a:latin typeface="Verdana"/>
              </a:rPr>
              <a:t> RT </a:t>
            </a:r>
            <a:r>
              <a:rPr lang="fr-FR" sz="2000" dirty="0" err="1">
                <a:solidFill>
                  <a:srgbClr val="000000"/>
                </a:solidFill>
                <a:latin typeface="Verdana"/>
              </a:rPr>
              <a:t>connection</a:t>
            </a:r>
            <a:endParaRPr/>
          </a:p>
          <a:p>
            <a:endParaRPr/>
          </a:p>
          <a:p>
            <a:endParaRPr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/>
          <p:nvPr/>
        </p:nvSpPr>
        <p:spPr>
          <a:xfrm>
            <a:off x="1000080" y="142920"/>
            <a:ext cx="80006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4000"/>
              </a:lnSpc>
            </a:pPr>
            <a:r>
              <a:rPr lang="fr-FR" sz="2800" dirty="0" err="1" smtClean="0">
                <a:solidFill>
                  <a:srgbClr val="FFFFFF"/>
                </a:solidFill>
                <a:latin typeface="Arial"/>
              </a:rPr>
              <a:t>Synchronization</a:t>
            </a:r>
            <a:r>
              <a:rPr lang="fr-FR" sz="280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fr-FR" sz="2800" dirty="0" err="1" smtClean="0">
                <a:solidFill>
                  <a:srgbClr val="FFFFFF"/>
                </a:solidFill>
                <a:latin typeface="Arial"/>
              </a:rPr>
              <a:t>Improvements</a:t>
            </a:r>
            <a:endParaRPr sz="2800"/>
          </a:p>
        </p:txBody>
      </p:sp>
      <p:sp>
        <p:nvSpPr>
          <p:cNvPr id="3" name="ZoneTexte 2"/>
          <p:cNvSpPr txBox="1"/>
          <p:nvPr/>
        </p:nvSpPr>
        <p:spPr>
          <a:xfrm>
            <a:off x="642910" y="1214422"/>
            <a:ext cx="74295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Verdana" pitchFamily="34" charset="0"/>
              </a:rPr>
              <a:t> Synchronization with </a:t>
            </a:r>
            <a:r>
              <a:rPr lang="en-US" sz="1600" b="1" dirty="0" err="1" smtClean="0">
                <a:latin typeface="Verdana" pitchFamily="34" charset="0"/>
              </a:rPr>
              <a:t>Nagios</a:t>
            </a:r>
            <a:r>
              <a:rPr lang="en-US" sz="1600" b="1" dirty="0" smtClean="0">
                <a:latin typeface="Verdana" pitchFamily="34" charset="0"/>
              </a:rPr>
              <a:t> via AMQ </a:t>
            </a:r>
          </a:p>
          <a:p>
            <a:r>
              <a:rPr lang="en-US" sz="1600" dirty="0" smtClean="0">
                <a:latin typeface="Verdana" pitchFamily="34" charset="0"/>
              </a:rPr>
              <a:t> </a:t>
            </a:r>
          </a:p>
          <a:p>
            <a:r>
              <a:rPr lang="en-US" sz="1600" dirty="0" smtClean="0">
                <a:latin typeface="Verdana" pitchFamily="34" charset="0"/>
              </a:rPr>
              <a:t>=&gt; Problems encountered essentially due to network glitch</a:t>
            </a:r>
          </a:p>
          <a:p>
            <a:endParaRPr lang="en-US" sz="1600" dirty="0" smtClean="0">
              <a:latin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</a:rPr>
              <a:t> Use of 2 brokers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</a:rPr>
              <a:t>Nagios</a:t>
            </a:r>
            <a:r>
              <a:rPr lang="en-US" sz="1600" dirty="0" smtClean="0">
                <a:latin typeface="Verdana" pitchFamily="34" charset="0"/>
              </a:rPr>
              <a:t> recoveries sent twice (6 h of delay)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Verdana" pitchFamily="34" charset="0"/>
              </a:rPr>
              <a:t> Synchronization between regional and central portal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>
              <a:latin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</a:rPr>
              <a:t> The regional portal is the authoritative source and the central portal is updated with its data 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</a:rPr>
              <a:t> The regional portal could work without the central one 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latin typeface="Verdana" pitchFamily="34" charset="0"/>
              </a:rPr>
              <a:t> The information are encapsulated to avoid problems with special characters .</a:t>
            </a:r>
          </a:p>
          <a:p>
            <a:pPr lvl="1"/>
            <a:endParaRPr lang="en-US" sz="1600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1600" b="1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1600" b="1" dirty="0" smtClean="0"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sz="1600" dirty="0" smtClean="0">
              <a:latin typeface="Verdana" pitchFamily="34" charset="0"/>
            </a:endParaRP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124000" y="160200"/>
            <a:ext cx="6838560" cy="774360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r">
              <a:lnSpc>
                <a:spcPct val="102000"/>
              </a:lnSpc>
            </a:pPr>
            <a:r>
              <a:rPr lang="fr-FR" sz="3200">
                <a:solidFill>
                  <a:srgbClr val="FFFFFF"/>
                </a:solidFill>
                <a:latin typeface="Arial"/>
              </a:rPr>
              <a:t>Security Dashboard (1/3)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180000" y="1071546"/>
            <a:ext cx="8820720" cy="525437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4000"/>
              </a:lnSpc>
            </a:pPr>
            <a:r>
              <a:rPr lang="fr-FR" sz="1400" b="1" dirty="0">
                <a:solidFill>
                  <a:srgbClr val="000000"/>
                </a:solidFill>
                <a:latin typeface="Verdana" pitchFamily="34" charset="0"/>
              </a:rPr>
              <a:t>Goal </a:t>
            </a:r>
            <a:endParaRPr>
              <a:latin typeface="Verdana" pitchFamily="34" charset="0"/>
            </a:endParaRPr>
          </a:p>
          <a:p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</a:pPr>
            <a:r>
              <a:rPr lang="en-US" sz="1200" dirty="0">
                <a:solidFill>
                  <a:srgbClr val="000000"/>
                </a:solidFill>
                <a:latin typeface="Verdana" pitchFamily="34" charset="0"/>
              </a:rPr>
              <a:t>Detect and inform sites about security incidents and vulnerabilities. </a:t>
            </a:r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</a:pP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Propose an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adapted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display and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workflow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to open tickets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against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sites in the Operations Dashboard.</a:t>
            </a:r>
            <a:endParaRPr>
              <a:latin typeface="Verdana" pitchFamily="34" charset="0"/>
            </a:endParaRPr>
          </a:p>
          <a:p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  <a:buSzPct val="45000"/>
            </a:pPr>
            <a:r>
              <a:rPr lang="fr-FR" sz="1400" b="1" dirty="0" err="1">
                <a:solidFill>
                  <a:srgbClr val="000000"/>
                </a:solidFill>
                <a:latin typeface="Verdana" pitchFamily="34" charset="0"/>
              </a:rPr>
              <a:t>Achieved</a:t>
            </a:r>
            <a:r>
              <a:rPr lang="fr-FR" sz="14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ZA" sz="1400" b="1" dirty="0">
                <a:solidFill>
                  <a:srgbClr val="000000"/>
                </a:solidFill>
                <a:latin typeface="Verdana" pitchFamily="34" charset="0"/>
              </a:rPr>
              <a:t>work</a:t>
            </a:r>
            <a:r>
              <a:rPr lang="fr-FR" sz="14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>
              <a:latin typeface="Verdana" pitchFamily="34" charset="0"/>
            </a:endParaRPr>
          </a:p>
          <a:p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Verdana" pitchFamily="34" charset="0"/>
              </a:rPr>
              <a:t>Authentication</a:t>
            </a: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model :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authorization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is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applied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based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on GOC DB and EGI SSO in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order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that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security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staff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access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only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data in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their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own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scope (EGI / NGI or site )</a:t>
            </a:r>
            <a:endParaRPr>
              <a:latin typeface="Verdana" pitchFamily="34" charset="0"/>
            </a:endParaRPr>
          </a:p>
          <a:p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Verdana" pitchFamily="34" charset="0"/>
              </a:rPr>
              <a:t>Summary</a:t>
            </a: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of the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current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issues :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Nagios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pakiti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with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historical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details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+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Notepads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and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attached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problems</a:t>
            </a:r>
            <a:endParaRPr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Verdana" pitchFamily="34" charset="0"/>
              </a:rPr>
              <a:t>Possibility</a:t>
            </a: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to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create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/ update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notepads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againt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the site and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attach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problems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to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this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notepad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.</a:t>
            </a:r>
            <a:endParaRPr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Verdana" pitchFamily="34" charset="0"/>
              </a:rPr>
              <a:t>Possibility</a:t>
            </a: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to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generate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dynamically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metrics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(table or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charts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) </a:t>
            </a:r>
            <a:endParaRPr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Verdana" pitchFamily="34" charset="0"/>
              </a:rPr>
              <a:t>Possibility</a:t>
            </a:r>
            <a:r>
              <a:rPr lang="fr-FR" sz="12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to manage /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declare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events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>
              <a:latin typeface="Verdana" pitchFamily="34" charset="0"/>
            </a:endParaRPr>
          </a:p>
          <a:p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</a:pPr>
            <a:r>
              <a:rPr lang="fr-FR" sz="1400" b="1" dirty="0" err="1">
                <a:solidFill>
                  <a:srgbClr val="000000"/>
                </a:solidFill>
                <a:latin typeface="Verdana" pitchFamily="34" charset="0"/>
              </a:rPr>
              <a:t>Remaining</a:t>
            </a:r>
            <a:r>
              <a:rPr lang="fr-FR" sz="14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1400" b="1" dirty="0" err="1">
                <a:solidFill>
                  <a:srgbClr val="000000"/>
                </a:solidFill>
                <a:latin typeface="Verdana" pitchFamily="34" charset="0"/>
              </a:rPr>
              <a:t>work</a:t>
            </a:r>
            <a:endParaRPr>
              <a:latin typeface="Verdana" pitchFamily="34" charset="0"/>
            </a:endParaRPr>
          </a:p>
          <a:p>
            <a:endParaRPr>
              <a:latin typeface="Verdana" pitchFamily="34" charset="0"/>
            </a:endParaRPr>
          </a:p>
          <a:p>
            <a:pPr>
              <a:lnSpc>
                <a:spcPct val="104000"/>
              </a:lnSpc>
            </a:pP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Extension of the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notepad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to tickets </a:t>
            </a:r>
            <a:r>
              <a:rPr lang="fr-FR" sz="1200" dirty="0" err="1">
                <a:solidFill>
                  <a:srgbClr val="000000"/>
                </a:solidFill>
                <a:latin typeface="Verdana" pitchFamily="34" charset="0"/>
              </a:rPr>
              <a:t>into</a:t>
            </a:r>
            <a:r>
              <a:rPr lang="fr-FR" sz="1200" dirty="0">
                <a:solidFill>
                  <a:srgbClr val="000000"/>
                </a:solidFill>
                <a:latin typeface="Verdana" pitchFamily="34" charset="0"/>
              </a:rPr>
              <a:t> RT</a:t>
            </a:r>
            <a:endParaRPr>
              <a:latin typeface="Verdana" pitchFamily="34" charset="0"/>
            </a:endParaRPr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960000" y="180000"/>
            <a:ext cx="4698000" cy="596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r">
              <a:lnSpc>
                <a:spcPct val="102000"/>
              </a:lnSpc>
            </a:pPr>
            <a:r>
              <a:rPr lang="fr-FR" sz="3200">
                <a:solidFill>
                  <a:srgbClr val="FFFFFF"/>
                </a:solidFill>
                <a:latin typeface="Arial"/>
              </a:rPr>
              <a:t>Security Dashboard (2/3)</a:t>
            </a:r>
            <a:endParaRPr/>
          </a:p>
        </p:txBody>
      </p:sp>
      <p:pic>
        <p:nvPicPr>
          <p:cNvPr id="40" name="Image 39"/>
          <p:cNvPicPr/>
          <p:nvPr/>
        </p:nvPicPr>
        <p:blipFill>
          <a:blip r:embed="rId2"/>
          <a:srcRect l="6675" t="25768" r="10792" b="8503"/>
          <a:stretch>
            <a:fillRect/>
          </a:stretch>
        </p:blipFill>
        <p:spPr>
          <a:xfrm>
            <a:off x="428596" y="1428736"/>
            <a:ext cx="8429684" cy="4357718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85840" y="1179000"/>
            <a:ext cx="6918120" cy="5035680"/>
          </a:xfrm>
          <a:prstGeom prst="rect">
            <a:avLst/>
          </a:prstGeom>
        </p:spPr>
      </p:pic>
      <p:sp>
        <p:nvSpPr>
          <p:cNvPr id="42" name="CustomShape 1"/>
          <p:cNvSpPr/>
          <p:nvPr/>
        </p:nvSpPr>
        <p:spPr>
          <a:xfrm>
            <a:off x="2124000" y="160200"/>
            <a:ext cx="6838560" cy="774360"/>
          </a:xfrm>
          <a:prstGeom prst="rect">
            <a:avLst/>
          </a:prstGeom>
        </p:spPr>
        <p:txBody>
          <a:bodyPr wrap="none" lIns="90000" tIns="45000" rIns="90000" bIns="45000" anchor="ctr"/>
          <a:lstStyle/>
          <a:p>
            <a:pPr algn="r">
              <a:lnSpc>
                <a:spcPct val="102000"/>
              </a:lnSpc>
            </a:pPr>
            <a:r>
              <a:rPr lang="fr-FR" sz="3200">
                <a:solidFill>
                  <a:srgbClr val="FFFFFF"/>
                </a:solidFill>
                <a:latin typeface="Arial"/>
              </a:rPr>
              <a:t>Security Dashboard (3/3)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1142984"/>
            <a:ext cx="850112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Collecting results from </a:t>
            </a:r>
            <a:r>
              <a:rPr lang="en-US" sz="1400" dirty="0" err="1" smtClean="0">
                <a:latin typeface="Verdana" pitchFamily="34" charset="0"/>
              </a:rPr>
              <a:t>Nagios</a:t>
            </a:r>
            <a:endParaRPr lang="en-US" sz="14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The basic “unit” of the report will be a site, the Dashboard will be able to “construct” a VO view out of the relevant sites.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Providing a view of a VO/NGI/site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Proper access control must be applied : VO shifters either declared in the VO ID cards either based on a VOMS role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Dispatching alerts when needed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Operations functions – links to GOC DB, EGI RT , GGUS or </a:t>
            </a:r>
            <a:r>
              <a:rPr lang="en-US" sz="1400" dirty="0" err="1" smtClean="0">
                <a:latin typeface="Verdana" pitchFamily="34" charset="0"/>
              </a:rPr>
              <a:t>Gstat</a:t>
            </a:r>
            <a:endParaRPr lang="en-US" sz="14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Reporting functions – generation on demand and automatically on regular basis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compute VO metrics based on the numbers gathered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Possibility to declare a list of tests to take into account on a VO basis.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 Different additional communication channels :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notepad to send a note to the site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Verdana" pitchFamily="34" charset="0"/>
              </a:rPr>
              <a:t>• handover to communicate between shifters</a:t>
            </a:r>
          </a:p>
          <a:p>
            <a:endParaRPr lang="fr-FR" sz="1400" dirty="0">
              <a:latin typeface="Verdana" pitchFamily="34" charset="0"/>
            </a:endParaRPr>
          </a:p>
        </p:txBody>
      </p:sp>
      <p:sp>
        <p:nvSpPr>
          <p:cNvPr id="5" name="TextShape 3"/>
          <p:cNvSpPr txBox="1"/>
          <p:nvPr/>
        </p:nvSpPr>
        <p:spPr>
          <a:xfrm>
            <a:off x="3929058" y="0"/>
            <a:ext cx="4698000" cy="596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r">
              <a:lnSpc>
                <a:spcPct val="102000"/>
              </a:lnSpc>
            </a:pP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VO </a:t>
            </a:r>
            <a:r>
              <a:rPr lang="fr-FR" sz="3200" dirty="0" err="1" smtClean="0">
                <a:solidFill>
                  <a:srgbClr val="FFFFFF"/>
                </a:solidFill>
                <a:latin typeface="Arial"/>
              </a:rPr>
              <a:t>oriented</a:t>
            </a: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 Dashboard</a:t>
            </a:r>
          </a:p>
          <a:p>
            <a:pPr algn="r">
              <a:lnSpc>
                <a:spcPct val="102000"/>
              </a:lnSpc>
            </a:pP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Basic </a:t>
            </a:r>
            <a:r>
              <a:rPr lang="fr-FR" sz="3200" dirty="0" err="1" smtClean="0">
                <a:solidFill>
                  <a:srgbClr val="FFFFFF"/>
                </a:solidFill>
                <a:latin typeface="Arial"/>
              </a:rPr>
              <a:t>functions</a:t>
            </a:r>
            <a:endParaRPr lang="fr-FR" sz="320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3"/>
          <p:cNvSpPr txBox="1"/>
          <p:nvPr/>
        </p:nvSpPr>
        <p:spPr>
          <a:xfrm>
            <a:off x="3929058" y="0"/>
            <a:ext cx="4698000" cy="596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r">
              <a:lnSpc>
                <a:spcPct val="102000"/>
              </a:lnSpc>
            </a:pP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VO </a:t>
            </a:r>
            <a:r>
              <a:rPr lang="fr-FR" sz="3200" dirty="0" err="1" smtClean="0">
                <a:solidFill>
                  <a:srgbClr val="FFFFFF"/>
                </a:solidFill>
                <a:latin typeface="Arial"/>
              </a:rPr>
              <a:t>oriented</a:t>
            </a: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 Dashboard</a:t>
            </a:r>
          </a:p>
          <a:p>
            <a:pPr algn="r">
              <a:lnSpc>
                <a:spcPct val="102000"/>
              </a:lnSpc>
            </a:pP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Architecture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756275" cy="40116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3"/>
          <p:cNvSpPr txBox="1"/>
          <p:nvPr/>
        </p:nvSpPr>
        <p:spPr>
          <a:xfrm>
            <a:off x="3929058" y="0"/>
            <a:ext cx="4698000" cy="5968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r">
              <a:lnSpc>
                <a:spcPct val="102000"/>
              </a:lnSpc>
            </a:pPr>
            <a:r>
              <a:rPr lang="fr-FR" sz="3200" dirty="0" smtClean="0">
                <a:solidFill>
                  <a:srgbClr val="FFFFFF"/>
                </a:solidFill>
                <a:latin typeface="Arial"/>
              </a:rPr>
              <a:t>Operations Dashboard</a:t>
            </a:r>
          </a:p>
          <a:p>
            <a:pPr algn="r">
              <a:lnSpc>
                <a:spcPct val="102000"/>
              </a:lnSpc>
            </a:pPr>
            <a:endParaRPr lang="fr-FR" sz="320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28596" y="1785926"/>
            <a:ext cx="8286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dashboard will use the different components developed for the </a:t>
            </a:r>
            <a:r>
              <a:rPr lang="en-US" dirty="0" err="1" smtClean="0"/>
              <a:t>Csi</a:t>
            </a:r>
            <a:r>
              <a:rPr lang="en-US" dirty="0" smtClean="0"/>
              <a:t> dashboard and the VO oriented dashboard </a:t>
            </a:r>
            <a:r>
              <a:rPr lang="en-US" dirty="0" smtClean="0"/>
              <a:t>with the </a:t>
            </a:r>
            <a:r>
              <a:rPr lang="en-US" smtClean="0"/>
              <a:t>possible evolutions :</a:t>
            </a:r>
            <a:endParaRPr lang="en-US" dirty="0" smtClean="0"/>
          </a:p>
          <a:p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Ajax use to load information only if needed – Load of page &lt; 5 sec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Automatic load sites list / scope </a:t>
            </a:r>
            <a:r>
              <a:rPr lang="en-US" dirty="0" smtClean="0"/>
              <a:t>used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Automatic closure of alarm (Ok status)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No direct relation between alarm / ticket (only tickets will be closed )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Events manager – On duty shifts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Dynamic charts for metrics 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D1FCC-C3FC-4B04-B21C-A76C0A818E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2890</TotalTime>
  <Words>573</Words>
  <Application>Microsoft Macintosh PowerPoint</Application>
  <PresentationFormat>Affichage à l'écran (4:3)</PresentationFormat>
  <Paragraphs>101</Paragraphs>
  <Slides>9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EGI-InSPIRE-Slide-Template_v4</vt:lpstr>
      <vt:lpstr>Operations Portal Grid Oversight September, 22th 2011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Lorphelin</cp:lastModifiedBy>
  <cp:revision>88</cp:revision>
  <dcterms:created xsi:type="dcterms:W3CDTF">2010-09-03T12:01:03Z</dcterms:created>
  <dcterms:modified xsi:type="dcterms:W3CDTF">2011-09-19T15:41:24Z</dcterms:modified>
</cp:coreProperties>
</file>