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ppt/slides/slide3.xml" ContentType="application/vnd.openxmlformats-officedocument.presentationml.slide+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Default Extension="vml" ContentType="application/vnd.openxmlformats-officedocument.vmlDrawing"/>
  <Override PartName="/ppt/slides/slide6.xml" ContentType="application/vnd.openxmlformats-officedocument.presentationml.slide+xml"/>
  <Override PartName="/ppt/notesMasters/notesMaster1.xml" ContentType="application/vnd.openxmlformats-officedocument.presentationml.notesMaster+xml"/>
  <Override PartName="/ppt/slides/slide4.xml" ContentType="application/vnd.openxmlformats-officedocument.presentationml.slide+xml"/>
  <Override PartName="/ppt/embeddings/Microsoft_Equation1.bin" ContentType="application/vnd.openxmlformats-officedocument.oleObject"/>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0" r:id="rId1"/>
  </p:sldMasterIdLst>
  <p:notesMasterIdLst>
    <p:notesMasterId r:id="rId14"/>
  </p:notesMasterIdLst>
  <p:sldIdLst>
    <p:sldId id="256" r:id="rId2"/>
    <p:sldId id="259" r:id="rId3"/>
    <p:sldId id="263" r:id="rId4"/>
    <p:sldId id="262" r:id="rId5"/>
    <p:sldId id="260" r:id="rId6"/>
    <p:sldId id="261" r:id="rId7"/>
    <p:sldId id="268" r:id="rId8"/>
    <p:sldId id="269" r:id="rId9"/>
    <p:sldId id="264" r:id="rId10"/>
    <p:sldId id="267" r:id="rId11"/>
    <p:sldId id="270" r:id="rId12"/>
    <p:sldId id="27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2637" autoAdjust="0"/>
  </p:normalViewPr>
  <p:slideViewPr>
    <p:cSldViewPr>
      <p:cViewPr>
        <p:scale>
          <a:sx n="100" d="100"/>
          <a:sy n="100" d="100"/>
        </p:scale>
        <p:origin x="-5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B65DFF8-BCE9-4731-80FC-1C7FA2E054A0}" type="datetimeFigureOut">
              <a:rPr lang="en-US"/>
              <a:pPr>
                <a:defRPr/>
              </a:pPr>
              <a:t>9/21/11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AF6382F-600E-42A6-B895-5FB17A1DA625}"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76938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 DONE</a:t>
            </a:r>
          </a:p>
          <a:p>
            <a:endParaRPr lang="en-GB" dirty="0" smtClean="0"/>
          </a:p>
          <a:p>
            <a:r>
              <a:rPr lang="en-GB" dirty="0" smtClean="0"/>
              <a:t>This</a:t>
            </a:r>
            <a:r>
              <a:rPr lang="en-GB" baseline="0" dirty="0" smtClean="0"/>
              <a:t> </a:t>
            </a:r>
            <a:r>
              <a:rPr lang="en-GB" baseline="0" dirty="0" smtClean="0"/>
              <a:t>slide is probably too much detailed about the process, we can skip this one</a:t>
            </a:r>
          </a:p>
          <a:p>
            <a:endParaRPr lang="en-GB" baseline="0" dirty="0" smtClean="0"/>
          </a:p>
          <a:p>
            <a:r>
              <a:rPr lang="en-GB" baseline="0" dirty="0" smtClean="0"/>
              <a:t>Instead you should have 1 slide explaining what UMD is</a:t>
            </a:r>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724820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 DONE</a:t>
            </a:r>
          </a:p>
          <a:p>
            <a:endParaRPr lang="en-GB" dirty="0" smtClean="0"/>
          </a:p>
          <a:p>
            <a:r>
              <a:rPr lang="en-GB" dirty="0" smtClean="0"/>
              <a:t>I </a:t>
            </a:r>
            <a:r>
              <a:rPr lang="en-GB" dirty="0" smtClean="0"/>
              <a:t>don’t quite understand</a:t>
            </a:r>
            <a:r>
              <a:rPr lang="en-GB" baseline="0" dirty="0" smtClean="0"/>
              <a:t> the different between this slide and the following one</a:t>
            </a:r>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40820153"/>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 DONE</a:t>
            </a:r>
          </a:p>
          <a:p>
            <a:endParaRPr lang="en-GB" dirty="0" smtClean="0"/>
          </a:p>
          <a:p>
            <a:r>
              <a:rPr lang="en-GB" dirty="0" smtClean="0"/>
              <a:t>I </a:t>
            </a:r>
            <a:r>
              <a:rPr lang="en-GB" dirty="0" smtClean="0"/>
              <a:t>don’t understand the message of</a:t>
            </a:r>
            <a:r>
              <a:rPr lang="en-GB" baseline="0" dirty="0" smtClean="0"/>
              <a:t> this slide</a:t>
            </a:r>
          </a:p>
          <a:p>
            <a:endParaRPr lang="en-GB" baseline="0" dirty="0" smtClean="0"/>
          </a:p>
          <a:p>
            <a:r>
              <a:rPr lang="en-GB" baseline="0" dirty="0" smtClean="0"/>
              <a:t>What does “</a:t>
            </a:r>
            <a:r>
              <a:rPr lang="en-US" sz="1200" b="1" dirty="0" smtClean="0"/>
              <a:t>EMI/UMD product may NOT be a EMI component)</a:t>
            </a:r>
          </a:p>
          <a:p>
            <a:r>
              <a:rPr lang="en-US" sz="1200" b="1" dirty="0" smtClean="0"/>
              <a:t>*_Oracle and *_</a:t>
            </a:r>
            <a:r>
              <a:rPr lang="en-US" sz="1200" b="1" dirty="0" err="1" smtClean="0"/>
              <a:t>mysql</a:t>
            </a:r>
            <a:r>
              <a:rPr lang="en-US" sz="1200" b="1" dirty="0" smtClean="0"/>
              <a:t> are treated as different products” mean?</a:t>
            </a:r>
          </a:p>
          <a:p>
            <a:endParaRPr lang="en-US" sz="1200" b="1" dirty="0" smtClean="0"/>
          </a:p>
          <a:p>
            <a:r>
              <a:rPr lang="en-US" sz="1200" b="1" dirty="0" smtClean="0"/>
              <a:t>Check spelling </a:t>
            </a:r>
          </a:p>
          <a:p>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429752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 DONE</a:t>
            </a:r>
          </a:p>
          <a:p>
            <a:endParaRPr lang="en-GB" dirty="0" smtClean="0"/>
          </a:p>
          <a:p>
            <a:r>
              <a:rPr lang="en-GB" dirty="0" smtClean="0"/>
              <a:t>Can </a:t>
            </a:r>
            <a:r>
              <a:rPr lang="en-GB" dirty="0" smtClean="0"/>
              <a:t>we skip question</a:t>
            </a:r>
            <a:r>
              <a:rPr lang="en-GB" baseline="0" dirty="0" smtClean="0"/>
              <a:t> 1 in this report?</a:t>
            </a:r>
          </a:p>
          <a:p>
            <a:endParaRPr lang="en-GB" baseline="0" dirty="0" smtClean="0"/>
          </a:p>
          <a:p>
            <a:r>
              <a:rPr lang="en-GB" baseline="0" dirty="0" smtClean="0"/>
              <a:t>As to question 1 do we want to bring the message that EMI is more used than UMD? Can we safely conclude this from the number of answers received?</a:t>
            </a:r>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9468124"/>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 DONE</a:t>
            </a:r>
          </a:p>
          <a:p>
            <a:endParaRPr lang="en-GB" dirty="0" smtClean="0"/>
          </a:p>
          <a:p>
            <a:r>
              <a:rPr lang="en-GB" dirty="0" smtClean="0"/>
              <a:t>I </a:t>
            </a:r>
            <a:r>
              <a:rPr lang="en-GB" dirty="0" smtClean="0"/>
              <a:t>think this slide is fairly irrelevant, do you agree? I</a:t>
            </a:r>
            <a:r>
              <a:rPr lang="en-GB" baseline="0" dirty="0" smtClean="0"/>
              <a:t> wouldn’t quote anyway the comments as is (too much text into this slide)</a:t>
            </a:r>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8535245"/>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hope I can handle that, it’s facts of life, and goes directly to EMI</a:t>
            </a:r>
          </a:p>
          <a:p>
            <a:r>
              <a:rPr lang="en-GB" dirty="0" smtClean="0"/>
              <a:t>We UMD are inline (latest version) with EMI ones</a:t>
            </a:r>
          </a:p>
          <a:p>
            <a:endParaRPr lang="en-GB" dirty="0" smtClean="0"/>
          </a:p>
          <a:p>
            <a:r>
              <a:rPr lang="en-GB" dirty="0" smtClean="0"/>
              <a:t>So </a:t>
            </a:r>
            <a:r>
              <a:rPr lang="en-GB" dirty="0" smtClean="0"/>
              <a:t>do we want to give the message that staged rollout of </a:t>
            </a:r>
            <a:r>
              <a:rPr lang="en-GB" dirty="0" err="1" smtClean="0"/>
              <a:t>dcache</a:t>
            </a:r>
            <a:r>
              <a:rPr lang="en-GB" dirty="0" smtClean="0"/>
              <a:t> and</a:t>
            </a:r>
            <a:r>
              <a:rPr lang="en-GB" baseline="0" dirty="0" smtClean="0"/>
              <a:t> arc are useless??? Dangerous message in a room with directors of large computing centres</a:t>
            </a:r>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15183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 DONE</a:t>
            </a:r>
          </a:p>
          <a:p>
            <a:endParaRPr lang="en-GB" dirty="0" smtClean="0"/>
          </a:p>
          <a:p>
            <a:r>
              <a:rPr lang="en-GB" dirty="0" smtClean="0"/>
              <a:t>This </a:t>
            </a:r>
            <a:r>
              <a:rPr lang="en-GB" dirty="0" smtClean="0"/>
              <a:t>slide is overall ok but you should remove the amount of text</a:t>
            </a:r>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961462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a:t>
            </a:r>
            <a:r>
              <a:rPr lang="en-GB" baseline="0" dirty="0" smtClean="0"/>
              <a:t> DONE</a:t>
            </a:r>
          </a:p>
          <a:p>
            <a:endParaRPr lang="en-GB" dirty="0" smtClean="0"/>
          </a:p>
          <a:p>
            <a:r>
              <a:rPr lang="en-GB" dirty="0" smtClean="0"/>
              <a:t>SO </a:t>
            </a:r>
            <a:r>
              <a:rPr lang="en-GB" dirty="0" smtClean="0"/>
              <a:t>what are the conclusions?</a:t>
            </a:r>
            <a:r>
              <a:rPr lang="en-GB" baseline="0" dirty="0" smtClean="0"/>
              <a:t> We need a conclusion, and possibly have a slide with questions if you want to have a controlled discussion on some key (few) points</a:t>
            </a:r>
            <a:endParaRPr lang="en-GB" dirty="0"/>
          </a:p>
        </p:txBody>
      </p:sp>
      <p:sp>
        <p:nvSpPr>
          <p:cNvPr id="4" name="Slide Number Placeholder 3"/>
          <p:cNvSpPr>
            <a:spLocks noGrp="1"/>
          </p:cNvSpPr>
          <p:nvPr>
            <p:ph type="sldNum" sz="quarter" idx="10"/>
          </p:nvPr>
        </p:nvSpPr>
        <p:spPr/>
        <p:txBody>
          <a:bodyPr/>
          <a:lstStyle/>
          <a:p>
            <a:pPr>
              <a:defRPr/>
            </a:pPr>
            <a:fld id="{0AF6382F-600E-42A6-B895-5FB17A1DA625}" type="slidenum">
              <a:rPr lang="en-US" smtClean="0"/>
              <a:pPr>
                <a:defRPr/>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53370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l-GR">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l-GR">
                <a:latin typeface="Calibri"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l-GR">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l-GR"/>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cstate="print"/>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cstate="print"/>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9/21/11</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A03F0663-52BF-4C95-BDC9-07F04EC3CD9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33CE90B-607C-40DD-822E-D08BE8964ACF}" type="datetimeFigureOut">
              <a:rPr lang="en-US"/>
              <a:pPr>
                <a:defRPr/>
              </a:pPr>
              <a:t>9/21/11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7C51FA-E47F-42E9-A441-61C7D0CE6B6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2B2EADE-39C2-41E8-9EAE-3A01073ADDD7}" type="datetimeFigureOut">
              <a:rPr lang="en-US"/>
              <a:pPr>
                <a:defRPr/>
              </a:pPr>
              <a:t>9/21/11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7286093-43A3-4B27-9991-6B52E4A7443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l-GR">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l-GR">
                <a:latin typeface="Calibri" pitchFamily="34" charset="0"/>
              </a:endParaRPr>
            </a:p>
          </p:txBody>
        </p:sp>
        <p:pic>
          <p:nvPicPr>
            <p:cNvPr id="1036" name="Picture 5"/>
            <p:cNvPicPr>
              <a:picLocks noChangeAspect="1" noChangeArrowheads="1"/>
            </p:cNvPicPr>
            <p:nvPr/>
          </p:nvPicPr>
          <p:blipFill>
            <a:blip r:embed="rId5" cstate="print"/>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l-GR">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l-GR"/>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933C6250-2801-4EA8-BFD2-2450345952E4}" type="datetimeFigureOut">
              <a:rPr lang="en-US"/>
              <a:pPr>
                <a:defRPr/>
              </a:pPr>
              <a:t>9/21/11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C20C48BD-DD5D-4BE5-B38A-24396E414C45}"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7.png"/><Relationship Id="rId5" Type="http://schemas.openxmlformats.org/officeDocument/2006/relationships/oleObject" Target="../embeddings/Microsoft_Equation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619250" y="2130425"/>
            <a:ext cx="7200900" cy="1470025"/>
          </a:xfrm>
        </p:spPr>
        <p:txBody>
          <a:bodyPr/>
          <a:lstStyle/>
          <a:p>
            <a:r>
              <a:rPr lang="en-US" sz="2800" dirty="0" smtClean="0"/>
              <a:t>UMD distribution: experiences and feedback from sites</a:t>
            </a:r>
            <a:endParaRPr lang="en-GB" sz="2800" dirty="0" smtClean="0">
              <a:latin typeface="Arial" charset="0"/>
              <a:cs typeface="Arial" charset="0"/>
            </a:endParaRPr>
          </a:p>
        </p:txBody>
      </p:sp>
      <p:sp>
        <p:nvSpPr>
          <p:cNvPr id="3075" name="Subtitle 4"/>
          <p:cNvSpPr>
            <a:spLocks noGrp="1"/>
          </p:cNvSpPr>
          <p:nvPr>
            <p:ph type="subTitle" idx="1"/>
          </p:nvPr>
        </p:nvSpPr>
        <p:spPr>
          <a:xfrm>
            <a:off x="2268538" y="3886200"/>
            <a:ext cx="5832475" cy="1343025"/>
          </a:xfrm>
        </p:spPr>
        <p:txBody>
          <a:bodyPr/>
          <a:lstStyle/>
          <a:p>
            <a:pPr eaLnBrk="1" hangingPunct="1"/>
            <a:r>
              <a:rPr lang="en-GB" sz="2800" dirty="0" smtClean="0">
                <a:latin typeface="Arial" charset="0"/>
                <a:cs typeface="Arial" charset="0"/>
              </a:rPr>
              <a:t>Mario David</a:t>
            </a:r>
          </a:p>
          <a:p>
            <a:pPr eaLnBrk="1" hangingPunct="1"/>
            <a:r>
              <a:rPr lang="en-GB" sz="2800" dirty="0" smtClean="0">
                <a:latin typeface="Arial" charset="0"/>
                <a:cs typeface="Arial" charset="0"/>
              </a:rPr>
              <a:t>TSA1.3</a:t>
            </a:r>
          </a:p>
        </p:txBody>
      </p:sp>
      <p:sp>
        <p:nvSpPr>
          <p:cNvPr id="30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FA38D5-FD8C-484B-BE2D-E1BC64F7593E}" type="datetime1">
              <a:rPr lang="en-US" smtClean="0">
                <a:latin typeface="Arial" charset="0"/>
                <a:cs typeface="Arial" charset="0"/>
              </a:rPr>
              <a:pPr fontAlgn="base">
                <a:spcBef>
                  <a:spcPct val="0"/>
                </a:spcBef>
                <a:spcAft>
                  <a:spcPct val="0"/>
                </a:spcAft>
              </a:pPr>
              <a:t>9/21/11</a:t>
            </a:fld>
            <a:endParaRPr lang="en-US" smtClean="0">
              <a:latin typeface="Arial" charset="0"/>
              <a:cs typeface="Arial" charset="0"/>
            </a:endParaRPr>
          </a:p>
        </p:txBody>
      </p:sp>
      <p:sp>
        <p:nvSpPr>
          <p:cNvPr id="3077" name="Footer Placeholder 5"/>
          <p:cNvSpPr>
            <a:spLocks noGrp="1"/>
          </p:cNvSpPr>
          <p:nvPr>
            <p:ph type="ftr" sz="quarter" idx="11"/>
          </p:nvPr>
        </p:nvSpPr>
        <p:spPr bwMode="auto">
          <a:xfrm>
            <a:off x="2286000" y="6400800"/>
            <a:ext cx="4495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EGI Technical Forum, 19-23 September 2011, Lyon, France</a:t>
            </a:r>
            <a:endParaRPr lang="el-GR" dirty="0" smtClean="0">
              <a:latin typeface="Arial" charset="0"/>
              <a:cs typeface="Arial" charset="0"/>
            </a:endParaRPr>
          </a:p>
        </p:txBody>
      </p:sp>
      <p:sp>
        <p:nvSpPr>
          <p:cNvPr id="307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47DA2F-8BBB-473C-968C-893B71C0D182}" type="slidenum">
              <a:rPr lang="en-US" smtClean="0">
                <a:latin typeface="Arial" charset="0"/>
                <a:cs typeface="Arial" charset="0"/>
              </a:rPr>
              <a:pPr fontAlgn="base">
                <a:spcBef>
                  <a:spcPct val="0"/>
                </a:spcBef>
                <a:spcAft>
                  <a:spcPct val="0"/>
                </a:spcAft>
              </a:pPr>
              <a:t>1</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Issues and comments: “</a:t>
            </a:r>
            <a:r>
              <a:rPr lang="en-US" sz="2800" i="1" dirty="0" smtClean="0"/>
              <a:t>Facts of Life</a:t>
            </a:r>
            <a:r>
              <a:rPr lang="en-US" sz="2800" dirty="0" smtClean="0"/>
              <a:t>” II</a:t>
            </a:r>
            <a:endParaRPr lang="en-US" sz="2800" dirty="0"/>
          </a:p>
        </p:txBody>
      </p:sp>
      <p:sp>
        <p:nvSpPr>
          <p:cNvPr id="3" name="Content Placeholder 2"/>
          <p:cNvSpPr>
            <a:spLocks noGrp="1"/>
          </p:cNvSpPr>
          <p:nvPr>
            <p:ph idx="1"/>
          </p:nvPr>
        </p:nvSpPr>
        <p:spPr/>
        <p:txBody>
          <a:bodyPr/>
          <a:lstStyle/>
          <a:p>
            <a:r>
              <a:rPr lang="en-US" sz="2000" dirty="0" smtClean="0"/>
              <a:t>EMI release rate is set around every 3 weeks:</a:t>
            </a:r>
          </a:p>
          <a:p>
            <a:pPr lvl="1"/>
            <a:r>
              <a:rPr lang="en-US" sz="1600" dirty="0" smtClean="0"/>
              <a:t>Major release (12 May) and 6 updates (until 1</a:t>
            </a:r>
            <a:r>
              <a:rPr lang="en-US" sz="1600" baseline="30000" dirty="0" smtClean="0"/>
              <a:t>st</a:t>
            </a:r>
            <a:r>
              <a:rPr lang="en-US" sz="1600" dirty="0" smtClean="0"/>
              <a:t> September) </a:t>
            </a:r>
            <a:r>
              <a:rPr lang="en-US" sz="1600" dirty="0" err="1" smtClean="0">
                <a:latin typeface="Wingdings"/>
                <a:ea typeface="Wingdings"/>
                <a:cs typeface="Wingdings"/>
              </a:rPr>
              <a:t></a:t>
            </a:r>
            <a:r>
              <a:rPr lang="en-US" sz="1600" dirty="0" smtClean="0"/>
              <a:t> ~ 1 release every 3 weeks</a:t>
            </a:r>
          </a:p>
          <a:p>
            <a:r>
              <a:rPr lang="en-US" sz="2000" dirty="0" smtClean="0"/>
              <a:t>UMD release rate is planned to be quarterly after UMD 1.3:</a:t>
            </a:r>
          </a:p>
          <a:p>
            <a:pPr lvl="1"/>
            <a:r>
              <a:rPr lang="en-US" sz="1600" dirty="0" smtClean="0"/>
              <a:t>Major release 11</a:t>
            </a:r>
            <a:r>
              <a:rPr lang="en-US" sz="1600" baseline="30000" dirty="0" smtClean="0"/>
              <a:t>th</a:t>
            </a:r>
            <a:r>
              <a:rPr lang="en-US" sz="1600" dirty="0" smtClean="0"/>
              <a:t> July, 1</a:t>
            </a:r>
            <a:r>
              <a:rPr lang="en-US" sz="1600" baseline="30000" dirty="0" smtClean="0"/>
              <a:t>st</a:t>
            </a:r>
            <a:r>
              <a:rPr lang="en-US" sz="1600" dirty="0" smtClean="0"/>
              <a:t> update after 3 weeks, 2</a:t>
            </a:r>
            <a:r>
              <a:rPr lang="en-US" sz="1600" baseline="30000" dirty="0" smtClean="0"/>
              <a:t>nd</a:t>
            </a:r>
            <a:r>
              <a:rPr lang="en-US" sz="1600" dirty="0" smtClean="0"/>
              <a:t> update after 1.5 month (from the update 1).</a:t>
            </a:r>
          </a:p>
          <a:p>
            <a:pPr lvl="1"/>
            <a:r>
              <a:rPr lang="en-US" sz="1600" dirty="0" smtClean="0"/>
              <a:t>3</a:t>
            </a:r>
            <a:r>
              <a:rPr lang="en-US" sz="1600" baseline="30000" dirty="0" smtClean="0"/>
              <a:t>rd</a:t>
            </a:r>
            <a:r>
              <a:rPr lang="en-US" sz="1600" dirty="0" smtClean="0"/>
              <a:t> update (UMD 1.3) planned for the end of October (but see later on).</a:t>
            </a:r>
          </a:p>
          <a:p>
            <a:pPr lvl="1"/>
            <a:r>
              <a:rPr lang="en-US" sz="1600" dirty="0" smtClean="0"/>
              <a:t>Except for urgent updates or security vulnerabilities.</a:t>
            </a:r>
          </a:p>
          <a:p>
            <a:r>
              <a:rPr lang="en-US" sz="2000" b="1" dirty="0" smtClean="0"/>
              <a:t>Verification and staged rollout have detected and open a quite large number of GGUS </a:t>
            </a:r>
            <a:r>
              <a:rPr lang="en-US" sz="2000" b="1" dirty="0" smtClean="0"/>
              <a:t>tickets</a:t>
            </a:r>
            <a:r>
              <a:rPr lang="en-US" sz="2000" b="1" dirty="0" smtClean="0"/>
              <a:t>: 40+ GGUS tickets:</a:t>
            </a:r>
            <a:endParaRPr lang="en-US" sz="2000" b="1" dirty="0" smtClean="0"/>
          </a:p>
          <a:p>
            <a:pPr lvl="1"/>
            <a:r>
              <a:rPr lang="en-US" sz="1600" dirty="0" smtClean="0"/>
              <a:t>Some of those issues appeared only in the production environment (i.e. staged rollout</a:t>
            </a:r>
            <a:r>
              <a:rPr lang="en-US" sz="1600" dirty="0" smtClean="0"/>
              <a:t>)</a:t>
            </a:r>
          </a:p>
          <a:p>
            <a:pPr lvl="1"/>
            <a:r>
              <a:rPr lang="en-US" sz="1600" dirty="0" smtClean="0"/>
              <a:t>Some have to do with documentation</a:t>
            </a:r>
          </a:p>
          <a:p>
            <a:pPr lvl="1"/>
            <a:r>
              <a:rPr lang="en-US" sz="1600" dirty="0" smtClean="0"/>
              <a:t>…</a:t>
            </a:r>
            <a:endParaRPr lang="en-US"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Issues and comments: “</a:t>
            </a:r>
            <a:r>
              <a:rPr lang="en-US" sz="2800" i="1" dirty="0" smtClean="0"/>
              <a:t>Facts of Life</a:t>
            </a:r>
            <a:r>
              <a:rPr lang="en-US" sz="2800" dirty="0" smtClean="0"/>
              <a:t>” III</a:t>
            </a:r>
            <a:endParaRPr lang="en-US" sz="2800" dirty="0"/>
          </a:p>
        </p:txBody>
      </p:sp>
      <p:sp>
        <p:nvSpPr>
          <p:cNvPr id="3" name="Content Placeholder 2"/>
          <p:cNvSpPr>
            <a:spLocks noGrp="1"/>
          </p:cNvSpPr>
          <p:nvPr>
            <p:ph idx="1"/>
          </p:nvPr>
        </p:nvSpPr>
        <p:spPr>
          <a:xfrm>
            <a:off x="230188" y="1219200"/>
            <a:ext cx="8609012" cy="4876800"/>
          </a:xfrm>
        </p:spPr>
        <p:txBody>
          <a:bodyPr/>
          <a:lstStyle/>
          <a:p>
            <a:r>
              <a:rPr lang="en-US" sz="2000" dirty="0" smtClean="0"/>
              <a:t>Staged rollout has been done in production instances in some cases, but also in test instances that are included in production:</a:t>
            </a:r>
            <a:endParaRPr lang="en-US" sz="2000" dirty="0" smtClean="0"/>
          </a:p>
          <a:p>
            <a:pPr lvl="1"/>
            <a:endParaRPr lang="en-US" sz="1600" dirty="0" smtClean="0"/>
          </a:p>
          <a:p>
            <a:r>
              <a:rPr lang="en-US" sz="2000" dirty="0" smtClean="0"/>
              <a:t>Comments </a:t>
            </a:r>
            <a:r>
              <a:rPr lang="en-US" sz="2000" dirty="0" smtClean="0"/>
              <a:t>please “</a:t>
            </a:r>
            <a:r>
              <a:rPr lang="en-US" sz="2000" i="1" dirty="0" smtClean="0"/>
              <a:t>Need to be involved earlier (much earlier) in beta testing, so that any issues that are discovered can be solved before the actual certification in EMI, and thus make it the next round of updates</a:t>
            </a:r>
            <a:r>
              <a:rPr lang="en-US" sz="2000" dirty="0" smtClean="0"/>
              <a:t>”.</a:t>
            </a:r>
            <a:endParaRPr lang="en-US" sz="2000" dirty="0" smtClean="0"/>
          </a:p>
          <a:p>
            <a:pPr lvl="1"/>
            <a:endParaRPr lang="en-US" sz="1600" dirty="0" smtClean="0"/>
          </a:p>
          <a:p>
            <a:r>
              <a:rPr lang="en-US" sz="2000" dirty="0" smtClean="0"/>
              <a:t>We </a:t>
            </a:r>
            <a:r>
              <a:rPr lang="en-US" sz="2000" dirty="0" smtClean="0"/>
              <a:t>still need more EA teams even for already covered products:</a:t>
            </a:r>
          </a:p>
          <a:p>
            <a:pPr lvl="1"/>
            <a:r>
              <a:rPr lang="en-US" sz="1800" dirty="0" smtClean="0"/>
              <a:t>Although ~ 100% of sites expect to have stable, robust, etc. MW products, there is a “price” to get there.</a:t>
            </a:r>
          </a:p>
          <a:p>
            <a:endParaRPr lang="en-US" sz="2200" dirty="0" smtClean="0"/>
          </a:p>
          <a:p>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Conclusions/Summary</a:t>
            </a:r>
            <a:endParaRPr lang="en-US" sz="2800" dirty="0"/>
          </a:p>
        </p:txBody>
      </p:sp>
      <p:sp>
        <p:nvSpPr>
          <p:cNvPr id="3" name="Content Placeholder 2"/>
          <p:cNvSpPr>
            <a:spLocks noGrp="1"/>
          </p:cNvSpPr>
          <p:nvPr>
            <p:ph idx="1"/>
          </p:nvPr>
        </p:nvSpPr>
        <p:spPr/>
        <p:txBody>
          <a:bodyPr/>
          <a:lstStyle/>
          <a:p>
            <a:r>
              <a:rPr lang="en-US" sz="2200" dirty="0" smtClean="0"/>
              <a:t>UMD1.3 by the end of October</a:t>
            </a:r>
            <a:r>
              <a:rPr lang="en-US" sz="2200" dirty="0" smtClean="0"/>
              <a:t>.</a:t>
            </a:r>
          </a:p>
          <a:p>
            <a:r>
              <a:rPr lang="en-US" sz="2200" dirty="0" smtClean="0"/>
              <a:t>Both ARC and </a:t>
            </a:r>
            <a:r>
              <a:rPr lang="en-US" sz="2200" dirty="0" err="1" smtClean="0"/>
              <a:t>dCache</a:t>
            </a:r>
            <a:r>
              <a:rPr lang="en-US" sz="2200" dirty="0" smtClean="0"/>
              <a:t> should strive to have their latest production versions in EMI and then UMD:</a:t>
            </a:r>
          </a:p>
          <a:p>
            <a:pPr lvl="1"/>
            <a:r>
              <a:rPr lang="en-US" sz="1800" dirty="0" smtClean="0"/>
              <a:t>This will give them more visibility to be adopted by more/newer sites.</a:t>
            </a:r>
          </a:p>
          <a:p>
            <a:r>
              <a:rPr lang="en-US" sz="2200" dirty="0" smtClean="0"/>
              <a:t>The “price” of being early adopter (EA) will compensate later in more stable and robust SW.</a:t>
            </a:r>
          </a:p>
          <a:p>
            <a:r>
              <a:rPr lang="en-US" sz="2200" dirty="0" smtClean="0"/>
              <a:t>In staged rollout, issues maybe found by 1 EA </a:t>
            </a:r>
            <a:r>
              <a:rPr lang="en-US" sz="2200" dirty="0" smtClean="0"/>
              <a:t>and not by others:</a:t>
            </a:r>
          </a:p>
          <a:p>
            <a:pPr lvl="1"/>
            <a:r>
              <a:rPr lang="en-US" sz="1800" dirty="0" smtClean="0"/>
              <a:t>More EA teams for each product gives “</a:t>
            </a:r>
            <a:r>
              <a:rPr lang="en-US" sz="1800" i="1" dirty="0" smtClean="0"/>
              <a:t>redundancy</a:t>
            </a:r>
            <a:r>
              <a:rPr lang="en-US" sz="1800" dirty="0" smtClean="0"/>
              <a:t>”, “</a:t>
            </a:r>
            <a:r>
              <a:rPr lang="en-US" sz="1800" i="1" dirty="0" smtClean="0"/>
              <a:t>failover</a:t>
            </a:r>
            <a:r>
              <a:rPr lang="en-US" sz="1800" dirty="0" smtClean="0"/>
              <a:t>”, “</a:t>
            </a:r>
            <a:r>
              <a:rPr lang="en-US" sz="1800" i="1" dirty="0" smtClean="0"/>
              <a:t>backup</a:t>
            </a:r>
            <a:r>
              <a:rPr lang="en-US" sz="1800"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SW workflow: high level view.</a:t>
            </a:r>
          </a:p>
          <a:p>
            <a:r>
              <a:rPr lang="en-US" dirty="0" smtClean="0"/>
              <a:t>Experience from EMI/UMD SW provisioning.</a:t>
            </a:r>
          </a:p>
          <a:p>
            <a:r>
              <a:rPr lang="en-US" dirty="0" smtClean="0"/>
              <a:t>Some statistics.</a:t>
            </a:r>
          </a:p>
          <a:p>
            <a:r>
              <a:rPr lang="en-US" dirty="0" smtClean="0"/>
              <a:t>Survey EMI/UMD in production </a:t>
            </a:r>
          </a:p>
          <a:p>
            <a:r>
              <a:rPr lang="en-US" dirty="0" smtClean="0"/>
              <a:t>Issues and comments</a:t>
            </a:r>
            <a:endParaRPr lang="en-US" dirty="0" smtClean="0"/>
          </a:p>
          <a:p>
            <a:r>
              <a:rPr lang="en-US" dirty="0" smtClean="0"/>
              <a:t>Conclusions/summary</a:t>
            </a:r>
            <a:endParaRPr lang="en-US" dirty="0" smtClean="0"/>
          </a:p>
        </p:txBody>
      </p:sp>
      <p:sp>
        <p:nvSpPr>
          <p:cNvPr id="4" name="Footer Placeholder 5"/>
          <p:cNvSpPr>
            <a:spLocks noGrp="1"/>
          </p:cNvSpPr>
          <p:nvPr>
            <p:ph type="ftr" sz="quarter" idx="11"/>
          </p:nvPr>
        </p:nvSpPr>
        <p:spPr bwMode="auto">
          <a:xfrm>
            <a:off x="2286000" y="6356350"/>
            <a:ext cx="4495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EGI Technical Forum, 19-23 September 2011, Lyon, France</a:t>
            </a:r>
            <a:endParaRPr lang="el-GR" dirty="0" smtClean="0">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SW provisioning Workflow</a:t>
            </a:r>
            <a:endParaRPr lang="en-US" sz="4000" dirty="0"/>
          </a:p>
        </p:txBody>
      </p:sp>
      <p:grpSp>
        <p:nvGrpSpPr>
          <p:cNvPr id="4" name="Group 3"/>
          <p:cNvGrpSpPr/>
          <p:nvPr/>
        </p:nvGrpSpPr>
        <p:grpSpPr>
          <a:xfrm>
            <a:off x="168246" y="1546204"/>
            <a:ext cx="8807507" cy="4321196"/>
            <a:chOff x="82830" y="1504825"/>
            <a:chExt cx="8807507" cy="4321196"/>
          </a:xfrm>
        </p:grpSpPr>
        <p:sp>
          <p:nvSpPr>
            <p:cNvPr id="5" name="Rounded Rectangle 4"/>
            <p:cNvSpPr/>
            <p:nvPr/>
          </p:nvSpPr>
          <p:spPr>
            <a:xfrm>
              <a:off x="82830" y="1504825"/>
              <a:ext cx="1960292" cy="21398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nchorCtr="0"/>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en-US" dirty="0" smtClean="0"/>
                <a:t>Technology</a:t>
              </a:r>
            </a:p>
            <a:p>
              <a:pPr algn="ctr"/>
              <a:r>
                <a:rPr lang="en-US" dirty="0" smtClean="0"/>
                <a:t>Provider</a:t>
              </a:r>
            </a:p>
            <a:p>
              <a:pPr algn="ctr"/>
              <a:endParaRPr lang="en-US" dirty="0" smtClean="0"/>
            </a:p>
            <a:p>
              <a:pPr algn="ctr"/>
              <a:r>
                <a:rPr lang="en-US" dirty="0" smtClean="0"/>
                <a:t>EMI</a:t>
              </a:r>
            </a:p>
            <a:p>
              <a:pPr algn="ctr"/>
              <a:r>
                <a:rPr lang="en-US" dirty="0" smtClean="0"/>
                <a:t>EGI – JRA1</a:t>
              </a:r>
            </a:p>
            <a:p>
              <a:pPr algn="ctr"/>
              <a:r>
                <a:rPr lang="en-US" dirty="0" smtClean="0"/>
                <a:t>IGE</a:t>
              </a:r>
            </a:p>
            <a:p>
              <a:pPr algn="ctr"/>
              <a:r>
                <a:rPr lang="en-US" dirty="0" err="1" smtClean="0"/>
                <a:t>StatusLab</a:t>
              </a:r>
              <a:endParaRPr lang="en-US" dirty="0"/>
            </a:p>
          </p:txBody>
        </p:sp>
        <p:sp>
          <p:nvSpPr>
            <p:cNvPr id="6" name="Rounded Rectangle 5"/>
            <p:cNvSpPr/>
            <p:nvPr/>
          </p:nvSpPr>
          <p:spPr>
            <a:xfrm>
              <a:off x="2788585" y="1504825"/>
              <a:ext cx="6101752" cy="43211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en-US" dirty="0" smtClean="0">
                  <a:solidFill>
                    <a:schemeClr val="bg2">
                      <a:lumMod val="10000"/>
                    </a:schemeClr>
                  </a:solidFill>
                </a:rPr>
                <a:t>EGI-</a:t>
              </a:r>
              <a:r>
                <a:rPr lang="en-US" dirty="0" err="1" smtClean="0">
                  <a:solidFill>
                    <a:schemeClr val="bg2">
                      <a:lumMod val="10000"/>
                    </a:schemeClr>
                  </a:solidFill>
                </a:rPr>
                <a:t>InSPIRE</a:t>
              </a:r>
              <a:endParaRPr lang="en-US" dirty="0">
                <a:solidFill>
                  <a:schemeClr val="bg2">
                    <a:lumMod val="10000"/>
                  </a:schemeClr>
                </a:solidFill>
              </a:endParaRPr>
            </a:p>
          </p:txBody>
        </p:sp>
        <p:sp>
          <p:nvSpPr>
            <p:cNvPr id="7" name="Octagon 6"/>
            <p:cNvSpPr/>
            <p:nvPr/>
          </p:nvSpPr>
          <p:spPr>
            <a:xfrm>
              <a:off x="3216534" y="2015627"/>
              <a:ext cx="1946487" cy="149102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TSA2.3</a:t>
              </a:r>
            </a:p>
            <a:p>
              <a:pPr algn="ctr"/>
              <a:r>
                <a:rPr lang="en-US" dirty="0" smtClean="0"/>
                <a:t>Verification</a:t>
              </a:r>
            </a:p>
          </p:txBody>
        </p:sp>
        <p:sp>
          <p:nvSpPr>
            <p:cNvPr id="8" name="Octagon 7"/>
            <p:cNvSpPr/>
            <p:nvPr/>
          </p:nvSpPr>
          <p:spPr>
            <a:xfrm>
              <a:off x="6323179" y="2015627"/>
              <a:ext cx="2236936" cy="1491020"/>
            </a:xfrm>
            <a:prstGeom prst="octag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TSA1.3</a:t>
              </a:r>
            </a:p>
            <a:p>
              <a:pPr algn="ctr"/>
              <a:r>
                <a:rPr lang="en-US" dirty="0" err="1" smtClean="0"/>
                <a:t>StagedRollout</a:t>
              </a:r>
              <a:endParaRPr lang="en-US" dirty="0"/>
            </a:p>
          </p:txBody>
        </p:sp>
        <p:sp>
          <p:nvSpPr>
            <p:cNvPr id="9" name="Octagon 8"/>
            <p:cNvSpPr/>
            <p:nvPr/>
          </p:nvSpPr>
          <p:spPr>
            <a:xfrm>
              <a:off x="6060886" y="4114105"/>
              <a:ext cx="2499229" cy="149102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TSA2.3 and TSA1.3</a:t>
              </a:r>
            </a:p>
            <a:p>
              <a:pPr algn="ctr"/>
              <a:r>
                <a:rPr lang="en-US" dirty="0" smtClean="0"/>
                <a:t>Release preparation</a:t>
              </a:r>
              <a:endParaRPr lang="en-US" dirty="0"/>
            </a:p>
          </p:txBody>
        </p:sp>
        <p:sp>
          <p:nvSpPr>
            <p:cNvPr id="10" name="Octagon 9"/>
            <p:cNvSpPr/>
            <p:nvPr/>
          </p:nvSpPr>
          <p:spPr>
            <a:xfrm>
              <a:off x="3216534" y="4114105"/>
              <a:ext cx="1946487" cy="1491020"/>
            </a:xfrm>
            <a:prstGeom prst="oct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smtClean="0"/>
                <a:t>SA1</a:t>
              </a:r>
            </a:p>
            <a:p>
              <a:pPr algn="ctr"/>
              <a:r>
                <a:rPr lang="en-US" dirty="0" smtClean="0"/>
                <a:t>Productio</a:t>
              </a:r>
              <a:r>
                <a:rPr lang="en-US" dirty="0"/>
                <a:t>n</a:t>
              </a:r>
            </a:p>
          </p:txBody>
        </p:sp>
        <p:sp>
          <p:nvSpPr>
            <p:cNvPr id="11" name="Right Arrow 10"/>
            <p:cNvSpPr/>
            <p:nvPr/>
          </p:nvSpPr>
          <p:spPr>
            <a:xfrm>
              <a:off x="2043122" y="2444157"/>
              <a:ext cx="1173412" cy="607453"/>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2" name="Right Arrow 11"/>
            <p:cNvSpPr/>
            <p:nvPr/>
          </p:nvSpPr>
          <p:spPr>
            <a:xfrm>
              <a:off x="5163021" y="2444157"/>
              <a:ext cx="1173412" cy="607453"/>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 name="Down Arrow 12"/>
            <p:cNvSpPr/>
            <p:nvPr/>
          </p:nvSpPr>
          <p:spPr>
            <a:xfrm>
              <a:off x="7137117" y="3506647"/>
              <a:ext cx="427951" cy="607458"/>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4" name="Left Arrow 13"/>
            <p:cNvSpPr/>
            <p:nvPr/>
          </p:nvSpPr>
          <p:spPr>
            <a:xfrm>
              <a:off x="5149216" y="4680143"/>
              <a:ext cx="897865" cy="345144"/>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UMD </a:t>
            </a:r>
            <a:r>
              <a:rPr lang="en-US" sz="4000" dirty="0" smtClean="0"/>
              <a:t>SW provisioning</a:t>
            </a:r>
            <a:endParaRPr lang="en-US" sz="4000" dirty="0"/>
          </a:p>
        </p:txBody>
      </p:sp>
      <p:sp>
        <p:nvSpPr>
          <p:cNvPr id="3" name="Content Placeholder 2"/>
          <p:cNvSpPr>
            <a:spLocks noGrp="1"/>
          </p:cNvSpPr>
          <p:nvPr>
            <p:ph idx="1"/>
          </p:nvPr>
        </p:nvSpPr>
        <p:spPr>
          <a:xfrm>
            <a:off x="611188" y="1066800"/>
            <a:ext cx="8075612" cy="5334000"/>
          </a:xfrm>
        </p:spPr>
        <p:txBody>
          <a:bodyPr/>
          <a:lstStyle/>
          <a:p>
            <a:r>
              <a:rPr lang="en-US" sz="2400" dirty="0" smtClean="0"/>
              <a:t>UMD release:</a:t>
            </a:r>
          </a:p>
          <a:p>
            <a:pPr lvl="1"/>
            <a:r>
              <a:rPr lang="en-US" sz="2000" dirty="0" smtClean="0"/>
              <a:t>EGI takes SW products from the technology providers (EMI and IGE at the moment).</a:t>
            </a:r>
          </a:p>
          <a:p>
            <a:pPr lvl="1"/>
            <a:r>
              <a:rPr lang="en-US" sz="2000" dirty="0" smtClean="0"/>
              <a:t>Produce </a:t>
            </a:r>
            <a:r>
              <a:rPr lang="en-US" sz="2000" dirty="0" smtClean="0"/>
              <a:t>a provisional list of products that are “</a:t>
            </a:r>
            <a:r>
              <a:rPr lang="en-US" sz="2000" i="1" dirty="0" smtClean="0"/>
              <a:t>candidates</a:t>
            </a:r>
            <a:r>
              <a:rPr lang="en-US" sz="2000" dirty="0" smtClean="0"/>
              <a:t>” </a:t>
            </a:r>
            <a:r>
              <a:rPr lang="en-US" sz="2000" dirty="0" smtClean="0"/>
              <a:t>for the UMD release</a:t>
            </a:r>
            <a:r>
              <a:rPr lang="en-US" sz="2000" dirty="0" smtClean="0"/>
              <a:t>.</a:t>
            </a:r>
          </a:p>
          <a:p>
            <a:pPr lvl="1"/>
            <a:r>
              <a:rPr lang="en-US" sz="2000" dirty="0" smtClean="0"/>
              <a:t>Put’s them through the SW provisioning workflow:</a:t>
            </a:r>
          </a:p>
          <a:p>
            <a:pPr lvl="2"/>
            <a:r>
              <a:rPr lang="en-US" sz="1600" u="sng" dirty="0" smtClean="0"/>
              <a:t>Verification</a:t>
            </a:r>
            <a:r>
              <a:rPr lang="en-US" sz="1600" dirty="0" smtClean="0"/>
              <a:t>: verifies </a:t>
            </a:r>
            <a:r>
              <a:rPr lang="en-US" sz="1600" dirty="0" smtClean="0"/>
              <a:t>generic and specific </a:t>
            </a:r>
            <a:r>
              <a:rPr lang="en-US" sz="1600" dirty="0" smtClean="0"/>
              <a:t>quality criteria.</a:t>
            </a:r>
          </a:p>
          <a:p>
            <a:pPr lvl="2"/>
            <a:r>
              <a:rPr lang="en-US" sz="1600" u="sng" dirty="0" smtClean="0"/>
              <a:t>Staged rollout</a:t>
            </a:r>
            <a:r>
              <a:rPr lang="en-US" sz="1600" dirty="0" smtClean="0"/>
              <a:t>: deploys and configures the product in production instances.</a:t>
            </a:r>
          </a:p>
          <a:p>
            <a:pPr lvl="2"/>
            <a:endParaRPr lang="en-US" sz="1600" dirty="0" smtClean="0"/>
          </a:p>
          <a:p>
            <a:r>
              <a:rPr lang="en-US" sz="2400" dirty="0" smtClean="0"/>
              <a:t>Staged rollout relies on Early Adopter sites that are the first ones to deploy the new versions in production, before general availability.</a:t>
            </a:r>
          </a:p>
          <a:p>
            <a:r>
              <a:rPr lang="en-US" sz="2400" b="1" dirty="0" smtClean="0">
                <a:solidFill>
                  <a:schemeClr val="accent2">
                    <a:lumMod val="75000"/>
                  </a:schemeClr>
                </a:solidFill>
              </a:rPr>
              <a:t>The products passing successfully the SW provisioning will be included into the UMD release.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statistics I</a:t>
            </a:r>
            <a:endParaRPr lang="en-US" dirty="0"/>
          </a:p>
        </p:txBody>
      </p:sp>
      <p:pic>
        <p:nvPicPr>
          <p:cNvPr id="4" name="Picture 3"/>
          <p:cNvPicPr>
            <a:picLocks noChangeAspect="1"/>
          </p:cNvPicPr>
          <p:nvPr/>
        </p:nvPicPr>
        <p:blipFill>
          <a:blip r:embed="rId3"/>
          <a:stretch>
            <a:fillRect/>
          </a:stretch>
        </p:blipFill>
        <p:spPr>
          <a:xfrm>
            <a:off x="533399" y="1074278"/>
            <a:ext cx="7972489" cy="5174122"/>
          </a:xfrm>
          <a:prstGeom prst="rect">
            <a:avLst/>
          </a:prstGeom>
        </p:spPr>
      </p:pic>
      <p:sp>
        <p:nvSpPr>
          <p:cNvPr id="5" name="TextBox 4"/>
          <p:cNvSpPr txBox="1"/>
          <p:nvPr/>
        </p:nvSpPr>
        <p:spPr>
          <a:xfrm>
            <a:off x="5486400" y="1524000"/>
            <a:ext cx="3327898" cy="1431161"/>
          </a:xfrm>
          <a:prstGeom prst="rect">
            <a:avLst/>
          </a:prstGeom>
          <a:noFill/>
        </p:spPr>
        <p:txBody>
          <a:bodyPr wrap="square" rtlCol="0">
            <a:spAutoFit/>
          </a:bodyPr>
          <a:lstStyle/>
          <a:p>
            <a:r>
              <a:rPr lang="en-US" dirty="0" smtClean="0"/>
              <a:t># of </a:t>
            </a:r>
            <a:r>
              <a:rPr lang="en-US" dirty="0" err="1" smtClean="0"/>
              <a:t>EAs</a:t>
            </a:r>
            <a:r>
              <a:rPr lang="en-US" dirty="0" smtClean="0"/>
              <a:t> = 39</a:t>
            </a:r>
          </a:p>
          <a:p>
            <a:r>
              <a:rPr lang="en-US" dirty="0" smtClean="0"/>
              <a:t># of Staged Rollouts = 183</a:t>
            </a:r>
          </a:p>
          <a:p>
            <a:r>
              <a:rPr lang="en-US" dirty="0" smtClean="0"/>
              <a:t># of Products = 141</a:t>
            </a:r>
          </a:p>
          <a:p>
            <a:r>
              <a:rPr lang="en-US" sz="1500" dirty="0" smtClean="0"/>
              <a:t>(most products more than 1 version)</a:t>
            </a:r>
          </a:p>
          <a:p>
            <a:r>
              <a:rPr lang="en-US" dirty="0" smtClean="0"/>
              <a:t># of Products rejected = 12</a:t>
            </a:r>
            <a:endParaRPr lang="en-US" dirty="0"/>
          </a:p>
        </p:txBody>
      </p:sp>
      <p:sp>
        <p:nvSpPr>
          <p:cNvPr id="6" name="TextBox 5"/>
          <p:cNvSpPr txBox="1"/>
          <p:nvPr/>
        </p:nvSpPr>
        <p:spPr>
          <a:xfrm>
            <a:off x="5105400" y="3581400"/>
            <a:ext cx="3262432" cy="2031325"/>
          </a:xfrm>
          <a:prstGeom prst="rect">
            <a:avLst/>
          </a:prstGeom>
          <a:noFill/>
        </p:spPr>
        <p:txBody>
          <a:bodyPr wrap="none" rtlCol="0">
            <a:spAutoFit/>
          </a:bodyPr>
          <a:lstStyle/>
          <a:p>
            <a:r>
              <a:rPr lang="en-US" dirty="0" smtClean="0"/>
              <a:t>Includes products from:</a:t>
            </a:r>
          </a:p>
          <a:p>
            <a:pPr indent="457200">
              <a:buFont typeface="Arial"/>
              <a:buChar char="•"/>
            </a:pPr>
            <a:r>
              <a:rPr lang="en-US" b="1" dirty="0" err="1" smtClean="0">
                <a:solidFill>
                  <a:schemeClr val="accent2">
                    <a:lumMod val="75000"/>
                  </a:schemeClr>
                </a:solidFill>
              </a:rPr>
              <a:t>gLite</a:t>
            </a:r>
            <a:r>
              <a:rPr lang="en-US" b="1" dirty="0" smtClean="0">
                <a:solidFill>
                  <a:schemeClr val="accent2">
                    <a:lumMod val="75000"/>
                  </a:schemeClr>
                </a:solidFill>
              </a:rPr>
              <a:t> 3.1</a:t>
            </a:r>
          </a:p>
          <a:p>
            <a:pPr indent="457200">
              <a:buFont typeface="Arial"/>
              <a:buChar char="•"/>
            </a:pPr>
            <a:r>
              <a:rPr lang="en-US" b="1" dirty="0" err="1" smtClean="0">
                <a:solidFill>
                  <a:schemeClr val="accent2">
                    <a:lumMod val="75000"/>
                  </a:schemeClr>
                </a:solidFill>
              </a:rPr>
              <a:t>gLite</a:t>
            </a:r>
            <a:r>
              <a:rPr lang="en-US" b="1" dirty="0" smtClean="0">
                <a:solidFill>
                  <a:schemeClr val="accent2">
                    <a:lumMod val="75000"/>
                  </a:schemeClr>
                </a:solidFill>
              </a:rPr>
              <a:t> 3.2</a:t>
            </a:r>
          </a:p>
          <a:p>
            <a:pPr indent="457200">
              <a:buFont typeface="Arial"/>
              <a:buChar char="•"/>
            </a:pPr>
            <a:r>
              <a:rPr lang="en-US" b="1" dirty="0" smtClean="0">
                <a:solidFill>
                  <a:schemeClr val="accent2">
                    <a:lumMod val="75000"/>
                  </a:schemeClr>
                </a:solidFill>
              </a:rPr>
              <a:t>EMI 1</a:t>
            </a:r>
          </a:p>
          <a:p>
            <a:pPr indent="457200">
              <a:buFont typeface="Arial"/>
              <a:buChar char="•"/>
            </a:pPr>
            <a:r>
              <a:rPr lang="en-US" b="1" dirty="0" smtClean="0">
                <a:solidFill>
                  <a:schemeClr val="accent2">
                    <a:lumMod val="75000"/>
                  </a:schemeClr>
                </a:solidFill>
              </a:rPr>
              <a:t>IGE 1</a:t>
            </a:r>
          </a:p>
          <a:p>
            <a:pPr indent="457200">
              <a:buFont typeface="Arial"/>
              <a:buChar char="•"/>
            </a:pPr>
            <a:r>
              <a:rPr lang="en-US" b="1" dirty="0" smtClean="0">
                <a:solidFill>
                  <a:schemeClr val="accent2">
                    <a:lumMod val="75000"/>
                  </a:schemeClr>
                </a:solidFill>
              </a:rPr>
              <a:t>Ops tools (SAM/</a:t>
            </a:r>
            <a:r>
              <a:rPr lang="en-US" b="1" dirty="0" err="1" smtClean="0">
                <a:solidFill>
                  <a:schemeClr val="accent2">
                    <a:lumMod val="75000"/>
                  </a:schemeClr>
                </a:solidFill>
              </a:rPr>
              <a:t>Nagios</a:t>
            </a:r>
            <a:r>
              <a:rPr lang="en-US" b="1" dirty="0" smtClean="0">
                <a:solidFill>
                  <a:schemeClr val="accent2">
                    <a:lumMod val="75000"/>
                  </a:schemeClr>
                </a:solidFill>
              </a:rPr>
              <a:t>)</a:t>
            </a:r>
          </a:p>
          <a:p>
            <a:pPr indent="457200">
              <a:buFont typeface="Arial"/>
              <a:buChar char="•"/>
            </a:pPr>
            <a:r>
              <a:rPr lang="en-US" b="1" dirty="0" smtClean="0">
                <a:solidFill>
                  <a:schemeClr val="accent2">
                    <a:lumMod val="75000"/>
                  </a:schemeClr>
                </a:solidFill>
              </a:rPr>
              <a:t>CA (</a:t>
            </a:r>
            <a:r>
              <a:rPr lang="en-US" b="1" dirty="0" err="1" smtClean="0">
                <a:solidFill>
                  <a:schemeClr val="accent2">
                    <a:lumMod val="75000"/>
                  </a:schemeClr>
                </a:solidFill>
              </a:rPr>
              <a:t>trustanchors</a:t>
            </a:r>
            <a:r>
              <a:rPr lang="en-US" b="1" dirty="0" smtClean="0">
                <a:solidFill>
                  <a:schemeClr val="accent2">
                    <a:lumMod val="75000"/>
                  </a:schemeClr>
                </a:solidFill>
              </a:rPr>
              <a:t>)</a:t>
            </a:r>
            <a:endParaRPr lang="en-US" b="1"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Some statistics II: as of UMD1.2</a:t>
            </a:r>
            <a:endParaRPr lang="en-US" sz="3600" dirty="0"/>
          </a:p>
        </p:txBody>
      </p:sp>
      <p:pic>
        <p:nvPicPr>
          <p:cNvPr id="5" name="Picture 4"/>
          <p:cNvPicPr>
            <a:picLocks noChangeAspect="1"/>
          </p:cNvPicPr>
          <p:nvPr/>
        </p:nvPicPr>
        <p:blipFill>
          <a:blip r:embed="rId4"/>
          <a:stretch>
            <a:fillRect/>
          </a:stretch>
        </p:blipFill>
        <p:spPr>
          <a:xfrm>
            <a:off x="76200" y="1066800"/>
            <a:ext cx="5583823" cy="3187700"/>
          </a:xfrm>
          <a:prstGeom prst="rect">
            <a:avLst/>
          </a:prstGeom>
        </p:spPr>
      </p:pic>
      <p:sp>
        <p:nvSpPr>
          <p:cNvPr id="6" name="TextBox 5"/>
          <p:cNvSpPr txBox="1"/>
          <p:nvPr/>
        </p:nvSpPr>
        <p:spPr>
          <a:xfrm>
            <a:off x="5715000" y="1219200"/>
            <a:ext cx="3327898" cy="1431161"/>
          </a:xfrm>
          <a:prstGeom prst="rect">
            <a:avLst/>
          </a:prstGeom>
          <a:noFill/>
        </p:spPr>
        <p:txBody>
          <a:bodyPr wrap="none" rtlCol="0">
            <a:spAutoFit/>
          </a:bodyPr>
          <a:lstStyle/>
          <a:p>
            <a:r>
              <a:rPr lang="en-US" dirty="0" smtClean="0"/>
              <a:t># of </a:t>
            </a:r>
            <a:r>
              <a:rPr lang="en-US" dirty="0" err="1" smtClean="0"/>
              <a:t>EAs</a:t>
            </a:r>
            <a:r>
              <a:rPr lang="en-US" dirty="0" smtClean="0"/>
              <a:t> = 22</a:t>
            </a:r>
          </a:p>
          <a:p>
            <a:r>
              <a:rPr lang="en-US" dirty="0" smtClean="0"/>
              <a:t># of Staged Rollouts = 82</a:t>
            </a:r>
          </a:p>
          <a:p>
            <a:r>
              <a:rPr lang="en-US" dirty="0" smtClean="0"/>
              <a:t># of Products = 47</a:t>
            </a:r>
          </a:p>
          <a:p>
            <a:r>
              <a:rPr lang="en-US" sz="1500" dirty="0" smtClean="0"/>
              <a:t>(some products more than 1 version)</a:t>
            </a:r>
          </a:p>
          <a:p>
            <a:r>
              <a:rPr lang="en-US" dirty="0" smtClean="0"/>
              <a:t># of Products rejected = 3</a:t>
            </a:r>
            <a:endParaRPr lang="en-US" dirty="0"/>
          </a:p>
        </p:txBody>
      </p:sp>
      <p:sp>
        <p:nvSpPr>
          <p:cNvPr id="7" name="TextBox 6"/>
          <p:cNvSpPr txBox="1"/>
          <p:nvPr/>
        </p:nvSpPr>
        <p:spPr>
          <a:xfrm>
            <a:off x="377079" y="4343400"/>
            <a:ext cx="2629033" cy="646331"/>
          </a:xfrm>
          <a:prstGeom prst="rect">
            <a:avLst/>
          </a:prstGeom>
          <a:noFill/>
        </p:spPr>
        <p:txBody>
          <a:bodyPr wrap="none" rtlCol="0">
            <a:spAutoFit/>
          </a:bodyPr>
          <a:lstStyle/>
          <a:p>
            <a:r>
              <a:rPr lang="en-US" dirty="0" smtClean="0"/>
              <a:t># </a:t>
            </a:r>
            <a:r>
              <a:rPr lang="en-US" dirty="0" err="1" smtClean="0"/>
              <a:t>NGIs</a:t>
            </a:r>
            <a:r>
              <a:rPr lang="en-US" dirty="0" smtClean="0"/>
              <a:t> in GOCDB = 34</a:t>
            </a:r>
          </a:p>
          <a:p>
            <a:r>
              <a:rPr lang="en-US" dirty="0" smtClean="0"/>
              <a:t>#</a:t>
            </a:r>
            <a:r>
              <a:rPr lang="en-US" dirty="0" smtClean="0"/>
              <a:t> </a:t>
            </a:r>
            <a:r>
              <a:rPr lang="en-US" dirty="0" smtClean="0"/>
              <a:t>EGI sites</a:t>
            </a:r>
            <a:r>
              <a:rPr lang="en-US" dirty="0" smtClean="0"/>
              <a:t> </a:t>
            </a:r>
            <a:r>
              <a:rPr lang="en-US" dirty="0" smtClean="0"/>
              <a:t>= 225</a:t>
            </a:r>
            <a:endParaRPr lang="en-US" dirty="0"/>
          </a:p>
        </p:txBody>
      </p:sp>
      <p:graphicFrame>
        <p:nvGraphicFramePr>
          <p:cNvPr id="8" name="Object 7"/>
          <p:cNvGraphicFramePr>
            <a:graphicFrameLocks noChangeAspect="1"/>
          </p:cNvGraphicFramePr>
          <p:nvPr/>
        </p:nvGraphicFramePr>
        <p:xfrm>
          <a:off x="6019800" y="2971800"/>
          <a:ext cx="2519363" cy="741363"/>
        </p:xfrm>
        <a:graphic>
          <a:graphicData uri="http://schemas.openxmlformats.org/presentationml/2006/ole">
            <p:oleObj spid="_x0000_s9220" name="Equation" r:id="rId5" imgW="1295400" imgH="381000" progId="Equation.3">
              <p:embed/>
            </p:oleObj>
          </a:graphicData>
        </a:graphic>
      </p:graphicFrame>
      <p:sp>
        <p:nvSpPr>
          <p:cNvPr id="9" name="TextBox 8"/>
          <p:cNvSpPr txBox="1"/>
          <p:nvPr/>
        </p:nvSpPr>
        <p:spPr>
          <a:xfrm>
            <a:off x="5638800" y="4154269"/>
            <a:ext cx="3506088" cy="2031325"/>
          </a:xfrm>
          <a:prstGeom prst="rect">
            <a:avLst/>
          </a:prstGeom>
          <a:noFill/>
        </p:spPr>
        <p:txBody>
          <a:bodyPr wrap="none" rtlCol="0">
            <a:spAutoFit/>
          </a:bodyPr>
          <a:lstStyle/>
          <a:p>
            <a:r>
              <a:rPr lang="en-US" dirty="0" smtClean="0"/>
              <a:t>P</a:t>
            </a:r>
            <a:r>
              <a:rPr lang="en-US" dirty="0" smtClean="0"/>
              <a:t>roducts </a:t>
            </a:r>
            <a:r>
              <a:rPr lang="en-US" b="1" dirty="0" smtClean="0"/>
              <a:t>no EA coverage</a:t>
            </a:r>
            <a:r>
              <a:rPr lang="en-US" dirty="0" smtClean="0"/>
              <a:t>:</a:t>
            </a:r>
          </a:p>
          <a:p>
            <a:pPr>
              <a:buFontTx/>
              <a:buChar char="-"/>
            </a:pPr>
            <a:r>
              <a:rPr lang="en-US" dirty="0" smtClean="0"/>
              <a:t> </a:t>
            </a:r>
            <a:r>
              <a:rPr lang="en-US" b="1" dirty="0" smtClean="0">
                <a:solidFill>
                  <a:schemeClr val="tx2">
                    <a:lumMod val="60000"/>
                    <a:lumOff val="40000"/>
                  </a:schemeClr>
                </a:solidFill>
              </a:rPr>
              <a:t>AMGA</a:t>
            </a:r>
          </a:p>
          <a:p>
            <a:pPr>
              <a:buFontTx/>
              <a:buChar char="-"/>
            </a:pPr>
            <a:r>
              <a:rPr lang="en-US" b="1" dirty="0" smtClean="0">
                <a:solidFill>
                  <a:schemeClr val="tx2">
                    <a:lumMod val="60000"/>
                    <a:lumOff val="40000"/>
                  </a:schemeClr>
                </a:solidFill>
              </a:rPr>
              <a:t> FTS</a:t>
            </a:r>
          </a:p>
          <a:p>
            <a:pPr>
              <a:buFontTx/>
              <a:buChar char="-"/>
            </a:pPr>
            <a:r>
              <a:rPr lang="en-US" b="1" dirty="0" smtClean="0">
                <a:solidFill>
                  <a:schemeClr val="tx2">
                    <a:lumMod val="60000"/>
                    <a:lumOff val="40000"/>
                  </a:schemeClr>
                </a:solidFill>
              </a:rPr>
              <a:t> HYDRA (not yet released)</a:t>
            </a:r>
          </a:p>
          <a:p>
            <a:pPr>
              <a:buFontTx/>
              <a:buChar char="-"/>
            </a:pPr>
            <a:r>
              <a:rPr lang="en-US" b="1" dirty="0" smtClean="0">
                <a:solidFill>
                  <a:schemeClr val="tx2">
                    <a:lumMod val="60000"/>
                    <a:lumOff val="40000"/>
                  </a:schemeClr>
                </a:solidFill>
              </a:rPr>
              <a:t> LFC Oracle (may have 1 EA)</a:t>
            </a:r>
          </a:p>
          <a:p>
            <a:pPr>
              <a:buFontTx/>
              <a:buChar char="-"/>
            </a:pPr>
            <a:r>
              <a:rPr lang="en-US" b="1" dirty="0" smtClean="0">
                <a:solidFill>
                  <a:schemeClr val="tx2">
                    <a:lumMod val="60000"/>
                    <a:lumOff val="40000"/>
                  </a:schemeClr>
                </a:solidFill>
              </a:rPr>
              <a:t> VOMS Oracle</a:t>
            </a:r>
          </a:p>
          <a:p>
            <a:pPr>
              <a:buFontTx/>
              <a:buChar char="-"/>
            </a:pPr>
            <a:r>
              <a:rPr lang="en-US" dirty="0" smtClean="0"/>
              <a:t> </a:t>
            </a:r>
            <a:r>
              <a:rPr lang="en-US" dirty="0" err="1" smtClean="0"/>
              <a:t>MyPROXY</a:t>
            </a:r>
            <a:r>
              <a:rPr lang="en-US" dirty="0" smtClean="0"/>
              <a:t> (1</a:t>
            </a:r>
            <a:r>
              <a:rPr lang="en-US" dirty="0" smtClean="0"/>
              <a:t> Unofficial </a:t>
            </a:r>
            <a:r>
              <a:rPr lang="en-US" dirty="0" smtClean="0"/>
              <a:t>EA)</a:t>
            </a:r>
            <a:endParaRPr lang="en-US" dirty="0"/>
          </a:p>
        </p:txBody>
      </p:sp>
      <p:sp>
        <p:nvSpPr>
          <p:cNvPr id="10" name="TextBox 9"/>
          <p:cNvSpPr txBox="1"/>
          <p:nvPr/>
        </p:nvSpPr>
        <p:spPr>
          <a:xfrm>
            <a:off x="142778" y="5105400"/>
            <a:ext cx="2955669" cy="646331"/>
          </a:xfrm>
          <a:prstGeom prst="rect">
            <a:avLst/>
          </a:prstGeom>
          <a:noFill/>
        </p:spPr>
        <p:txBody>
          <a:bodyPr wrap="none" rtlCol="0">
            <a:spAutoFit/>
          </a:bodyPr>
          <a:lstStyle/>
          <a:p>
            <a:r>
              <a:rPr lang="en-US" dirty="0" smtClean="0"/>
              <a:t># EMI products: </a:t>
            </a:r>
            <a:r>
              <a:rPr lang="en-US" dirty="0" smtClean="0"/>
              <a:t>38</a:t>
            </a:r>
          </a:p>
          <a:p>
            <a:r>
              <a:rPr lang="en-US" dirty="0" smtClean="0"/>
              <a:t># EMI products in UMD: </a:t>
            </a:r>
            <a:r>
              <a:rPr lang="en-US" dirty="0" smtClean="0"/>
              <a:t>32</a:t>
            </a:r>
            <a:endParaRPr lang="en-US" dirty="0" smtClean="0"/>
          </a:p>
        </p:txBody>
      </p:sp>
      <p:sp>
        <p:nvSpPr>
          <p:cNvPr id="11" name="Rectangle 10"/>
          <p:cNvSpPr/>
          <p:nvPr/>
        </p:nvSpPr>
        <p:spPr>
          <a:xfrm>
            <a:off x="3657600" y="1143000"/>
            <a:ext cx="1219200" cy="304800"/>
          </a:xfrm>
          <a:prstGeom prst="rect">
            <a:avLst/>
          </a:prstGeom>
          <a:noFill/>
          <a:ln w="15875">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Survey EMI/UMD in production I</a:t>
            </a:r>
            <a:endParaRPr lang="en-US" sz="3600" dirty="0"/>
          </a:p>
        </p:txBody>
      </p:sp>
      <p:sp>
        <p:nvSpPr>
          <p:cNvPr id="3" name="TextBox 2"/>
          <p:cNvSpPr txBox="1"/>
          <p:nvPr/>
        </p:nvSpPr>
        <p:spPr>
          <a:xfrm>
            <a:off x="152401" y="1143000"/>
            <a:ext cx="8686800" cy="646331"/>
          </a:xfrm>
          <a:prstGeom prst="rect">
            <a:avLst/>
          </a:prstGeom>
          <a:noFill/>
        </p:spPr>
        <p:txBody>
          <a:bodyPr wrap="square" rtlCol="0">
            <a:spAutoFit/>
          </a:bodyPr>
          <a:lstStyle/>
          <a:p>
            <a:r>
              <a:rPr lang="en-US" dirty="0" smtClean="0"/>
              <a:t>Survey about the level of deployment of UMD and EMI released services into the</a:t>
            </a:r>
          </a:p>
          <a:p>
            <a:r>
              <a:rPr lang="en-US" dirty="0" smtClean="0"/>
              <a:t>production infrastructure</a:t>
            </a:r>
            <a:r>
              <a:rPr lang="en-US" dirty="0" smtClean="0"/>
              <a:t>.</a:t>
            </a:r>
          </a:p>
        </p:txBody>
      </p:sp>
      <p:sp>
        <p:nvSpPr>
          <p:cNvPr id="4" name="TextBox 3"/>
          <p:cNvSpPr txBox="1"/>
          <p:nvPr/>
        </p:nvSpPr>
        <p:spPr>
          <a:xfrm>
            <a:off x="107783" y="2209800"/>
            <a:ext cx="9036436" cy="1477328"/>
          </a:xfrm>
          <a:prstGeom prst="rect">
            <a:avLst/>
          </a:prstGeom>
          <a:noFill/>
        </p:spPr>
        <p:txBody>
          <a:bodyPr wrap="none" rtlCol="0">
            <a:spAutoFit/>
          </a:bodyPr>
          <a:lstStyle/>
          <a:p>
            <a:r>
              <a:rPr lang="en-US" b="1" u="sng" dirty="0" smtClean="0"/>
              <a:t>Question 1</a:t>
            </a:r>
            <a:r>
              <a:rPr lang="en-US" dirty="0" smtClean="0"/>
              <a:t>: List here which services (if any) did you deploy from the UMD repositories</a:t>
            </a:r>
          </a:p>
          <a:p>
            <a:r>
              <a:rPr lang="en-US" dirty="0" smtClean="0"/>
              <a:t>(http://</a:t>
            </a:r>
            <a:r>
              <a:rPr lang="en-US" dirty="0" err="1" smtClean="0"/>
              <a:t>repository.egi.eu</a:t>
            </a:r>
            <a:r>
              <a:rPr lang="en-US" dirty="0" smtClean="0"/>
              <a:t>), please include the service version.</a:t>
            </a:r>
          </a:p>
          <a:p>
            <a:endParaRPr lang="en-US" dirty="0" smtClean="0"/>
          </a:p>
          <a:p>
            <a:r>
              <a:rPr lang="en-US" b="1" u="sng" dirty="0" smtClean="0"/>
              <a:t>Question 2</a:t>
            </a:r>
            <a:r>
              <a:rPr lang="en-US" dirty="0" smtClean="0"/>
              <a:t>: List here which services (if any) did you deploy from the EMI repositories</a:t>
            </a:r>
          </a:p>
          <a:p>
            <a:r>
              <a:rPr lang="en-US" dirty="0" smtClean="0"/>
              <a:t>(http://</a:t>
            </a:r>
            <a:r>
              <a:rPr lang="en-US" dirty="0" err="1" smtClean="0"/>
              <a:t>emisoft.web.cern.ch/emisoft</a:t>
            </a:r>
            <a:r>
              <a:rPr lang="en-US" dirty="0" smtClean="0"/>
              <a:t>/), please include the service version.</a:t>
            </a:r>
          </a:p>
        </p:txBody>
      </p:sp>
      <p:graphicFrame>
        <p:nvGraphicFramePr>
          <p:cNvPr id="5" name="Table 4"/>
          <p:cNvGraphicFramePr>
            <a:graphicFrameLocks noGrp="1"/>
          </p:cNvGraphicFramePr>
          <p:nvPr/>
        </p:nvGraphicFramePr>
        <p:xfrm>
          <a:off x="1524000" y="3936048"/>
          <a:ext cx="6629400" cy="1010920"/>
        </p:xfrm>
        <a:graphic>
          <a:graphicData uri="http://schemas.openxmlformats.org/drawingml/2006/table">
            <a:tbl>
              <a:tblPr firstRow="1" bandRow="1">
                <a:tableStyleId>{3C2FFA5D-87B4-456A-9821-1D502468CF0F}</a:tableStyleId>
              </a:tblPr>
              <a:tblGrid>
                <a:gridCol w="2209800"/>
                <a:gridCol w="1981200"/>
                <a:gridCol w="2438400"/>
              </a:tblGrid>
              <a:tr h="370840">
                <a:tc>
                  <a:txBody>
                    <a:bodyPr/>
                    <a:lstStyle/>
                    <a:p>
                      <a:pPr algn="ctr"/>
                      <a:r>
                        <a:rPr lang="en-US" dirty="0" smtClean="0"/>
                        <a:t>Total</a:t>
                      </a:r>
                      <a:endParaRPr lang="en-US" dirty="0"/>
                    </a:p>
                  </a:txBody>
                  <a:tcPr/>
                </a:tc>
                <a:tc>
                  <a:txBody>
                    <a:bodyPr/>
                    <a:lstStyle/>
                    <a:p>
                      <a:pPr algn="ctr"/>
                      <a:r>
                        <a:rPr lang="en-US" dirty="0" smtClean="0"/>
                        <a:t>Q1 (UMD repos)</a:t>
                      </a:r>
                      <a:endParaRPr lang="en-US" dirty="0"/>
                    </a:p>
                  </a:txBody>
                  <a:tcPr/>
                </a:tc>
                <a:tc>
                  <a:txBody>
                    <a:bodyPr/>
                    <a:lstStyle/>
                    <a:p>
                      <a:pPr algn="ctr"/>
                      <a:r>
                        <a:rPr lang="en-US" dirty="0" smtClean="0"/>
                        <a:t>Q2 (EMI repos)</a:t>
                      </a:r>
                      <a:endParaRPr lang="en-US" dirty="0"/>
                    </a:p>
                  </a:txBody>
                  <a:tcPr/>
                </a:tc>
              </a:tr>
              <a:tr h="370840">
                <a:tc>
                  <a:txBody>
                    <a:bodyPr/>
                    <a:lstStyle/>
                    <a:p>
                      <a:pPr algn="ctr"/>
                      <a:r>
                        <a:rPr lang="en-US" dirty="0" smtClean="0"/>
                        <a:t>63</a:t>
                      </a:r>
                      <a:endParaRPr lang="en-US" dirty="0"/>
                    </a:p>
                  </a:txBody>
                  <a:tcPr/>
                </a:tc>
                <a:tc>
                  <a:txBody>
                    <a:bodyPr/>
                    <a:lstStyle/>
                    <a:p>
                      <a:pPr algn="ctr"/>
                      <a:r>
                        <a:rPr lang="en-US" dirty="0" smtClean="0"/>
                        <a:t>6</a:t>
                      </a:r>
                      <a:endParaRPr lang="en-US" dirty="0"/>
                    </a:p>
                  </a:txBody>
                  <a:tcPr/>
                </a:tc>
                <a:tc>
                  <a:txBody>
                    <a:bodyPr/>
                    <a:lstStyle/>
                    <a:p>
                      <a:pPr algn="ctr"/>
                      <a:r>
                        <a:rPr lang="en-US" dirty="0" smtClean="0"/>
                        <a:t>9</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 are early adopters) </a:t>
                      </a:r>
                    </a:p>
                  </a:txBody>
                  <a:tcPr/>
                </a:tc>
              </a:tr>
            </a:tbl>
          </a:graphicData>
        </a:graphic>
      </p:graphicFrame>
      <p:sp>
        <p:nvSpPr>
          <p:cNvPr id="7" name="TextBox 6"/>
          <p:cNvSpPr txBox="1"/>
          <p:nvPr/>
        </p:nvSpPr>
        <p:spPr>
          <a:xfrm>
            <a:off x="686587" y="5562600"/>
            <a:ext cx="7543013" cy="369332"/>
          </a:xfrm>
          <a:prstGeom prst="rect">
            <a:avLst/>
          </a:prstGeom>
          <a:noFill/>
        </p:spPr>
        <p:txBody>
          <a:bodyPr wrap="none" rtlCol="0">
            <a:spAutoFit/>
          </a:bodyPr>
          <a:lstStyle/>
          <a:p>
            <a:r>
              <a:rPr lang="en-US" dirty="0" smtClean="0"/>
              <a:t>~24% of the sites responding have deployed products from EMI or UMD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Survey EMI/UMD in production II</a:t>
            </a:r>
            <a:endParaRPr lang="en-US" sz="3600" dirty="0"/>
          </a:p>
        </p:txBody>
      </p:sp>
      <p:sp>
        <p:nvSpPr>
          <p:cNvPr id="3" name="TextBox 2"/>
          <p:cNvSpPr txBox="1"/>
          <p:nvPr/>
        </p:nvSpPr>
        <p:spPr>
          <a:xfrm>
            <a:off x="404417" y="1030069"/>
            <a:ext cx="8434783" cy="646331"/>
          </a:xfrm>
          <a:prstGeom prst="rect">
            <a:avLst/>
          </a:prstGeom>
          <a:noFill/>
        </p:spPr>
        <p:txBody>
          <a:bodyPr wrap="none" rtlCol="0">
            <a:spAutoFit/>
          </a:bodyPr>
          <a:lstStyle/>
          <a:p>
            <a:r>
              <a:rPr lang="en-US" dirty="0" smtClean="0"/>
              <a:t>Survey about the level of deployment of UMD and EMI released services into the</a:t>
            </a:r>
          </a:p>
          <a:p>
            <a:r>
              <a:rPr lang="en-US" dirty="0" smtClean="0"/>
              <a:t>production infrastructure.</a:t>
            </a:r>
            <a:endParaRPr lang="en-US" dirty="0"/>
          </a:p>
        </p:txBody>
      </p:sp>
      <p:sp>
        <p:nvSpPr>
          <p:cNvPr id="4" name="TextBox 3"/>
          <p:cNvSpPr txBox="1"/>
          <p:nvPr/>
        </p:nvSpPr>
        <p:spPr>
          <a:xfrm>
            <a:off x="107783" y="1768257"/>
            <a:ext cx="3994190" cy="369332"/>
          </a:xfrm>
          <a:prstGeom prst="rect">
            <a:avLst/>
          </a:prstGeom>
          <a:noFill/>
        </p:spPr>
        <p:txBody>
          <a:bodyPr wrap="none" rtlCol="0">
            <a:spAutoFit/>
          </a:bodyPr>
          <a:lstStyle/>
          <a:p>
            <a:r>
              <a:rPr lang="en-US" b="1" u="sng" dirty="0" smtClean="0"/>
              <a:t>Additional </a:t>
            </a:r>
            <a:r>
              <a:rPr lang="en-US" b="1" u="sng" dirty="0" smtClean="0"/>
              <a:t>comments and answers</a:t>
            </a:r>
            <a:endParaRPr lang="en-US" dirty="0"/>
          </a:p>
        </p:txBody>
      </p:sp>
      <p:sp>
        <p:nvSpPr>
          <p:cNvPr id="6" name="TextBox 5"/>
          <p:cNvSpPr txBox="1"/>
          <p:nvPr/>
        </p:nvSpPr>
        <p:spPr>
          <a:xfrm>
            <a:off x="182201" y="2225457"/>
            <a:ext cx="8504599" cy="907941"/>
          </a:xfrm>
          <a:prstGeom prst="rect">
            <a:avLst/>
          </a:prstGeom>
          <a:noFill/>
        </p:spPr>
        <p:txBody>
          <a:bodyPr wrap="square" rtlCol="0">
            <a:spAutoFit/>
          </a:bodyPr>
          <a:lstStyle/>
          <a:p>
            <a:pPr marL="90000" indent="277200">
              <a:spcAft>
                <a:spcPts val="600"/>
              </a:spcAft>
              <a:buClr>
                <a:schemeClr val="accent1">
                  <a:lumMod val="75000"/>
                </a:schemeClr>
              </a:buClr>
              <a:buFont typeface="Wingdings" charset="2"/>
              <a:buChar char="Ø"/>
            </a:pPr>
            <a:r>
              <a:rPr lang="en-US" sz="1600" dirty="0" smtClean="0"/>
              <a:t>Mostly upgrade plans in the coming months.</a:t>
            </a:r>
            <a:endParaRPr lang="en-US" sz="1600" dirty="0" smtClean="0"/>
          </a:p>
          <a:p>
            <a:pPr marL="90000" indent="277200">
              <a:spcAft>
                <a:spcPts val="600"/>
              </a:spcAft>
              <a:buClr>
                <a:schemeClr val="accent1">
                  <a:lumMod val="75000"/>
                </a:schemeClr>
              </a:buClr>
              <a:buFont typeface="Wingdings" charset="2"/>
              <a:buChar char="Ø"/>
            </a:pPr>
            <a:r>
              <a:rPr lang="en-US" sz="1600" b="1" dirty="0" smtClean="0"/>
              <a:t> </a:t>
            </a:r>
            <a:r>
              <a:rPr lang="en-US" sz="1600" dirty="0" smtClean="0"/>
              <a:t>Sites should be aware that UMD contains products that underwent the verification and staged rollout procedures, thus subject to production environment/load.</a:t>
            </a:r>
            <a:endParaRPr lang="en-US" sz="16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Issues and comments: “</a:t>
            </a:r>
            <a:r>
              <a:rPr lang="en-US" sz="2800" i="1" dirty="0" smtClean="0"/>
              <a:t>Facts of Life</a:t>
            </a:r>
            <a:r>
              <a:rPr lang="en-US" sz="2800" dirty="0" smtClean="0"/>
              <a:t>” I</a:t>
            </a:r>
            <a:endParaRPr lang="en-US" sz="2800" dirty="0"/>
          </a:p>
        </p:txBody>
      </p:sp>
      <p:sp>
        <p:nvSpPr>
          <p:cNvPr id="3" name="Content Placeholder 2"/>
          <p:cNvSpPr>
            <a:spLocks noGrp="1"/>
          </p:cNvSpPr>
          <p:nvPr>
            <p:ph idx="1"/>
          </p:nvPr>
        </p:nvSpPr>
        <p:spPr>
          <a:xfrm>
            <a:off x="228600" y="1143000"/>
            <a:ext cx="8686800" cy="4953000"/>
          </a:xfrm>
        </p:spPr>
        <p:txBody>
          <a:bodyPr/>
          <a:lstStyle/>
          <a:p>
            <a:r>
              <a:rPr lang="en-US" sz="2000" dirty="0" smtClean="0"/>
              <a:t>Huge load: large number of EMI products to be verified and staged rollout:</a:t>
            </a:r>
          </a:p>
          <a:p>
            <a:pPr lvl="1"/>
            <a:r>
              <a:rPr lang="en-US" sz="1800" dirty="0" smtClean="0"/>
              <a:t>1</a:t>
            </a:r>
            <a:r>
              <a:rPr lang="en-US" sz="1800" baseline="30000" dirty="0" smtClean="0"/>
              <a:t>st</a:t>
            </a:r>
            <a:r>
              <a:rPr lang="en-US" sz="1800" dirty="0" smtClean="0"/>
              <a:t> Major release.</a:t>
            </a:r>
          </a:p>
          <a:p>
            <a:pPr lvl="1"/>
            <a:r>
              <a:rPr lang="en-US" sz="1800" dirty="0" smtClean="0"/>
              <a:t>Several updates: more than 1 version of a product in the SW provisioning almost in parallel or close in time.</a:t>
            </a:r>
          </a:p>
          <a:p>
            <a:r>
              <a:rPr lang="en-US" sz="2000" dirty="0" err="1" smtClean="0"/>
              <a:t>dCache</a:t>
            </a:r>
            <a:r>
              <a:rPr lang="en-US" sz="2000" dirty="0" smtClean="0"/>
              <a:t> is taken by sites from </a:t>
            </a:r>
            <a:r>
              <a:rPr lang="en-US" sz="2000" dirty="0" err="1" smtClean="0"/>
              <a:t>dcache.org</a:t>
            </a:r>
            <a:r>
              <a:rPr lang="en-US" sz="2000" dirty="0" smtClean="0"/>
              <a:t>:</a:t>
            </a:r>
          </a:p>
          <a:p>
            <a:pPr lvl="1"/>
            <a:r>
              <a:rPr lang="en-US" sz="1800" dirty="0" smtClean="0"/>
              <a:t>Release in EMI/UMD has somewhat outdated versions.</a:t>
            </a:r>
          </a:p>
          <a:p>
            <a:pPr lvl="1"/>
            <a:r>
              <a:rPr lang="en-US" sz="1800" dirty="0" smtClean="0"/>
              <a:t>2 sites did the staged rollout based on versions they had in the past or presently in production.</a:t>
            </a:r>
          </a:p>
          <a:p>
            <a:r>
              <a:rPr lang="en-US" sz="2000" dirty="0" smtClean="0"/>
              <a:t>ARC is taken by most sites from </a:t>
            </a:r>
            <a:r>
              <a:rPr lang="en-US" sz="2000" dirty="0" err="1" smtClean="0"/>
              <a:t>nordugrid.org</a:t>
            </a:r>
            <a:r>
              <a:rPr lang="en-US" sz="2000" dirty="0" smtClean="0"/>
              <a:t>. Similar reasons to </a:t>
            </a:r>
            <a:r>
              <a:rPr lang="en-US" sz="2000" dirty="0" err="1" smtClean="0"/>
              <a:t>dCache</a:t>
            </a:r>
            <a:r>
              <a:rPr lang="en-US" sz="2000" dirty="0" smtClean="0"/>
              <a:t>. Also, ARC sites deploy some variety of Linux </a:t>
            </a:r>
            <a:r>
              <a:rPr lang="en-US" sz="2000" dirty="0" err="1" smtClean="0"/>
              <a:t>flavours</a:t>
            </a:r>
            <a:r>
              <a:rPr lang="en-US" sz="2000" dirty="0" smtClean="0"/>
              <a:t> (not just SL5).</a:t>
            </a:r>
          </a:p>
          <a:p>
            <a:r>
              <a:rPr lang="en-US" sz="2000" dirty="0" smtClean="0"/>
              <a:t>Sites strive for stability and as low as possible upgrade rate.</a:t>
            </a:r>
          </a:p>
          <a:p>
            <a:r>
              <a:rPr lang="en-US" sz="2000" dirty="0" smtClean="0"/>
              <a:t>Sites will “jump” for new versions if they have real and annoying issues.</a:t>
            </a:r>
          </a:p>
        </p:txBody>
      </p:sp>
    </p:spTree>
  </p:cSld>
  <p:clrMapOvr>
    <a:masterClrMapping/>
  </p:clrMapOvr>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6788</TotalTime>
  <Words>1319</Words>
  <Application>Microsoft Macintosh PowerPoint</Application>
  <PresentationFormat>On-screen Show (4:3)</PresentationFormat>
  <Paragraphs>170</Paragraphs>
  <Slides>12</Slides>
  <Notes>8</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EGI-InSPIRE-Slide-Template_v4</vt:lpstr>
      <vt:lpstr>Equation</vt:lpstr>
      <vt:lpstr>UMD distribution: experiences and feedback from sites</vt:lpstr>
      <vt:lpstr>Outline</vt:lpstr>
      <vt:lpstr>SW provisioning Workflow</vt:lpstr>
      <vt:lpstr>UMD SW provisioning</vt:lpstr>
      <vt:lpstr>Some statistics I</vt:lpstr>
      <vt:lpstr>Some statistics II: as of UMD1.2</vt:lpstr>
      <vt:lpstr>Survey EMI/UMD in production I</vt:lpstr>
      <vt:lpstr>Survey EMI/UMD in production II</vt:lpstr>
      <vt:lpstr>Issues and comments: “Facts of Life” I</vt:lpstr>
      <vt:lpstr>Issues and comments: “Facts of Life” II</vt:lpstr>
      <vt:lpstr>Issues and comments: “Facts of Life” III</vt:lpstr>
      <vt:lpstr>Conclusions/Summary</vt:lpstr>
    </vt:vector>
  </TitlesOfParts>
  <Company>LIP Lisbon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staged rollout: glite to emi</dc:title>
  <dc:creator>Mario David</dc:creator>
  <cp:lastModifiedBy>Mario David</cp:lastModifiedBy>
  <cp:revision>260</cp:revision>
  <dcterms:created xsi:type="dcterms:W3CDTF">2011-09-21T08:36:59Z</dcterms:created>
  <dcterms:modified xsi:type="dcterms:W3CDTF">2011-09-21T11:21:58Z</dcterms:modified>
</cp:coreProperties>
</file>