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97" r:id="rId4"/>
    <p:sldId id="299" r:id="rId5"/>
    <p:sldId id="298" r:id="rId6"/>
    <p:sldId id="300" r:id="rId7"/>
    <p:sldId id="289" r:id="rId8"/>
    <p:sldId id="293" r:id="rId9"/>
    <p:sldId id="301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8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ategoryDisplay.py?categId=6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EGI SPG future work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EGI Technical Forum</a:t>
            </a:r>
            <a:br>
              <a:rPr lang="en-GB" sz="2400" dirty="0" smtClean="0"/>
            </a:br>
            <a:r>
              <a:rPr lang="en-GB" sz="2400" dirty="0" smtClean="0"/>
              <a:t>Lyon, 21 Sep 2011</a:t>
            </a:r>
          </a:p>
          <a:p>
            <a:r>
              <a:rPr lang="en-GB" sz="2400" dirty="0" smtClean="0"/>
              <a:t>David Kelsey, STFC/RAL</a:t>
            </a:r>
            <a:endParaRPr lang="en-GB" sz="2400" dirty="0"/>
          </a:p>
        </p:txBody>
      </p:sp>
      <p:pic>
        <p:nvPicPr>
          <p:cNvPr id="7" name="Picture 6" descr="GridPP_logo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45224"/>
            <a:ext cx="2772920" cy="82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Questions?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SPG work for rest of 2011</a:t>
            </a:r>
          </a:p>
          <a:p>
            <a:pPr lvl="1"/>
            <a:r>
              <a:rPr lang="en-US" dirty="0" smtClean="0"/>
              <a:t>Complete work on Service Operations and Virtualisation policies (see earlier)</a:t>
            </a:r>
          </a:p>
          <a:p>
            <a:pPr lvl="1"/>
            <a:r>
              <a:rPr lang="en-US" dirty="0" smtClean="0"/>
              <a:t>Revise top-level Security Policy</a:t>
            </a:r>
          </a:p>
          <a:p>
            <a:pPr lvl="1"/>
            <a:r>
              <a:rPr lang="en-US" dirty="0" smtClean="0"/>
              <a:t>Extend Data Protection policy</a:t>
            </a:r>
          </a:p>
          <a:p>
            <a:r>
              <a:rPr lang="en-US" dirty="0" smtClean="0"/>
              <a:t>Collaboration with other IT Infrastructures</a:t>
            </a:r>
          </a:p>
          <a:p>
            <a:pPr lvl="1"/>
            <a:r>
              <a:rPr lang="en-US" dirty="0" smtClean="0"/>
              <a:t>Security for Collaborating Infrastructures (SCI)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21 Sep 2010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Kelsey/EGI SPG future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Top-level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 version at:</a:t>
            </a:r>
            <a:br>
              <a:rPr lang="en-GB" dirty="0" smtClean="0"/>
            </a:br>
            <a:r>
              <a:rPr lang="en-GB" sz="2400" i="1" dirty="0" smtClean="0">
                <a:hlinkClick r:id="rId2"/>
              </a:rPr>
              <a:t>https://documents.egi.eu/document/86</a:t>
            </a:r>
            <a:endParaRPr lang="en-GB" i="1" dirty="0" smtClean="0"/>
          </a:p>
          <a:p>
            <a:r>
              <a:rPr lang="en-GB" dirty="0" smtClean="0"/>
              <a:t>Changes required</a:t>
            </a:r>
          </a:p>
          <a:p>
            <a:pPr lvl="1"/>
            <a:r>
              <a:rPr lang="en-GB" dirty="0" smtClean="0"/>
              <a:t>In general keep the current structure</a:t>
            </a:r>
          </a:p>
          <a:p>
            <a:pPr lvl="1"/>
            <a:r>
              <a:rPr lang="en-GB" dirty="0" smtClean="0"/>
              <a:t>Adjustments to be consistent with EGI</a:t>
            </a:r>
          </a:p>
          <a:p>
            <a:pPr lvl="1"/>
            <a:r>
              <a:rPr lang="en-GB" dirty="0" smtClean="0"/>
              <a:t>Change terms to be consistent with EGI Glossary</a:t>
            </a:r>
          </a:p>
          <a:p>
            <a:pPr lvl="1"/>
            <a:r>
              <a:rPr lang="en-GB" dirty="0" smtClean="0"/>
              <a:t>Remove purely operational issues</a:t>
            </a:r>
          </a:p>
          <a:p>
            <a:pPr lvl="1"/>
            <a:r>
              <a:rPr lang="en-GB" dirty="0" smtClean="0"/>
              <a:t>Remove statements that fit better in other policy documents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Policy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required (continued)</a:t>
            </a:r>
          </a:p>
          <a:p>
            <a:pPr lvl="1"/>
            <a:r>
              <a:rPr lang="en-GB" dirty="0" smtClean="0"/>
              <a:t>Add new participants/roles related to new technology (Virtualisation, Clouds, ...)</a:t>
            </a:r>
          </a:p>
          <a:p>
            <a:pPr lvl="1"/>
            <a:r>
              <a:rPr lang="en-GB" dirty="0" smtClean="0"/>
              <a:t>Move some topics from the additional documents to the top-level</a:t>
            </a:r>
          </a:p>
          <a:p>
            <a:pPr lvl="2"/>
            <a:r>
              <a:rPr lang="en-GB" dirty="0" smtClean="0"/>
              <a:t>IPR, Dispute handling, Licensing, Liability, ...</a:t>
            </a:r>
          </a:p>
          <a:p>
            <a:pPr lvl="1"/>
            <a:r>
              <a:rPr lang="en-GB" dirty="0" smtClean="0"/>
              <a:t>Require existence of new policy documents (VM images, Service Operations, ...)</a:t>
            </a:r>
          </a:p>
          <a:p>
            <a:r>
              <a:rPr lang="en-GB" dirty="0" smtClean="0"/>
              <a:t>Aim to have first draft by 31 Oct 2011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Revise old policy on User-level job Accounting Data</a:t>
            </a:r>
          </a:p>
          <a:p>
            <a:r>
              <a:rPr lang="en-GB" sz="2400" i="1" dirty="0" smtClean="0">
                <a:hlinkClick r:id="rId2"/>
              </a:rPr>
              <a:t>https://documents.egi.eu/document/85</a:t>
            </a:r>
            <a:endParaRPr lang="en-GB" i="1" dirty="0" smtClean="0"/>
          </a:p>
          <a:p>
            <a:r>
              <a:rPr lang="en-GB" dirty="0" smtClean="0"/>
              <a:t>Expand to include storage accounting</a:t>
            </a:r>
          </a:p>
          <a:p>
            <a:r>
              <a:rPr lang="en-GB" dirty="0" smtClean="0"/>
              <a:t>But there are other uses of personal data</a:t>
            </a:r>
          </a:p>
          <a:p>
            <a:pPr lvl="1"/>
            <a:r>
              <a:rPr lang="en-GB" dirty="0" smtClean="0"/>
              <a:t>VOMS</a:t>
            </a:r>
          </a:p>
          <a:p>
            <a:pPr lvl="1"/>
            <a:r>
              <a:rPr lang="en-GB" dirty="0" smtClean="0"/>
              <a:t>Dashboards</a:t>
            </a:r>
          </a:p>
          <a:p>
            <a:pPr lvl="1"/>
            <a:r>
              <a:rPr lang="en-GB" dirty="0" smtClean="0"/>
              <a:t>Pilot Job factories</a:t>
            </a:r>
          </a:p>
          <a:p>
            <a:pPr lvl="1"/>
            <a:r>
              <a:rPr lang="en-GB" dirty="0" smtClean="0"/>
              <a:t>Other services and log files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that “User consent” is not enough</a:t>
            </a:r>
          </a:p>
          <a:p>
            <a:pPr lvl="1"/>
            <a:r>
              <a:rPr lang="en-GB" dirty="0" smtClean="0"/>
              <a:t>We must have policies specifying the need </a:t>
            </a:r>
            <a:r>
              <a:rPr lang="en-GB" dirty="0" smtClean="0"/>
              <a:t>for and </a:t>
            </a:r>
            <a:r>
              <a:rPr lang="en-GB" dirty="0" smtClean="0"/>
              <a:t>use of the user-level data</a:t>
            </a:r>
          </a:p>
          <a:p>
            <a:pPr lvl="1"/>
            <a:r>
              <a:rPr lang="en-GB" dirty="0" smtClean="0"/>
              <a:t>Good that we do not handle any sensitive personal data</a:t>
            </a:r>
          </a:p>
          <a:p>
            <a:pPr lvl="2"/>
            <a:r>
              <a:rPr lang="en-GB" dirty="0" smtClean="0"/>
              <a:t>Any VO which does is responsible for handling</a:t>
            </a:r>
          </a:p>
          <a:p>
            <a:r>
              <a:rPr lang="en-GB" dirty="0" smtClean="0"/>
              <a:t>We do need expert legal advice</a:t>
            </a:r>
          </a:p>
          <a:p>
            <a:r>
              <a:rPr lang="en-GB" dirty="0" smtClean="0"/>
              <a:t>Aim for good draft by 31 Dec 2011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for Collaborating Infrastructures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42938" y="1714500"/>
            <a:ext cx="7772400" cy="3800475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Work that started towards the end of </a:t>
            </a:r>
            <a:r>
              <a:rPr lang="en-GB" sz="2400" dirty="0" smtClean="0"/>
              <a:t>EGEE-III</a:t>
            </a:r>
          </a:p>
          <a:p>
            <a:pPr lvl="1">
              <a:defRPr/>
            </a:pPr>
            <a:r>
              <a:rPr lang="en-GB" sz="2000" dirty="0" smtClean="0"/>
              <a:t>But taking off in 2011 – next F2F meeting FNAL (20/21 Oct)</a:t>
            </a:r>
            <a:endParaRPr lang="en-GB" sz="2000" dirty="0" smtClean="0"/>
          </a:p>
          <a:p>
            <a:pPr>
              <a:defRPr/>
            </a:pPr>
            <a:r>
              <a:rPr lang="en-GB" sz="2400" dirty="0" smtClean="0"/>
              <a:t>A framework to enable interoperation of collaborating Grids</a:t>
            </a:r>
          </a:p>
          <a:p>
            <a:pPr lvl="1">
              <a:defRPr/>
            </a:pPr>
            <a:r>
              <a:rPr lang="en-GB" sz="2000" dirty="0" smtClean="0"/>
              <a:t>To manage cross-Grid operational security </a:t>
            </a:r>
            <a:r>
              <a:rPr lang="en-GB" sz="2000" dirty="0" smtClean="0"/>
              <a:t>risks</a:t>
            </a:r>
          </a:p>
          <a:p>
            <a:pPr lvl="1"/>
            <a:r>
              <a:rPr lang="en-GB" sz="2000" dirty="0" smtClean="0"/>
              <a:t>Building </a:t>
            </a:r>
            <a:r>
              <a:rPr lang="en-GB" sz="2000" dirty="0" smtClean="0"/>
              <a:t>Trust and Developing Policy </a:t>
            </a:r>
            <a:r>
              <a:rPr lang="en-GB" sz="2000" b="1" dirty="0" smtClean="0"/>
              <a:t>standards</a:t>
            </a:r>
            <a:r>
              <a:rPr lang="en-GB" sz="2000" dirty="0" smtClean="0"/>
              <a:t> for collaboration</a:t>
            </a:r>
          </a:p>
          <a:p>
            <a:pPr lvl="1"/>
            <a:r>
              <a:rPr lang="en-GB" sz="2000" dirty="0" smtClean="0"/>
              <a:t>In cases where we cannot just share policy documents</a:t>
            </a:r>
          </a:p>
          <a:p>
            <a:r>
              <a:rPr lang="en-GB" sz="2400" dirty="0" smtClean="0"/>
              <a:t>WLCG, EGI, OSG, </a:t>
            </a:r>
            <a:r>
              <a:rPr lang="en-GB" sz="2400" dirty="0" smtClean="0"/>
              <a:t>TeraGrid/XSEDE, </a:t>
            </a:r>
            <a:r>
              <a:rPr lang="en-GB" sz="2400" dirty="0" smtClean="0"/>
              <a:t>DEISA/PRACE and others</a:t>
            </a:r>
          </a:p>
          <a:p>
            <a:r>
              <a:rPr lang="en-GB" sz="2000" i="1" dirty="0" smtClean="0">
                <a:hlinkClick r:id="rId2"/>
              </a:rPr>
              <a:t>http://indico.cern.ch/categoryDisplay.py?categId=68</a:t>
            </a:r>
            <a:endParaRPr lang="en-GB" sz="2000" i="1" dirty="0" smtClean="0"/>
          </a:p>
          <a:p>
            <a:pPr>
              <a:buNone/>
              <a:defRPr/>
            </a:pPr>
            <a:r>
              <a:rPr lang="en-GB" dirty="0" smtClean="0"/>
              <a:t>  </a:t>
            </a:r>
            <a:endParaRPr lang="en-GB" dirty="0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21 Sep 2010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Kelsey/EGI SPG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SCI: some example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Security Incident Response </a:t>
            </a:r>
          </a:p>
          <a:p>
            <a:r>
              <a:rPr lang="en-GB" sz="2000" dirty="0" smtClean="0"/>
              <a:t>It is imperative that every collaborative entity has an organized approach to addressing and managing events that threaten the security of resources, data and overall project integrity. At a minimum a collaborating infrastructure must have the following: </a:t>
            </a:r>
          </a:p>
          <a:p>
            <a:r>
              <a:rPr lang="en-GB" sz="2000" dirty="0" smtClean="0"/>
              <a:t>A formal Incident Response procedure...</a:t>
            </a:r>
          </a:p>
          <a:p>
            <a:r>
              <a:rPr lang="en-GB" sz="2000" dirty="0" smtClean="0"/>
              <a:t>Documented contact information for site security teams and expected response times for critical situations...</a:t>
            </a:r>
          </a:p>
          <a:p>
            <a:r>
              <a:rPr lang="en-GB" sz="2000" dirty="0" smtClean="0"/>
              <a:t>The capability to collaborate in the handling of a security incident ...</a:t>
            </a:r>
          </a:p>
          <a:p>
            <a:r>
              <a:rPr lang="en-GB" sz="2000" dirty="0" smtClean="0"/>
              <a:t>Assurance of compliance with information sharing restrictions ...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progress on two new documents</a:t>
            </a:r>
          </a:p>
          <a:p>
            <a:r>
              <a:rPr lang="en-GB" dirty="0" smtClean="0"/>
              <a:t>Plenty of work to do for rest of year!</a:t>
            </a:r>
          </a:p>
          <a:p>
            <a:r>
              <a:rPr lang="en-GB" dirty="0" smtClean="0"/>
              <a:t>SCI collaboration also making good progress</a:t>
            </a:r>
          </a:p>
          <a:p>
            <a:r>
              <a:rPr lang="en-GB" dirty="0" smtClean="0"/>
              <a:t>Plenty of room for more active members of SPG</a:t>
            </a:r>
          </a:p>
          <a:p>
            <a:pPr lvl="1"/>
            <a:r>
              <a:rPr lang="en-GB" sz="2400" dirty="0" smtClean="0"/>
              <a:t>Contact </a:t>
            </a:r>
            <a:r>
              <a:rPr lang="en-GB" sz="2400" dirty="0" err="1" smtClean="0"/>
              <a:t>david</a:t>
            </a:r>
            <a:r>
              <a:rPr lang="en-GB" sz="2400" dirty="0" smtClean="0"/>
              <a:t> DOT </a:t>
            </a:r>
            <a:r>
              <a:rPr lang="en-GB" sz="2400" dirty="0" err="1" smtClean="0"/>
              <a:t>kelsey</a:t>
            </a:r>
            <a:r>
              <a:rPr lang="en-GB" sz="2400" dirty="0" smtClean="0"/>
              <a:t> AT </a:t>
            </a:r>
            <a:r>
              <a:rPr lang="en-GB" sz="2400" dirty="0" err="1" smtClean="0"/>
              <a:t>stfc</a:t>
            </a:r>
            <a:r>
              <a:rPr lang="en-GB" sz="2400" dirty="0" smtClean="0"/>
              <a:t> DOT ac DOT </a:t>
            </a:r>
            <a:r>
              <a:rPr lang="en-GB" sz="2400" dirty="0" err="1" smtClean="0"/>
              <a:t>uk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Kelsey/EGI SPG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484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EGI SPG future work</vt:lpstr>
      <vt:lpstr>Overview</vt:lpstr>
      <vt:lpstr>Top-level Security Policy</vt:lpstr>
      <vt:lpstr>Security Policy (2)</vt:lpstr>
      <vt:lpstr>Data Protection</vt:lpstr>
      <vt:lpstr>Data Protection (2)</vt:lpstr>
      <vt:lpstr>Security for Collaborating Infrastructures</vt:lpstr>
      <vt:lpstr>SCI: some example text</vt:lpstr>
      <vt:lpstr>Summary</vt:lpstr>
      <vt:lpstr>Slide 10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</dc:creator>
  <cp:lastModifiedBy>Kelsey</cp:lastModifiedBy>
  <cp:revision>106</cp:revision>
  <dcterms:created xsi:type="dcterms:W3CDTF">2010-09-13T13:40:42Z</dcterms:created>
  <dcterms:modified xsi:type="dcterms:W3CDTF">2011-09-21T08:16:04Z</dcterms:modified>
</cp:coreProperties>
</file>