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27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9/19/11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9/19/11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9/19/11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9/19/11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9/19/11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10856" y="2420888"/>
            <a:ext cx="7740352" cy="1470025"/>
          </a:xfrm>
        </p:spPr>
        <p:txBody>
          <a:bodyPr/>
          <a:lstStyle/>
          <a:p>
            <a:r>
              <a:rPr lang="en-GB" b="1" dirty="0" smtClean="0">
                <a:latin typeface="+mn-lt"/>
              </a:rPr>
              <a:t>HUC Sustainability Workshop</a:t>
            </a:r>
            <a:endParaRPr lang="en-GB" b="1" dirty="0">
              <a:latin typeface="+mn-lt"/>
            </a:endParaRPr>
          </a:p>
        </p:txBody>
      </p:sp>
      <p:sp>
        <p:nvSpPr>
          <p:cNvPr id="5" name="Subtitle 4"/>
          <p:cNvSpPr>
            <a:spLocks noGrp="1"/>
          </p:cNvSpPr>
          <p:nvPr>
            <p:ph type="subTitle" idx="1"/>
          </p:nvPr>
        </p:nvSpPr>
        <p:spPr>
          <a:xfrm>
            <a:off x="2267744" y="1484784"/>
            <a:ext cx="5832648" cy="576064"/>
          </a:xfrm>
        </p:spPr>
        <p:txBody>
          <a:bodyPr/>
          <a:lstStyle/>
          <a:p>
            <a:r>
              <a:rPr lang="en-GB" sz="2800" dirty="0" smtClean="0">
                <a:latin typeface="+mn-lt"/>
              </a:rPr>
              <a:t>Lyon - September 2011</a:t>
            </a:r>
            <a:endParaRPr lang="en-GB" sz="2800" dirty="0">
              <a:latin typeface="+mn-lt"/>
            </a:endParaRPr>
          </a:p>
        </p:txBody>
      </p:sp>
      <p:sp>
        <p:nvSpPr>
          <p:cNvPr id="3076"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9/19/11</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dirty="0" smtClean="0">
                <a:solidFill>
                  <a:schemeClr val="bg1"/>
                </a:solidFill>
                <a:latin typeface="Arial" pitchFamily="34" charset="0"/>
              </a:rPr>
              <a:t>Laura Perini  Milan </a:t>
            </a:r>
            <a:r>
              <a:rPr lang="en-US" dirty="0" err="1" smtClean="0">
                <a:solidFill>
                  <a:schemeClr val="bg1"/>
                </a:solidFill>
                <a:latin typeface="Arial" pitchFamily="34" charset="0"/>
              </a:rPr>
              <a:t>INFN&amp;University</a:t>
            </a:r>
            <a:endParaRPr lang="en-US" dirty="0">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
        <p:nvSpPr>
          <p:cNvPr id="7" name="Subtitle 4"/>
          <p:cNvSpPr txBox="1">
            <a:spLocks/>
          </p:cNvSpPr>
          <p:nvPr/>
        </p:nvSpPr>
        <p:spPr bwMode="auto">
          <a:xfrm>
            <a:off x="1475368" y="4365104"/>
            <a:ext cx="766834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pitchFamily="34" charset="0"/>
              <a:buNone/>
              <a:defRPr sz="3200" kern="1200">
                <a:solidFill>
                  <a:schemeClr val="tx1"/>
                </a:solidFill>
                <a:latin typeface="Arial" pitchFamily="34" charset="0"/>
                <a:ea typeface="+mn-ea"/>
                <a:cs typeface="Arial" pitchFamily="34" charset="0"/>
              </a:defRPr>
            </a:lvl1pPr>
            <a:lvl2pPr marL="457200" indent="0" algn="ctr" rtl="0" eaLnBrk="1" fontAlgn="base" hangingPunct="1">
              <a:spcBef>
                <a:spcPct val="20000"/>
              </a:spcBef>
              <a:spcAft>
                <a:spcPct val="0"/>
              </a:spcAft>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rtl="0" eaLnBrk="1" fontAlgn="base" hangingPunct="1">
              <a:spcBef>
                <a:spcPct val="20000"/>
              </a:spcBef>
              <a:spcAft>
                <a:spcPct val="0"/>
              </a:spcAft>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rtl="0" eaLnBrk="1" fontAlgn="base" hangingPunct="1">
              <a:spcBef>
                <a:spcPct val="20000"/>
              </a:spcBef>
              <a:spcAft>
                <a:spcPct val="0"/>
              </a:spcAft>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rtl="0" eaLnBrk="1" fontAlgn="base" hangingPunct="1">
              <a:spcBef>
                <a:spcPct val="20000"/>
              </a:spcBef>
              <a:spcAft>
                <a:spcPct val="0"/>
              </a:spcAft>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latin typeface="+mn-lt"/>
              </a:rPr>
              <a:t>Community: </a:t>
            </a:r>
            <a:r>
              <a:rPr lang="en-GB" b="1" dirty="0" smtClean="0">
                <a:solidFill>
                  <a:srgbClr val="FF0000"/>
                </a:solidFill>
                <a:latin typeface="+mn-lt"/>
              </a:rPr>
              <a:t>HEP</a:t>
            </a:r>
            <a:r>
              <a:rPr lang="en-GB" dirty="0" smtClean="0">
                <a:latin typeface="+mn-lt"/>
              </a:rPr>
              <a:t>/LS/ES/A&amp;A/</a:t>
            </a:r>
            <a:r>
              <a:rPr lang="en-GB" dirty="0" err="1" smtClean="0">
                <a:latin typeface="+mn-lt"/>
              </a:rPr>
              <a:t>etc</a:t>
            </a:r>
            <a:endParaRPr lang="en-GB"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a:xfrm>
            <a:off x="1979712" y="115888"/>
            <a:ext cx="7164287" cy="865187"/>
          </a:xfrm>
        </p:spPr>
        <p:txBody>
          <a:bodyPr/>
          <a:lstStyle/>
          <a:p>
            <a:r>
              <a:rPr lang="en-US" sz="4000" dirty="0" smtClean="0"/>
              <a:t>Sustainability of the Discipline</a:t>
            </a:r>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9/19/11</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dirty="0" smtClean="0">
                <a:solidFill>
                  <a:schemeClr val="bg1"/>
                </a:solidFill>
                <a:latin typeface="Arial" pitchFamily="34" charset="0"/>
              </a:rPr>
              <a:t>Laura Perini  Milan </a:t>
            </a:r>
            <a:r>
              <a:rPr lang="en-US" dirty="0" err="1" smtClean="0">
                <a:solidFill>
                  <a:schemeClr val="bg1"/>
                </a:solidFill>
                <a:latin typeface="Arial" pitchFamily="34" charset="0"/>
              </a:rPr>
              <a:t>INFN&amp;University</a:t>
            </a:r>
            <a:endParaRPr lang="en-US" dirty="0" smtClean="0">
              <a:solidFill>
                <a:schemeClr val="bg1"/>
              </a:solidFill>
              <a:latin typeface="Arial" pitchFamily="34" charset="0"/>
            </a:endParaRPr>
          </a:p>
          <a:p>
            <a:pPr fontAlgn="base">
              <a:spcBef>
                <a:spcPct val="0"/>
              </a:spcBef>
              <a:spcAft>
                <a:spcPct val="0"/>
              </a:spcAft>
            </a:pPr>
            <a:endParaRPr lang="en-US" dirty="0">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2</a:t>
            </a:fld>
            <a:endParaRPr lang="en-US">
              <a:solidFill>
                <a:schemeClr val="bg1"/>
              </a:solidFill>
              <a:latin typeface="Arial" pitchFamily="34" charset="0"/>
            </a:endParaRPr>
          </a:p>
        </p:txBody>
      </p:sp>
      <p:sp>
        <p:nvSpPr>
          <p:cNvPr id="8" name="Content Placeholder 2"/>
          <p:cNvSpPr>
            <a:spLocks noGrp="1"/>
          </p:cNvSpPr>
          <p:nvPr>
            <p:ph idx="1"/>
          </p:nvPr>
        </p:nvSpPr>
        <p:spPr>
          <a:xfrm>
            <a:off x="611188" y="1412776"/>
            <a:ext cx="8209284" cy="4824536"/>
          </a:xfrm>
        </p:spPr>
        <p:txBody>
          <a:bodyPr/>
          <a:lstStyle/>
          <a:p>
            <a:r>
              <a:rPr lang="en-GB" sz="2800" dirty="0" smtClean="0"/>
              <a:t>HEP is clearly a long term effort, the main experiments are becoming bigger and bigger</a:t>
            </a:r>
          </a:p>
          <a:p>
            <a:pPr lvl="1"/>
            <a:r>
              <a:rPr lang="en-GB" sz="2400" dirty="0" smtClean="0"/>
              <a:t>Some  level of funding is expected to be available long term</a:t>
            </a:r>
          </a:p>
          <a:p>
            <a:pPr lvl="1"/>
            <a:r>
              <a:rPr lang="en-GB" sz="2400" dirty="0" smtClean="0"/>
              <a:t>The community of experimenters is well connected and organized at the national and international level even when different “data producing” </a:t>
            </a:r>
            <a:r>
              <a:rPr lang="en-GB" sz="2400" dirty="0" err="1" smtClean="0"/>
              <a:t>lab.s</a:t>
            </a:r>
            <a:r>
              <a:rPr lang="en-GB" sz="2400" dirty="0" smtClean="0"/>
              <a:t> are used</a:t>
            </a:r>
          </a:p>
          <a:p>
            <a:pPr lvl="1"/>
            <a:r>
              <a:rPr lang="en-GB" sz="2400" dirty="0" smtClean="0"/>
              <a:t>However the HEP computing community has in the last 10 years counted on projects (EU, but not only) for gaining extra funds and for sharing the development and maintenance effort with other communities within and outside HEP</a:t>
            </a:r>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Sustainability of the associated Grid/DCI community</a:t>
            </a:r>
            <a:endParaRPr lang="en-GB" sz="3600" dirty="0"/>
          </a:p>
        </p:txBody>
      </p:sp>
      <p:sp>
        <p:nvSpPr>
          <p:cNvPr id="3" name="Content Placeholder 2"/>
          <p:cNvSpPr>
            <a:spLocks noGrp="1"/>
          </p:cNvSpPr>
          <p:nvPr>
            <p:ph idx="1"/>
          </p:nvPr>
        </p:nvSpPr>
        <p:spPr>
          <a:xfrm>
            <a:off x="611188" y="1340768"/>
            <a:ext cx="8281292" cy="4597971"/>
          </a:xfrm>
        </p:spPr>
        <p:txBody>
          <a:bodyPr/>
          <a:lstStyle/>
          <a:p>
            <a:r>
              <a:rPr lang="en-GB" sz="2800" dirty="0" smtClean="0"/>
              <a:t>Grids have become integral part of HEP  computing </a:t>
            </a:r>
          </a:p>
          <a:p>
            <a:pPr lvl="1"/>
            <a:r>
              <a:rPr lang="en-GB" sz="2400" dirty="0" smtClean="0"/>
              <a:t>See </a:t>
            </a:r>
            <a:r>
              <a:rPr lang="en-GB" sz="2400" dirty="0" err="1" smtClean="0"/>
              <a:t>Comp.models</a:t>
            </a:r>
            <a:r>
              <a:rPr lang="en-GB" sz="2400" dirty="0" smtClean="0"/>
              <a:t> of the LHC experiments,  other big accelerator experiments like CDF  and planned ones like </a:t>
            </a:r>
            <a:r>
              <a:rPr lang="en-GB" sz="2400" dirty="0" err="1" smtClean="0"/>
              <a:t>SuperB</a:t>
            </a:r>
            <a:endParaRPr lang="en-GB" sz="2400" dirty="0" smtClean="0"/>
          </a:p>
          <a:p>
            <a:r>
              <a:rPr lang="en-GB" sz="2800" dirty="0" smtClean="0"/>
              <a:t>WLCG has a </a:t>
            </a:r>
            <a:r>
              <a:rPr lang="en-GB" sz="2800" dirty="0" err="1" smtClean="0"/>
              <a:t>MoU</a:t>
            </a:r>
            <a:r>
              <a:rPr lang="en-GB" sz="2800" dirty="0" smtClean="0"/>
              <a:t> with long term financial commitments by the participating countries</a:t>
            </a:r>
          </a:p>
          <a:p>
            <a:pPr lvl="1"/>
            <a:r>
              <a:rPr lang="en-GB" sz="2400" dirty="0" smtClean="0"/>
              <a:t>However only part of the grid Services are really relevant for WLCG, and LHC experiments have in many cases developed complex and different frameworks for accessing Grid services </a:t>
            </a:r>
            <a:endParaRPr lang="en-GB" sz="2400" dirty="0"/>
          </a:p>
        </p:txBody>
      </p:sp>
    </p:spTree>
    <p:extLst>
      <p:ext uri="{BB962C8B-B14F-4D97-AF65-F5344CB8AC3E}">
        <p14:creationId xmlns:p14="http://schemas.microsoft.com/office/powerpoint/2010/main" val="8810538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4224"/>
            <a:ext cx="6840538" cy="1152872"/>
          </a:xfrm>
        </p:spPr>
        <p:txBody>
          <a:bodyPr/>
          <a:lstStyle/>
          <a:p>
            <a:r>
              <a:rPr lang="en-GB" sz="2400" dirty="0"/>
              <a:t>Sustainability of support for the specific tools and services currently provided/assisted by SA3</a:t>
            </a:r>
          </a:p>
        </p:txBody>
      </p:sp>
      <p:sp>
        <p:nvSpPr>
          <p:cNvPr id="3" name="Content Placeholder 2"/>
          <p:cNvSpPr>
            <a:spLocks noGrp="1"/>
          </p:cNvSpPr>
          <p:nvPr>
            <p:ph idx="1"/>
          </p:nvPr>
        </p:nvSpPr>
        <p:spPr>
          <a:xfrm>
            <a:off x="611188" y="1412776"/>
            <a:ext cx="8075612" cy="4525963"/>
          </a:xfrm>
        </p:spPr>
        <p:txBody>
          <a:bodyPr/>
          <a:lstStyle/>
          <a:p>
            <a:r>
              <a:rPr lang="en-GB" sz="2400" dirty="0" smtClean="0"/>
              <a:t>A strategy following multiple paths</a:t>
            </a:r>
          </a:p>
          <a:p>
            <a:pPr lvl="1"/>
            <a:r>
              <a:rPr lang="en-GB" sz="2000" dirty="0" smtClean="0"/>
              <a:t>Within LHC: harden and simplify the services and increase their commonality ( WLCG TF being launched)</a:t>
            </a:r>
          </a:p>
          <a:p>
            <a:pPr lvl="2"/>
            <a:r>
              <a:rPr lang="en-GB" sz="1800" dirty="0" smtClean="0"/>
              <a:t>More commonality  = Lower maintenance burden</a:t>
            </a:r>
          </a:p>
          <a:p>
            <a:pPr lvl="1"/>
            <a:r>
              <a:rPr lang="en-GB" sz="2000" dirty="0" smtClean="0"/>
              <a:t>Within HUCs: here too continue increasing the commonalities</a:t>
            </a:r>
          </a:p>
          <a:p>
            <a:pPr lvl="1"/>
            <a:r>
              <a:rPr lang="en-GB" sz="2000" dirty="0" smtClean="0"/>
              <a:t>Within EGI: participate in the phases of design and then execution of a renewed effort for attracting new communities</a:t>
            </a:r>
          </a:p>
          <a:p>
            <a:pPr lvl="2"/>
            <a:r>
              <a:rPr lang="en-GB" sz="1800" dirty="0" smtClean="0"/>
              <a:t>Hep experience is a key resource here </a:t>
            </a:r>
          </a:p>
          <a:p>
            <a:pPr lvl="1"/>
            <a:r>
              <a:rPr lang="en-GB" sz="2000" dirty="0" smtClean="0"/>
              <a:t>With any interested community: look for innovative projects that may make grid/cloud use easier and more widespread and attract new project funds on </a:t>
            </a:r>
            <a:r>
              <a:rPr lang="en-GB" sz="2000" smtClean="0"/>
              <a:t>these projects</a:t>
            </a:r>
            <a:endParaRPr lang="en-GB" sz="2000" dirty="0"/>
          </a:p>
        </p:txBody>
      </p:sp>
    </p:spTree>
    <p:extLst>
      <p:ext uri="{BB962C8B-B14F-4D97-AF65-F5344CB8AC3E}">
        <p14:creationId xmlns:p14="http://schemas.microsoft.com/office/powerpoint/2010/main" val="29699914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122</TotalTime>
  <Words>316</Words>
  <Application>Microsoft Macintosh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EGI-InSPIRE-Slide-Template_v4</vt:lpstr>
      <vt:lpstr>HUC Sustainability Workshop</vt:lpstr>
      <vt:lpstr>Sustainability of the Discipline</vt:lpstr>
      <vt:lpstr>Sustainability of the associated Grid/DCI community</vt:lpstr>
      <vt:lpstr>Sustainability of support for the specific tools and services currently provided/assisted by SA3</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HUC Sustainability Workshop</dc:title>
  <dc:creator>Thomas Mannifield</dc:creator>
  <cp:lastModifiedBy>Jamie Shiers</cp:lastModifiedBy>
  <cp:revision>19</cp:revision>
  <dcterms:created xsi:type="dcterms:W3CDTF">2011-08-25T11:56:59Z</dcterms:created>
  <dcterms:modified xsi:type="dcterms:W3CDTF">2011-09-19T10:03:49Z</dcterms:modified>
</cp:coreProperties>
</file>