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660"/>
  </p:normalViewPr>
  <p:slideViewPr>
    <p:cSldViewPr>
      <p:cViewPr varScale="1">
        <p:scale>
          <a:sx n="66" d="100"/>
          <a:sy n="66" d="100"/>
        </p:scale>
        <p:origin x="-2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26B71E-E1E7-4DA8-9E06-6591487DE727}" type="datetimeFigureOut">
              <a:rPr lang="en-US"/>
              <a:pPr>
                <a:defRPr/>
              </a:pPr>
              <a:t>9/20/11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FE1244-243F-4904-A0C3-69817300E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48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latin typeface="Arial" pitchFamily="34" charset="0"/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latin typeface="Arial" pitchFamily="34" charset="0"/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9/20/11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D134CD-77E6-4AA8-A00A-492811CE22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FC04B-F6AF-4075-9329-CF3F0DF09B28}" type="datetimeFigureOut">
              <a:rPr lang="en-US"/>
              <a:pPr>
                <a:defRPr/>
              </a:pPr>
              <a:t>9/20/11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1946E-8359-49B8-8BD2-5ADABA7B26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5AFD-EEE2-4D0B-B9AB-3C163C4E52A2}" type="datetimeFigureOut">
              <a:rPr lang="en-US"/>
              <a:pPr>
                <a:defRPr/>
              </a:pPr>
              <a:t>9/20/11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50810-1CE5-42D0-B186-BDE0D0E20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EF55B-E32A-4AFD-BF70-970680DA8C4C}" type="datetimeFigureOut">
              <a:rPr lang="en-US"/>
              <a:pPr>
                <a:defRPr/>
              </a:pPr>
              <a:t>9/20/11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56D6-E730-4FB1-9D82-2532F6760F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CD1970-3061-4BDF-8277-A2269CCE5BA6}" type="datetimeFigureOut">
              <a:rPr lang="en-US"/>
              <a:pPr>
                <a:defRPr/>
              </a:pPr>
              <a:t>9/20/11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FC7DE2-8ED8-416A-ABF3-792C7FDB34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53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11288" y="2420938"/>
            <a:ext cx="774065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latin typeface="+mn-lt"/>
              </a:rPr>
              <a:t>HUC Sustainability Workshop</a:t>
            </a:r>
            <a:endParaRPr lang="en-GB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8538" y="1484313"/>
            <a:ext cx="5832475" cy="576262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GB" sz="2800" dirty="0" smtClean="0">
                <a:latin typeface="+mn-lt"/>
              </a:rPr>
              <a:t>Lyon - September 2011</a:t>
            </a:r>
            <a:endParaRPr lang="en-GB" sz="2800" dirty="0">
              <a:latin typeface="+mn-lt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F19B39-D84A-4D9A-AB0D-91046F2B6F9C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9/20/11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EA7290-1855-4D74-B2DF-B2DE530B2EDC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174" name="Subtitle 4"/>
          <p:cNvSpPr txBox="1">
            <a:spLocks/>
          </p:cNvSpPr>
          <p:nvPr/>
        </p:nvSpPr>
        <p:spPr bwMode="auto">
          <a:xfrm>
            <a:off x="1474788" y="4365625"/>
            <a:ext cx="76692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3200">
                <a:latin typeface="Calibri" pitchFamily="34" charset="0"/>
                <a:cs typeface="Arial" charset="0"/>
              </a:rPr>
              <a:t>Community: HEP/LS/ES/</a:t>
            </a:r>
            <a:r>
              <a:rPr lang="en-GB" sz="3200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A&amp;A</a:t>
            </a:r>
            <a:r>
              <a:rPr lang="en-GB" sz="3200">
                <a:latin typeface="Calibri" pitchFamily="34" charset="0"/>
                <a:cs typeface="Arial" charset="0"/>
              </a:rPr>
              <a:t>/etc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2400" smtClean="0">
                <a:latin typeface="Arial" charset="0"/>
                <a:cs typeface="Arial" charset="0"/>
              </a:rPr>
              <a:t>Sustainability of support for A&amp;A specific tools and services currently provided/assisted by SA3</a:t>
            </a:r>
            <a:endParaRPr lang="en-US" sz="2400" smtClean="0">
              <a:latin typeface="Arial" charset="0"/>
              <a:cs typeface="Arial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268413"/>
            <a:ext cx="8713788" cy="485775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The most relevant SA3 tool directly provided by A&amp;A is VisIVO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Other activities of A&amp;A in SA3 focus on the provision of requirements, use-cases, test-beds to EGI so that tools and services that meet A&amp;A applications needs are issued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latin typeface="Arial" charset="0"/>
                <a:cs typeface="Arial" charset="0"/>
              </a:rPr>
              <a:t>A&amp;A Sustainability</a:t>
            </a: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268413"/>
            <a:ext cx="8713788" cy="485775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In summary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Sustainability of the A&amp;A is now granted by national governments. Such funds recently dropped off so they have to be complemented by funds coming from medium/large projects possibly with the involvement of profit private companies (industry, business, etc.)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Sustainability of Grid/DCI and EGI-InSPIRE SA3 activities is ensured by EGI-InSPIRE itself and by funds provided by single Institutes. Participation in large projects could ensure the necessary medium-term sustainability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latin typeface="Arial" charset="0"/>
                <a:cs typeface="Arial" charset="0"/>
              </a:rPr>
              <a:t>A&amp;A Sustainability</a:t>
            </a: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268413"/>
            <a:ext cx="8713788" cy="485775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In summary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A clear long-term sustainability plan (possibly based on a business model) for A&amp;A and its Grid/DCI related activities is still missing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It would be convenient to elaborate this plan for the whole A&amp;A HUC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Because a multi-VRC model will be attempted for A&amp;A in the near future, a lightweight coordination of all A&amp;A VRCs in place is necessary to:</a:t>
            </a:r>
          </a:p>
          <a:p>
            <a:pPr lvl="2" eaLnBrk="1" hangingPunct="1"/>
            <a:r>
              <a:rPr lang="en-US" sz="2000" smtClean="0">
                <a:latin typeface="Arial" charset="0"/>
                <a:cs typeface="Arial" charset="0"/>
              </a:rPr>
              <a:t>Provide to EGI a unique all-comprehensive A&amp;A interface</a:t>
            </a:r>
          </a:p>
          <a:p>
            <a:pPr lvl="2" eaLnBrk="1" hangingPunct="1"/>
            <a:r>
              <a:rPr lang="en-US" sz="2000" smtClean="0">
                <a:latin typeface="Arial" charset="0"/>
                <a:cs typeface="Arial" charset="0"/>
              </a:rPr>
              <a:t>Elaborate a long-term sustainability plan for A&amp;A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0"/>
          <p:cNvSpPr>
            <a:spLocks noGrp="1"/>
          </p:cNvSpPr>
          <p:nvPr>
            <p:ph type="title"/>
          </p:nvPr>
        </p:nvSpPr>
        <p:spPr>
          <a:xfrm>
            <a:off x="1979613" y="115888"/>
            <a:ext cx="7164387" cy="865187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  <a:cs typeface="Arial" charset="0"/>
              </a:rPr>
              <a:t>Sustainability of the Discipline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F873D4-93A2-41A3-A26D-9B8172706672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9/20/11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764FEA-0990-400C-8E6B-D44505ACF8F0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Use this slide to explain the key characteristics of the discipline and how it is sustainable over the medium to long term</a:t>
            </a:r>
          </a:p>
          <a:p>
            <a:pPr lvl="1" eaLnBrk="1" hangingPunct="1"/>
            <a:r>
              <a:rPr lang="en-GB" smtClean="0">
                <a:latin typeface="Arial" charset="0"/>
                <a:cs typeface="Arial" charset="0"/>
              </a:rPr>
              <a:t>For example, funding model, specific projects within the discipline, long-term prospects of the discipline itself</a:t>
            </a:r>
          </a:p>
          <a:p>
            <a:pPr lvl="1" eaLnBrk="1" hangingPunct="1"/>
            <a:r>
              <a:rPr lang="en-GB" smtClean="0">
                <a:latin typeface="Arial" charset="0"/>
                <a:cs typeface="Arial" charset="0"/>
              </a:rPr>
              <a:t>This is probably brief: it is rather clear that the main disciplines are long-term (but that funding is never fully guaranteed…)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Arial" charset="0"/>
                <a:cs typeface="Arial" charset="0"/>
              </a:rPr>
              <a:t>Sustainability of the associated Grid/DCI community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Use this slide to explain how associated Grid/DCI communities will be sustained.</a:t>
            </a:r>
          </a:p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This might be commitments to provide resources over a multi-year period and the model for longer-term planning</a:t>
            </a:r>
          </a:p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2124075" y="-23813"/>
            <a:ext cx="6840538" cy="1152526"/>
          </a:xfrm>
        </p:spPr>
        <p:txBody>
          <a:bodyPr/>
          <a:lstStyle/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Sustainability of support for the specific tools and services currently provided/assisted by SA3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Use this slide to explain how the support for specific tools and services that are currently provided by SA3 will be sustained.</a:t>
            </a:r>
          </a:p>
          <a:p>
            <a:pPr lvl="1" eaLnBrk="1" hangingPunct="1"/>
            <a:r>
              <a:rPr lang="en-GB" smtClean="0">
                <a:latin typeface="Arial" charset="0"/>
                <a:cs typeface="Arial" charset="0"/>
              </a:rPr>
              <a:t>This is likely the main point for discussion: if there is no further funding can support be provided by the communities themselves?</a:t>
            </a:r>
          </a:p>
          <a:p>
            <a:pPr lvl="1" eaLnBrk="1" hangingPunct="1"/>
            <a:r>
              <a:rPr lang="en-GB" smtClean="0">
                <a:latin typeface="Arial" charset="0"/>
                <a:cs typeface="Arial" charset="0"/>
              </a:rPr>
              <a:t>Most likely this implies a further (significant in some cases) drop in effort</a:t>
            </a:r>
          </a:p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Sustainability of the A&amp;A</a:t>
            </a:r>
          </a:p>
        </p:txBody>
      </p:sp>
      <p:sp>
        <p:nvSpPr>
          <p:cNvPr id="11266" name="Rectangle 3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713788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>
                <a:latin typeface="Arial" charset="0"/>
                <a:cs typeface="Arial" charset="0"/>
              </a:rPr>
              <a:t>Worldwide, geographically distributed community that operates large experiments and observing facilities</a:t>
            </a:r>
            <a:endParaRPr lang="it-IT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latin typeface="Arial" charset="0"/>
                <a:cs typeface="Arial" charset="0"/>
              </a:rPr>
              <a:t>Observation-driven science based on national and international ground- and space-based observatories</a:t>
            </a:r>
            <a:endParaRPr lang="it-IT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latin typeface="Arial" charset="0"/>
                <a:cs typeface="Arial" charset="0"/>
              </a:rPr>
              <a:t>New increasingly sophisticated instrumentation facilities with enhanced capabilities and capacities (e.g. the ESFRI projects CTA, E-ELT, SKA)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latin typeface="Arial" charset="0"/>
                <a:cs typeface="Arial" charset="0"/>
              </a:rPr>
              <a:t>In silico experiments and simulations modelling physical and chemical processes in the Universe complement now traditional ways of conducting A&amp;A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latin typeface="Arial" charset="0"/>
                <a:cs typeface="Arial" charset="0"/>
              </a:rPr>
              <a:t>Huge amount of legacy software in terms of applications and libraries produced in the course of time</a:t>
            </a:r>
            <a:endParaRPr lang="en-US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Sustainability of the A&amp;A</a:t>
            </a:r>
          </a:p>
        </p:txBody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713788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>
                <a:latin typeface="Arial" charset="0"/>
                <a:cs typeface="Arial" charset="0"/>
              </a:rPr>
              <a:t>High data volumes coming from: experiments, simulations, observing facilities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latin typeface="Arial" charset="0"/>
                <a:cs typeface="Arial" charset="0"/>
              </a:rPr>
              <a:t>Challenges coming from high data volumes and software: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>
                <a:latin typeface="Arial" charset="0"/>
                <a:cs typeface="Arial" charset="0"/>
              </a:rPr>
              <a:t>Need facilities to store and share software and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>
                <a:latin typeface="Arial" charset="0"/>
                <a:cs typeface="Arial" charset="0"/>
              </a:rPr>
              <a:t>Need computing facilities to fulfil the data processing requests (extremely demanding)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>
                <a:latin typeface="Arial" charset="0"/>
                <a:cs typeface="Arial" charset="0"/>
              </a:rPr>
              <a:t>Need to handle data in a quick and efficient way to maximize the scientific return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latin typeface="Arial" charset="0"/>
                <a:cs typeface="Arial" charset="0"/>
              </a:rPr>
              <a:t>No user-friendly A&amp;A-specific environments currently in place able to globally meet all user’s expectations and to hide the complexity of the underlying DCIs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latin typeface="Arial" charset="0"/>
                <a:cs typeface="Arial" charset="0"/>
              </a:rPr>
              <a:t>The A&amp;A community can count now on the Virtual Observatory and on its infrastructure for a full exploitation of large astronomical data collections distributed worldwide.</a:t>
            </a:r>
            <a:r>
              <a:rPr lang="it-IT" sz="2400" smtClean="0">
                <a:latin typeface="Arial" charset="0"/>
                <a:cs typeface="Arial" charset="0"/>
              </a:rPr>
              <a:t>  </a:t>
            </a:r>
            <a:endParaRPr lang="en-US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Sustainability of the A&amp;A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713788" cy="485775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Typical funding channels for A&amp;A research: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Funds allocated to international organizations / national or local institutes by national governments on a regular basis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Funds coming from specific scientific or technological projects</a:t>
            </a:r>
          </a:p>
          <a:p>
            <a:pPr lvl="2" eaLnBrk="1" hangingPunct="1"/>
            <a:r>
              <a:rPr lang="en-US" sz="2000" smtClean="0">
                <a:latin typeface="Arial" charset="0"/>
                <a:cs typeface="Arial" charset="0"/>
              </a:rPr>
              <a:t>Projects in turn are typically funded by national governments, by European Commission, by international organizations, by profit entities (industry, business, etc.)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Recent funding cuts imposed by national governments require now to look for other possible funding channels (technological transfer, etc.)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latin typeface="Arial" charset="0"/>
                <a:cs typeface="Arial" charset="0"/>
              </a:rPr>
              <a:t>Sustainability of the associated A&amp;A Grid/DCI community</a:t>
            </a:r>
            <a:endParaRPr lang="en-US" sz="3600" smtClean="0">
              <a:latin typeface="Arial" charset="0"/>
              <a:cs typeface="Arial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713788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A&amp;A Grid/DCI community funded so far through short/medium term national and international projects (e.g. EGI-InSPIRE and former EGEE projects) and funds typically coming fro Europe and from national governments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Recent project proposals to sustain the A&amp;A Grid/DCI community by means of a general-purpose, pan-European A&amp;A SSC didn’t have success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Single Institutes/Organizations now ensure a survival level of funds to support activities related to Grids/DCIs using funding channels often not directly related to Grids/DCIs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NGIs play a key role in providing tools, services, training, dissemination and other important transversal services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latin typeface="Arial" charset="0"/>
                <a:cs typeface="Arial" charset="0"/>
              </a:rPr>
              <a:t>Sustainability of the associated A&amp;A Grid/DCI community</a:t>
            </a:r>
            <a:endParaRPr lang="en-US" sz="3600" smtClean="0">
              <a:latin typeface="Arial" charset="0"/>
              <a:cs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713788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According to past experience with A&amp;A HUC, setting up a unique big transversal pan-European infrastructure doesn’t work and a unique general-purpose VRC failed in achieving its objectives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Grid/DCI activities have to be carried out in the framework of well focused scientific or technological projects with a dedicated amount of funds allocated to data processing aspects (with corresponding dedicated WPs)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Multiple VRCs gathering a more restricted and well-focused communities seems now the most promising and viable way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306</TotalTime>
  <Words>1025</Words>
  <Application>Microsoft Macintosh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EGI-InSPIRE-Slide-Template_v4</vt:lpstr>
      <vt:lpstr>HUC Sustainability Workshop</vt:lpstr>
      <vt:lpstr>Sustainability of the Discipline</vt:lpstr>
      <vt:lpstr>Sustainability of the associated Grid/DCI community</vt:lpstr>
      <vt:lpstr>Sustainability of support for the specific tools and services currently provided/assisted by SA3</vt:lpstr>
      <vt:lpstr>Sustainability of the A&amp;A</vt:lpstr>
      <vt:lpstr>Sustainability of the A&amp;A</vt:lpstr>
      <vt:lpstr>Sustainability of the A&amp;A</vt:lpstr>
      <vt:lpstr>Sustainability of the associated A&amp;A Grid/DCI community</vt:lpstr>
      <vt:lpstr>Sustainability of the associated A&amp;A Grid/DCI community</vt:lpstr>
      <vt:lpstr>Sustainability of support for A&amp;A specific tools and services currently provided/assisted by SA3</vt:lpstr>
      <vt:lpstr>A&amp;A Sustainability</vt:lpstr>
      <vt:lpstr>A&amp;A Sustainability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HUC Sustainability Workshop</dc:title>
  <dc:creator>Thomas Mannifield</dc:creator>
  <cp:lastModifiedBy>Jamie Shiers</cp:lastModifiedBy>
  <cp:revision>22</cp:revision>
  <dcterms:created xsi:type="dcterms:W3CDTF">2011-08-25T11:56:59Z</dcterms:created>
  <dcterms:modified xsi:type="dcterms:W3CDTF">2011-09-20T09:10:20Z</dcterms:modified>
</cp:coreProperties>
</file>