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3" r:id="rId6"/>
    <p:sldId id="262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9/19/11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LS HUC, EGI TF 2011, Lyon, France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LS HUC, EGI TF 2011, Lyon, France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LS HUC, EGI TF 2011, Lyon, France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LS HUC, EGI TF 2011, Lyon, France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healthgrid.org/LSVRC:Inde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10856" y="2420888"/>
            <a:ext cx="7740352" cy="1470025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HUC Sustainability Workshop</a:t>
            </a:r>
            <a:endParaRPr lang="en-GB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1484784"/>
            <a:ext cx="5832648" cy="576064"/>
          </a:xfrm>
        </p:spPr>
        <p:txBody>
          <a:bodyPr/>
          <a:lstStyle/>
          <a:p>
            <a:r>
              <a:rPr lang="en-GB" sz="2800" dirty="0" smtClean="0">
                <a:latin typeface="+mn-lt"/>
              </a:rPr>
              <a:t>Lyon - September 2011</a:t>
            </a:r>
            <a:endParaRPr lang="en-GB" sz="2800" dirty="0">
              <a:latin typeface="+mn-lt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1475368" y="4365104"/>
            <a:ext cx="766834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+mn-lt"/>
              </a:rPr>
              <a:t>Community: Life Sciences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US" sz="4000" dirty="0" smtClean="0"/>
              <a:t>Sustainability of the Discipline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smtClean="0"/>
              <a:t>Life Sciences is a very broad “discipline” </a:t>
            </a:r>
          </a:p>
          <a:p>
            <a:pPr lvl="1"/>
            <a:r>
              <a:rPr lang="en-GB" dirty="0" smtClean="0"/>
              <a:t>Ranging from fundamental research to direct clinical applications</a:t>
            </a:r>
          </a:p>
          <a:p>
            <a:pPr lvl="1"/>
            <a:r>
              <a:rPr lang="en-GB" dirty="0" smtClean="0"/>
              <a:t>Every potential patient may be interested: really everybody</a:t>
            </a:r>
          </a:p>
          <a:p>
            <a:pPr lvl="1"/>
            <a:r>
              <a:rPr lang="en-GB" dirty="0" smtClean="0"/>
              <a:t>Strong societal impact</a:t>
            </a:r>
          </a:p>
          <a:p>
            <a:pPr lvl="1"/>
            <a:r>
              <a:rPr lang="en-GB" dirty="0" smtClean="0"/>
              <a:t>Competition between daily healthcare and preventive measures (including research)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US" sz="4000" dirty="0" smtClean="0"/>
              <a:t>Sustainability of the Discipline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5612" cy="4525963"/>
          </a:xfrm>
        </p:spPr>
        <p:txBody>
          <a:bodyPr/>
          <a:lstStyle/>
          <a:p>
            <a:r>
              <a:rPr lang="en-GB" dirty="0" smtClean="0"/>
              <a:t>Health care is increasingly based on early diagnosis</a:t>
            </a:r>
          </a:p>
          <a:p>
            <a:pPr lvl="1"/>
            <a:r>
              <a:rPr lang="en-GB" dirty="0" smtClean="0"/>
              <a:t>Human body data acquisition, modelling, and data analysis</a:t>
            </a:r>
          </a:p>
          <a:p>
            <a:r>
              <a:rPr lang="en-GB" dirty="0" smtClean="0"/>
              <a:t>Towards the all-digital world</a:t>
            </a:r>
          </a:p>
          <a:p>
            <a:pPr lvl="1"/>
            <a:r>
              <a:rPr lang="en-GB" dirty="0" smtClean="0"/>
              <a:t>Data is acquired through digital sensors</a:t>
            </a:r>
          </a:p>
          <a:p>
            <a:pPr lvl="1"/>
            <a:r>
              <a:rPr lang="en-GB" dirty="0" smtClean="0"/>
              <a:t>Health records are increasingly archived on digital storage facilities</a:t>
            </a:r>
          </a:p>
          <a:p>
            <a:pPr lvl="1"/>
            <a:r>
              <a:rPr lang="en-GB" dirty="0" smtClean="0"/>
              <a:t>Computer-aided intervention and diagnosis assistance become keys in many areas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3600" dirty="0" smtClean="0"/>
              <a:t>Sustainability of the associated Grid/DCI community</a:t>
            </a:r>
            <a:endParaRPr lang="en-US" sz="36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smtClean="0"/>
              <a:t>Foundation of the Life Sciences Grid Community</a:t>
            </a:r>
          </a:p>
          <a:p>
            <a:pPr lvl="1"/>
            <a:r>
              <a:rPr lang="en-GB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wiki.healthgrid.org/LSVRC:Index</a:t>
            </a:r>
            <a:endParaRPr lang="en-GB" sz="2000" dirty="0" smtClean="0"/>
          </a:p>
          <a:p>
            <a:pPr lvl="1"/>
            <a:r>
              <a:rPr lang="en-GB" dirty="0" smtClean="0"/>
              <a:t>5 </a:t>
            </a:r>
            <a:r>
              <a:rPr lang="en-GB" dirty="0" err="1" smtClean="0"/>
              <a:t>NGIs</a:t>
            </a:r>
            <a:r>
              <a:rPr lang="en-GB" dirty="0" smtClean="0"/>
              <a:t> </a:t>
            </a:r>
            <a:r>
              <a:rPr lang="en-GB" sz="2400" dirty="0" smtClean="0"/>
              <a:t>(Dutch, French, Italian, Spanish, Swiss)</a:t>
            </a:r>
          </a:p>
          <a:p>
            <a:pPr lvl="1"/>
            <a:r>
              <a:rPr lang="en-GB" dirty="0" smtClean="0"/>
              <a:t>5 </a:t>
            </a:r>
            <a:r>
              <a:rPr lang="en-GB" dirty="0" err="1" smtClean="0"/>
              <a:t>VOs</a:t>
            </a:r>
            <a:r>
              <a:rPr lang="en-GB" dirty="0" smtClean="0"/>
              <a:t> </a:t>
            </a:r>
            <a:r>
              <a:rPr lang="en-GB" sz="2200" dirty="0" smtClean="0"/>
              <a:t>(biomed, </a:t>
            </a:r>
            <a:r>
              <a:rPr lang="en-GB" sz="2200" dirty="0" err="1" smtClean="0"/>
              <a:t>lsgrid</a:t>
            </a:r>
            <a:r>
              <a:rPr lang="en-GB" sz="2200" dirty="0" smtClean="0"/>
              <a:t>, </a:t>
            </a:r>
            <a:r>
              <a:rPr lang="en-GB" sz="2200" dirty="0" err="1" smtClean="0"/>
              <a:t>medigrid</a:t>
            </a:r>
            <a:r>
              <a:rPr lang="en-GB" sz="2200" dirty="0" smtClean="0"/>
              <a:t>, </a:t>
            </a:r>
            <a:r>
              <a:rPr lang="en-GB" sz="2200" dirty="0" err="1" smtClean="0"/>
              <a:t>pneumogrid</a:t>
            </a:r>
            <a:r>
              <a:rPr lang="en-GB" sz="2200" dirty="0" smtClean="0"/>
              <a:t>, </a:t>
            </a:r>
            <a:r>
              <a:rPr lang="en-GB" sz="2200" dirty="0" err="1" smtClean="0"/>
              <a:t>vlemed</a:t>
            </a:r>
            <a:r>
              <a:rPr lang="en-GB" sz="2200" dirty="0" smtClean="0"/>
              <a:t>)</a:t>
            </a:r>
          </a:p>
          <a:p>
            <a:pPr lvl="1"/>
            <a:r>
              <a:rPr lang="en-GB" dirty="0" smtClean="0"/>
              <a:t>2 projects </a:t>
            </a:r>
            <a:r>
              <a:rPr lang="en-GB" sz="2400" dirty="0" smtClean="0"/>
              <a:t>(EGI-</a:t>
            </a:r>
            <a:r>
              <a:rPr lang="en-GB" sz="2400" dirty="0" err="1" smtClean="0"/>
              <a:t>InsPIRE</a:t>
            </a:r>
            <a:r>
              <a:rPr lang="en-GB" sz="2400" dirty="0" smtClean="0"/>
              <a:t>, </a:t>
            </a:r>
            <a:r>
              <a:rPr lang="en-GB" sz="2400" dirty="0" err="1" smtClean="0"/>
              <a:t>Lifewatch</a:t>
            </a:r>
            <a:r>
              <a:rPr lang="en-GB" sz="2400" dirty="0" smtClean="0"/>
              <a:t> ESFRI)</a:t>
            </a:r>
          </a:p>
          <a:p>
            <a:r>
              <a:rPr lang="en-GB" dirty="0" smtClean="0"/>
              <a:t>Financial support</a:t>
            </a:r>
          </a:p>
          <a:p>
            <a:pPr lvl="1"/>
            <a:r>
              <a:rPr lang="en-GB" sz="2400" dirty="0" smtClean="0"/>
              <a:t>Mainly through human resources dedicated by </a:t>
            </a:r>
            <a:r>
              <a:rPr lang="en-GB" sz="2400" dirty="0" err="1" smtClean="0"/>
              <a:t>NGIs</a:t>
            </a:r>
            <a:endParaRPr lang="en-GB" sz="2400" dirty="0" smtClean="0"/>
          </a:p>
          <a:p>
            <a:pPr lvl="1"/>
            <a:r>
              <a:rPr lang="en-GB" sz="2400" dirty="0" smtClean="0"/>
              <a:t>EGI </a:t>
            </a:r>
            <a:r>
              <a:rPr lang="en-GB" sz="2400" dirty="0" err="1" smtClean="0"/>
              <a:t>InsPIRE</a:t>
            </a:r>
            <a:r>
              <a:rPr lang="en-GB" sz="2400" dirty="0" smtClean="0"/>
              <a:t> funding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3600" dirty="0" smtClean="0"/>
              <a:t>Sustainability of the associated Grid/DCI community</a:t>
            </a:r>
            <a:endParaRPr lang="en-US" sz="36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smtClean="0"/>
              <a:t>Represented by the </a:t>
            </a:r>
            <a:r>
              <a:rPr lang="en-GB" dirty="0" err="1" smtClean="0"/>
              <a:t>HealthGrid</a:t>
            </a:r>
            <a:r>
              <a:rPr lang="en-GB" dirty="0" smtClean="0"/>
              <a:t> association</a:t>
            </a:r>
          </a:p>
          <a:p>
            <a:pPr lvl="1"/>
            <a:r>
              <a:rPr lang="en-GB" dirty="0" smtClean="0"/>
              <a:t>Was set up since 2003 to support LS activities related to Grids</a:t>
            </a:r>
          </a:p>
          <a:p>
            <a:pPr lvl="1"/>
            <a:r>
              <a:rPr lang="en-GB" dirty="0" smtClean="0"/>
              <a:t>Recently signed </a:t>
            </a:r>
            <a:r>
              <a:rPr lang="en-GB" dirty="0" err="1" smtClean="0"/>
              <a:t>MoU</a:t>
            </a:r>
            <a:r>
              <a:rPr lang="en-GB" dirty="0" smtClean="0"/>
              <a:t> with EGI</a:t>
            </a:r>
          </a:p>
          <a:p>
            <a:pPr lvl="1"/>
            <a:r>
              <a:rPr lang="en-GB" dirty="0" smtClean="0"/>
              <a:t>Association is bankrupt and will be dissolved shortly</a:t>
            </a:r>
          </a:p>
          <a:p>
            <a:pPr lvl="1"/>
            <a:r>
              <a:rPr lang="en-GB" dirty="0" smtClean="0"/>
              <a:t> New legal representation to be sorted out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2400" dirty="0" smtClean="0"/>
              <a:t>Sustainability of support for the specific tools and services currently provided/assisted by SA3</a:t>
            </a:r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LSGC dashboard</a:t>
            </a:r>
          </a:p>
          <a:p>
            <a:pPr lvl="1"/>
            <a:r>
              <a:rPr lang="en-GB" dirty="0" smtClean="0"/>
              <a:t>LSGC support technical team</a:t>
            </a:r>
          </a:p>
          <a:p>
            <a:pPr lvl="1"/>
            <a:r>
              <a:rPr lang="en-GB" dirty="0" err="1" smtClean="0"/>
              <a:t>GRelC</a:t>
            </a:r>
            <a:r>
              <a:rPr lang="en-GB" dirty="0" smtClean="0"/>
              <a:t> database interface service</a:t>
            </a:r>
          </a:p>
          <a:p>
            <a:pPr lvl="1"/>
            <a:r>
              <a:rPr lang="en-GB" dirty="0" smtClean="0"/>
              <a:t>Hydra encryption / decryption service</a:t>
            </a:r>
          </a:p>
          <a:p>
            <a:pPr lvl="1"/>
            <a:r>
              <a:rPr lang="en-GB" dirty="0" err="1" smtClean="0"/>
              <a:t>Taverna</a:t>
            </a:r>
            <a:r>
              <a:rPr lang="en-GB" dirty="0" smtClean="0"/>
              <a:t> workflow manager</a:t>
            </a:r>
          </a:p>
          <a:p>
            <a:pPr lvl="1"/>
            <a:r>
              <a:rPr lang="en-GB" dirty="0" smtClean="0"/>
              <a:t>EBI core databases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2400" dirty="0" smtClean="0"/>
              <a:t>Sustainability of support for the specific tools and services currently provided/assisted by SA3</a:t>
            </a:r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smtClean="0"/>
              <a:t>LSGC dashboard</a:t>
            </a:r>
          </a:p>
          <a:p>
            <a:pPr lvl="1"/>
            <a:r>
              <a:rPr lang="en-GB" dirty="0" smtClean="0"/>
              <a:t>Under responsibility of </a:t>
            </a:r>
            <a:r>
              <a:rPr lang="en-GB" dirty="0" err="1" smtClean="0"/>
              <a:t>HealthGrid</a:t>
            </a:r>
            <a:r>
              <a:rPr lang="en-GB" dirty="0" smtClean="0"/>
              <a:t> association. Development compromised.</a:t>
            </a:r>
          </a:p>
          <a:p>
            <a:r>
              <a:rPr lang="en-GB" dirty="0" smtClean="0"/>
              <a:t>LSGC support technical team</a:t>
            </a:r>
          </a:p>
          <a:p>
            <a:pPr lvl="1"/>
            <a:r>
              <a:rPr lang="en-GB" dirty="0" smtClean="0"/>
              <a:t>Mostly funded by </a:t>
            </a:r>
            <a:r>
              <a:rPr lang="en-GB" dirty="0" err="1" smtClean="0"/>
              <a:t>NGIs</a:t>
            </a:r>
            <a:r>
              <a:rPr lang="en-GB" dirty="0" smtClean="0"/>
              <a:t> (personnel). Sustainable.</a:t>
            </a:r>
          </a:p>
          <a:p>
            <a:r>
              <a:rPr lang="en-GB" dirty="0" smtClean="0"/>
              <a:t>Hydra encryption / decryption service</a:t>
            </a:r>
          </a:p>
          <a:p>
            <a:pPr lvl="1"/>
            <a:r>
              <a:rPr lang="en-GB" dirty="0" smtClean="0"/>
              <a:t>Will keep being supported by the French NGI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2400" dirty="0" smtClean="0"/>
              <a:t>Sustainability of support for the specific tools and services currently provided/assisted by SA3</a:t>
            </a:r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err="1" smtClean="0"/>
              <a:t>GRelC</a:t>
            </a:r>
            <a:r>
              <a:rPr lang="en-GB" dirty="0" smtClean="0"/>
              <a:t> database interface service</a:t>
            </a:r>
          </a:p>
          <a:p>
            <a:pPr lvl="1"/>
            <a:r>
              <a:rPr lang="en-GB" dirty="0" smtClean="0"/>
              <a:t>Not a LS-specific service: re-use effort invested externally</a:t>
            </a:r>
          </a:p>
          <a:p>
            <a:pPr lvl="1"/>
            <a:r>
              <a:rPr lang="en-GB" dirty="0" smtClean="0"/>
              <a:t>Funding by applying to national and international calls</a:t>
            </a:r>
          </a:p>
          <a:p>
            <a:pPr lvl="1"/>
            <a:r>
              <a:rPr lang="en-GB" dirty="0" smtClean="0"/>
              <a:t>Through collaborative projects (e.g. Climate-G)</a:t>
            </a:r>
          </a:p>
          <a:p>
            <a:pPr lvl="1"/>
            <a:r>
              <a:rPr lang="en-GB" dirty="0" smtClean="0"/>
              <a:t>Expect adoption from communities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2400" dirty="0" smtClean="0"/>
              <a:t>Sustainability of support for the specific tools and services currently provided/assisted by SA3</a:t>
            </a:r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LS HUC, EGI TF 2011, Lyon, France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err="1" smtClean="0"/>
              <a:t>Taverna</a:t>
            </a:r>
            <a:r>
              <a:rPr lang="en-GB" dirty="0" smtClean="0"/>
              <a:t> workflow manager</a:t>
            </a:r>
          </a:p>
          <a:p>
            <a:pPr lvl="1"/>
            <a:r>
              <a:rPr lang="en-GB" dirty="0" err="1" smtClean="0"/>
              <a:t>Taverna</a:t>
            </a:r>
            <a:r>
              <a:rPr lang="en-GB" dirty="0" smtClean="0"/>
              <a:t> development under </a:t>
            </a:r>
            <a:r>
              <a:rPr lang="en-GB" dirty="0" err="1" smtClean="0"/>
              <a:t>responsibililty</a:t>
            </a:r>
            <a:r>
              <a:rPr lang="en-GB" dirty="0" smtClean="0"/>
              <a:t> of UMAN</a:t>
            </a:r>
          </a:p>
          <a:p>
            <a:pPr lvl="1"/>
            <a:r>
              <a:rPr lang="en-GB" dirty="0" smtClean="0"/>
              <a:t>EBI plans to transfer this task to UMAN (subcontracting?)</a:t>
            </a:r>
          </a:p>
          <a:p>
            <a:r>
              <a:rPr lang="en-GB" dirty="0" smtClean="0"/>
              <a:t>EBI core databases</a:t>
            </a:r>
          </a:p>
          <a:p>
            <a:pPr lvl="1"/>
            <a:r>
              <a:rPr lang="en-GB" dirty="0" smtClean="0"/>
              <a:t>Maintained by EBI through its own funding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135</TotalTime>
  <Words>514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HUC Sustainability Workshop</vt:lpstr>
      <vt:lpstr>Sustainability of the Discipline</vt:lpstr>
      <vt:lpstr>Sustainability of the Discipline</vt:lpstr>
      <vt:lpstr>Sustainability of the associated Grid/DCI community</vt:lpstr>
      <vt:lpstr>Sustainability of the associated Grid/DCI community</vt:lpstr>
      <vt:lpstr>Sustainability of support for the specific tools and services currently provided/assisted by SA3</vt:lpstr>
      <vt:lpstr>Sustainability of support for the specific tools and services currently provided/assisted by SA3</vt:lpstr>
      <vt:lpstr>Sustainability of support for the specific tools and services currently provided/assisted by SA3</vt:lpstr>
      <vt:lpstr>Sustainability of support for the specific tools and services currently provided/assisted by SA3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HUC Sustainability Workshop</dc:title>
  <dc:creator>Thomas Mannifield</dc:creator>
  <cp:lastModifiedBy>Jamie Shiers</cp:lastModifiedBy>
  <cp:revision>16</cp:revision>
  <dcterms:created xsi:type="dcterms:W3CDTF">2011-09-19T10:40:27Z</dcterms:created>
  <dcterms:modified xsi:type="dcterms:W3CDTF">2011-09-19T10:55:52Z</dcterms:modified>
</cp:coreProperties>
</file>