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6"/>
  </p:notesMasterIdLst>
  <p:sldIdLst>
    <p:sldId id="258" r:id="rId4"/>
    <p:sldId id="373" r:id="rId5"/>
    <p:sldId id="409" r:id="rId6"/>
    <p:sldId id="410" r:id="rId7"/>
    <p:sldId id="411" r:id="rId8"/>
    <p:sldId id="412" r:id="rId9"/>
    <p:sldId id="420" r:id="rId10"/>
    <p:sldId id="414" r:id="rId11"/>
    <p:sldId id="413" r:id="rId12"/>
    <p:sldId id="415" r:id="rId13"/>
    <p:sldId id="419" r:id="rId14"/>
    <p:sldId id="41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  <p:cmAuthor id="2" name="Jones" initials="R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81" autoAdjust="0"/>
  </p:normalViewPr>
  <p:slideViewPr>
    <p:cSldViewPr>
      <p:cViewPr>
        <p:scale>
          <a:sx n="90" d="100"/>
          <a:sy n="90" d="100"/>
        </p:scale>
        <p:origin x="-139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1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9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1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3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029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2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04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6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E2652B-DCF9-4748-ABA4-92C600EC5B10}" type="datetime1">
              <a:rPr lang="en-GB" smtClean="0"/>
              <a:t>20/09/2011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A21-0ECC-4F5A-8F59-8DD436D344B9}" type="datetime1">
              <a:rPr lang="en-GB" smtClean="0"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9AB91-A105-4B97-9287-2D1FB920E96C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4D4A-2044-4303-8796-655B87049CA3}" type="datetime1">
              <a:rPr lang="en-GB" smtClean="0"/>
              <a:t>20/09/2011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B77D93-D4F1-4AFB-A5A4-012CA03364E5}" type="datetime1">
              <a:rPr lang="en-GB" smtClean="0"/>
              <a:t>20/09/2011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5C47-D950-4F64-9D2B-64788934CD1C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776D6-DDF2-40F5-8DA4-CCBF93B6B730}" type="datetime1">
              <a:rPr lang="en-GB" smtClean="0"/>
              <a:t>20/09/2011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0E2FB3-7115-4215-8B0F-6845B5C95A87}" type="datetime1">
              <a:rPr lang="en-GB" smtClean="0"/>
              <a:t>20/09/2011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95E9-887F-4CF0-8E52-F3B4A4C71000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07DDCD-0A0F-4B8A-8B33-B29E8A2DD7BC}" type="datetime1">
              <a:rPr lang="en-GB" smtClean="0"/>
              <a:t>20/09/2011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FC890F-AB2B-4681-A500-E5F254B9670D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61348F-427C-4033-B6AD-718E88E832E7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480F02-961F-46A0-A090-7D68567A3DC8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2130425"/>
            <a:ext cx="7884368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EGI Cloud Roadmap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Steven Newhouse, EGI.eu</a:t>
            </a:r>
          </a:p>
          <a:p>
            <a:pPr eaLnBrk="1" hangingPunct="1"/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Project Director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5352FD-01B1-44BE-879A-8037CADDDC60}" type="datetime1">
              <a:rPr lang="en-GB" smtClean="0">
                <a:solidFill>
                  <a:schemeClr val="bg1"/>
                </a:solidFill>
              </a:rPr>
              <a:t>20/09/2011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</a:rPr>
              <a:t>EGI Roadmap -  September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long term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/>
          <a:lstStyle/>
          <a:p>
            <a:r>
              <a:rPr lang="en-GB" dirty="0" smtClean="0"/>
              <a:t>An integrated service for all researchers</a:t>
            </a:r>
          </a:p>
          <a:p>
            <a:pPr lvl="1"/>
            <a:r>
              <a:rPr lang="en-GB" dirty="0" smtClean="0"/>
              <a:t>Any resources: commercial, academic, … </a:t>
            </a:r>
          </a:p>
          <a:p>
            <a:pPr lvl="1"/>
            <a:r>
              <a:rPr lang="en-GB" dirty="0" smtClean="0"/>
              <a:t>Transparent access: environment portability</a:t>
            </a:r>
          </a:p>
          <a:p>
            <a:pPr lvl="1"/>
            <a:r>
              <a:rPr lang="en-GB" dirty="0" smtClean="0"/>
              <a:t>Data Oriented: shift computation to the data</a:t>
            </a:r>
          </a:p>
          <a:p>
            <a:r>
              <a:rPr lang="en-GB" dirty="0" smtClean="0"/>
              <a:t>Federation through grid technologies</a:t>
            </a:r>
          </a:p>
          <a:p>
            <a:pPr lvl="1"/>
            <a:r>
              <a:rPr lang="en-GB" dirty="0" smtClean="0"/>
              <a:t>Grid crosses administrative &amp; trust boundaries</a:t>
            </a:r>
          </a:p>
          <a:p>
            <a:pPr lvl="1"/>
            <a:r>
              <a:rPr lang="en-GB" dirty="0" smtClean="0"/>
              <a:t>Federated Cloud </a:t>
            </a:r>
            <a:r>
              <a:rPr lang="en-GB" dirty="0" smtClean="0">
                <a:sym typeface="Wingdings" pitchFamily="2" charset="2"/>
              </a:rPr>
              <a:t> Grid of virtualised resources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DCCF0-EB15-474B-947F-0A9B963EBD80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GB" dirty="0" smtClean="0"/>
              <a:t>Identification of 6 simple use cases</a:t>
            </a:r>
          </a:p>
          <a:p>
            <a:pPr lvl="1"/>
            <a:r>
              <a:rPr lang="en-GB" dirty="0" smtClean="0"/>
              <a:t>Issues around federation</a:t>
            </a:r>
          </a:p>
          <a:p>
            <a:pPr lvl="1"/>
            <a:r>
              <a:rPr lang="en-GB" dirty="0" smtClean="0"/>
              <a:t>Issues around integration into EGI</a:t>
            </a:r>
          </a:p>
          <a:p>
            <a:r>
              <a:rPr lang="en-GB" dirty="0" smtClean="0"/>
              <a:t>Build a prototype federated cloud</a:t>
            </a:r>
          </a:p>
          <a:p>
            <a:pPr lvl="1"/>
            <a:r>
              <a:rPr lang="en-GB" dirty="0" smtClean="0"/>
              <a:t>Define a blueprint to help others</a:t>
            </a:r>
          </a:p>
          <a:p>
            <a:pPr lvl="1"/>
            <a:r>
              <a:rPr lang="en-GB" dirty="0" smtClean="0"/>
              <a:t>Provide feedback to technology providers</a:t>
            </a:r>
          </a:p>
          <a:p>
            <a:pPr lvl="1"/>
            <a:r>
              <a:rPr lang="en-GB" dirty="0" smtClean="0"/>
              <a:t>Attract new users to EGI</a:t>
            </a:r>
          </a:p>
          <a:p>
            <a:r>
              <a:rPr lang="en-GB" dirty="0" smtClean="0"/>
              <a:t>Report back through EGI blog</a:t>
            </a:r>
          </a:p>
          <a:p>
            <a:r>
              <a:rPr lang="en-GB" dirty="0" smtClean="0"/>
              <a:t>Managed by the TCB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840F61-42E7-4D6F-A8A6-6BBC7E39C8EC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47F90-A66C-42FE-8245-82564D5D0536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0" y="1140510"/>
            <a:ext cx="3563888" cy="505181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63888" y="1412776"/>
            <a:ext cx="5688632" cy="4525963"/>
          </a:xfrm>
        </p:spPr>
        <p:txBody>
          <a:bodyPr/>
          <a:lstStyle/>
          <a:p>
            <a:r>
              <a:rPr lang="en-GB" dirty="0" smtClean="0"/>
              <a:t>Federated Cloud Task Force</a:t>
            </a:r>
          </a:p>
          <a:p>
            <a:pPr lvl="1"/>
            <a:r>
              <a:rPr lang="en-GB" dirty="0" smtClean="0"/>
              <a:t>Validate use cases</a:t>
            </a:r>
          </a:p>
          <a:p>
            <a:pPr lvl="1"/>
            <a:r>
              <a:rPr lang="en-GB" dirty="0" smtClean="0"/>
              <a:t>Identify working technologies</a:t>
            </a:r>
          </a:p>
          <a:p>
            <a:pPr lvl="1"/>
            <a:r>
              <a:rPr lang="en-GB" dirty="0" smtClean="0"/>
              <a:t>Integrate into EGI</a:t>
            </a:r>
          </a:p>
          <a:p>
            <a:r>
              <a:rPr lang="en-GB" dirty="0" smtClean="0"/>
              <a:t>Reporting:</a:t>
            </a:r>
          </a:p>
          <a:p>
            <a:pPr lvl="1"/>
            <a:r>
              <a:rPr lang="en-GB" dirty="0" smtClean="0"/>
              <a:t>Technical: EGI Blog</a:t>
            </a:r>
          </a:p>
          <a:p>
            <a:pPr lvl="1"/>
            <a:r>
              <a:rPr lang="en-GB" dirty="0" smtClean="0"/>
              <a:t>Managerial: TCB</a:t>
            </a:r>
          </a:p>
          <a:p>
            <a:pPr lvl="1"/>
            <a:r>
              <a:rPr lang="en-GB" dirty="0" smtClean="0"/>
              <a:t>Community: EGI CF 2012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817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Overview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05C6C-F542-47DC-B19E-1FD90A106298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Virtualisation Roadmap</a:t>
            </a:r>
          </a:p>
          <a:p>
            <a:pPr lvl="1"/>
            <a:r>
              <a:rPr lang="en-GB" dirty="0" smtClean="0"/>
              <a:t>Goals and direction</a:t>
            </a:r>
          </a:p>
          <a:p>
            <a:r>
              <a:rPr lang="en-GB" dirty="0" smtClean="0"/>
              <a:t>EGI Federated Cloud Taskforce</a:t>
            </a:r>
          </a:p>
          <a:p>
            <a:pPr lvl="1"/>
            <a:r>
              <a:rPr lang="en-GB" dirty="0" smtClean="0"/>
              <a:t>Goals and activities</a:t>
            </a:r>
          </a:p>
          <a:p>
            <a:r>
              <a:rPr lang="en-GB" dirty="0" smtClean="0"/>
              <a:t>EGI Cloud Profile</a:t>
            </a:r>
          </a:p>
          <a:p>
            <a:pPr lvl="1"/>
            <a:r>
              <a:rPr lang="en-GB" dirty="0" smtClean="0"/>
              <a:t>Interfaces to support federated clouds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5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7849" y="1124744"/>
            <a:ext cx="139615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Alignment to the Cloud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496" y="5109051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Infrastructure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5496" y="4244955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Platforms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5496" y="3380859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Software</a:t>
            </a:r>
            <a:endParaRPr lang="en-GB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27784" y="4231721"/>
            <a:ext cx="4968552" cy="792088"/>
            <a:chOff x="2627784" y="4231721"/>
            <a:chExt cx="4968552" cy="792088"/>
          </a:xfrm>
        </p:grpSpPr>
        <p:sp>
          <p:nvSpPr>
            <p:cNvPr id="11" name="Rectangle 10"/>
            <p:cNvSpPr/>
            <p:nvPr/>
          </p:nvSpPr>
          <p:spPr>
            <a:xfrm>
              <a:off x="2627784" y="4231721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3808" y="4449010"/>
              <a:ext cx="766133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9438" y="4449010"/>
              <a:ext cx="112721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76145" y="4449010"/>
              <a:ext cx="92174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7388" y="4449010"/>
              <a:ext cx="582199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9084" y="4449010"/>
              <a:ext cx="840054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7784" y="3367625"/>
            <a:ext cx="4968552" cy="792088"/>
            <a:chOff x="2627784" y="3367625"/>
            <a:chExt cx="4968552" cy="792088"/>
          </a:xfrm>
        </p:grpSpPr>
        <p:sp>
          <p:nvSpPr>
            <p:cNvPr id="12" name="Rectangle 11"/>
            <p:cNvSpPr/>
            <p:nvPr/>
          </p:nvSpPr>
          <p:spPr>
            <a:xfrm>
              <a:off x="2627784" y="3367625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93266" y="3440503"/>
              <a:ext cx="1067917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Central Services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2376" y="3440502"/>
              <a:ext cx="1044116" cy="646331"/>
            </a:xfrm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49000">
                  <a:schemeClr val="accent3">
                    <a:shade val="93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Domain Services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3" y="3440501"/>
              <a:ext cx="1368151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27784" y="1556792"/>
            <a:ext cx="5018551" cy="1288895"/>
            <a:chOff x="3203848" y="1492033"/>
            <a:chExt cx="5018551" cy="1288895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479" y="149203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616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507" y="1492033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5496" y="1196752"/>
            <a:ext cx="2448272" cy="20882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Virtual Research Communities</a:t>
            </a:r>
          </a:p>
          <a:p>
            <a:pPr algn="ctr"/>
            <a:r>
              <a:rPr lang="en-GB" sz="3200" dirty="0" smtClean="0"/>
              <a:t>(Users)</a:t>
            </a:r>
            <a:endParaRPr lang="en-GB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27784" y="5095817"/>
            <a:ext cx="4968552" cy="792088"/>
            <a:chOff x="2627784" y="5095817"/>
            <a:chExt cx="4968552" cy="792088"/>
          </a:xfrm>
        </p:grpSpPr>
        <p:sp>
          <p:nvSpPr>
            <p:cNvPr id="10" name="Rectangle 9"/>
            <p:cNvSpPr/>
            <p:nvPr/>
          </p:nvSpPr>
          <p:spPr>
            <a:xfrm>
              <a:off x="2627784" y="5095817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0777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85616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9711" y="5293711"/>
              <a:ext cx="72008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57823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8225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68344" y="3367625"/>
            <a:ext cx="1399306" cy="2509647"/>
            <a:chOff x="7668344" y="3367624"/>
            <a:chExt cx="1399306" cy="2509647"/>
          </a:xfrm>
        </p:grpSpPr>
        <p:sp>
          <p:nvSpPr>
            <p:cNvPr id="49" name="Rectangle 48"/>
            <p:cNvSpPr/>
            <p:nvPr/>
          </p:nvSpPr>
          <p:spPr>
            <a:xfrm rot="16200000">
              <a:off x="7113173" y="3922795"/>
              <a:ext cx="2509647" cy="1399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3200" dirty="0" smtClean="0"/>
                <a:t>Planning &amp; Coordination</a:t>
              </a:r>
              <a:endParaRPr lang="en-GB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342537" y="4995720"/>
              <a:ext cx="1146378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411670" y="3785498"/>
              <a:ext cx="1008112" cy="3357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Services</a:t>
              </a:r>
              <a:endParaRPr lang="en-GB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884368" y="1484784"/>
            <a:ext cx="11766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Ecosystem</a:t>
            </a:r>
          </a:p>
          <a:p>
            <a:pPr algn="ctr"/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884368" y="2229513"/>
            <a:ext cx="114809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NGIs + EIRO EGI.eu</a:t>
            </a:r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A884-18B9-4EB3-B8D3-C9878A45EE44}" type="datetime1">
              <a:rPr lang="en-GB" smtClean="0"/>
              <a:t>20/09/2011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GI-Infra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4584"/>
            <a:ext cx="800297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79512" y="4033768"/>
            <a:ext cx="8812088" cy="2275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5936" y="1124744"/>
            <a:ext cx="4968552" cy="28904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24744"/>
            <a:ext cx="3816424" cy="28904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Virtualised Future?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EGI Roadmap -  September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14584"/>
            <a:ext cx="311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VO Specific Operations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4005064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Infrastructure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Providers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4088" y="4023608"/>
            <a:ext cx="8812088" cy="22755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Infrastructure Providers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(Research &amp; </a:t>
            </a:r>
            <a:r>
              <a:rPr lang="en-GB" sz="2400" dirty="0" err="1">
                <a:solidFill>
                  <a:prstClr val="white"/>
                </a:solidFill>
              </a:rPr>
              <a:t>Commerical</a:t>
            </a:r>
            <a:r>
              <a:rPr lang="en-GB" sz="2400" dirty="0">
                <a:solidFill>
                  <a:prstClr val="white"/>
                </a:solidFill>
              </a:rPr>
              <a:t> – National, European &amp; Global)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95936" y="1114584"/>
            <a:ext cx="4968552" cy="28904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End-Users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(National, European &amp; Global Collaborations)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114584"/>
            <a:ext cx="3816424" cy="28904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Experts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(Communicating between users &amp; providers)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6140694" y="3501008"/>
            <a:ext cx="807570" cy="1015743"/>
          </a:xfrm>
          <a:prstGeom prst="upDownArrow">
            <a:avLst>
              <a:gd name="adj1" fmla="val 41286"/>
              <a:gd name="adj2" fmla="val 2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Left-Up Arrow 12"/>
          <p:cNvSpPr/>
          <p:nvPr/>
        </p:nvSpPr>
        <p:spPr>
          <a:xfrm rot="10800000">
            <a:off x="2051721" y="2780928"/>
            <a:ext cx="2520279" cy="2032230"/>
          </a:xfrm>
          <a:prstGeom prst="leftUpArrow">
            <a:avLst>
              <a:gd name="adj1" fmla="val 16808"/>
              <a:gd name="adj2" fmla="val 25000"/>
              <a:gd name="adj3" fmla="val 16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4088" y="1196752"/>
            <a:ext cx="8760400" cy="2600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Virtual Research Community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1124744"/>
            <a:ext cx="8856984" cy="28988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End-User Technology Experts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(National, European &amp; Global Collaborations)</a:t>
            </a:r>
          </a:p>
        </p:txBody>
      </p:sp>
      <p:sp>
        <p:nvSpPr>
          <p:cNvPr id="5" name="Up-Down Arrow 4"/>
          <p:cNvSpPr/>
          <p:nvPr/>
        </p:nvSpPr>
        <p:spPr>
          <a:xfrm>
            <a:off x="3851920" y="3356992"/>
            <a:ext cx="1399115" cy="1504184"/>
          </a:xfrm>
          <a:prstGeom prst="upDownArrow">
            <a:avLst>
              <a:gd name="adj1" fmla="val 41286"/>
              <a:gd name="adj2" fmla="val 2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E1EEC-70B0-4D96-A650-02D7AF557F19}" type="datetime1">
              <a:rPr lang="en-GB" smtClean="0"/>
              <a:t>20/09/2011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 animBg="1"/>
      <p:bldP spid="14" grpId="0" animBg="1"/>
      <p:bldP spid="13" grpId="0" animBg="1"/>
      <p:bldP spid="16" grpId="0" animBg="1"/>
      <p:bldP spid="1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GI-Infra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4584"/>
            <a:ext cx="800297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4033768"/>
            <a:ext cx="5220072" cy="2275552"/>
          </a:xfrm>
          <a:prstGeom prst="rect">
            <a:avLst/>
          </a:prstGeom>
          <a:gradFill flip="none" rotWithShape="1">
            <a:gsLst>
              <a:gs pos="50000">
                <a:srgbClr val="FF0000">
                  <a:tint val="66000"/>
                  <a:satMod val="160000"/>
                  <a:lumMod val="67000"/>
                  <a:alpha val="61000"/>
                </a:srgbClr>
              </a:gs>
              <a:gs pos="100000">
                <a:schemeClr val="bg1">
                  <a:alpha val="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276872"/>
            <a:ext cx="5220072" cy="1756656"/>
          </a:xfrm>
          <a:prstGeom prst="rect">
            <a:avLst/>
          </a:prstGeom>
          <a:gradFill flip="none" rotWithShape="1">
            <a:gsLst>
              <a:gs pos="50000">
                <a:srgbClr val="FF0000">
                  <a:tint val="66000"/>
                  <a:satMod val="160000"/>
                  <a:lumMod val="67000"/>
                  <a:alpha val="61000"/>
                </a:srgbClr>
              </a:gs>
              <a:gs pos="100000">
                <a:schemeClr val="bg1">
                  <a:alpha val="0"/>
                </a:scheme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Virtualised Ecosystem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EGI Roadmap -  September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14584"/>
            <a:ext cx="311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VO Specific Operations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856" y="3717032"/>
            <a:ext cx="2117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</a:rPr>
              <a:t>EGI-</a:t>
            </a:r>
            <a:r>
              <a:rPr lang="en-GB" sz="3200" dirty="0" err="1">
                <a:solidFill>
                  <a:prstClr val="black"/>
                </a:solidFill>
              </a:rPr>
              <a:t>InSPIRE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35896" y="908720"/>
            <a:ext cx="4464496" cy="5256584"/>
          </a:xfrm>
          <a:prstGeom prst="ellipse">
            <a:avLst/>
          </a:prstGeom>
          <a:gradFill flip="none" rotWithShape="1">
            <a:gsLst>
              <a:gs pos="13000">
                <a:srgbClr val="FFFF00">
                  <a:alpha val="50000"/>
                </a:srgb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prstClr val="black"/>
                </a:solidFill>
              </a:rPr>
              <a:t>EMI &amp; IGE</a:t>
            </a:r>
          </a:p>
        </p:txBody>
      </p:sp>
      <p:sp>
        <p:nvSpPr>
          <p:cNvPr id="21" name="Oval 20"/>
          <p:cNvSpPr/>
          <p:nvPr/>
        </p:nvSpPr>
        <p:spPr>
          <a:xfrm>
            <a:off x="1187624" y="4437112"/>
            <a:ext cx="2808312" cy="687073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solidFill>
                  <a:prstClr val="black"/>
                </a:solidFill>
              </a:rPr>
              <a:t>StratusLab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0" y="5196193"/>
            <a:ext cx="2195669" cy="969111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prstClr val="black"/>
                </a:solidFill>
              </a:rPr>
              <a:t>VENUS-C</a:t>
            </a:r>
          </a:p>
        </p:txBody>
      </p:sp>
      <p:sp>
        <p:nvSpPr>
          <p:cNvPr id="23" name="Oval 22"/>
          <p:cNvSpPr/>
          <p:nvPr/>
        </p:nvSpPr>
        <p:spPr>
          <a:xfrm>
            <a:off x="5076056" y="1307761"/>
            <a:ext cx="2195669" cy="969111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>
                <a:solidFill>
                  <a:prstClr val="white"/>
                </a:solidFill>
              </a:rPr>
              <a:pPr/>
              <a:t>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9A3CE-91F3-4DE9-94E7-EC8EBD26C83A}" type="datetime1">
              <a:rPr lang="en-GB" smtClean="0"/>
              <a:t>20/09/2011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10" grpId="0"/>
      <p:bldP spid="15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EGI Cloud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0B06-270A-433A-B1BE-FE69529CD528}" type="datetime1">
              <a:rPr lang="en-GB" smtClean="0"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353866" y="4907296"/>
            <a:ext cx="7458493" cy="1294840"/>
            <a:chOff x="353866" y="4760320"/>
            <a:chExt cx="7458493" cy="1404984"/>
          </a:xfrm>
        </p:grpSpPr>
        <p:sp>
          <p:nvSpPr>
            <p:cNvPr id="10" name="Rectangle 9"/>
            <p:cNvSpPr/>
            <p:nvPr/>
          </p:nvSpPr>
          <p:spPr>
            <a:xfrm>
              <a:off x="353866" y="4760320"/>
              <a:ext cx="7458493" cy="1404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08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1513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5511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7515" y="5571110"/>
              <a:ext cx="97257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0776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Amazon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01769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Microsoft</a:t>
              </a:r>
              <a:endParaRPr lang="en-GB" dirty="0"/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6434161" y="3591271"/>
            <a:ext cx="4104457" cy="104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dirty="0" smtClean="0"/>
              <a:t>EGI.eu Coordination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7338596" y="3749456"/>
            <a:ext cx="27384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Core Software &amp; Support</a:t>
            </a:r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346094" y="1438204"/>
            <a:ext cx="7250426" cy="1288893"/>
            <a:chOff x="346094" y="1438204"/>
            <a:chExt cx="7250426" cy="1288893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67544" y="1052736"/>
            <a:ext cx="7231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Individual communities get the environments they require</a:t>
            </a:r>
            <a:endParaRPr lang="en-GB" sz="20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-25879" y="2911058"/>
            <a:ext cx="7838238" cy="1886094"/>
            <a:chOff x="-25879" y="2911058"/>
            <a:chExt cx="7838238" cy="1886094"/>
          </a:xfrm>
        </p:grpSpPr>
        <p:sp>
          <p:nvSpPr>
            <p:cNvPr id="49" name="Rectangle 48"/>
            <p:cNvSpPr/>
            <p:nvPr/>
          </p:nvSpPr>
          <p:spPr>
            <a:xfrm>
              <a:off x="346094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1790" y="3130335"/>
              <a:ext cx="172056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87366" y="3130335"/>
              <a:ext cx="1317396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89600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43860" y="3130335"/>
              <a:ext cx="1879558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2233" y="4178630"/>
              <a:ext cx="766133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96232" y="4178630"/>
              <a:ext cx="112721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166" y="4206679"/>
              <a:ext cx="92174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93852" y="4172719"/>
              <a:ext cx="582199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02412" y="4178630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63264" y="4046914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Platform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76994" y="3239557"/>
              <a:ext cx="1413289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63264" y="3288876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4771" y="3677582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784260" y="3669439"/>
              <a:ext cx="1886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Virtual Machines</a:t>
              </a:r>
              <a:endParaRPr lang="en-GB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449508" y="5013176"/>
            <a:ext cx="7249504" cy="465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Federated Virtual Machine Managers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40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9" grpId="0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Technical Issues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Federated pool of VMM</a:t>
            </a:r>
          </a:p>
          <a:p>
            <a:pPr lvl="1"/>
            <a:r>
              <a:rPr lang="en-GB" dirty="0" smtClean="0"/>
              <a:t>Re-use grid technologies to federate</a:t>
            </a:r>
          </a:p>
          <a:p>
            <a:pPr lvl="1"/>
            <a:r>
              <a:rPr lang="en-GB" dirty="0" smtClean="0"/>
              <a:t>Integrate ACL to VMM with VO model</a:t>
            </a:r>
          </a:p>
          <a:p>
            <a:r>
              <a:rPr lang="en-GB" dirty="0" smtClean="0"/>
              <a:t>Centrally provided VM Images</a:t>
            </a:r>
          </a:p>
          <a:p>
            <a:pPr lvl="1"/>
            <a:r>
              <a:rPr lang="en-GB" dirty="0" smtClean="0"/>
              <a:t>Policy around VMI accreditation underway</a:t>
            </a:r>
          </a:p>
          <a:p>
            <a:pPr lvl="1"/>
            <a:r>
              <a:rPr lang="en-GB" dirty="0" err="1" smtClean="0"/>
              <a:t>StratusLab</a:t>
            </a:r>
            <a:r>
              <a:rPr lang="en-GB" dirty="0" smtClean="0"/>
              <a:t> has a VMI meta-data repository</a:t>
            </a:r>
          </a:p>
          <a:p>
            <a:r>
              <a:rPr lang="en-GB" dirty="0" smtClean="0"/>
              <a:t>Engagement with user community</a:t>
            </a:r>
          </a:p>
          <a:p>
            <a:pPr lvl="1"/>
            <a:r>
              <a:rPr lang="en-GB" dirty="0" smtClean="0"/>
              <a:t>Mechanism to engage with new users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A21-0ECC-4F5A-8F59-8DD436D344B9}" type="datetime1">
              <a:rPr lang="en-GB" smtClean="0"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Cloud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281292" cy="4525963"/>
          </a:xfrm>
        </p:spPr>
        <p:txBody>
          <a:bodyPr/>
          <a:lstStyle/>
          <a:p>
            <a:r>
              <a:rPr lang="en-GB" dirty="0" smtClean="0"/>
              <a:t>EGI: Focused on the needs of researchers</a:t>
            </a:r>
          </a:p>
          <a:p>
            <a:pPr lvl="1"/>
            <a:r>
              <a:rPr lang="en-GB" dirty="0" smtClean="0"/>
              <a:t>Our stakeholders provide research computing</a:t>
            </a:r>
          </a:p>
          <a:p>
            <a:pPr lvl="1"/>
            <a:r>
              <a:rPr lang="en-GB" dirty="0" smtClean="0"/>
              <a:t>Use a </a:t>
            </a:r>
            <a:r>
              <a:rPr lang="en-GB" dirty="0" smtClean="0"/>
              <a:t>range of resources to deliver this goal</a:t>
            </a:r>
          </a:p>
          <a:p>
            <a:r>
              <a:rPr lang="en-GB" dirty="0" smtClean="0"/>
              <a:t>Commercial Clouds: Profit focused</a:t>
            </a:r>
          </a:p>
          <a:p>
            <a:pPr lvl="1"/>
            <a:r>
              <a:rPr lang="en-GB" dirty="0" smtClean="0"/>
              <a:t>Do core things really well &amp; at low cost</a:t>
            </a:r>
          </a:p>
          <a:p>
            <a:pPr lvl="1"/>
            <a:r>
              <a:rPr lang="en-GB" dirty="0" smtClean="0"/>
              <a:t>But can meet the needs of some workloads</a:t>
            </a:r>
          </a:p>
          <a:p>
            <a:pPr lvl="1"/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How to make the  best of both worlds?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F286EB-5D2A-4EEE-9BCC-47931EF8969F}" type="datetime1">
              <a:rPr lang="en-GB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Federated EGI </a:t>
            </a:r>
            <a:r>
              <a:rPr lang="en-GB" dirty="0" smtClean="0"/>
              <a:t>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4525963"/>
          </a:xfrm>
        </p:spPr>
        <p:txBody>
          <a:bodyPr/>
          <a:lstStyle/>
          <a:p>
            <a:r>
              <a:rPr lang="en-GB" dirty="0" smtClean="0"/>
              <a:t>No ‘big-bang’ migration</a:t>
            </a:r>
          </a:p>
          <a:p>
            <a:pPr lvl="1"/>
            <a:r>
              <a:rPr lang="en-GB" dirty="0" smtClean="0"/>
              <a:t>Gradual change transparent to the end-user</a:t>
            </a:r>
          </a:p>
          <a:p>
            <a:r>
              <a:rPr lang="en-GB" dirty="0"/>
              <a:t>Clearly identifies the role of the expert</a:t>
            </a:r>
          </a:p>
          <a:p>
            <a:pPr lvl="1"/>
            <a:r>
              <a:rPr lang="en-GB" dirty="0"/>
              <a:t>Allows experts to deploy &amp; configure services</a:t>
            </a:r>
          </a:p>
          <a:p>
            <a:pPr lvl="1"/>
            <a:r>
              <a:rPr lang="en-GB" dirty="0"/>
              <a:t>Experts already residing in the NGIs and VRCs</a:t>
            </a:r>
          </a:p>
          <a:p>
            <a:r>
              <a:rPr lang="en-GB" dirty="0" smtClean="0"/>
              <a:t>Increases the flexibility of the infrastructure</a:t>
            </a:r>
          </a:p>
          <a:p>
            <a:pPr lvl="1"/>
            <a:r>
              <a:rPr lang="en-GB" dirty="0" smtClean="0"/>
              <a:t>Meet the different needs of current users</a:t>
            </a:r>
          </a:p>
          <a:p>
            <a:pPr lvl="1"/>
            <a:r>
              <a:rPr lang="en-GB" dirty="0" smtClean="0"/>
              <a:t>Increases accessibility for other communities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EGI Roadmap -  September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53923-236A-4A70-AA36-242E48DB36E2}" type="datetime1">
              <a:rPr lang="en-GB" smtClean="0"/>
              <a:t>20/09/2011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8468</TotalTime>
  <Words>555</Words>
  <Application>Microsoft Office PowerPoint</Application>
  <PresentationFormat>On-screen Show (4:3)</PresentationFormat>
  <Paragraphs>179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EGI-InSPIRE 2</vt:lpstr>
      <vt:lpstr>EG-InSPIRE</vt:lpstr>
      <vt:lpstr>1_EG-InSPIRE</vt:lpstr>
      <vt:lpstr>EGI Cloud Roadmap</vt:lpstr>
      <vt:lpstr>Session Overview</vt:lpstr>
      <vt:lpstr>Alignment to the Cloud</vt:lpstr>
      <vt:lpstr>A Virtualised Future?</vt:lpstr>
      <vt:lpstr>A Virtualised Ecosystem</vt:lpstr>
      <vt:lpstr>The EGI Cloud</vt:lpstr>
      <vt:lpstr>Core Technical Issues</vt:lpstr>
      <vt:lpstr>Commercial Cloud Use?</vt:lpstr>
      <vt:lpstr>A Federated EGI Cloud</vt:lpstr>
      <vt:lpstr>The long term goal</vt:lpstr>
      <vt:lpstr>Next Steps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103</cp:revision>
  <dcterms:created xsi:type="dcterms:W3CDTF">2010-09-03T12:01:03Z</dcterms:created>
  <dcterms:modified xsi:type="dcterms:W3CDTF">2011-09-20T09:07:11Z</dcterms:modified>
</cp:coreProperties>
</file>