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diagrams/layout1.xml" ContentType="application/vnd.openxmlformats-officedocument.drawingml.diagramLayout+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5"/>
  </p:notesMasterIdLst>
  <p:sldIdLst>
    <p:sldId id="256" r:id="rId3"/>
    <p:sldId id="307" r:id="rId4"/>
    <p:sldId id="294" r:id="rId5"/>
    <p:sldId id="302" r:id="rId6"/>
    <p:sldId id="297" r:id="rId7"/>
    <p:sldId id="298" r:id="rId8"/>
    <p:sldId id="300" r:id="rId9"/>
    <p:sldId id="308" r:id="rId10"/>
    <p:sldId id="296" r:id="rId11"/>
    <p:sldId id="295" r:id="rId12"/>
    <p:sldId id="303" r:id="rId13"/>
    <p:sldId id="305" r:id="rId14"/>
    <p:sldId id="293" r:id="rId15"/>
    <p:sldId id="306" r:id="rId16"/>
    <p:sldId id="272" r:id="rId17"/>
    <p:sldId id="280" r:id="rId18"/>
    <p:sldId id="281" r:id="rId19"/>
    <p:sldId id="282" r:id="rId20"/>
    <p:sldId id="283" r:id="rId21"/>
    <p:sldId id="284" r:id="rId22"/>
    <p:sldId id="285" r:id="rId23"/>
    <p:sldId id="304" r:id="rId2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ＭＳ Ｐゴシック" charset="-128"/>
        <a:cs typeface="+mn-cs"/>
      </a:defRPr>
    </a:lvl1pPr>
    <a:lvl2pPr marL="457200" algn="l" rtl="0" fontAlgn="base">
      <a:spcBef>
        <a:spcPct val="0"/>
      </a:spcBef>
      <a:spcAft>
        <a:spcPct val="0"/>
      </a:spcAft>
      <a:defRPr kern="1200">
        <a:solidFill>
          <a:schemeClr val="tx1"/>
        </a:solidFill>
        <a:latin typeface="Arial" charset="0"/>
        <a:ea typeface="ＭＳ Ｐゴシック" charset="-128"/>
        <a:cs typeface="+mn-cs"/>
      </a:defRPr>
    </a:lvl2pPr>
    <a:lvl3pPr marL="914400" algn="l" rtl="0" fontAlgn="base">
      <a:spcBef>
        <a:spcPct val="0"/>
      </a:spcBef>
      <a:spcAft>
        <a:spcPct val="0"/>
      </a:spcAft>
      <a:defRPr kern="1200">
        <a:solidFill>
          <a:schemeClr val="tx1"/>
        </a:solidFill>
        <a:latin typeface="Arial" charset="0"/>
        <a:ea typeface="ＭＳ Ｐゴシック" charset="-128"/>
        <a:cs typeface="+mn-cs"/>
      </a:defRPr>
    </a:lvl3pPr>
    <a:lvl4pPr marL="1371600" algn="l" rtl="0" fontAlgn="base">
      <a:spcBef>
        <a:spcPct val="0"/>
      </a:spcBef>
      <a:spcAft>
        <a:spcPct val="0"/>
      </a:spcAft>
      <a:defRPr kern="1200">
        <a:solidFill>
          <a:schemeClr val="tx1"/>
        </a:solidFill>
        <a:latin typeface="Arial" charset="0"/>
        <a:ea typeface="ＭＳ Ｐゴシック" charset="-128"/>
        <a:cs typeface="+mn-cs"/>
      </a:defRPr>
    </a:lvl4pPr>
    <a:lvl5pPr marL="1828800" algn="l"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rbara Bazzanella" initials="BB" lastIdx="7"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22950F"/>
    <a:srgbClr val="00A44A"/>
    <a:srgbClr val="F8A662"/>
    <a:srgbClr val="D6A300"/>
    <a:srgbClr val="FCD3B2"/>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p:scale>
          <a:sx n="81" d="100"/>
          <a:sy n="81" d="100"/>
        </p:scale>
        <p:origin x="-276" y="-12"/>
      </p:cViewPr>
      <p:guideLst>
        <p:guide orient="horz" pos="2160"/>
        <p:guide pos="2880"/>
      </p:guideLst>
    </p:cSldViewPr>
  </p:slideViewPr>
  <p:notesTextViewPr>
    <p:cViewPr>
      <p:scale>
        <a:sx n="100" d="100"/>
        <a:sy n="100" d="100"/>
      </p:scale>
      <p:origin x="0" y="0"/>
    </p:cViewPr>
  </p:notesTextViewPr>
  <p:sorterViewPr>
    <p:cViewPr>
      <p:scale>
        <a:sx n="83" d="100"/>
        <a:sy n="83" d="100"/>
      </p:scale>
      <p:origin x="0" y="1986"/>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E492F4A-27A8-4C38-957B-1312D66A2520}"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n-US"/>
        </a:p>
      </dgm:t>
    </dgm:pt>
    <dgm:pt modelId="{B18636C6-4250-4815-8C23-2D526D427A59}">
      <dgm:prSet phldrT="[Text]"/>
      <dgm:spPr>
        <a:solidFill>
          <a:srgbClr val="F8A662"/>
        </a:solidFill>
      </dgm:spPr>
      <dgm:t>
        <a:bodyPr/>
        <a:lstStyle/>
        <a:p>
          <a:r>
            <a:rPr lang="en-US" dirty="0" smtClean="0"/>
            <a:t>Policy-related</a:t>
          </a:r>
          <a:endParaRPr lang="en-US" dirty="0"/>
        </a:p>
      </dgm:t>
    </dgm:pt>
    <dgm:pt modelId="{98A59C57-B1AE-4B60-8AA8-F553E1846107}" type="parTrans" cxnId="{1151D5D7-A26D-4E72-A0DA-CE79AFB76CBB}">
      <dgm:prSet/>
      <dgm:spPr/>
      <dgm:t>
        <a:bodyPr/>
        <a:lstStyle/>
        <a:p>
          <a:endParaRPr lang="en-US"/>
        </a:p>
      </dgm:t>
    </dgm:pt>
    <dgm:pt modelId="{30D81986-7F9F-4834-9D60-779300340E3F}" type="sibTrans" cxnId="{1151D5D7-A26D-4E72-A0DA-CE79AFB76CBB}">
      <dgm:prSet/>
      <dgm:spPr/>
      <dgm:t>
        <a:bodyPr/>
        <a:lstStyle/>
        <a:p>
          <a:endParaRPr lang="en-US"/>
        </a:p>
      </dgm:t>
    </dgm:pt>
    <dgm:pt modelId="{3B311309-B411-4B98-A1AD-B5A72BFDD790}">
      <dgm:prSet phldrT="[Text]"/>
      <dgm:spPr>
        <a:solidFill>
          <a:srgbClr val="F8A662"/>
        </a:solidFill>
      </dgm:spPr>
      <dgm:t>
        <a:bodyPr/>
        <a:lstStyle/>
        <a:p>
          <a:r>
            <a:rPr lang="en-US" dirty="0" smtClean="0"/>
            <a:t>Economical</a:t>
          </a:r>
          <a:endParaRPr lang="en-US" dirty="0"/>
        </a:p>
      </dgm:t>
    </dgm:pt>
    <dgm:pt modelId="{8ADF7618-C528-4B0F-B8D5-224CE82B7207}" type="parTrans" cxnId="{9C5D51FA-3D9A-45DC-9AB2-D8C81980378C}">
      <dgm:prSet/>
      <dgm:spPr/>
      <dgm:t>
        <a:bodyPr/>
        <a:lstStyle/>
        <a:p>
          <a:endParaRPr lang="en-US"/>
        </a:p>
      </dgm:t>
    </dgm:pt>
    <dgm:pt modelId="{F4F44A8A-48C2-4FD8-A9E4-D1B60B9E9222}" type="sibTrans" cxnId="{9C5D51FA-3D9A-45DC-9AB2-D8C81980378C}">
      <dgm:prSet/>
      <dgm:spPr/>
      <dgm:t>
        <a:bodyPr/>
        <a:lstStyle/>
        <a:p>
          <a:endParaRPr lang="en-US"/>
        </a:p>
      </dgm:t>
    </dgm:pt>
    <dgm:pt modelId="{CD28FD09-F675-4A31-8472-44051BBE5CF1}">
      <dgm:prSet phldrT="[Text]"/>
      <dgm:spPr>
        <a:solidFill>
          <a:srgbClr val="F8A662"/>
        </a:solidFill>
      </dgm:spPr>
      <dgm:t>
        <a:bodyPr/>
        <a:lstStyle/>
        <a:p>
          <a:r>
            <a:rPr lang="en-US" dirty="0" smtClean="0"/>
            <a:t>Social</a:t>
          </a:r>
          <a:endParaRPr lang="en-US" dirty="0"/>
        </a:p>
      </dgm:t>
    </dgm:pt>
    <dgm:pt modelId="{95B53412-4141-462E-ADC0-8636162162FC}" type="parTrans" cxnId="{BF115A16-2A4D-404A-9720-B107EEE34FD4}">
      <dgm:prSet/>
      <dgm:spPr/>
      <dgm:t>
        <a:bodyPr/>
        <a:lstStyle/>
        <a:p>
          <a:endParaRPr lang="en-US"/>
        </a:p>
      </dgm:t>
    </dgm:pt>
    <dgm:pt modelId="{D4166C2E-B555-4362-83F8-9AF3E499E73B}" type="sibTrans" cxnId="{BF115A16-2A4D-404A-9720-B107EEE34FD4}">
      <dgm:prSet/>
      <dgm:spPr/>
      <dgm:t>
        <a:bodyPr/>
        <a:lstStyle/>
        <a:p>
          <a:endParaRPr lang="en-US"/>
        </a:p>
      </dgm:t>
    </dgm:pt>
    <dgm:pt modelId="{0F5AB110-A803-4E37-B0F3-B650D01FA569}">
      <dgm:prSet phldrT="[Text]"/>
      <dgm:spPr>
        <a:solidFill>
          <a:srgbClr val="F8A662"/>
        </a:solidFill>
      </dgm:spPr>
      <dgm:t>
        <a:bodyPr/>
        <a:lstStyle/>
        <a:p>
          <a:r>
            <a:rPr lang="en-US" dirty="0" smtClean="0"/>
            <a:t>Technical</a:t>
          </a:r>
          <a:endParaRPr lang="en-US" dirty="0"/>
        </a:p>
      </dgm:t>
    </dgm:pt>
    <dgm:pt modelId="{53DE5BC6-7225-4683-AF93-5D7D584000DB}" type="parTrans" cxnId="{6F7E8E65-7F58-4402-9E01-41E603180B6B}">
      <dgm:prSet/>
      <dgm:spPr/>
      <dgm:t>
        <a:bodyPr/>
        <a:lstStyle/>
        <a:p>
          <a:endParaRPr lang="en-US"/>
        </a:p>
      </dgm:t>
    </dgm:pt>
    <dgm:pt modelId="{65008945-ABA4-44FD-B438-54F386547664}" type="sibTrans" cxnId="{6F7E8E65-7F58-4402-9E01-41E603180B6B}">
      <dgm:prSet/>
      <dgm:spPr/>
      <dgm:t>
        <a:bodyPr/>
        <a:lstStyle/>
        <a:p>
          <a:endParaRPr lang="en-US"/>
        </a:p>
      </dgm:t>
    </dgm:pt>
    <dgm:pt modelId="{75E058E3-C798-4FCC-93F0-7DAB30564DD1}" type="pres">
      <dgm:prSet presAssocID="{3E492F4A-27A8-4C38-957B-1312D66A2520}" presName="cycle" presStyleCnt="0">
        <dgm:presLayoutVars>
          <dgm:dir/>
          <dgm:resizeHandles val="exact"/>
        </dgm:presLayoutVars>
      </dgm:prSet>
      <dgm:spPr/>
      <dgm:t>
        <a:bodyPr/>
        <a:lstStyle/>
        <a:p>
          <a:endParaRPr lang="en-US"/>
        </a:p>
      </dgm:t>
    </dgm:pt>
    <dgm:pt modelId="{7007C468-C8F0-402F-A431-70A327A2E1A2}" type="pres">
      <dgm:prSet presAssocID="{B18636C6-4250-4815-8C23-2D526D427A59}" presName="node" presStyleLbl="node1" presStyleIdx="0" presStyleCnt="4" custScaleY="43244" custRadScaleRad="113722" custRadScaleInc="1743">
        <dgm:presLayoutVars>
          <dgm:bulletEnabled val="1"/>
        </dgm:presLayoutVars>
      </dgm:prSet>
      <dgm:spPr/>
      <dgm:t>
        <a:bodyPr/>
        <a:lstStyle/>
        <a:p>
          <a:endParaRPr lang="en-US"/>
        </a:p>
      </dgm:t>
    </dgm:pt>
    <dgm:pt modelId="{62118C4F-187A-41BB-AB4F-4D22ED83C0D2}" type="pres">
      <dgm:prSet presAssocID="{B18636C6-4250-4815-8C23-2D526D427A59}" presName="spNode" presStyleCnt="0"/>
      <dgm:spPr/>
    </dgm:pt>
    <dgm:pt modelId="{088E9D63-DB4F-4A05-BE68-73B45AD4356F}" type="pres">
      <dgm:prSet presAssocID="{30D81986-7F9F-4834-9D60-779300340E3F}" presName="sibTrans" presStyleLbl="sibTrans1D1" presStyleIdx="0" presStyleCnt="4"/>
      <dgm:spPr/>
      <dgm:t>
        <a:bodyPr/>
        <a:lstStyle/>
        <a:p>
          <a:endParaRPr lang="en-US"/>
        </a:p>
      </dgm:t>
    </dgm:pt>
    <dgm:pt modelId="{A110583A-831D-495E-8A69-C35BA792D451}" type="pres">
      <dgm:prSet presAssocID="{3B311309-B411-4B98-A1AD-B5A72BFDD790}" presName="node" presStyleLbl="node1" presStyleIdx="1" presStyleCnt="4" custScaleY="43457" custRadScaleRad="135219" custRadScaleInc="1025">
        <dgm:presLayoutVars>
          <dgm:bulletEnabled val="1"/>
        </dgm:presLayoutVars>
      </dgm:prSet>
      <dgm:spPr/>
      <dgm:t>
        <a:bodyPr/>
        <a:lstStyle/>
        <a:p>
          <a:endParaRPr lang="en-US"/>
        </a:p>
      </dgm:t>
    </dgm:pt>
    <dgm:pt modelId="{35DB9624-5001-41F5-A3DD-9FC8993EC576}" type="pres">
      <dgm:prSet presAssocID="{3B311309-B411-4B98-A1AD-B5A72BFDD790}" presName="spNode" presStyleCnt="0"/>
      <dgm:spPr/>
    </dgm:pt>
    <dgm:pt modelId="{A4CCCDB2-A413-47BA-B540-4036E5064601}" type="pres">
      <dgm:prSet presAssocID="{F4F44A8A-48C2-4FD8-A9E4-D1B60B9E9222}" presName="sibTrans" presStyleLbl="sibTrans1D1" presStyleIdx="1" presStyleCnt="4"/>
      <dgm:spPr/>
      <dgm:t>
        <a:bodyPr/>
        <a:lstStyle/>
        <a:p>
          <a:endParaRPr lang="en-US"/>
        </a:p>
      </dgm:t>
    </dgm:pt>
    <dgm:pt modelId="{4C8B6A5C-8FDA-4CFE-A96A-4F26F0177B9F}" type="pres">
      <dgm:prSet presAssocID="{CD28FD09-F675-4A31-8472-44051BBE5CF1}" presName="node" presStyleLbl="node1" presStyleIdx="2" presStyleCnt="4" custScaleX="94169" custScaleY="39212" custRadScaleRad="111140" custRadScaleInc="-1784">
        <dgm:presLayoutVars>
          <dgm:bulletEnabled val="1"/>
        </dgm:presLayoutVars>
      </dgm:prSet>
      <dgm:spPr/>
      <dgm:t>
        <a:bodyPr/>
        <a:lstStyle/>
        <a:p>
          <a:endParaRPr lang="en-US"/>
        </a:p>
      </dgm:t>
    </dgm:pt>
    <dgm:pt modelId="{D58FE5D1-BAAA-4D48-BFF7-E40367E6F445}" type="pres">
      <dgm:prSet presAssocID="{CD28FD09-F675-4A31-8472-44051BBE5CF1}" presName="spNode" presStyleCnt="0"/>
      <dgm:spPr/>
    </dgm:pt>
    <dgm:pt modelId="{3360649E-6CE2-4031-A279-35402CD6CCC7}" type="pres">
      <dgm:prSet presAssocID="{D4166C2E-B555-4362-83F8-9AF3E499E73B}" presName="sibTrans" presStyleLbl="sibTrans1D1" presStyleIdx="2" presStyleCnt="4"/>
      <dgm:spPr/>
      <dgm:t>
        <a:bodyPr/>
        <a:lstStyle/>
        <a:p>
          <a:endParaRPr lang="en-US"/>
        </a:p>
      </dgm:t>
    </dgm:pt>
    <dgm:pt modelId="{6965D58A-BA8C-455F-908F-AF3FA34FCAA0}" type="pres">
      <dgm:prSet presAssocID="{0F5AB110-A803-4E37-B0F3-B650D01FA569}" presName="node" presStyleLbl="node1" presStyleIdx="3" presStyleCnt="4" custScaleY="42859" custRadScaleRad="140604" custRadScaleInc="4967">
        <dgm:presLayoutVars>
          <dgm:bulletEnabled val="1"/>
        </dgm:presLayoutVars>
      </dgm:prSet>
      <dgm:spPr/>
      <dgm:t>
        <a:bodyPr/>
        <a:lstStyle/>
        <a:p>
          <a:endParaRPr lang="en-US"/>
        </a:p>
      </dgm:t>
    </dgm:pt>
    <dgm:pt modelId="{5A332C5D-23B5-49B6-B35F-46D955E28F0C}" type="pres">
      <dgm:prSet presAssocID="{0F5AB110-A803-4E37-B0F3-B650D01FA569}" presName="spNode" presStyleCnt="0"/>
      <dgm:spPr/>
    </dgm:pt>
    <dgm:pt modelId="{4436E2E0-1429-4B44-B98A-28620AE47615}" type="pres">
      <dgm:prSet presAssocID="{65008945-ABA4-44FD-B438-54F386547664}" presName="sibTrans" presStyleLbl="sibTrans1D1" presStyleIdx="3" presStyleCnt="4"/>
      <dgm:spPr/>
      <dgm:t>
        <a:bodyPr/>
        <a:lstStyle/>
        <a:p>
          <a:endParaRPr lang="en-US"/>
        </a:p>
      </dgm:t>
    </dgm:pt>
  </dgm:ptLst>
  <dgm:cxnLst>
    <dgm:cxn modelId="{E09A5A5D-7C2D-7A44-9D6B-42E1AD6C384E}" type="presOf" srcId="{65008945-ABA4-44FD-B438-54F386547664}" destId="{4436E2E0-1429-4B44-B98A-28620AE47615}" srcOrd="0" destOrd="0" presId="urn:microsoft.com/office/officeart/2005/8/layout/cycle6"/>
    <dgm:cxn modelId="{9D8654D9-BECA-FC4E-A12C-E6BCDEFBB004}" type="presOf" srcId="{F4F44A8A-48C2-4FD8-A9E4-D1B60B9E9222}" destId="{A4CCCDB2-A413-47BA-B540-4036E5064601}" srcOrd="0" destOrd="0" presId="urn:microsoft.com/office/officeart/2005/8/layout/cycle6"/>
    <dgm:cxn modelId="{C7459D75-BAE7-5747-9E76-6EB158E85C57}" type="presOf" srcId="{30D81986-7F9F-4834-9D60-779300340E3F}" destId="{088E9D63-DB4F-4A05-BE68-73B45AD4356F}" srcOrd="0" destOrd="0" presId="urn:microsoft.com/office/officeart/2005/8/layout/cycle6"/>
    <dgm:cxn modelId="{208EDF01-AECF-E841-AC99-AE7D32A3B9CE}" type="presOf" srcId="{CD28FD09-F675-4A31-8472-44051BBE5CF1}" destId="{4C8B6A5C-8FDA-4CFE-A96A-4F26F0177B9F}" srcOrd="0" destOrd="0" presId="urn:microsoft.com/office/officeart/2005/8/layout/cycle6"/>
    <dgm:cxn modelId="{2E26A34E-4EC5-DC4C-A290-87A56F6CF559}" type="presOf" srcId="{3B311309-B411-4B98-A1AD-B5A72BFDD790}" destId="{A110583A-831D-495E-8A69-C35BA792D451}" srcOrd="0" destOrd="0" presId="urn:microsoft.com/office/officeart/2005/8/layout/cycle6"/>
    <dgm:cxn modelId="{6F7E8E65-7F58-4402-9E01-41E603180B6B}" srcId="{3E492F4A-27A8-4C38-957B-1312D66A2520}" destId="{0F5AB110-A803-4E37-B0F3-B650D01FA569}" srcOrd="3" destOrd="0" parTransId="{53DE5BC6-7225-4683-AF93-5D7D584000DB}" sibTransId="{65008945-ABA4-44FD-B438-54F386547664}"/>
    <dgm:cxn modelId="{ABE6BEE7-F75F-7F41-84F7-C8A3BB23ECCE}" type="presOf" srcId="{D4166C2E-B555-4362-83F8-9AF3E499E73B}" destId="{3360649E-6CE2-4031-A279-35402CD6CCC7}" srcOrd="0" destOrd="0" presId="urn:microsoft.com/office/officeart/2005/8/layout/cycle6"/>
    <dgm:cxn modelId="{BF115A16-2A4D-404A-9720-B107EEE34FD4}" srcId="{3E492F4A-27A8-4C38-957B-1312D66A2520}" destId="{CD28FD09-F675-4A31-8472-44051BBE5CF1}" srcOrd="2" destOrd="0" parTransId="{95B53412-4141-462E-ADC0-8636162162FC}" sibTransId="{D4166C2E-B555-4362-83F8-9AF3E499E73B}"/>
    <dgm:cxn modelId="{223014A7-8F95-6942-A8B0-806D67862C85}" type="presOf" srcId="{3E492F4A-27A8-4C38-957B-1312D66A2520}" destId="{75E058E3-C798-4FCC-93F0-7DAB30564DD1}" srcOrd="0" destOrd="0" presId="urn:microsoft.com/office/officeart/2005/8/layout/cycle6"/>
    <dgm:cxn modelId="{AEC71F09-747B-5C46-BEC8-74A8B7B7C096}" type="presOf" srcId="{B18636C6-4250-4815-8C23-2D526D427A59}" destId="{7007C468-C8F0-402F-A431-70A327A2E1A2}" srcOrd="0" destOrd="0" presId="urn:microsoft.com/office/officeart/2005/8/layout/cycle6"/>
    <dgm:cxn modelId="{1151D5D7-A26D-4E72-A0DA-CE79AFB76CBB}" srcId="{3E492F4A-27A8-4C38-957B-1312D66A2520}" destId="{B18636C6-4250-4815-8C23-2D526D427A59}" srcOrd="0" destOrd="0" parTransId="{98A59C57-B1AE-4B60-8AA8-F553E1846107}" sibTransId="{30D81986-7F9F-4834-9D60-779300340E3F}"/>
    <dgm:cxn modelId="{255837E2-0382-4746-B5D2-260CAF5C2C40}" type="presOf" srcId="{0F5AB110-A803-4E37-B0F3-B650D01FA569}" destId="{6965D58A-BA8C-455F-908F-AF3FA34FCAA0}" srcOrd="0" destOrd="0" presId="urn:microsoft.com/office/officeart/2005/8/layout/cycle6"/>
    <dgm:cxn modelId="{9C5D51FA-3D9A-45DC-9AB2-D8C81980378C}" srcId="{3E492F4A-27A8-4C38-957B-1312D66A2520}" destId="{3B311309-B411-4B98-A1AD-B5A72BFDD790}" srcOrd="1" destOrd="0" parTransId="{8ADF7618-C528-4B0F-B8D5-224CE82B7207}" sibTransId="{F4F44A8A-48C2-4FD8-A9E4-D1B60B9E9222}"/>
    <dgm:cxn modelId="{514582AD-2226-A848-BF62-10D8546699DE}" type="presParOf" srcId="{75E058E3-C798-4FCC-93F0-7DAB30564DD1}" destId="{7007C468-C8F0-402F-A431-70A327A2E1A2}" srcOrd="0" destOrd="0" presId="urn:microsoft.com/office/officeart/2005/8/layout/cycle6"/>
    <dgm:cxn modelId="{D6A2B305-4D17-C949-A53F-D9BB77B566D5}" type="presParOf" srcId="{75E058E3-C798-4FCC-93F0-7DAB30564DD1}" destId="{62118C4F-187A-41BB-AB4F-4D22ED83C0D2}" srcOrd="1" destOrd="0" presId="urn:microsoft.com/office/officeart/2005/8/layout/cycle6"/>
    <dgm:cxn modelId="{626BF7DB-85F8-194D-B730-FDAB2FE72035}" type="presParOf" srcId="{75E058E3-C798-4FCC-93F0-7DAB30564DD1}" destId="{088E9D63-DB4F-4A05-BE68-73B45AD4356F}" srcOrd="2" destOrd="0" presId="urn:microsoft.com/office/officeart/2005/8/layout/cycle6"/>
    <dgm:cxn modelId="{E788671E-5959-D74D-8086-D48DA6C95A8D}" type="presParOf" srcId="{75E058E3-C798-4FCC-93F0-7DAB30564DD1}" destId="{A110583A-831D-495E-8A69-C35BA792D451}" srcOrd="3" destOrd="0" presId="urn:microsoft.com/office/officeart/2005/8/layout/cycle6"/>
    <dgm:cxn modelId="{1C443AD1-98CA-7C41-B49E-E769E0954E72}" type="presParOf" srcId="{75E058E3-C798-4FCC-93F0-7DAB30564DD1}" destId="{35DB9624-5001-41F5-A3DD-9FC8993EC576}" srcOrd="4" destOrd="0" presId="urn:microsoft.com/office/officeart/2005/8/layout/cycle6"/>
    <dgm:cxn modelId="{B470B32E-4E9F-B547-8D0C-CA3F588782F4}" type="presParOf" srcId="{75E058E3-C798-4FCC-93F0-7DAB30564DD1}" destId="{A4CCCDB2-A413-47BA-B540-4036E5064601}" srcOrd="5" destOrd="0" presId="urn:microsoft.com/office/officeart/2005/8/layout/cycle6"/>
    <dgm:cxn modelId="{8CBDF204-ABC1-BA40-B314-F44D682F92C8}" type="presParOf" srcId="{75E058E3-C798-4FCC-93F0-7DAB30564DD1}" destId="{4C8B6A5C-8FDA-4CFE-A96A-4F26F0177B9F}" srcOrd="6" destOrd="0" presId="urn:microsoft.com/office/officeart/2005/8/layout/cycle6"/>
    <dgm:cxn modelId="{72D2D35E-E0A9-914A-A676-26E8FFECE515}" type="presParOf" srcId="{75E058E3-C798-4FCC-93F0-7DAB30564DD1}" destId="{D58FE5D1-BAAA-4D48-BFF7-E40367E6F445}" srcOrd="7" destOrd="0" presId="urn:microsoft.com/office/officeart/2005/8/layout/cycle6"/>
    <dgm:cxn modelId="{D2761A82-A6A0-4647-9359-68A57A1A515B}" type="presParOf" srcId="{75E058E3-C798-4FCC-93F0-7DAB30564DD1}" destId="{3360649E-6CE2-4031-A279-35402CD6CCC7}" srcOrd="8" destOrd="0" presId="urn:microsoft.com/office/officeart/2005/8/layout/cycle6"/>
    <dgm:cxn modelId="{835BDDDD-5C4E-E54B-871D-903086B8D499}" type="presParOf" srcId="{75E058E3-C798-4FCC-93F0-7DAB30564DD1}" destId="{6965D58A-BA8C-455F-908F-AF3FA34FCAA0}" srcOrd="9" destOrd="0" presId="urn:microsoft.com/office/officeart/2005/8/layout/cycle6"/>
    <dgm:cxn modelId="{B967C686-B132-A34C-BA9A-F3298369B006}" type="presParOf" srcId="{75E058E3-C798-4FCC-93F0-7DAB30564DD1}" destId="{5A332C5D-23B5-49B6-B35F-46D955E28F0C}" srcOrd="10" destOrd="0" presId="urn:microsoft.com/office/officeart/2005/8/layout/cycle6"/>
    <dgm:cxn modelId="{BA150E6B-2CEE-5E4A-B6D3-24B2919FD574}" type="presParOf" srcId="{75E058E3-C798-4FCC-93F0-7DAB30564DD1}" destId="{4436E2E0-1429-4B44-B98A-28620AE47615}" srcOrd="11" destOrd="0" presId="urn:microsoft.com/office/officeart/2005/8/layout/cycle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007C468-C8F0-402F-A431-70A327A2E1A2}">
      <dsp:nvSpPr>
        <dsp:cNvPr id="0" name=""/>
        <dsp:cNvSpPr/>
      </dsp:nvSpPr>
      <dsp:spPr>
        <a:xfrm>
          <a:off x="2503511" y="71716"/>
          <a:ext cx="1618367" cy="454900"/>
        </a:xfrm>
        <a:prstGeom prst="roundRect">
          <a:avLst/>
        </a:prstGeom>
        <a:solidFill>
          <a:srgbClr val="F8A66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Policy-related</a:t>
          </a:r>
          <a:endParaRPr lang="en-US" sz="1700" kern="1200" dirty="0"/>
        </a:p>
      </dsp:txBody>
      <dsp:txXfrm>
        <a:off x="2503511" y="71716"/>
        <a:ext cx="1618367" cy="454900"/>
      </dsp:txXfrm>
    </dsp:sp>
    <dsp:sp modelId="{088E9D63-DB4F-4A05-BE68-73B45AD4356F}">
      <dsp:nvSpPr>
        <dsp:cNvPr id="0" name=""/>
        <dsp:cNvSpPr/>
      </dsp:nvSpPr>
      <dsp:spPr>
        <a:xfrm>
          <a:off x="2164304" y="466616"/>
          <a:ext cx="3477720" cy="3477720"/>
        </a:xfrm>
        <a:custGeom>
          <a:avLst/>
          <a:gdLst/>
          <a:ahLst/>
          <a:cxnLst/>
          <a:rect l="0" t="0" r="0" b="0"/>
          <a:pathLst>
            <a:path>
              <a:moveTo>
                <a:pt x="1979266" y="16698"/>
              </a:moveTo>
              <a:arcTo wR="1738860" hR="1738860" stAng="16676813" swAng="4593164"/>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110583A-831D-495E-8A69-C35BA792D451}">
      <dsp:nvSpPr>
        <dsp:cNvPr id="0" name=""/>
        <dsp:cNvSpPr/>
      </dsp:nvSpPr>
      <dsp:spPr>
        <a:xfrm>
          <a:off x="4836700" y="2060599"/>
          <a:ext cx="1618367" cy="457140"/>
        </a:xfrm>
        <a:prstGeom prst="roundRect">
          <a:avLst/>
        </a:prstGeom>
        <a:solidFill>
          <a:srgbClr val="F8A66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Economical</a:t>
          </a:r>
          <a:endParaRPr lang="en-US" sz="1700" kern="1200" dirty="0"/>
        </a:p>
      </dsp:txBody>
      <dsp:txXfrm>
        <a:off x="4836700" y="2060599"/>
        <a:ext cx="1618367" cy="457140"/>
      </dsp:txXfrm>
    </dsp:sp>
    <dsp:sp modelId="{A4CCCDB2-A413-47BA-B540-4036E5064601}">
      <dsp:nvSpPr>
        <dsp:cNvPr id="0" name=""/>
        <dsp:cNvSpPr/>
      </dsp:nvSpPr>
      <dsp:spPr>
        <a:xfrm>
          <a:off x="2167773" y="575118"/>
          <a:ext cx="3477720" cy="3477720"/>
        </a:xfrm>
        <a:custGeom>
          <a:avLst/>
          <a:gdLst/>
          <a:ahLst/>
          <a:cxnLst/>
          <a:rect l="0" t="0" r="0" b="0"/>
          <a:pathLst>
            <a:path>
              <a:moveTo>
                <a:pt x="3463048" y="1964276"/>
              </a:moveTo>
              <a:arcTo wR="1738860" hR="1738860" stAng="446907" swAng="4577165"/>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C8B6A5C-8FDA-4CFE-A96A-4F26F0177B9F}">
      <dsp:nvSpPr>
        <dsp:cNvPr id="0" name=""/>
        <dsp:cNvSpPr/>
      </dsp:nvSpPr>
      <dsp:spPr>
        <a:xfrm>
          <a:off x="2550699" y="4002793"/>
          <a:ext cx="1524000" cy="412486"/>
        </a:xfrm>
        <a:prstGeom prst="roundRect">
          <a:avLst/>
        </a:prstGeom>
        <a:solidFill>
          <a:srgbClr val="F8A66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Social</a:t>
          </a:r>
          <a:endParaRPr lang="en-US" sz="1700" kern="1200" dirty="0"/>
        </a:p>
      </dsp:txBody>
      <dsp:txXfrm>
        <a:off x="2550699" y="4002793"/>
        <a:ext cx="1524000" cy="412486"/>
      </dsp:txXfrm>
    </dsp:sp>
    <dsp:sp modelId="{3360649E-6CE2-4031-A279-35402CD6CCC7}">
      <dsp:nvSpPr>
        <dsp:cNvPr id="0" name=""/>
        <dsp:cNvSpPr/>
      </dsp:nvSpPr>
      <dsp:spPr>
        <a:xfrm>
          <a:off x="851188" y="582914"/>
          <a:ext cx="3477720" cy="3477720"/>
        </a:xfrm>
        <a:custGeom>
          <a:avLst/>
          <a:gdLst/>
          <a:ahLst/>
          <a:cxnLst/>
          <a:rect l="0" t="0" r="0" b="0"/>
          <a:pathLst>
            <a:path>
              <a:moveTo>
                <a:pt x="1676058" y="3476586"/>
              </a:moveTo>
              <a:arcTo wR="1738860" hR="1738860" stAng="5524187" swAng="4998686"/>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965D58A-BA8C-455F-908F-AF3FA34FCAA0}">
      <dsp:nvSpPr>
        <dsp:cNvPr id="0" name=""/>
        <dsp:cNvSpPr/>
      </dsp:nvSpPr>
      <dsp:spPr>
        <a:xfrm>
          <a:off x="41383" y="1987548"/>
          <a:ext cx="1618367" cy="450850"/>
        </a:xfrm>
        <a:prstGeom prst="roundRect">
          <a:avLst/>
        </a:prstGeom>
        <a:solidFill>
          <a:srgbClr val="F8A66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Technical</a:t>
          </a:r>
          <a:endParaRPr lang="en-US" sz="1700" kern="1200" dirty="0"/>
        </a:p>
      </dsp:txBody>
      <dsp:txXfrm>
        <a:off x="41383" y="1987548"/>
        <a:ext cx="1618367" cy="450850"/>
      </dsp:txXfrm>
    </dsp:sp>
    <dsp:sp modelId="{4436E2E0-1429-4B44-B98A-28620AE47615}">
      <dsp:nvSpPr>
        <dsp:cNvPr id="0" name=""/>
        <dsp:cNvSpPr/>
      </dsp:nvSpPr>
      <dsp:spPr>
        <a:xfrm>
          <a:off x="853753" y="461954"/>
          <a:ext cx="3477720" cy="3477720"/>
        </a:xfrm>
        <a:custGeom>
          <a:avLst/>
          <a:gdLst/>
          <a:ahLst/>
          <a:cxnLst/>
          <a:rect l="0" t="0" r="0" b="0"/>
          <a:pathLst>
            <a:path>
              <a:moveTo>
                <a:pt x="16012" y="1503422"/>
              </a:moveTo>
              <a:arcTo wR="1738860" hR="1738860" stAng="11266897" swAng="4712665"/>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charset="0"/>
              </a:defRPr>
            </a:lvl1pPr>
          </a:lstStyle>
          <a:p>
            <a:endParaRPr lang="es-ES_tradnl"/>
          </a:p>
        </p:txBody>
      </p:sp>
      <p:sp>
        <p:nvSpPr>
          <p:cNvPr id="3" name="2 Marcador de fecha"/>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fld id="{19677A20-E158-42A8-A96A-1936250A704C}" type="datetime1">
              <a:rPr lang="es-ES_tradnl"/>
              <a:pPr/>
              <a:t>22/09/2011</a:t>
            </a:fld>
            <a:endParaRPr lang="es-ES_tradnl"/>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s-ES_tradnl" smtClean="0"/>
          </a:p>
        </p:txBody>
      </p:sp>
      <p:sp>
        <p:nvSpPr>
          <p:cNvPr id="5" name="4 Marcador de notas"/>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smtClean="0"/>
          </a:p>
        </p:txBody>
      </p:sp>
      <p:sp>
        <p:nvSpPr>
          <p:cNvPr id="6" name="5 Marcador de pie de página"/>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charset="0"/>
              </a:defRPr>
            </a:lvl1pPr>
          </a:lstStyle>
          <a:p>
            <a:endParaRPr lang="es-ES_tradnl"/>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310CC6F4-1CF3-4AAC-A074-8AAC2458A58F}" type="slidenum">
              <a:rPr lang="es-ES_tradnl"/>
              <a:pPr/>
              <a:t>‹#›</a:t>
            </a:fld>
            <a:endParaRPr lang="es-ES_tradnl"/>
          </a:p>
        </p:txBody>
      </p:sp>
    </p:spTree>
    <p:extLst>
      <p:ext uri="{BB962C8B-B14F-4D97-AF65-F5344CB8AC3E}">
        <p14:creationId xmlns="" xmlns:p14="http://schemas.microsoft.com/office/powerpoint/2010/main" val="24058727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bwMode="auto">
          <a:noFill/>
          <a:ln>
            <a:miter lim="800000"/>
            <a:headEnd/>
            <a:tailEnd/>
          </a:ln>
        </p:spPr>
        <p:txBody>
          <a:bodyPr/>
          <a:lstStyle/>
          <a:p>
            <a:fld id="{413D854D-1906-450B-B744-84160156CB21}" type="slidenum">
              <a:rPr lang="en-GB">
                <a:latin typeface="Arial" charset="0"/>
                <a:cs typeface="Arial" charset="0"/>
              </a:rPr>
              <a:pPr/>
              <a:t>16</a:t>
            </a:fld>
            <a:endParaRPr lang="en-GB">
              <a:latin typeface="Arial" charset="0"/>
              <a:cs typeface="Arial" charset="0"/>
            </a:endParaRPr>
          </a:p>
        </p:txBody>
      </p:sp>
      <p:sp>
        <p:nvSpPr>
          <p:cNvPr id="337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6" name="Rectangle 3"/>
          <p:cNvSpPr>
            <a:spLocks noGrp="1" noChangeArrowheads="1"/>
          </p:cNvSpPr>
          <p:nvPr>
            <p:ph type="body" idx="1"/>
          </p:nvPr>
        </p:nvSpPr>
        <p:spPr bwMode="auto">
          <a:noFill/>
        </p:spPr>
        <p:txBody>
          <a:bodyPr/>
          <a:lstStyle/>
          <a:p>
            <a:pPr eaLnBrk="1" hangingPunct="1">
              <a:spcBef>
                <a:spcPct val="0"/>
              </a:spcBef>
            </a:pPr>
            <a:endParaRPr lang="en-GB" smtClean="0">
              <a:latin typeface="Arial" charset="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bwMode="auto">
          <a:noFill/>
          <a:ln>
            <a:miter lim="800000"/>
            <a:headEnd/>
            <a:tailEnd/>
          </a:ln>
        </p:spPr>
        <p:txBody>
          <a:bodyPr/>
          <a:lstStyle/>
          <a:p>
            <a:fld id="{007AACCE-25FB-4550-8564-C2C6B48B1414}" type="slidenum">
              <a:rPr lang="en-GB">
                <a:latin typeface="Arial" charset="0"/>
                <a:cs typeface="Arial" charset="0"/>
              </a:rPr>
              <a:pPr/>
              <a:t>17</a:t>
            </a:fld>
            <a:endParaRPr lang="en-GB">
              <a:latin typeface="Arial" charset="0"/>
              <a:cs typeface="Arial" charset="0"/>
            </a:endParaRPr>
          </a:p>
        </p:txBody>
      </p:sp>
      <p:sp>
        <p:nvSpPr>
          <p:cNvPr id="358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5844" name="Rectangle 3"/>
          <p:cNvSpPr>
            <a:spLocks noGrp="1" noChangeArrowheads="1"/>
          </p:cNvSpPr>
          <p:nvPr>
            <p:ph type="body" idx="1"/>
          </p:nvPr>
        </p:nvSpPr>
        <p:spPr bwMode="auto">
          <a:noFill/>
        </p:spPr>
        <p:txBody>
          <a:bodyPr/>
          <a:lstStyle/>
          <a:p>
            <a:pPr eaLnBrk="1" hangingPunct="1">
              <a:spcBef>
                <a:spcPct val="0"/>
              </a:spcBef>
            </a:pPr>
            <a:endParaRPr lang="en-GB" smtClean="0">
              <a:latin typeface="Arial" charset="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bwMode="auto">
          <a:noFill/>
          <a:ln>
            <a:miter lim="800000"/>
            <a:headEnd/>
            <a:tailEnd/>
          </a:ln>
        </p:spPr>
        <p:txBody>
          <a:bodyPr/>
          <a:lstStyle/>
          <a:p>
            <a:fld id="{F7DB9849-3F8D-4F5D-90B8-E893C84C5725}" type="slidenum">
              <a:rPr lang="en-GB">
                <a:latin typeface="Arial" charset="0"/>
                <a:cs typeface="Arial" charset="0"/>
              </a:rPr>
              <a:pPr/>
              <a:t>18</a:t>
            </a:fld>
            <a:endParaRPr lang="en-GB">
              <a:latin typeface="Arial" charset="0"/>
              <a:cs typeface="Arial" charset="0"/>
            </a:endParaRPr>
          </a:p>
        </p:txBody>
      </p:sp>
      <p:sp>
        <p:nvSpPr>
          <p:cNvPr id="399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9940" name="Rectangle 3"/>
          <p:cNvSpPr>
            <a:spLocks noGrp="1" noChangeArrowheads="1"/>
          </p:cNvSpPr>
          <p:nvPr>
            <p:ph type="body" idx="1"/>
          </p:nvPr>
        </p:nvSpPr>
        <p:spPr bwMode="auto">
          <a:noFill/>
        </p:spPr>
        <p:txBody>
          <a:bodyPr/>
          <a:lstStyle/>
          <a:p>
            <a:pPr eaLnBrk="1" hangingPunct="1">
              <a:spcBef>
                <a:spcPct val="0"/>
              </a:spcBef>
            </a:pPr>
            <a:endParaRPr lang="en-GB" smtClean="0">
              <a:latin typeface="Arial" charset="0"/>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bwMode="auto">
          <a:noFill/>
          <a:ln>
            <a:miter lim="800000"/>
            <a:headEnd/>
            <a:tailEnd/>
          </a:ln>
        </p:spPr>
        <p:txBody>
          <a:bodyPr/>
          <a:lstStyle/>
          <a:p>
            <a:fld id="{CC99026C-7317-482D-88D5-C4FDC745F182}" type="slidenum">
              <a:rPr lang="en-GB">
                <a:latin typeface="Arial" charset="0"/>
                <a:cs typeface="Arial" charset="0"/>
              </a:rPr>
              <a:pPr/>
              <a:t>19</a:t>
            </a:fld>
            <a:endParaRPr lang="en-GB">
              <a:latin typeface="Arial" charset="0"/>
              <a:cs typeface="Arial" charset="0"/>
            </a:endParaRPr>
          </a:p>
        </p:txBody>
      </p:sp>
      <p:sp>
        <p:nvSpPr>
          <p:cNvPr id="4198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1988" name="Rectangle 3"/>
          <p:cNvSpPr>
            <a:spLocks noGrp="1" noChangeArrowheads="1"/>
          </p:cNvSpPr>
          <p:nvPr>
            <p:ph type="body" idx="1"/>
          </p:nvPr>
        </p:nvSpPr>
        <p:spPr bwMode="auto">
          <a:noFill/>
        </p:spPr>
        <p:txBody>
          <a:bodyPr/>
          <a:lstStyle/>
          <a:p>
            <a:pPr eaLnBrk="1" hangingPunct="1">
              <a:spcBef>
                <a:spcPct val="0"/>
              </a:spcBef>
            </a:pPr>
            <a:endParaRPr lang="en-GB" smtClean="0">
              <a:latin typeface="Arial" charset="0"/>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bwMode="auto">
          <a:noFill/>
          <a:ln>
            <a:miter lim="800000"/>
            <a:headEnd/>
            <a:tailEnd/>
          </a:ln>
        </p:spPr>
        <p:txBody>
          <a:bodyPr/>
          <a:lstStyle/>
          <a:p>
            <a:fld id="{868BB39C-89B9-4093-B549-39D99E293104}" type="slidenum">
              <a:rPr lang="en-GB">
                <a:latin typeface="Arial" charset="0"/>
                <a:cs typeface="Arial" charset="0"/>
              </a:rPr>
              <a:pPr/>
              <a:t>20</a:t>
            </a:fld>
            <a:endParaRPr lang="en-GB">
              <a:latin typeface="Arial" charset="0"/>
              <a:cs typeface="Arial" charset="0"/>
            </a:endParaRPr>
          </a:p>
        </p:txBody>
      </p:sp>
      <p:sp>
        <p:nvSpPr>
          <p:cNvPr id="440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4036" name="Rectangle 3"/>
          <p:cNvSpPr>
            <a:spLocks noGrp="1" noChangeArrowheads="1"/>
          </p:cNvSpPr>
          <p:nvPr>
            <p:ph type="body" idx="1"/>
          </p:nvPr>
        </p:nvSpPr>
        <p:spPr bwMode="auto">
          <a:noFill/>
        </p:spPr>
        <p:txBody>
          <a:bodyPr/>
          <a:lstStyle/>
          <a:p>
            <a:pPr eaLnBrk="1" hangingPunct="1">
              <a:spcBef>
                <a:spcPct val="0"/>
              </a:spcBef>
            </a:pPr>
            <a:endParaRPr lang="en-GB" smtClean="0">
              <a:latin typeface="Arial" charset="0"/>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bwMode="auto">
          <a:noFill/>
          <a:ln>
            <a:miter lim="800000"/>
            <a:headEnd/>
            <a:tailEnd/>
          </a:ln>
        </p:spPr>
        <p:txBody>
          <a:bodyPr/>
          <a:lstStyle/>
          <a:p>
            <a:fld id="{B174CAD5-4B61-4C4C-9FB1-6608F6FFB1C4}" type="slidenum">
              <a:rPr lang="en-GB">
                <a:latin typeface="Arial" charset="0"/>
                <a:cs typeface="Arial" charset="0"/>
              </a:rPr>
              <a:pPr/>
              <a:t>21</a:t>
            </a:fld>
            <a:endParaRPr lang="en-GB">
              <a:latin typeface="Arial" charset="0"/>
              <a:cs typeface="Arial" charset="0"/>
            </a:endParaRPr>
          </a:p>
        </p:txBody>
      </p:sp>
      <p:sp>
        <p:nvSpPr>
          <p:cNvPr id="460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6084" name="Rectangle 3"/>
          <p:cNvSpPr>
            <a:spLocks noGrp="1" noChangeArrowheads="1"/>
          </p:cNvSpPr>
          <p:nvPr>
            <p:ph type="body" idx="1"/>
          </p:nvPr>
        </p:nvSpPr>
        <p:spPr bwMode="auto">
          <a:noFill/>
        </p:spPr>
        <p:txBody>
          <a:bodyPr/>
          <a:lstStyle/>
          <a:p>
            <a:pPr eaLnBrk="1" hangingPunct="1">
              <a:spcBef>
                <a:spcPct val="0"/>
              </a:spcBef>
            </a:pPr>
            <a:endParaRPr lang="en-GB" smtClean="0">
              <a:latin typeface="Arial"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sz="3600">
                <a:solidFill>
                  <a:schemeClr val="accent6">
                    <a:lumMod val="50000"/>
                  </a:schemeClr>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fld id="{6DA3791F-B76E-416A-AC49-46ED80A96070}" type="datetime1">
              <a:rPr lang="en-US"/>
              <a:pPr/>
              <a:t>9/22/2011</a:t>
            </a:fld>
            <a:endParaRPr lang="en-US"/>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C2E65350-61D9-4C63-9D02-21D6CC645999}"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DEA08A92-5E62-4378-B9AD-38662C6FC052}" type="datetime1">
              <a:rPr lang="en-US"/>
              <a:pPr/>
              <a:t>9/22/2011</a:t>
            </a:fld>
            <a:endParaRPr lang="en-US"/>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E585451C-BDB8-455D-9FDE-F7DB2BA5631C}"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A696C642-90CE-4646-87AB-1A8B7C9CC102}" type="datetime1">
              <a:rPr lang="en-US"/>
              <a:pPr/>
              <a:t>9/22/2011</a:t>
            </a:fld>
            <a:endParaRPr lang="en-US"/>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4E6BD43A-76DE-4BC9-8D0D-0DE75EB2BCBE}"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sz="3600">
                <a:solidFill>
                  <a:schemeClr val="accent6">
                    <a:lumMod val="50000"/>
                  </a:schemeClr>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fld id="{33628654-9E01-49BD-B9E9-30464B6C84A3}" type="datetime1">
              <a:rPr lang="en-US"/>
              <a:pPr/>
              <a:t>9/22/2011</a:t>
            </a:fld>
            <a:endParaRPr lang="en-US"/>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407D53B9-BA5B-4001-8981-7214D720CF5E}"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3" name="Immagine 5" descr="digoidunasmallicon.gif"/>
          <p:cNvPicPr>
            <a:picLocks noChangeAspect="1"/>
          </p:cNvPicPr>
          <p:nvPr userDrawn="1"/>
        </p:nvPicPr>
        <p:blipFill>
          <a:blip r:embed="rId2" cstate="print"/>
          <a:srcRect/>
          <a:stretch>
            <a:fillRect/>
          </a:stretch>
        </p:blipFill>
        <p:spPr bwMode="auto">
          <a:xfrm>
            <a:off x="3886200" y="6440488"/>
            <a:ext cx="1752600" cy="417512"/>
          </a:xfrm>
          <a:prstGeom prst="rect">
            <a:avLst/>
          </a:prstGeom>
          <a:noFill/>
          <a:ln w="9525">
            <a:noFill/>
            <a:miter lim="800000"/>
            <a:headEnd/>
            <a:tailEnd/>
          </a:ln>
        </p:spPr>
      </p:pic>
      <p:pic>
        <p:nvPicPr>
          <p:cNvPr id="4" name="Immagine 5" descr="digoidunasmallicon.gif"/>
          <p:cNvPicPr>
            <a:picLocks noChangeAspect="1"/>
          </p:cNvPicPr>
          <p:nvPr userDrawn="1"/>
        </p:nvPicPr>
        <p:blipFill>
          <a:blip r:embed="rId2" cstate="print"/>
          <a:srcRect/>
          <a:stretch>
            <a:fillRect/>
          </a:stretch>
        </p:blipFill>
        <p:spPr bwMode="auto">
          <a:xfrm>
            <a:off x="2133600" y="6440488"/>
            <a:ext cx="1752600" cy="417512"/>
          </a:xfrm>
          <a:prstGeom prst="rect">
            <a:avLst/>
          </a:prstGeom>
          <a:noFill/>
          <a:ln w="9525">
            <a:noFill/>
            <a:miter lim="800000"/>
            <a:headEnd/>
            <a:tailEnd/>
          </a:ln>
        </p:spPr>
      </p:pic>
      <p:pic>
        <p:nvPicPr>
          <p:cNvPr id="5" name="Immagine 5" descr="digoidunasmallicon.gif"/>
          <p:cNvPicPr>
            <a:picLocks noChangeAspect="1"/>
          </p:cNvPicPr>
          <p:nvPr userDrawn="1"/>
        </p:nvPicPr>
        <p:blipFill>
          <a:blip r:embed="rId2" cstate="print"/>
          <a:srcRect/>
          <a:stretch>
            <a:fillRect/>
          </a:stretch>
        </p:blipFill>
        <p:spPr bwMode="auto">
          <a:xfrm>
            <a:off x="0" y="6440488"/>
            <a:ext cx="1752600" cy="417512"/>
          </a:xfrm>
          <a:prstGeom prst="rect">
            <a:avLst/>
          </a:prstGeom>
          <a:noFill/>
          <a:ln w="9525">
            <a:noFill/>
            <a:miter lim="800000"/>
            <a:headEnd/>
            <a:tailEnd/>
          </a:ln>
        </p:spPr>
      </p:pic>
      <p:pic>
        <p:nvPicPr>
          <p:cNvPr id="6" name="Immagine 17" descr="digoidunasmallicon.gif"/>
          <p:cNvPicPr>
            <a:picLocks noChangeAspect="1"/>
          </p:cNvPicPr>
          <p:nvPr userDrawn="1"/>
        </p:nvPicPr>
        <p:blipFill>
          <a:blip r:embed="rId2" cstate="print"/>
          <a:srcRect/>
          <a:stretch>
            <a:fillRect/>
          </a:stretch>
        </p:blipFill>
        <p:spPr bwMode="auto">
          <a:xfrm>
            <a:off x="1295400" y="6440488"/>
            <a:ext cx="1752600" cy="417512"/>
          </a:xfrm>
          <a:prstGeom prst="rect">
            <a:avLst/>
          </a:prstGeom>
          <a:noFill/>
          <a:ln w="9525">
            <a:noFill/>
            <a:miter lim="800000"/>
            <a:headEnd/>
            <a:tailEnd/>
          </a:ln>
        </p:spPr>
      </p:pic>
      <p:sp>
        <p:nvSpPr>
          <p:cNvPr id="7" name="Text Placeholder 2"/>
          <p:cNvSpPr>
            <a:spLocks noGrp="1"/>
          </p:cNvSpPr>
          <p:nvPr userDrawn="1"/>
        </p:nvSpPr>
        <p:spPr>
          <a:xfrm>
            <a:off x="457200" y="1752600"/>
            <a:ext cx="8229600" cy="4525963"/>
          </a:xfrm>
          <a:prstGeom prst="rect">
            <a:avLst/>
          </a:prstGeom>
        </p:spPr>
        <p:txBody>
          <a:bodyPr>
            <a:normAutofit/>
          </a:bodyPr>
          <a:lstStyle/>
          <a:p>
            <a:pPr marL="342900" indent="-342900">
              <a:spcBef>
                <a:spcPct val="20000"/>
              </a:spcBef>
              <a:buFont typeface="Arial" charset="0"/>
              <a:buNone/>
            </a:pPr>
            <a:endParaRPr lang="en-GB" sz="3200">
              <a:solidFill>
                <a:srgbClr val="404040"/>
              </a:solidFill>
              <a:latin typeface="Calibri" charset="0"/>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8" name="Date Placeholder 3"/>
          <p:cNvSpPr>
            <a:spLocks noGrp="1"/>
          </p:cNvSpPr>
          <p:nvPr>
            <p:ph type="dt" sz="half" idx="10"/>
          </p:nvPr>
        </p:nvSpPr>
        <p:spPr/>
        <p:txBody>
          <a:bodyPr/>
          <a:lstStyle>
            <a:lvl1pPr>
              <a:defRPr/>
            </a:lvl1pPr>
          </a:lstStyle>
          <a:p>
            <a:fld id="{E13C2A9D-AA9D-481F-838A-87F887B9DE52}" type="datetime1">
              <a:rPr lang="en-US"/>
              <a:pPr/>
              <a:t>9/22/2011</a:t>
            </a:fld>
            <a:endParaRPr lang="en-US"/>
          </a:p>
        </p:txBody>
      </p:sp>
      <p:sp>
        <p:nvSpPr>
          <p:cNvPr id="9" name="Footer Placeholder 4"/>
          <p:cNvSpPr>
            <a:spLocks noGrp="1"/>
          </p:cNvSpPr>
          <p:nvPr>
            <p:ph type="ftr" sz="quarter" idx="11"/>
          </p:nvPr>
        </p:nvSpPr>
        <p:spPr/>
        <p:txBody>
          <a:bodyPr/>
          <a:lstStyle>
            <a:lvl1pPr>
              <a:defRPr/>
            </a:lvl1pPr>
          </a:lstStyle>
          <a:p>
            <a:endParaRPr lang="en-GB"/>
          </a:p>
        </p:txBody>
      </p:sp>
      <p:sp>
        <p:nvSpPr>
          <p:cNvPr id="10" name="Slide Number Placeholder 5"/>
          <p:cNvSpPr>
            <a:spLocks noGrp="1"/>
          </p:cNvSpPr>
          <p:nvPr>
            <p:ph type="sldNum" sz="quarter" idx="12"/>
          </p:nvPr>
        </p:nvSpPr>
        <p:spPr/>
        <p:txBody>
          <a:bodyPr/>
          <a:lstStyle>
            <a:lvl1pPr>
              <a:defRPr/>
            </a:lvl1pPr>
          </a:lstStyle>
          <a:p>
            <a:fld id="{CB06FCDA-089B-4DC5-B7B4-F5AE3D3E2DB3}"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4510B6F5-E695-4856-9A32-A8895E707AA7}" type="datetime1">
              <a:rPr lang="en-US"/>
              <a:pPr/>
              <a:t>9/22/2011</a:t>
            </a:fld>
            <a:endParaRPr lang="en-US"/>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89F6D8C0-EA73-4109-99D9-2C68431622C3}"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CA39B68D-B8FD-4480-B6ED-F61CB2F1566D}" type="datetime1">
              <a:rPr lang="en-US"/>
              <a:pPr/>
              <a:t>9/22/2011</a:t>
            </a:fld>
            <a:endParaRPr lang="en-US"/>
          </a:p>
        </p:txBody>
      </p:sp>
      <p:sp>
        <p:nvSpPr>
          <p:cNvPr id="6" name="Footer Placeholder 4"/>
          <p:cNvSpPr>
            <a:spLocks noGrp="1"/>
          </p:cNvSpPr>
          <p:nvPr>
            <p:ph type="ftr" sz="quarter" idx="11"/>
          </p:nvPr>
        </p:nvSpPr>
        <p:spPr/>
        <p:txBody>
          <a:bodyPr/>
          <a:lstStyle>
            <a:lvl1pPr>
              <a:defRPr/>
            </a:lvl1pPr>
          </a:lstStyle>
          <a:p>
            <a:endParaRPr lang="en-GB"/>
          </a:p>
        </p:txBody>
      </p:sp>
      <p:sp>
        <p:nvSpPr>
          <p:cNvPr id="7" name="Slide Number Placeholder 5"/>
          <p:cNvSpPr>
            <a:spLocks noGrp="1"/>
          </p:cNvSpPr>
          <p:nvPr>
            <p:ph type="sldNum" sz="quarter" idx="12"/>
          </p:nvPr>
        </p:nvSpPr>
        <p:spPr/>
        <p:txBody>
          <a:bodyPr/>
          <a:lstStyle>
            <a:lvl1pPr>
              <a:defRPr/>
            </a:lvl1pPr>
          </a:lstStyle>
          <a:p>
            <a:fld id="{6FEB6EB7-1259-4391-8DC6-543BB991891B}"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25AABF6C-4FA0-40A1-AC9E-367D886F8269}" type="datetime1">
              <a:rPr lang="en-US"/>
              <a:pPr/>
              <a:t>9/22/2011</a:t>
            </a:fld>
            <a:endParaRPr lang="en-US"/>
          </a:p>
        </p:txBody>
      </p:sp>
      <p:sp>
        <p:nvSpPr>
          <p:cNvPr id="8" name="Footer Placeholder 4"/>
          <p:cNvSpPr>
            <a:spLocks noGrp="1"/>
          </p:cNvSpPr>
          <p:nvPr>
            <p:ph type="ftr" sz="quarter" idx="11"/>
          </p:nvPr>
        </p:nvSpPr>
        <p:spPr/>
        <p:txBody>
          <a:bodyPr/>
          <a:lstStyle>
            <a:lvl1pPr>
              <a:defRPr/>
            </a:lvl1pPr>
          </a:lstStyle>
          <a:p>
            <a:endParaRPr lang="en-GB"/>
          </a:p>
        </p:txBody>
      </p:sp>
      <p:sp>
        <p:nvSpPr>
          <p:cNvPr id="9" name="Slide Number Placeholder 5"/>
          <p:cNvSpPr>
            <a:spLocks noGrp="1"/>
          </p:cNvSpPr>
          <p:nvPr>
            <p:ph type="sldNum" sz="quarter" idx="12"/>
          </p:nvPr>
        </p:nvSpPr>
        <p:spPr/>
        <p:txBody>
          <a:bodyPr/>
          <a:lstStyle>
            <a:lvl1pPr>
              <a:defRPr/>
            </a:lvl1pPr>
          </a:lstStyle>
          <a:p>
            <a:fld id="{CE827C0C-A1FA-4396-A3A6-A575AAF3E52C}"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FA062450-3DA1-4525-8949-8A0128F6AC5C}" type="datetime1">
              <a:rPr lang="en-US"/>
              <a:pPr/>
              <a:t>9/22/2011</a:t>
            </a:fld>
            <a:endParaRPr lang="en-US"/>
          </a:p>
        </p:txBody>
      </p:sp>
      <p:sp>
        <p:nvSpPr>
          <p:cNvPr id="4" name="Footer Placeholder 4"/>
          <p:cNvSpPr>
            <a:spLocks noGrp="1"/>
          </p:cNvSpPr>
          <p:nvPr>
            <p:ph type="ftr" sz="quarter" idx="11"/>
          </p:nvPr>
        </p:nvSpPr>
        <p:spPr/>
        <p:txBody>
          <a:bodyPr/>
          <a:lstStyle>
            <a:lvl1pPr>
              <a:defRPr/>
            </a:lvl1pPr>
          </a:lstStyle>
          <a:p>
            <a:endParaRPr lang="en-GB"/>
          </a:p>
        </p:txBody>
      </p:sp>
      <p:sp>
        <p:nvSpPr>
          <p:cNvPr id="5" name="Slide Number Placeholder 5"/>
          <p:cNvSpPr>
            <a:spLocks noGrp="1"/>
          </p:cNvSpPr>
          <p:nvPr>
            <p:ph type="sldNum" sz="quarter" idx="12"/>
          </p:nvPr>
        </p:nvSpPr>
        <p:spPr/>
        <p:txBody>
          <a:bodyPr/>
          <a:lstStyle>
            <a:lvl1pPr>
              <a:defRPr/>
            </a:lvl1pPr>
          </a:lstStyle>
          <a:p>
            <a:fld id="{3B61C7A5-DFE1-461A-A2E5-DE017C4C4D2D}" type="slidenum">
              <a:rPr lang="en-US"/>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506D0285-F147-4E9E-AE05-42E35F9F01AD}" type="datetime1">
              <a:rPr lang="en-US"/>
              <a:pPr/>
              <a:t>9/22/2011</a:t>
            </a:fld>
            <a:endParaRPr lang="en-US"/>
          </a:p>
        </p:txBody>
      </p:sp>
      <p:sp>
        <p:nvSpPr>
          <p:cNvPr id="3" name="Footer Placeholder 4"/>
          <p:cNvSpPr>
            <a:spLocks noGrp="1"/>
          </p:cNvSpPr>
          <p:nvPr>
            <p:ph type="ftr" sz="quarter" idx="11"/>
          </p:nvPr>
        </p:nvSpPr>
        <p:spPr/>
        <p:txBody>
          <a:bodyPr/>
          <a:lstStyle>
            <a:lvl1pPr>
              <a:defRPr/>
            </a:lvl1pPr>
          </a:lstStyle>
          <a:p>
            <a:endParaRPr lang="en-GB"/>
          </a:p>
        </p:txBody>
      </p:sp>
      <p:sp>
        <p:nvSpPr>
          <p:cNvPr id="4" name="Slide Number Placeholder 5"/>
          <p:cNvSpPr>
            <a:spLocks noGrp="1"/>
          </p:cNvSpPr>
          <p:nvPr>
            <p:ph type="sldNum" sz="quarter" idx="12"/>
          </p:nvPr>
        </p:nvSpPr>
        <p:spPr/>
        <p:txBody>
          <a:bodyPr/>
          <a:lstStyle>
            <a:lvl1pPr>
              <a:defRPr/>
            </a:lvl1pPr>
          </a:lstStyle>
          <a:p>
            <a:fld id="{27515B63-7550-4A11-84FB-1A65861328DC}" type="slidenum">
              <a:rPr lang="en-US"/>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40D2EE73-56DE-4306-B876-5B38C48BD3CB}" type="datetime1">
              <a:rPr lang="en-US"/>
              <a:pPr/>
              <a:t>9/22/2011</a:t>
            </a:fld>
            <a:endParaRPr lang="en-US"/>
          </a:p>
        </p:txBody>
      </p:sp>
      <p:sp>
        <p:nvSpPr>
          <p:cNvPr id="6" name="Footer Placeholder 4"/>
          <p:cNvSpPr>
            <a:spLocks noGrp="1"/>
          </p:cNvSpPr>
          <p:nvPr>
            <p:ph type="ftr" sz="quarter" idx="11"/>
          </p:nvPr>
        </p:nvSpPr>
        <p:spPr/>
        <p:txBody>
          <a:bodyPr/>
          <a:lstStyle>
            <a:lvl1pPr>
              <a:defRPr/>
            </a:lvl1pPr>
          </a:lstStyle>
          <a:p>
            <a:endParaRPr lang="en-GB"/>
          </a:p>
        </p:txBody>
      </p:sp>
      <p:sp>
        <p:nvSpPr>
          <p:cNvPr id="7" name="Slide Number Placeholder 5"/>
          <p:cNvSpPr>
            <a:spLocks noGrp="1"/>
          </p:cNvSpPr>
          <p:nvPr>
            <p:ph type="sldNum" sz="quarter" idx="12"/>
          </p:nvPr>
        </p:nvSpPr>
        <p:spPr/>
        <p:txBody>
          <a:bodyPr/>
          <a:lstStyle>
            <a:lvl1pPr>
              <a:defRPr/>
            </a:lvl1pPr>
          </a:lstStyle>
          <a:p>
            <a:fld id="{868C4BD2-A7C9-49DA-9D61-C9AD26B9E589}"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3" name="Immagine 5" descr="digoidunasmallicon.gif"/>
          <p:cNvPicPr>
            <a:picLocks noChangeAspect="1"/>
          </p:cNvPicPr>
          <p:nvPr userDrawn="1"/>
        </p:nvPicPr>
        <p:blipFill>
          <a:blip r:embed="rId2" cstate="print"/>
          <a:srcRect/>
          <a:stretch>
            <a:fillRect/>
          </a:stretch>
        </p:blipFill>
        <p:spPr bwMode="auto">
          <a:xfrm>
            <a:off x="3886200" y="6440488"/>
            <a:ext cx="1752600" cy="417512"/>
          </a:xfrm>
          <a:prstGeom prst="rect">
            <a:avLst/>
          </a:prstGeom>
          <a:noFill/>
          <a:ln w="9525">
            <a:noFill/>
            <a:miter lim="800000"/>
            <a:headEnd/>
            <a:tailEnd/>
          </a:ln>
        </p:spPr>
      </p:pic>
      <p:pic>
        <p:nvPicPr>
          <p:cNvPr id="4" name="Immagine 5" descr="digoidunasmallicon.gif"/>
          <p:cNvPicPr>
            <a:picLocks noChangeAspect="1"/>
          </p:cNvPicPr>
          <p:nvPr userDrawn="1"/>
        </p:nvPicPr>
        <p:blipFill>
          <a:blip r:embed="rId2" cstate="print"/>
          <a:srcRect/>
          <a:stretch>
            <a:fillRect/>
          </a:stretch>
        </p:blipFill>
        <p:spPr bwMode="auto">
          <a:xfrm>
            <a:off x="2133600" y="6440488"/>
            <a:ext cx="1752600" cy="417512"/>
          </a:xfrm>
          <a:prstGeom prst="rect">
            <a:avLst/>
          </a:prstGeom>
          <a:noFill/>
          <a:ln w="9525">
            <a:noFill/>
            <a:miter lim="800000"/>
            <a:headEnd/>
            <a:tailEnd/>
          </a:ln>
        </p:spPr>
      </p:pic>
      <p:pic>
        <p:nvPicPr>
          <p:cNvPr id="5" name="Immagine 5" descr="digoidunasmallicon.gif"/>
          <p:cNvPicPr>
            <a:picLocks noChangeAspect="1"/>
          </p:cNvPicPr>
          <p:nvPr userDrawn="1"/>
        </p:nvPicPr>
        <p:blipFill>
          <a:blip r:embed="rId2" cstate="print"/>
          <a:srcRect/>
          <a:stretch>
            <a:fillRect/>
          </a:stretch>
        </p:blipFill>
        <p:spPr bwMode="auto">
          <a:xfrm>
            <a:off x="0" y="6440488"/>
            <a:ext cx="1752600" cy="417512"/>
          </a:xfrm>
          <a:prstGeom prst="rect">
            <a:avLst/>
          </a:prstGeom>
          <a:noFill/>
          <a:ln w="9525">
            <a:noFill/>
            <a:miter lim="800000"/>
            <a:headEnd/>
            <a:tailEnd/>
          </a:ln>
        </p:spPr>
      </p:pic>
      <p:pic>
        <p:nvPicPr>
          <p:cNvPr id="6" name="Immagine 17" descr="digoidunasmallicon.gif"/>
          <p:cNvPicPr>
            <a:picLocks noChangeAspect="1"/>
          </p:cNvPicPr>
          <p:nvPr userDrawn="1"/>
        </p:nvPicPr>
        <p:blipFill>
          <a:blip r:embed="rId2" cstate="print"/>
          <a:srcRect/>
          <a:stretch>
            <a:fillRect/>
          </a:stretch>
        </p:blipFill>
        <p:spPr bwMode="auto">
          <a:xfrm>
            <a:off x="1295400" y="6440488"/>
            <a:ext cx="1752600" cy="417512"/>
          </a:xfrm>
          <a:prstGeom prst="rect">
            <a:avLst/>
          </a:prstGeom>
          <a:noFill/>
          <a:ln w="9525">
            <a:noFill/>
            <a:miter lim="800000"/>
            <a:headEnd/>
            <a:tailEnd/>
          </a:ln>
        </p:spPr>
      </p:pic>
      <p:sp>
        <p:nvSpPr>
          <p:cNvPr id="7" name="Text Placeholder 2"/>
          <p:cNvSpPr>
            <a:spLocks noGrp="1"/>
          </p:cNvSpPr>
          <p:nvPr userDrawn="1"/>
        </p:nvSpPr>
        <p:spPr>
          <a:xfrm>
            <a:off x="457200" y="1752600"/>
            <a:ext cx="8229600" cy="4525963"/>
          </a:xfrm>
          <a:prstGeom prst="rect">
            <a:avLst/>
          </a:prstGeom>
        </p:spPr>
        <p:txBody>
          <a:bodyPr>
            <a:normAutofit/>
          </a:bodyPr>
          <a:lstStyle/>
          <a:p>
            <a:pPr marL="342900" indent="-342900">
              <a:spcBef>
                <a:spcPct val="20000"/>
              </a:spcBef>
              <a:buFont typeface="Arial" charset="0"/>
              <a:buNone/>
            </a:pPr>
            <a:endParaRPr lang="en-GB" sz="3200">
              <a:solidFill>
                <a:srgbClr val="404040"/>
              </a:solidFill>
              <a:latin typeface="Calibri" charset="0"/>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8" name="Date Placeholder 3"/>
          <p:cNvSpPr>
            <a:spLocks noGrp="1"/>
          </p:cNvSpPr>
          <p:nvPr>
            <p:ph type="dt" sz="half" idx="10"/>
          </p:nvPr>
        </p:nvSpPr>
        <p:spPr/>
        <p:txBody>
          <a:bodyPr/>
          <a:lstStyle>
            <a:lvl1pPr>
              <a:defRPr/>
            </a:lvl1pPr>
          </a:lstStyle>
          <a:p>
            <a:fld id="{AD34CECD-2494-48B8-A3D1-30CF514B83BF}" type="datetime1">
              <a:rPr lang="en-US"/>
              <a:pPr/>
              <a:t>9/22/2011</a:t>
            </a:fld>
            <a:endParaRPr lang="en-US"/>
          </a:p>
        </p:txBody>
      </p:sp>
      <p:sp>
        <p:nvSpPr>
          <p:cNvPr id="9" name="Footer Placeholder 4"/>
          <p:cNvSpPr>
            <a:spLocks noGrp="1"/>
          </p:cNvSpPr>
          <p:nvPr>
            <p:ph type="ftr" sz="quarter" idx="11"/>
          </p:nvPr>
        </p:nvSpPr>
        <p:spPr/>
        <p:txBody>
          <a:bodyPr/>
          <a:lstStyle>
            <a:lvl1pPr>
              <a:defRPr/>
            </a:lvl1pPr>
          </a:lstStyle>
          <a:p>
            <a:endParaRPr lang="en-GB"/>
          </a:p>
        </p:txBody>
      </p:sp>
      <p:sp>
        <p:nvSpPr>
          <p:cNvPr id="10" name="Slide Number Placeholder 5"/>
          <p:cNvSpPr>
            <a:spLocks noGrp="1"/>
          </p:cNvSpPr>
          <p:nvPr>
            <p:ph type="sldNum" sz="quarter" idx="12"/>
          </p:nvPr>
        </p:nvSpPr>
        <p:spPr/>
        <p:txBody>
          <a:bodyPr/>
          <a:lstStyle>
            <a:lvl1pPr>
              <a:defRPr/>
            </a:lvl1pPr>
          </a:lstStyle>
          <a:p>
            <a:fld id="{B552DD2C-11C8-4A9E-A4B6-7C8E1AF2EDCC}" type="slidenum">
              <a:rPr lang="en-US"/>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A9FBEECA-6BCE-47F4-9429-935A4E68FEFE}" type="datetime1">
              <a:rPr lang="en-US"/>
              <a:pPr/>
              <a:t>9/22/2011</a:t>
            </a:fld>
            <a:endParaRPr lang="en-US"/>
          </a:p>
        </p:txBody>
      </p:sp>
      <p:sp>
        <p:nvSpPr>
          <p:cNvPr id="6" name="Footer Placeholder 4"/>
          <p:cNvSpPr>
            <a:spLocks noGrp="1"/>
          </p:cNvSpPr>
          <p:nvPr>
            <p:ph type="ftr" sz="quarter" idx="11"/>
          </p:nvPr>
        </p:nvSpPr>
        <p:spPr/>
        <p:txBody>
          <a:bodyPr/>
          <a:lstStyle>
            <a:lvl1pPr>
              <a:defRPr/>
            </a:lvl1pPr>
          </a:lstStyle>
          <a:p>
            <a:endParaRPr lang="en-GB"/>
          </a:p>
        </p:txBody>
      </p:sp>
      <p:sp>
        <p:nvSpPr>
          <p:cNvPr id="7" name="Slide Number Placeholder 5"/>
          <p:cNvSpPr>
            <a:spLocks noGrp="1"/>
          </p:cNvSpPr>
          <p:nvPr>
            <p:ph type="sldNum" sz="quarter" idx="12"/>
          </p:nvPr>
        </p:nvSpPr>
        <p:spPr/>
        <p:txBody>
          <a:bodyPr/>
          <a:lstStyle>
            <a:lvl1pPr>
              <a:defRPr/>
            </a:lvl1pPr>
          </a:lstStyle>
          <a:p>
            <a:fld id="{121E8D4E-0C9F-4A35-8218-393282EA8576}" type="slidenum">
              <a:rPr lang="en-US"/>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BE3EF932-F9D4-41C2-9FE4-9D776D79B367}" type="datetime1">
              <a:rPr lang="en-US"/>
              <a:pPr/>
              <a:t>9/22/2011</a:t>
            </a:fld>
            <a:endParaRPr lang="en-US"/>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23F837F5-660F-466D-9231-D8BA4134E2FA}" type="slidenum">
              <a:rPr lang="en-US"/>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7363D3E9-E644-41AD-A09F-407F8C9A839C}" type="datetime1">
              <a:rPr lang="en-US"/>
              <a:pPr/>
              <a:t>9/22/2011</a:t>
            </a:fld>
            <a:endParaRPr lang="en-US"/>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4F4B5B5F-CB74-48EC-AF4E-ED91949308AF}"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78A8095E-349B-4340-B39C-4B8001F268CB}" type="datetime1">
              <a:rPr lang="en-US"/>
              <a:pPr/>
              <a:t>9/22/2011</a:t>
            </a:fld>
            <a:endParaRPr lang="en-US"/>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1DC498DA-9FFC-408E-BDE5-9A7CF156AD42}"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75426930-89C3-4D40-B782-54B8640A114D}" type="datetime1">
              <a:rPr lang="en-US"/>
              <a:pPr/>
              <a:t>9/22/2011</a:t>
            </a:fld>
            <a:endParaRPr lang="en-US"/>
          </a:p>
        </p:txBody>
      </p:sp>
      <p:sp>
        <p:nvSpPr>
          <p:cNvPr id="6" name="Footer Placeholder 4"/>
          <p:cNvSpPr>
            <a:spLocks noGrp="1"/>
          </p:cNvSpPr>
          <p:nvPr>
            <p:ph type="ftr" sz="quarter" idx="11"/>
          </p:nvPr>
        </p:nvSpPr>
        <p:spPr/>
        <p:txBody>
          <a:bodyPr/>
          <a:lstStyle>
            <a:lvl1pPr>
              <a:defRPr/>
            </a:lvl1pPr>
          </a:lstStyle>
          <a:p>
            <a:endParaRPr lang="en-GB"/>
          </a:p>
        </p:txBody>
      </p:sp>
      <p:sp>
        <p:nvSpPr>
          <p:cNvPr id="7" name="Slide Number Placeholder 5"/>
          <p:cNvSpPr>
            <a:spLocks noGrp="1"/>
          </p:cNvSpPr>
          <p:nvPr>
            <p:ph type="sldNum" sz="quarter" idx="12"/>
          </p:nvPr>
        </p:nvSpPr>
        <p:spPr/>
        <p:txBody>
          <a:bodyPr/>
          <a:lstStyle>
            <a:lvl1pPr>
              <a:defRPr/>
            </a:lvl1pPr>
          </a:lstStyle>
          <a:p>
            <a:fld id="{8C24D559-DC54-461C-9EC1-2F4C1582FBB7}"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EEFE128F-4AC5-4A41-99DA-ED917623A846}" type="datetime1">
              <a:rPr lang="en-US"/>
              <a:pPr/>
              <a:t>9/22/2011</a:t>
            </a:fld>
            <a:endParaRPr lang="en-US"/>
          </a:p>
        </p:txBody>
      </p:sp>
      <p:sp>
        <p:nvSpPr>
          <p:cNvPr id="8" name="Footer Placeholder 4"/>
          <p:cNvSpPr>
            <a:spLocks noGrp="1"/>
          </p:cNvSpPr>
          <p:nvPr>
            <p:ph type="ftr" sz="quarter" idx="11"/>
          </p:nvPr>
        </p:nvSpPr>
        <p:spPr/>
        <p:txBody>
          <a:bodyPr/>
          <a:lstStyle>
            <a:lvl1pPr>
              <a:defRPr/>
            </a:lvl1pPr>
          </a:lstStyle>
          <a:p>
            <a:endParaRPr lang="en-GB"/>
          </a:p>
        </p:txBody>
      </p:sp>
      <p:sp>
        <p:nvSpPr>
          <p:cNvPr id="9" name="Slide Number Placeholder 5"/>
          <p:cNvSpPr>
            <a:spLocks noGrp="1"/>
          </p:cNvSpPr>
          <p:nvPr>
            <p:ph type="sldNum" sz="quarter" idx="12"/>
          </p:nvPr>
        </p:nvSpPr>
        <p:spPr/>
        <p:txBody>
          <a:bodyPr/>
          <a:lstStyle>
            <a:lvl1pPr>
              <a:defRPr/>
            </a:lvl1pPr>
          </a:lstStyle>
          <a:p>
            <a:fld id="{5B29CED2-D2ED-4C06-A570-2619A4D4C384}"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5D8FAF94-A3F9-40E0-B290-2604FFE08A2B}" type="datetime1">
              <a:rPr lang="en-US"/>
              <a:pPr/>
              <a:t>9/22/2011</a:t>
            </a:fld>
            <a:endParaRPr lang="en-US"/>
          </a:p>
        </p:txBody>
      </p:sp>
      <p:sp>
        <p:nvSpPr>
          <p:cNvPr id="4" name="Footer Placeholder 4"/>
          <p:cNvSpPr>
            <a:spLocks noGrp="1"/>
          </p:cNvSpPr>
          <p:nvPr>
            <p:ph type="ftr" sz="quarter" idx="11"/>
          </p:nvPr>
        </p:nvSpPr>
        <p:spPr/>
        <p:txBody>
          <a:bodyPr/>
          <a:lstStyle>
            <a:lvl1pPr>
              <a:defRPr/>
            </a:lvl1pPr>
          </a:lstStyle>
          <a:p>
            <a:endParaRPr lang="en-GB"/>
          </a:p>
        </p:txBody>
      </p:sp>
      <p:sp>
        <p:nvSpPr>
          <p:cNvPr id="5" name="Slide Number Placeholder 5"/>
          <p:cNvSpPr>
            <a:spLocks noGrp="1"/>
          </p:cNvSpPr>
          <p:nvPr>
            <p:ph type="sldNum" sz="quarter" idx="12"/>
          </p:nvPr>
        </p:nvSpPr>
        <p:spPr/>
        <p:txBody>
          <a:bodyPr/>
          <a:lstStyle>
            <a:lvl1pPr>
              <a:defRPr/>
            </a:lvl1pPr>
          </a:lstStyle>
          <a:p>
            <a:fld id="{C23298D8-C7DB-42C3-A2FF-6CE61300FEB1}"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3D00C458-B1BF-46C8-850D-78FE9580F28E}" type="datetime1">
              <a:rPr lang="en-US"/>
              <a:pPr/>
              <a:t>9/22/2011</a:t>
            </a:fld>
            <a:endParaRPr lang="en-US"/>
          </a:p>
        </p:txBody>
      </p:sp>
      <p:sp>
        <p:nvSpPr>
          <p:cNvPr id="3" name="Footer Placeholder 4"/>
          <p:cNvSpPr>
            <a:spLocks noGrp="1"/>
          </p:cNvSpPr>
          <p:nvPr>
            <p:ph type="ftr" sz="quarter" idx="11"/>
          </p:nvPr>
        </p:nvSpPr>
        <p:spPr/>
        <p:txBody>
          <a:bodyPr/>
          <a:lstStyle>
            <a:lvl1pPr>
              <a:defRPr/>
            </a:lvl1pPr>
          </a:lstStyle>
          <a:p>
            <a:endParaRPr lang="en-GB"/>
          </a:p>
        </p:txBody>
      </p:sp>
      <p:sp>
        <p:nvSpPr>
          <p:cNvPr id="4" name="Slide Number Placeholder 5"/>
          <p:cNvSpPr>
            <a:spLocks noGrp="1"/>
          </p:cNvSpPr>
          <p:nvPr>
            <p:ph type="sldNum" sz="quarter" idx="12"/>
          </p:nvPr>
        </p:nvSpPr>
        <p:spPr/>
        <p:txBody>
          <a:bodyPr/>
          <a:lstStyle>
            <a:lvl1pPr>
              <a:defRPr/>
            </a:lvl1pPr>
          </a:lstStyle>
          <a:p>
            <a:fld id="{E1F352AE-1019-4AA6-B533-D366951A109F}"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DF0EE9E4-658F-40BC-A9CA-C745B36EF0CC}" type="datetime1">
              <a:rPr lang="en-US"/>
              <a:pPr/>
              <a:t>9/22/2011</a:t>
            </a:fld>
            <a:endParaRPr lang="en-US"/>
          </a:p>
        </p:txBody>
      </p:sp>
      <p:sp>
        <p:nvSpPr>
          <p:cNvPr id="6" name="Footer Placeholder 4"/>
          <p:cNvSpPr>
            <a:spLocks noGrp="1"/>
          </p:cNvSpPr>
          <p:nvPr>
            <p:ph type="ftr" sz="quarter" idx="11"/>
          </p:nvPr>
        </p:nvSpPr>
        <p:spPr/>
        <p:txBody>
          <a:bodyPr/>
          <a:lstStyle>
            <a:lvl1pPr>
              <a:defRPr/>
            </a:lvl1pPr>
          </a:lstStyle>
          <a:p>
            <a:endParaRPr lang="en-GB"/>
          </a:p>
        </p:txBody>
      </p:sp>
      <p:sp>
        <p:nvSpPr>
          <p:cNvPr id="7" name="Slide Number Placeholder 5"/>
          <p:cNvSpPr>
            <a:spLocks noGrp="1"/>
          </p:cNvSpPr>
          <p:nvPr>
            <p:ph type="sldNum" sz="quarter" idx="12"/>
          </p:nvPr>
        </p:nvSpPr>
        <p:spPr/>
        <p:txBody>
          <a:bodyPr/>
          <a:lstStyle>
            <a:lvl1pPr>
              <a:defRPr/>
            </a:lvl1pPr>
          </a:lstStyle>
          <a:p>
            <a:fld id="{28D0543F-C7D7-49F1-980B-63B1D6DC713B}"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2E1B5BC3-9EC6-4EC9-AF2C-8AAB8A13B603}" type="datetime1">
              <a:rPr lang="en-US"/>
              <a:pPr/>
              <a:t>9/22/2011</a:t>
            </a:fld>
            <a:endParaRPr lang="en-US"/>
          </a:p>
        </p:txBody>
      </p:sp>
      <p:sp>
        <p:nvSpPr>
          <p:cNvPr id="6" name="Footer Placeholder 4"/>
          <p:cNvSpPr>
            <a:spLocks noGrp="1"/>
          </p:cNvSpPr>
          <p:nvPr>
            <p:ph type="ftr" sz="quarter" idx="11"/>
          </p:nvPr>
        </p:nvSpPr>
        <p:spPr/>
        <p:txBody>
          <a:bodyPr/>
          <a:lstStyle>
            <a:lvl1pPr>
              <a:defRPr/>
            </a:lvl1pPr>
          </a:lstStyle>
          <a:p>
            <a:endParaRPr lang="en-GB"/>
          </a:p>
        </p:txBody>
      </p:sp>
      <p:sp>
        <p:nvSpPr>
          <p:cNvPr id="7" name="Slide Number Placeholder 5"/>
          <p:cNvSpPr>
            <a:spLocks noGrp="1"/>
          </p:cNvSpPr>
          <p:nvPr>
            <p:ph type="sldNum" sz="quarter" idx="12"/>
          </p:nvPr>
        </p:nvSpPr>
        <p:spPr/>
        <p:txBody>
          <a:bodyPr/>
          <a:lstStyle>
            <a:lvl1pPr>
              <a:defRPr/>
            </a:lvl1pPr>
          </a:lstStyle>
          <a:p>
            <a:fld id="{6E3C2362-79C3-48E3-9CE0-A76F9B5964D0}"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7" name="Titolo 1"/>
          <p:cNvSpPr txBox="1">
            <a:spLocks/>
          </p:cNvSpPr>
          <p:nvPr userDrawn="1"/>
        </p:nvSpPr>
        <p:spPr>
          <a:xfrm>
            <a:off x="0" y="0"/>
            <a:ext cx="9144000" cy="1417638"/>
          </a:xfrm>
          <a:prstGeom prst="rect">
            <a:avLst/>
          </a:prstGeom>
          <a:solidFill>
            <a:schemeClr val="tx1">
              <a:lumMod val="65000"/>
              <a:lumOff val="35000"/>
            </a:schemeClr>
          </a:solidFill>
        </p:spPr>
        <p:txBody>
          <a:bodyPr>
            <a:normAutofit/>
          </a:bodyPr>
          <a:lstStyle/>
          <a:p>
            <a:pPr algn="ctr"/>
            <a:endParaRPr lang="it-IT" sz="4400">
              <a:solidFill>
                <a:schemeClr val="bg1"/>
              </a:solidFill>
              <a:latin typeface="Calibri" charset="0"/>
            </a:endParaRPr>
          </a:p>
        </p:txBody>
      </p:sp>
      <p:sp>
        <p:nvSpPr>
          <p:cNvPr id="1027" name="Title Placeholder 1"/>
          <p:cNvSpPr>
            <a:spLocks noGrp="1"/>
          </p:cNvSpPr>
          <p:nvPr>
            <p:ph type="title"/>
          </p:nvPr>
        </p:nvSpPr>
        <p:spPr bwMode="auto">
          <a:xfrm>
            <a:off x="457200" y="198438"/>
            <a:ext cx="8229600" cy="8683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defRPr>
            </a:lvl1pPr>
          </a:lstStyle>
          <a:p>
            <a:fld id="{1E518825-05BC-473F-8C72-6066E2CD7A30}" type="datetime1">
              <a:rPr lang="en-US"/>
              <a:pPr/>
              <a:t>9/22/2011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charset="0"/>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fld id="{EBD1A10A-4C7B-4C08-847D-3F2ABAF89461}" type="slidenum">
              <a:rPr lang="en-US"/>
              <a:pPr/>
              <a:t>‹#›</a:t>
            </a:fld>
            <a:endParaRPr lang="en-US"/>
          </a:p>
        </p:txBody>
      </p:sp>
      <p:sp>
        <p:nvSpPr>
          <p:cNvPr id="8" name="Rettangolo 3"/>
          <p:cNvSpPr/>
          <p:nvPr userDrawn="1"/>
        </p:nvSpPr>
        <p:spPr>
          <a:xfrm>
            <a:off x="0" y="1400175"/>
            <a:ext cx="9144000" cy="152400"/>
          </a:xfrm>
          <a:prstGeom prst="rect">
            <a:avLst/>
          </a:prstGeom>
          <a:solidFill>
            <a:schemeClr val="accent6"/>
          </a:solidFill>
          <a:ln w="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it-IT">
              <a:solidFill>
                <a:srgbClr val="FFFFFF"/>
              </a:solidFill>
              <a:ea typeface="ＭＳ Ｐゴシック" charset="-128"/>
            </a:endParaRPr>
          </a:p>
        </p:txBody>
      </p:sp>
      <p:pic>
        <p:nvPicPr>
          <p:cNvPr id="1032" name="Immagine 5" descr="digoidunasmallicon.gif"/>
          <p:cNvPicPr>
            <a:picLocks noChangeAspect="1"/>
          </p:cNvPicPr>
          <p:nvPr userDrawn="1"/>
        </p:nvPicPr>
        <p:blipFill>
          <a:blip r:embed="rId13" cstate="print"/>
          <a:srcRect/>
          <a:stretch>
            <a:fillRect/>
          </a:stretch>
        </p:blipFill>
        <p:spPr bwMode="auto">
          <a:xfrm>
            <a:off x="7391400" y="6440488"/>
            <a:ext cx="1752600" cy="417512"/>
          </a:xfrm>
          <a:prstGeom prst="rect">
            <a:avLst/>
          </a:prstGeom>
          <a:noFill/>
          <a:ln w="9525">
            <a:noFill/>
            <a:miter lim="800000"/>
            <a:headEnd/>
            <a:tailEnd/>
          </a:ln>
        </p:spPr>
      </p:pic>
      <p:pic>
        <p:nvPicPr>
          <p:cNvPr id="1033" name="Immagine 5" descr="digoidunasmallicon.gif"/>
          <p:cNvPicPr>
            <a:picLocks noChangeAspect="1"/>
          </p:cNvPicPr>
          <p:nvPr userDrawn="1"/>
        </p:nvPicPr>
        <p:blipFill>
          <a:blip r:embed="rId13" cstate="print"/>
          <a:srcRect/>
          <a:stretch>
            <a:fillRect/>
          </a:stretch>
        </p:blipFill>
        <p:spPr bwMode="auto">
          <a:xfrm>
            <a:off x="5638800" y="6440488"/>
            <a:ext cx="1752600" cy="417512"/>
          </a:xfrm>
          <a:prstGeom prst="rect">
            <a:avLst/>
          </a:prstGeom>
          <a:noFill/>
          <a:ln w="9525">
            <a:noFill/>
            <a:miter lim="800000"/>
            <a:headEnd/>
            <a:tailEnd/>
          </a:ln>
        </p:spPr>
      </p:pic>
      <p:pic>
        <p:nvPicPr>
          <p:cNvPr id="1034" name="Immagine 5" descr="digoidunasmallicon.gif"/>
          <p:cNvPicPr>
            <a:picLocks noChangeAspect="1"/>
          </p:cNvPicPr>
          <p:nvPr userDrawn="1"/>
        </p:nvPicPr>
        <p:blipFill>
          <a:blip r:embed="rId13" cstate="print"/>
          <a:srcRect/>
          <a:stretch>
            <a:fillRect/>
          </a:stretch>
        </p:blipFill>
        <p:spPr bwMode="auto">
          <a:xfrm>
            <a:off x="3886200" y="6440488"/>
            <a:ext cx="1752600" cy="417512"/>
          </a:xfrm>
          <a:prstGeom prst="rect">
            <a:avLst/>
          </a:prstGeom>
          <a:noFill/>
          <a:ln w="9525">
            <a:noFill/>
            <a:miter lim="800000"/>
            <a:headEnd/>
            <a:tailEnd/>
          </a:ln>
        </p:spPr>
      </p:pic>
      <p:pic>
        <p:nvPicPr>
          <p:cNvPr id="1035" name="Immagine 5" descr="digoidunasmallicon.gif"/>
          <p:cNvPicPr>
            <a:picLocks noChangeAspect="1"/>
          </p:cNvPicPr>
          <p:nvPr userDrawn="1"/>
        </p:nvPicPr>
        <p:blipFill>
          <a:blip r:embed="rId13" cstate="print"/>
          <a:srcRect/>
          <a:stretch>
            <a:fillRect/>
          </a:stretch>
        </p:blipFill>
        <p:spPr bwMode="auto">
          <a:xfrm>
            <a:off x="0" y="6440488"/>
            <a:ext cx="1752600" cy="417512"/>
          </a:xfrm>
          <a:prstGeom prst="rect">
            <a:avLst/>
          </a:prstGeom>
          <a:noFill/>
          <a:ln w="9525">
            <a:noFill/>
            <a:miter lim="800000"/>
            <a:headEnd/>
            <a:tailEnd/>
          </a:ln>
        </p:spPr>
      </p:pic>
      <p:pic>
        <p:nvPicPr>
          <p:cNvPr id="1036" name="Immagine 5" descr="digoidunasmallicon.gif"/>
          <p:cNvPicPr>
            <a:picLocks noChangeAspect="1"/>
          </p:cNvPicPr>
          <p:nvPr userDrawn="1"/>
        </p:nvPicPr>
        <p:blipFill>
          <a:blip r:embed="rId13" cstate="print"/>
          <a:srcRect/>
          <a:stretch>
            <a:fillRect/>
          </a:stretch>
        </p:blipFill>
        <p:spPr bwMode="auto">
          <a:xfrm>
            <a:off x="1295400" y="6440488"/>
            <a:ext cx="1752600" cy="417512"/>
          </a:xfrm>
          <a:prstGeom prst="rect">
            <a:avLst/>
          </a:prstGeom>
          <a:noFill/>
          <a:ln w="9525">
            <a:noFill/>
            <a:miter lim="800000"/>
            <a:headEnd/>
            <a:tailEnd/>
          </a:ln>
        </p:spPr>
      </p:pic>
      <p:pic>
        <p:nvPicPr>
          <p:cNvPr id="1037" name="Immagine 5" descr="digoidunasmallicon.gif"/>
          <p:cNvPicPr>
            <a:picLocks noChangeAspect="1"/>
          </p:cNvPicPr>
          <p:nvPr userDrawn="1"/>
        </p:nvPicPr>
        <p:blipFill>
          <a:blip r:embed="rId13" cstate="print"/>
          <a:srcRect/>
          <a:stretch>
            <a:fillRect/>
          </a:stretch>
        </p:blipFill>
        <p:spPr bwMode="auto">
          <a:xfrm>
            <a:off x="2133600" y="6440488"/>
            <a:ext cx="1752600" cy="417512"/>
          </a:xfrm>
          <a:prstGeom prst="rect">
            <a:avLst/>
          </a:prstGeom>
          <a:noFill/>
          <a:ln w="9525">
            <a:noFill/>
            <a:miter lim="800000"/>
            <a:headEnd/>
            <a:tailEnd/>
          </a:ln>
        </p:spPr>
      </p:pic>
      <p:sp>
        <p:nvSpPr>
          <p:cNvPr id="1038"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3600" kern="1200">
          <a:solidFill>
            <a:schemeClr val="bg1"/>
          </a:solidFill>
          <a:latin typeface="+mj-lt"/>
          <a:ea typeface="ＭＳ Ｐゴシック" charset="-128"/>
          <a:cs typeface="ＭＳ Ｐゴシック" charset="-128"/>
        </a:defRPr>
      </a:lvl1pPr>
      <a:lvl2pPr algn="ctr" rtl="0" eaLnBrk="0" fontAlgn="base" hangingPunct="0">
        <a:spcBef>
          <a:spcPct val="0"/>
        </a:spcBef>
        <a:spcAft>
          <a:spcPct val="0"/>
        </a:spcAft>
        <a:defRPr sz="3600">
          <a:solidFill>
            <a:schemeClr val="bg1"/>
          </a:solidFill>
          <a:latin typeface="Calibri" charset="0"/>
          <a:ea typeface="ＭＳ Ｐゴシック" charset="-128"/>
          <a:cs typeface="ＭＳ Ｐゴシック" charset="-128"/>
        </a:defRPr>
      </a:lvl2pPr>
      <a:lvl3pPr algn="ctr" rtl="0" eaLnBrk="0" fontAlgn="base" hangingPunct="0">
        <a:spcBef>
          <a:spcPct val="0"/>
        </a:spcBef>
        <a:spcAft>
          <a:spcPct val="0"/>
        </a:spcAft>
        <a:defRPr sz="3600">
          <a:solidFill>
            <a:schemeClr val="bg1"/>
          </a:solidFill>
          <a:latin typeface="Calibri" charset="0"/>
          <a:ea typeface="ＭＳ Ｐゴシック" charset="-128"/>
          <a:cs typeface="ＭＳ Ｐゴシック" charset="-128"/>
        </a:defRPr>
      </a:lvl3pPr>
      <a:lvl4pPr algn="ctr" rtl="0" eaLnBrk="0" fontAlgn="base" hangingPunct="0">
        <a:spcBef>
          <a:spcPct val="0"/>
        </a:spcBef>
        <a:spcAft>
          <a:spcPct val="0"/>
        </a:spcAft>
        <a:defRPr sz="3600">
          <a:solidFill>
            <a:schemeClr val="bg1"/>
          </a:solidFill>
          <a:latin typeface="Calibri" charset="0"/>
          <a:ea typeface="ＭＳ Ｐゴシック" charset="-128"/>
          <a:cs typeface="ＭＳ Ｐゴシック" charset="-128"/>
        </a:defRPr>
      </a:lvl4pPr>
      <a:lvl5pPr algn="ctr" rtl="0" eaLnBrk="0" fontAlgn="base" hangingPunct="0">
        <a:spcBef>
          <a:spcPct val="0"/>
        </a:spcBef>
        <a:spcAft>
          <a:spcPct val="0"/>
        </a:spcAft>
        <a:defRPr sz="3600">
          <a:solidFill>
            <a:schemeClr val="bg1"/>
          </a:solidFill>
          <a:latin typeface="Calibri" charset="0"/>
          <a:ea typeface="ＭＳ Ｐゴシック" charset="-128"/>
          <a:cs typeface="ＭＳ Ｐゴシック" charset="-128"/>
        </a:defRPr>
      </a:lvl5pPr>
      <a:lvl6pPr marL="457200" algn="ctr" rtl="0" fontAlgn="base">
        <a:spcBef>
          <a:spcPct val="0"/>
        </a:spcBef>
        <a:spcAft>
          <a:spcPct val="0"/>
        </a:spcAft>
        <a:defRPr sz="3600">
          <a:solidFill>
            <a:schemeClr val="bg1"/>
          </a:solidFill>
          <a:latin typeface="Calibri" charset="0"/>
          <a:ea typeface="ＭＳ Ｐゴシック" charset="-128"/>
        </a:defRPr>
      </a:lvl6pPr>
      <a:lvl7pPr marL="914400" algn="ctr" rtl="0" fontAlgn="base">
        <a:spcBef>
          <a:spcPct val="0"/>
        </a:spcBef>
        <a:spcAft>
          <a:spcPct val="0"/>
        </a:spcAft>
        <a:defRPr sz="3600">
          <a:solidFill>
            <a:schemeClr val="bg1"/>
          </a:solidFill>
          <a:latin typeface="Calibri" charset="0"/>
          <a:ea typeface="ＭＳ Ｐゴシック" charset="-128"/>
        </a:defRPr>
      </a:lvl7pPr>
      <a:lvl8pPr marL="1371600" algn="ctr" rtl="0" fontAlgn="base">
        <a:spcBef>
          <a:spcPct val="0"/>
        </a:spcBef>
        <a:spcAft>
          <a:spcPct val="0"/>
        </a:spcAft>
        <a:defRPr sz="3600">
          <a:solidFill>
            <a:schemeClr val="bg1"/>
          </a:solidFill>
          <a:latin typeface="Calibri" charset="0"/>
          <a:ea typeface="ＭＳ Ｐゴシック" charset="-128"/>
        </a:defRPr>
      </a:lvl8pPr>
      <a:lvl9pPr marL="1828800" algn="ctr" rtl="0" fontAlgn="base">
        <a:spcBef>
          <a:spcPct val="0"/>
        </a:spcBef>
        <a:spcAft>
          <a:spcPct val="0"/>
        </a:spcAft>
        <a:defRPr sz="3600">
          <a:solidFill>
            <a:schemeClr val="bg1"/>
          </a:solidFill>
          <a:latin typeface="Calibri" charset="0"/>
          <a:ea typeface="ＭＳ Ｐゴシック" charset="-128"/>
        </a:defRPr>
      </a:lvl9pPr>
    </p:titleStyle>
    <p:bodyStyle>
      <a:lvl1pPr marL="342900" indent="-342900" algn="l" rtl="0" eaLnBrk="0" fontAlgn="base" hangingPunct="0">
        <a:spcBef>
          <a:spcPct val="20000"/>
        </a:spcBef>
        <a:spcAft>
          <a:spcPct val="0"/>
        </a:spcAft>
        <a:buFont typeface="Arial" charset="0"/>
        <a:buChar char="•"/>
        <a:defRPr sz="3200" kern="1200">
          <a:solidFill>
            <a:srgbClr val="404040"/>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Font typeface="Arial" charset="0"/>
        <a:buChar char="–"/>
        <a:defRPr sz="2800" kern="1200">
          <a:solidFill>
            <a:srgbClr val="404040"/>
          </a:solidFill>
          <a:latin typeface="+mn-lt"/>
          <a:ea typeface="ＭＳ Ｐゴシック" charset="-128"/>
          <a:cs typeface="+mn-cs"/>
        </a:defRPr>
      </a:lvl2pPr>
      <a:lvl3pPr marL="1143000" indent="-228600" algn="l" rtl="0" eaLnBrk="0" fontAlgn="base" hangingPunct="0">
        <a:spcBef>
          <a:spcPct val="20000"/>
        </a:spcBef>
        <a:spcAft>
          <a:spcPct val="0"/>
        </a:spcAft>
        <a:buFont typeface="Arial" charset="0"/>
        <a:buChar char="•"/>
        <a:defRPr sz="2400" kern="1200">
          <a:solidFill>
            <a:srgbClr val="595959"/>
          </a:solidFill>
          <a:latin typeface="+mn-lt"/>
          <a:ea typeface="ＭＳ Ｐゴシック" charset="-128"/>
          <a:cs typeface="+mn-cs"/>
        </a:defRPr>
      </a:lvl3pPr>
      <a:lvl4pPr marL="1600200" indent="-228600" algn="l" rtl="0" eaLnBrk="0" fontAlgn="base" hangingPunct="0">
        <a:spcBef>
          <a:spcPct val="20000"/>
        </a:spcBef>
        <a:spcAft>
          <a:spcPct val="0"/>
        </a:spcAft>
        <a:buFont typeface="Arial" charset="0"/>
        <a:buChar char="–"/>
        <a:defRPr sz="2000" kern="1200">
          <a:solidFill>
            <a:srgbClr val="595959"/>
          </a:solidFill>
          <a:latin typeface="+mn-lt"/>
          <a:ea typeface="ＭＳ Ｐゴシック" charset="-128"/>
          <a:cs typeface="+mn-cs"/>
        </a:defRPr>
      </a:lvl4pPr>
      <a:lvl5pPr marL="2057400" indent="-228600" algn="l" rtl="0" eaLnBrk="0" fontAlgn="base" hangingPunct="0">
        <a:spcBef>
          <a:spcPct val="20000"/>
        </a:spcBef>
        <a:spcAft>
          <a:spcPct val="0"/>
        </a:spcAft>
        <a:buFont typeface="Arial" charset="0"/>
        <a:buChar char="»"/>
        <a:defRPr sz="2000" kern="1200">
          <a:solidFill>
            <a:srgbClr val="595959"/>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7" name="Titolo 1"/>
          <p:cNvSpPr txBox="1">
            <a:spLocks/>
          </p:cNvSpPr>
          <p:nvPr userDrawn="1"/>
        </p:nvSpPr>
        <p:spPr>
          <a:xfrm>
            <a:off x="0" y="0"/>
            <a:ext cx="9144000" cy="1417638"/>
          </a:xfrm>
          <a:prstGeom prst="rect">
            <a:avLst/>
          </a:prstGeom>
          <a:solidFill>
            <a:schemeClr val="tx1">
              <a:lumMod val="65000"/>
              <a:lumOff val="35000"/>
            </a:schemeClr>
          </a:solidFill>
        </p:spPr>
        <p:txBody>
          <a:bodyPr>
            <a:normAutofit/>
          </a:bodyPr>
          <a:lstStyle/>
          <a:p>
            <a:pPr algn="ctr"/>
            <a:endParaRPr lang="it-IT" sz="4400">
              <a:solidFill>
                <a:schemeClr val="bg1"/>
              </a:solidFill>
              <a:latin typeface="Calibri" charset="0"/>
            </a:endParaRPr>
          </a:p>
        </p:txBody>
      </p:sp>
      <p:sp>
        <p:nvSpPr>
          <p:cNvPr id="13315" name="Title Placeholder 1"/>
          <p:cNvSpPr>
            <a:spLocks noGrp="1"/>
          </p:cNvSpPr>
          <p:nvPr>
            <p:ph type="title"/>
          </p:nvPr>
        </p:nvSpPr>
        <p:spPr bwMode="auto">
          <a:xfrm>
            <a:off x="457200" y="198438"/>
            <a:ext cx="8229600" cy="8683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defRPr>
            </a:lvl1pPr>
          </a:lstStyle>
          <a:p>
            <a:fld id="{4AC7E737-CF26-4A7C-A58D-329C226C1800}" type="datetime1">
              <a:rPr lang="en-US"/>
              <a:pPr/>
              <a:t>9/22/2011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charset="0"/>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fld id="{51425C09-9105-447C-98D4-229F2FF45FAD}" type="slidenum">
              <a:rPr lang="en-US"/>
              <a:pPr/>
              <a:t>‹#›</a:t>
            </a:fld>
            <a:endParaRPr lang="en-US"/>
          </a:p>
        </p:txBody>
      </p:sp>
      <p:sp>
        <p:nvSpPr>
          <p:cNvPr id="8" name="Rettangolo 3"/>
          <p:cNvSpPr/>
          <p:nvPr userDrawn="1"/>
        </p:nvSpPr>
        <p:spPr>
          <a:xfrm>
            <a:off x="0" y="1400175"/>
            <a:ext cx="9144000" cy="152400"/>
          </a:xfrm>
          <a:prstGeom prst="rect">
            <a:avLst/>
          </a:prstGeom>
          <a:solidFill>
            <a:schemeClr val="accent6"/>
          </a:solidFill>
          <a:ln w="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it-IT">
              <a:solidFill>
                <a:srgbClr val="FFFFFF"/>
              </a:solidFill>
              <a:ea typeface="ＭＳ Ｐゴシック" charset="-128"/>
            </a:endParaRPr>
          </a:p>
        </p:txBody>
      </p:sp>
      <p:pic>
        <p:nvPicPr>
          <p:cNvPr id="13320" name="Immagine 5" descr="digoidunasmallicon.gif"/>
          <p:cNvPicPr>
            <a:picLocks noChangeAspect="1"/>
          </p:cNvPicPr>
          <p:nvPr userDrawn="1"/>
        </p:nvPicPr>
        <p:blipFill>
          <a:blip r:embed="rId13" cstate="print"/>
          <a:srcRect/>
          <a:stretch>
            <a:fillRect/>
          </a:stretch>
        </p:blipFill>
        <p:spPr bwMode="auto">
          <a:xfrm>
            <a:off x="7391400" y="6440488"/>
            <a:ext cx="1752600" cy="417512"/>
          </a:xfrm>
          <a:prstGeom prst="rect">
            <a:avLst/>
          </a:prstGeom>
          <a:noFill/>
          <a:ln w="9525">
            <a:noFill/>
            <a:miter lim="800000"/>
            <a:headEnd/>
            <a:tailEnd/>
          </a:ln>
        </p:spPr>
      </p:pic>
      <p:pic>
        <p:nvPicPr>
          <p:cNvPr id="13321" name="Immagine 5" descr="digoidunasmallicon.gif"/>
          <p:cNvPicPr>
            <a:picLocks noChangeAspect="1"/>
          </p:cNvPicPr>
          <p:nvPr userDrawn="1"/>
        </p:nvPicPr>
        <p:blipFill>
          <a:blip r:embed="rId13" cstate="print"/>
          <a:srcRect/>
          <a:stretch>
            <a:fillRect/>
          </a:stretch>
        </p:blipFill>
        <p:spPr bwMode="auto">
          <a:xfrm>
            <a:off x="5638800" y="6440488"/>
            <a:ext cx="1752600" cy="417512"/>
          </a:xfrm>
          <a:prstGeom prst="rect">
            <a:avLst/>
          </a:prstGeom>
          <a:noFill/>
          <a:ln w="9525">
            <a:noFill/>
            <a:miter lim="800000"/>
            <a:headEnd/>
            <a:tailEnd/>
          </a:ln>
        </p:spPr>
      </p:pic>
      <p:pic>
        <p:nvPicPr>
          <p:cNvPr id="13322" name="Immagine 5" descr="digoidunasmallicon.gif"/>
          <p:cNvPicPr>
            <a:picLocks noChangeAspect="1"/>
          </p:cNvPicPr>
          <p:nvPr userDrawn="1"/>
        </p:nvPicPr>
        <p:blipFill>
          <a:blip r:embed="rId13" cstate="print"/>
          <a:srcRect/>
          <a:stretch>
            <a:fillRect/>
          </a:stretch>
        </p:blipFill>
        <p:spPr bwMode="auto">
          <a:xfrm>
            <a:off x="3886200" y="6440488"/>
            <a:ext cx="1752600" cy="417512"/>
          </a:xfrm>
          <a:prstGeom prst="rect">
            <a:avLst/>
          </a:prstGeom>
          <a:noFill/>
          <a:ln w="9525">
            <a:noFill/>
            <a:miter lim="800000"/>
            <a:headEnd/>
            <a:tailEnd/>
          </a:ln>
        </p:spPr>
      </p:pic>
      <p:pic>
        <p:nvPicPr>
          <p:cNvPr id="13323" name="Immagine 5" descr="digoidunasmallicon.gif"/>
          <p:cNvPicPr>
            <a:picLocks noChangeAspect="1"/>
          </p:cNvPicPr>
          <p:nvPr userDrawn="1"/>
        </p:nvPicPr>
        <p:blipFill>
          <a:blip r:embed="rId13" cstate="print"/>
          <a:srcRect/>
          <a:stretch>
            <a:fillRect/>
          </a:stretch>
        </p:blipFill>
        <p:spPr bwMode="auto">
          <a:xfrm>
            <a:off x="0" y="6440488"/>
            <a:ext cx="1752600" cy="417512"/>
          </a:xfrm>
          <a:prstGeom prst="rect">
            <a:avLst/>
          </a:prstGeom>
          <a:noFill/>
          <a:ln w="9525">
            <a:noFill/>
            <a:miter lim="800000"/>
            <a:headEnd/>
            <a:tailEnd/>
          </a:ln>
        </p:spPr>
      </p:pic>
      <p:pic>
        <p:nvPicPr>
          <p:cNvPr id="13324" name="Immagine 5" descr="digoidunasmallicon.gif"/>
          <p:cNvPicPr>
            <a:picLocks noChangeAspect="1"/>
          </p:cNvPicPr>
          <p:nvPr userDrawn="1"/>
        </p:nvPicPr>
        <p:blipFill>
          <a:blip r:embed="rId13" cstate="print"/>
          <a:srcRect/>
          <a:stretch>
            <a:fillRect/>
          </a:stretch>
        </p:blipFill>
        <p:spPr bwMode="auto">
          <a:xfrm>
            <a:off x="1295400" y="6440488"/>
            <a:ext cx="1752600" cy="417512"/>
          </a:xfrm>
          <a:prstGeom prst="rect">
            <a:avLst/>
          </a:prstGeom>
          <a:noFill/>
          <a:ln w="9525">
            <a:noFill/>
            <a:miter lim="800000"/>
            <a:headEnd/>
            <a:tailEnd/>
          </a:ln>
        </p:spPr>
      </p:pic>
      <p:pic>
        <p:nvPicPr>
          <p:cNvPr id="13325" name="Immagine 5" descr="digoidunasmallicon.gif"/>
          <p:cNvPicPr>
            <a:picLocks noChangeAspect="1"/>
          </p:cNvPicPr>
          <p:nvPr userDrawn="1"/>
        </p:nvPicPr>
        <p:blipFill>
          <a:blip r:embed="rId13" cstate="print"/>
          <a:srcRect/>
          <a:stretch>
            <a:fillRect/>
          </a:stretch>
        </p:blipFill>
        <p:spPr bwMode="auto">
          <a:xfrm>
            <a:off x="2133600" y="6440488"/>
            <a:ext cx="1752600" cy="417512"/>
          </a:xfrm>
          <a:prstGeom prst="rect">
            <a:avLst/>
          </a:prstGeom>
          <a:noFill/>
          <a:ln w="9525">
            <a:noFill/>
            <a:miter lim="800000"/>
            <a:headEnd/>
            <a:tailEnd/>
          </a:ln>
        </p:spPr>
      </p:pic>
      <p:sp>
        <p:nvSpPr>
          <p:cNvPr id="13326"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3600" kern="1200">
          <a:solidFill>
            <a:schemeClr val="bg1"/>
          </a:solidFill>
          <a:latin typeface="+mj-lt"/>
          <a:ea typeface="ＭＳ Ｐゴシック" charset="-128"/>
          <a:cs typeface="ＭＳ Ｐゴシック" charset="-128"/>
        </a:defRPr>
      </a:lvl1pPr>
      <a:lvl2pPr algn="ctr" rtl="0" eaLnBrk="0" fontAlgn="base" hangingPunct="0">
        <a:spcBef>
          <a:spcPct val="0"/>
        </a:spcBef>
        <a:spcAft>
          <a:spcPct val="0"/>
        </a:spcAft>
        <a:defRPr sz="3600">
          <a:solidFill>
            <a:schemeClr val="bg1"/>
          </a:solidFill>
          <a:latin typeface="Calibri" charset="0"/>
          <a:ea typeface="ＭＳ Ｐゴシック" charset="-128"/>
          <a:cs typeface="ＭＳ Ｐゴシック" charset="-128"/>
        </a:defRPr>
      </a:lvl2pPr>
      <a:lvl3pPr algn="ctr" rtl="0" eaLnBrk="0" fontAlgn="base" hangingPunct="0">
        <a:spcBef>
          <a:spcPct val="0"/>
        </a:spcBef>
        <a:spcAft>
          <a:spcPct val="0"/>
        </a:spcAft>
        <a:defRPr sz="3600">
          <a:solidFill>
            <a:schemeClr val="bg1"/>
          </a:solidFill>
          <a:latin typeface="Calibri" charset="0"/>
          <a:ea typeface="ＭＳ Ｐゴシック" charset="-128"/>
          <a:cs typeface="ＭＳ Ｐゴシック" charset="-128"/>
        </a:defRPr>
      </a:lvl3pPr>
      <a:lvl4pPr algn="ctr" rtl="0" eaLnBrk="0" fontAlgn="base" hangingPunct="0">
        <a:spcBef>
          <a:spcPct val="0"/>
        </a:spcBef>
        <a:spcAft>
          <a:spcPct val="0"/>
        </a:spcAft>
        <a:defRPr sz="3600">
          <a:solidFill>
            <a:schemeClr val="bg1"/>
          </a:solidFill>
          <a:latin typeface="Calibri" charset="0"/>
          <a:ea typeface="ＭＳ Ｐゴシック" charset="-128"/>
          <a:cs typeface="ＭＳ Ｐゴシック" charset="-128"/>
        </a:defRPr>
      </a:lvl4pPr>
      <a:lvl5pPr algn="ctr" rtl="0" eaLnBrk="0" fontAlgn="base" hangingPunct="0">
        <a:spcBef>
          <a:spcPct val="0"/>
        </a:spcBef>
        <a:spcAft>
          <a:spcPct val="0"/>
        </a:spcAft>
        <a:defRPr sz="3600">
          <a:solidFill>
            <a:schemeClr val="bg1"/>
          </a:solidFill>
          <a:latin typeface="Calibri" charset="0"/>
          <a:ea typeface="ＭＳ Ｐゴシック" charset="-128"/>
          <a:cs typeface="ＭＳ Ｐゴシック" charset="-128"/>
        </a:defRPr>
      </a:lvl5pPr>
      <a:lvl6pPr marL="457200" algn="ctr" rtl="0" fontAlgn="base">
        <a:spcBef>
          <a:spcPct val="0"/>
        </a:spcBef>
        <a:spcAft>
          <a:spcPct val="0"/>
        </a:spcAft>
        <a:defRPr sz="3600">
          <a:solidFill>
            <a:schemeClr val="bg1"/>
          </a:solidFill>
          <a:latin typeface="Calibri" charset="0"/>
          <a:ea typeface="ＭＳ Ｐゴシック" charset="-128"/>
        </a:defRPr>
      </a:lvl6pPr>
      <a:lvl7pPr marL="914400" algn="ctr" rtl="0" fontAlgn="base">
        <a:spcBef>
          <a:spcPct val="0"/>
        </a:spcBef>
        <a:spcAft>
          <a:spcPct val="0"/>
        </a:spcAft>
        <a:defRPr sz="3600">
          <a:solidFill>
            <a:schemeClr val="bg1"/>
          </a:solidFill>
          <a:latin typeface="Calibri" charset="0"/>
          <a:ea typeface="ＭＳ Ｐゴシック" charset="-128"/>
        </a:defRPr>
      </a:lvl7pPr>
      <a:lvl8pPr marL="1371600" algn="ctr" rtl="0" fontAlgn="base">
        <a:spcBef>
          <a:spcPct val="0"/>
        </a:spcBef>
        <a:spcAft>
          <a:spcPct val="0"/>
        </a:spcAft>
        <a:defRPr sz="3600">
          <a:solidFill>
            <a:schemeClr val="bg1"/>
          </a:solidFill>
          <a:latin typeface="Calibri" charset="0"/>
          <a:ea typeface="ＭＳ Ｐゴシック" charset="-128"/>
        </a:defRPr>
      </a:lvl8pPr>
      <a:lvl9pPr marL="1828800" algn="ctr" rtl="0" fontAlgn="base">
        <a:spcBef>
          <a:spcPct val="0"/>
        </a:spcBef>
        <a:spcAft>
          <a:spcPct val="0"/>
        </a:spcAft>
        <a:defRPr sz="3600">
          <a:solidFill>
            <a:schemeClr val="bg1"/>
          </a:solidFill>
          <a:latin typeface="Calibri" charset="0"/>
          <a:ea typeface="ＭＳ Ｐゴシック" charset="-128"/>
        </a:defRPr>
      </a:lvl9pPr>
    </p:titleStyle>
    <p:bodyStyle>
      <a:lvl1pPr marL="342900" indent="-342900" algn="l" rtl="0" eaLnBrk="0" fontAlgn="base" hangingPunct="0">
        <a:spcBef>
          <a:spcPct val="20000"/>
        </a:spcBef>
        <a:spcAft>
          <a:spcPct val="0"/>
        </a:spcAft>
        <a:buFont typeface="Arial" charset="0"/>
        <a:buChar char="•"/>
        <a:defRPr sz="3200" kern="1200">
          <a:solidFill>
            <a:srgbClr val="404040"/>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Font typeface="Arial" charset="0"/>
        <a:buChar char="–"/>
        <a:defRPr sz="2800" kern="1200">
          <a:solidFill>
            <a:srgbClr val="404040"/>
          </a:solidFill>
          <a:latin typeface="+mn-lt"/>
          <a:ea typeface="ＭＳ Ｐゴシック" charset="-128"/>
          <a:cs typeface="+mn-cs"/>
        </a:defRPr>
      </a:lvl2pPr>
      <a:lvl3pPr marL="1143000" indent="-228600" algn="l" rtl="0" eaLnBrk="0" fontAlgn="base" hangingPunct="0">
        <a:spcBef>
          <a:spcPct val="20000"/>
        </a:spcBef>
        <a:spcAft>
          <a:spcPct val="0"/>
        </a:spcAft>
        <a:buFont typeface="Arial" charset="0"/>
        <a:buChar char="•"/>
        <a:defRPr sz="2400" kern="1200">
          <a:solidFill>
            <a:srgbClr val="595959"/>
          </a:solidFill>
          <a:latin typeface="+mn-lt"/>
          <a:ea typeface="ＭＳ Ｐゴシック" charset="-128"/>
          <a:cs typeface="+mn-cs"/>
        </a:defRPr>
      </a:lvl3pPr>
      <a:lvl4pPr marL="1600200" indent="-228600" algn="l" rtl="0" eaLnBrk="0" fontAlgn="base" hangingPunct="0">
        <a:spcBef>
          <a:spcPct val="20000"/>
        </a:spcBef>
        <a:spcAft>
          <a:spcPct val="0"/>
        </a:spcAft>
        <a:buFont typeface="Arial" charset="0"/>
        <a:buChar char="–"/>
        <a:defRPr sz="2000" kern="1200">
          <a:solidFill>
            <a:srgbClr val="595959"/>
          </a:solidFill>
          <a:latin typeface="+mn-lt"/>
          <a:ea typeface="ＭＳ Ｐゴシック" charset="-128"/>
          <a:cs typeface="+mn-cs"/>
        </a:defRPr>
      </a:lvl4pPr>
      <a:lvl5pPr marL="2057400" indent="-228600" algn="l" rtl="0" eaLnBrk="0" fontAlgn="base" hangingPunct="0">
        <a:spcBef>
          <a:spcPct val="20000"/>
        </a:spcBef>
        <a:spcAft>
          <a:spcPct val="0"/>
        </a:spcAft>
        <a:buFont typeface="Arial" charset="0"/>
        <a:buChar char="»"/>
        <a:defRPr sz="2000" kern="1200">
          <a:solidFill>
            <a:srgbClr val="595959"/>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ctrTitle"/>
          </p:nvPr>
        </p:nvSpPr>
        <p:spPr>
          <a:xfrm>
            <a:off x="685800" y="1752600"/>
            <a:ext cx="7772400" cy="1470025"/>
          </a:xfrm>
        </p:spPr>
        <p:txBody>
          <a:bodyPr/>
          <a:lstStyle/>
          <a:p>
            <a:pPr eaLnBrk="1" hangingPunct="1"/>
            <a:r>
              <a:rPr lang="en-US" sz="3200" smtClean="0">
                <a:solidFill>
                  <a:srgbClr val="984807"/>
                </a:solidFill>
              </a:rPr>
              <a:t>Digital Object Identifiers and</a:t>
            </a:r>
            <a:br>
              <a:rPr lang="en-US" sz="3200" smtClean="0">
                <a:solidFill>
                  <a:srgbClr val="984807"/>
                </a:solidFill>
              </a:rPr>
            </a:br>
            <a:r>
              <a:rPr lang="en-US" sz="3200" smtClean="0">
                <a:solidFill>
                  <a:srgbClr val="984807"/>
                </a:solidFill>
              </a:rPr>
              <a:t>Unique Authors Identifiers</a:t>
            </a:r>
            <a:br>
              <a:rPr lang="en-US" sz="3200" smtClean="0">
                <a:solidFill>
                  <a:srgbClr val="984807"/>
                </a:solidFill>
              </a:rPr>
            </a:br>
            <a:r>
              <a:rPr lang="en-US" sz="2000" smtClean="0">
                <a:solidFill>
                  <a:srgbClr val="984807"/>
                </a:solidFill>
              </a:rPr>
              <a:t>to enable services for data quality assessment, provenance, access</a:t>
            </a:r>
          </a:p>
        </p:txBody>
      </p:sp>
      <p:pic>
        <p:nvPicPr>
          <p:cNvPr id="26627" name="Picture 2"/>
          <p:cNvPicPr>
            <a:picLocks noChangeAspect="1" noChangeArrowheads="1"/>
          </p:cNvPicPr>
          <p:nvPr/>
        </p:nvPicPr>
        <p:blipFill>
          <a:blip r:embed="rId2" cstate="print"/>
          <a:srcRect/>
          <a:stretch>
            <a:fillRect/>
          </a:stretch>
        </p:blipFill>
        <p:spPr bwMode="auto">
          <a:xfrm>
            <a:off x="0" y="0"/>
            <a:ext cx="1143000" cy="1143000"/>
          </a:xfrm>
          <a:prstGeom prst="rect">
            <a:avLst/>
          </a:prstGeom>
          <a:noFill/>
          <a:ln w="9525">
            <a:noFill/>
            <a:miter lim="800000"/>
            <a:headEnd/>
            <a:tailEnd/>
          </a:ln>
        </p:spPr>
      </p:pic>
      <p:pic>
        <p:nvPicPr>
          <p:cNvPr id="26628" name="Picture 2"/>
          <p:cNvPicPr>
            <a:picLocks noChangeAspect="1" noChangeArrowheads="1"/>
          </p:cNvPicPr>
          <p:nvPr/>
        </p:nvPicPr>
        <p:blipFill>
          <a:blip r:embed="rId2" cstate="print"/>
          <a:srcRect/>
          <a:stretch>
            <a:fillRect/>
          </a:stretch>
        </p:blipFill>
        <p:spPr bwMode="auto">
          <a:xfrm>
            <a:off x="1143000" y="0"/>
            <a:ext cx="1143000" cy="1143000"/>
          </a:xfrm>
          <a:prstGeom prst="rect">
            <a:avLst/>
          </a:prstGeom>
          <a:noFill/>
          <a:ln w="9525">
            <a:noFill/>
            <a:miter lim="800000"/>
            <a:headEnd/>
            <a:tailEnd/>
          </a:ln>
        </p:spPr>
      </p:pic>
      <p:pic>
        <p:nvPicPr>
          <p:cNvPr id="26629" name="Picture 2"/>
          <p:cNvPicPr>
            <a:picLocks noChangeAspect="1" noChangeArrowheads="1"/>
          </p:cNvPicPr>
          <p:nvPr/>
        </p:nvPicPr>
        <p:blipFill>
          <a:blip r:embed="rId2" cstate="print"/>
          <a:srcRect/>
          <a:stretch>
            <a:fillRect/>
          </a:stretch>
        </p:blipFill>
        <p:spPr bwMode="auto">
          <a:xfrm>
            <a:off x="2286000" y="0"/>
            <a:ext cx="1143000" cy="1143000"/>
          </a:xfrm>
          <a:prstGeom prst="rect">
            <a:avLst/>
          </a:prstGeom>
          <a:noFill/>
          <a:ln w="9525">
            <a:noFill/>
            <a:miter lim="800000"/>
            <a:headEnd/>
            <a:tailEnd/>
          </a:ln>
        </p:spPr>
      </p:pic>
      <p:pic>
        <p:nvPicPr>
          <p:cNvPr id="26630" name="Picture 2"/>
          <p:cNvPicPr>
            <a:picLocks noChangeAspect="1" noChangeArrowheads="1"/>
          </p:cNvPicPr>
          <p:nvPr/>
        </p:nvPicPr>
        <p:blipFill>
          <a:blip r:embed="rId3" cstate="print"/>
          <a:srcRect/>
          <a:stretch>
            <a:fillRect/>
          </a:stretch>
        </p:blipFill>
        <p:spPr bwMode="auto">
          <a:xfrm>
            <a:off x="3429000" y="0"/>
            <a:ext cx="1143000" cy="1143000"/>
          </a:xfrm>
          <a:prstGeom prst="rect">
            <a:avLst/>
          </a:prstGeom>
          <a:noFill/>
          <a:ln w="9525">
            <a:noFill/>
            <a:miter lim="800000"/>
            <a:headEnd/>
            <a:tailEnd/>
          </a:ln>
        </p:spPr>
      </p:pic>
      <p:pic>
        <p:nvPicPr>
          <p:cNvPr id="26631" name="Picture 2"/>
          <p:cNvPicPr>
            <a:picLocks noChangeAspect="1" noChangeArrowheads="1"/>
          </p:cNvPicPr>
          <p:nvPr/>
        </p:nvPicPr>
        <p:blipFill>
          <a:blip r:embed="rId3" cstate="print"/>
          <a:srcRect/>
          <a:stretch>
            <a:fillRect/>
          </a:stretch>
        </p:blipFill>
        <p:spPr bwMode="auto">
          <a:xfrm>
            <a:off x="4572000" y="0"/>
            <a:ext cx="1143000" cy="1143000"/>
          </a:xfrm>
          <a:prstGeom prst="rect">
            <a:avLst/>
          </a:prstGeom>
          <a:noFill/>
          <a:ln w="9525">
            <a:noFill/>
            <a:miter lim="800000"/>
            <a:headEnd/>
            <a:tailEnd/>
          </a:ln>
        </p:spPr>
      </p:pic>
      <p:pic>
        <p:nvPicPr>
          <p:cNvPr id="26632" name="Picture 2"/>
          <p:cNvPicPr>
            <a:picLocks noChangeAspect="1" noChangeArrowheads="1"/>
          </p:cNvPicPr>
          <p:nvPr/>
        </p:nvPicPr>
        <p:blipFill>
          <a:blip r:embed="rId4" cstate="print"/>
          <a:srcRect/>
          <a:stretch>
            <a:fillRect/>
          </a:stretch>
        </p:blipFill>
        <p:spPr bwMode="auto">
          <a:xfrm>
            <a:off x="5715000" y="0"/>
            <a:ext cx="1143000" cy="1143000"/>
          </a:xfrm>
          <a:prstGeom prst="rect">
            <a:avLst/>
          </a:prstGeom>
          <a:noFill/>
          <a:ln w="9525">
            <a:noFill/>
            <a:miter lim="800000"/>
            <a:headEnd/>
            <a:tailEnd/>
          </a:ln>
        </p:spPr>
      </p:pic>
      <p:pic>
        <p:nvPicPr>
          <p:cNvPr id="26633" name="Picture 2"/>
          <p:cNvPicPr>
            <a:picLocks noChangeAspect="1" noChangeArrowheads="1"/>
          </p:cNvPicPr>
          <p:nvPr/>
        </p:nvPicPr>
        <p:blipFill>
          <a:blip r:embed="rId3" cstate="print"/>
          <a:srcRect/>
          <a:stretch>
            <a:fillRect/>
          </a:stretch>
        </p:blipFill>
        <p:spPr bwMode="auto">
          <a:xfrm>
            <a:off x="6858000" y="0"/>
            <a:ext cx="1143000" cy="1143000"/>
          </a:xfrm>
          <a:prstGeom prst="rect">
            <a:avLst/>
          </a:prstGeom>
          <a:noFill/>
          <a:ln w="9525">
            <a:noFill/>
            <a:miter lim="800000"/>
            <a:headEnd/>
            <a:tailEnd/>
          </a:ln>
        </p:spPr>
      </p:pic>
      <p:pic>
        <p:nvPicPr>
          <p:cNvPr id="26634" name="Picture 2"/>
          <p:cNvPicPr>
            <a:picLocks noChangeAspect="1" noChangeArrowheads="1"/>
          </p:cNvPicPr>
          <p:nvPr/>
        </p:nvPicPr>
        <p:blipFill>
          <a:blip r:embed="rId2" cstate="print"/>
          <a:srcRect/>
          <a:stretch>
            <a:fillRect/>
          </a:stretch>
        </p:blipFill>
        <p:spPr bwMode="auto">
          <a:xfrm>
            <a:off x="8001000" y="0"/>
            <a:ext cx="1143000" cy="1143000"/>
          </a:xfrm>
          <a:prstGeom prst="rect">
            <a:avLst/>
          </a:prstGeom>
          <a:noFill/>
          <a:ln w="9525">
            <a:noFill/>
            <a:miter lim="800000"/>
            <a:headEnd/>
            <a:tailEnd/>
          </a:ln>
        </p:spPr>
      </p:pic>
      <p:sp>
        <p:nvSpPr>
          <p:cNvPr id="26635" name="TextBox 11"/>
          <p:cNvSpPr txBox="1">
            <a:spLocks noChangeArrowheads="1"/>
          </p:cNvSpPr>
          <p:nvPr/>
        </p:nvSpPr>
        <p:spPr bwMode="auto">
          <a:xfrm>
            <a:off x="2743200" y="3200400"/>
            <a:ext cx="3492500" cy="369888"/>
          </a:xfrm>
          <a:prstGeom prst="rect">
            <a:avLst/>
          </a:prstGeom>
          <a:noFill/>
          <a:ln w="9525">
            <a:noFill/>
            <a:miter lim="800000"/>
            <a:headEnd/>
            <a:tailEnd/>
          </a:ln>
        </p:spPr>
        <p:txBody>
          <a:bodyPr wrap="none">
            <a:spAutoFit/>
          </a:bodyPr>
          <a:lstStyle/>
          <a:p>
            <a:r>
              <a:rPr lang="en-US" b="1">
                <a:solidFill>
                  <a:srgbClr val="984807"/>
                </a:solidFill>
                <a:latin typeface="Courier New" charset="0"/>
                <a:cs typeface="Courier New" charset="0"/>
              </a:rPr>
              <a:t>http://www.digoiduna.eu/</a:t>
            </a:r>
          </a:p>
        </p:txBody>
      </p:sp>
      <p:sp>
        <p:nvSpPr>
          <p:cNvPr id="12" name="Subtitle 2"/>
          <p:cNvSpPr>
            <a:spLocks noGrp="1"/>
          </p:cNvSpPr>
          <p:nvPr>
            <p:ph type="subTitle" idx="1"/>
          </p:nvPr>
        </p:nvSpPr>
        <p:spPr>
          <a:xfrm>
            <a:off x="1371600" y="4246240"/>
            <a:ext cx="6400800" cy="1343000"/>
          </a:xfrm>
        </p:spPr>
        <p:txBody>
          <a:bodyPr>
            <a:normAutofit/>
          </a:bodyPr>
          <a:lstStyle/>
          <a:p>
            <a:r>
              <a:rPr lang="en-US" dirty="0" smtClean="0"/>
              <a:t>Paolo Bouquet</a:t>
            </a:r>
            <a:endParaRPr lang="en-US" sz="2000" dirty="0" smtClean="0"/>
          </a:p>
          <a:p>
            <a:r>
              <a:rPr lang="en-US" sz="2400" dirty="0" smtClean="0"/>
              <a:t>University of Trento (Italy)</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dirty="0" smtClean="0"/>
              <a:t>A multi-dimensional challenge</a:t>
            </a:r>
          </a:p>
        </p:txBody>
      </p:sp>
      <p:sp>
        <p:nvSpPr>
          <p:cNvPr id="10" name="CasellaDiTesto 9"/>
          <p:cNvSpPr txBox="1"/>
          <p:nvPr/>
        </p:nvSpPr>
        <p:spPr>
          <a:xfrm>
            <a:off x="5148064" y="2060848"/>
            <a:ext cx="3995936" cy="923330"/>
          </a:xfrm>
          <a:prstGeom prst="rect">
            <a:avLst/>
          </a:prstGeom>
          <a:noFill/>
        </p:spPr>
        <p:txBody>
          <a:bodyPr wrap="square">
            <a:spAutoFit/>
          </a:bodyPr>
          <a:lstStyle/>
          <a:p>
            <a:r>
              <a:rPr lang="en-GB" b="1" dirty="0" smtClean="0">
                <a:solidFill>
                  <a:srgbClr val="8EB4E3"/>
                </a:solidFill>
              </a:rPr>
              <a:t>Moving from a local (closed) view to cross-boundary interconnected solutions</a:t>
            </a:r>
            <a:endParaRPr lang="en-GB" sz="1200" b="1" dirty="0">
              <a:solidFill>
                <a:srgbClr val="FF0000"/>
              </a:solidFill>
            </a:endParaRPr>
          </a:p>
        </p:txBody>
      </p:sp>
      <p:sp>
        <p:nvSpPr>
          <p:cNvPr id="11" name="CasellaDiTesto 10"/>
          <p:cNvSpPr txBox="1"/>
          <p:nvPr/>
        </p:nvSpPr>
        <p:spPr>
          <a:xfrm>
            <a:off x="5179368" y="3308791"/>
            <a:ext cx="3888432" cy="1200329"/>
          </a:xfrm>
          <a:prstGeom prst="rect">
            <a:avLst/>
          </a:prstGeom>
          <a:noFill/>
        </p:spPr>
        <p:txBody>
          <a:bodyPr wrap="square">
            <a:spAutoFit/>
          </a:bodyPr>
          <a:lstStyle/>
          <a:p>
            <a:r>
              <a:rPr lang="en-GB" b="1" dirty="0" smtClean="0">
                <a:solidFill>
                  <a:srgbClr val="558ED5"/>
                </a:solidFill>
              </a:rPr>
              <a:t>Defining general policies and governance models for coordinating the needs of stakeholders</a:t>
            </a:r>
            <a:endParaRPr lang="en-GB" b="1" dirty="0">
              <a:solidFill>
                <a:srgbClr val="FF0000"/>
              </a:solidFill>
            </a:endParaRPr>
          </a:p>
        </p:txBody>
      </p:sp>
      <p:sp>
        <p:nvSpPr>
          <p:cNvPr id="12" name="CasellaDiTesto 11"/>
          <p:cNvSpPr txBox="1"/>
          <p:nvPr/>
        </p:nvSpPr>
        <p:spPr>
          <a:xfrm>
            <a:off x="5155232" y="5025950"/>
            <a:ext cx="3455368" cy="923330"/>
          </a:xfrm>
          <a:prstGeom prst="rect">
            <a:avLst/>
          </a:prstGeom>
          <a:noFill/>
        </p:spPr>
        <p:txBody>
          <a:bodyPr wrap="square">
            <a:spAutoFit/>
          </a:bodyPr>
          <a:lstStyle/>
          <a:p>
            <a:r>
              <a:rPr lang="en-GB" b="1" dirty="0" smtClean="0">
                <a:solidFill>
                  <a:srgbClr val="17375E"/>
                </a:solidFill>
              </a:rPr>
              <a:t>Creating funding and business models, incentives for adoption and use</a:t>
            </a:r>
            <a:endParaRPr lang="en-GB" b="1" dirty="0">
              <a:solidFill>
                <a:srgbClr val="FF0000"/>
              </a:solidFill>
            </a:endParaRPr>
          </a:p>
        </p:txBody>
      </p:sp>
      <p:pic>
        <p:nvPicPr>
          <p:cNvPr id="9" name="Immagine 8"/>
          <p:cNvPicPr>
            <a:picLocks noChangeAspect="1"/>
          </p:cNvPicPr>
          <p:nvPr/>
        </p:nvPicPr>
        <p:blipFill>
          <a:blip r:embed="rId2" cstate="print"/>
          <a:stretch>
            <a:fillRect/>
          </a:stretch>
        </p:blipFill>
        <p:spPr>
          <a:xfrm>
            <a:off x="-1" y="2057400"/>
            <a:ext cx="5189173" cy="389188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Where are we today?</a:t>
            </a:r>
            <a:endParaRPr lang="en-US" dirty="0">
              <a:solidFill>
                <a:schemeClr val="tx1"/>
              </a:solidFill>
            </a:endParaRPr>
          </a:p>
        </p:txBody>
      </p:sp>
      <p:sp>
        <p:nvSpPr>
          <p:cNvPr id="3" name="Text Placeholder 2"/>
          <p:cNvSpPr>
            <a:spLocks noGrp="1"/>
          </p:cNvSpPr>
          <p:nvPr>
            <p:ph type="body" idx="1"/>
          </p:nvPr>
        </p:nvSpPr>
        <p:spPr/>
        <p:txBody>
          <a:bodyPr/>
          <a:lstStyle/>
          <a:p>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snapshot of the current situation</a:t>
            </a:r>
            <a:endParaRPr lang="en-US" dirty="0"/>
          </a:p>
        </p:txBody>
      </p:sp>
      <p:sp>
        <p:nvSpPr>
          <p:cNvPr id="3" name="TextBox 2"/>
          <p:cNvSpPr txBox="1"/>
          <p:nvPr/>
        </p:nvSpPr>
        <p:spPr>
          <a:xfrm>
            <a:off x="251520" y="1628800"/>
            <a:ext cx="8352928" cy="5078313"/>
          </a:xfrm>
          <a:prstGeom prst="rect">
            <a:avLst/>
          </a:prstGeom>
          <a:noFill/>
        </p:spPr>
        <p:txBody>
          <a:bodyPr wrap="square" rtlCol="0">
            <a:spAutoFit/>
          </a:bodyPr>
          <a:lstStyle/>
          <a:p>
            <a:pPr lvl="0">
              <a:buFont typeface="Wingdings" pitchFamily="2" charset="2"/>
              <a:buChar char="Ø"/>
            </a:pPr>
            <a:r>
              <a:rPr lang="en-GB" dirty="0" smtClean="0"/>
              <a:t>It is widely recognized that a systematic means to manage identifiers for a variety of digital objects and for non-digital objects is an </a:t>
            </a:r>
            <a:r>
              <a:rPr lang="en-GB" b="1" dirty="0" smtClean="0"/>
              <a:t>essential component of present and future SDIs</a:t>
            </a:r>
            <a:r>
              <a:rPr lang="en-GB" dirty="0" smtClean="0"/>
              <a:t>.</a:t>
            </a:r>
            <a:endParaRPr lang="en-US" dirty="0" smtClean="0"/>
          </a:p>
          <a:p>
            <a:pPr lvl="0">
              <a:buFont typeface="Wingdings" pitchFamily="2" charset="2"/>
              <a:buChar char="Ø"/>
            </a:pPr>
            <a:endParaRPr lang="en-GB" dirty="0" smtClean="0"/>
          </a:p>
          <a:p>
            <a:pPr lvl="0">
              <a:buFont typeface="Wingdings" pitchFamily="2" charset="2"/>
              <a:buChar char="Ø"/>
            </a:pPr>
            <a:r>
              <a:rPr lang="en-GB" dirty="0" smtClean="0"/>
              <a:t>The </a:t>
            </a:r>
            <a:r>
              <a:rPr lang="en-GB" b="1" dirty="0" smtClean="0"/>
              <a:t>main stakeholders </a:t>
            </a:r>
            <a:r>
              <a:rPr lang="en-GB" dirty="0" smtClean="0"/>
              <a:t>of the e-Science community </a:t>
            </a:r>
            <a:r>
              <a:rPr lang="en-GB" b="1" dirty="0" smtClean="0"/>
              <a:t>are </a:t>
            </a:r>
            <a:r>
              <a:rPr lang="en-GB" dirty="0" smtClean="0"/>
              <a:t>in fact </a:t>
            </a:r>
            <a:r>
              <a:rPr lang="en-GB" b="1" dirty="0" smtClean="0"/>
              <a:t>converging toward a restricted number of systems and initiatives</a:t>
            </a:r>
            <a:r>
              <a:rPr lang="en-GB" dirty="0" smtClean="0"/>
              <a:t> for managing persistent identifiers </a:t>
            </a:r>
            <a:r>
              <a:rPr lang="en-US" dirty="0" smtClean="0"/>
              <a:t>for scientific publications and scholarly records </a:t>
            </a:r>
            <a:r>
              <a:rPr lang="en-GB" dirty="0" smtClean="0"/>
              <a:t>(including DOI, Handle, URN-NBN), around which many value-added services are being built (for example, </a:t>
            </a:r>
            <a:r>
              <a:rPr lang="en-GB" dirty="0" err="1" smtClean="0"/>
              <a:t>DataCite</a:t>
            </a:r>
            <a:r>
              <a:rPr lang="en-GB" dirty="0" smtClean="0"/>
              <a:t> or </a:t>
            </a:r>
            <a:r>
              <a:rPr lang="en-GB" dirty="0" err="1" smtClean="0"/>
              <a:t>CrossRef</a:t>
            </a:r>
            <a:r>
              <a:rPr lang="en-GB" dirty="0" smtClean="0"/>
              <a:t>).</a:t>
            </a:r>
          </a:p>
          <a:p>
            <a:pPr lvl="0">
              <a:buFont typeface="Wingdings" pitchFamily="2" charset="2"/>
              <a:buChar char="Ø"/>
            </a:pPr>
            <a:endParaRPr lang="en-GB" dirty="0" smtClean="0"/>
          </a:p>
          <a:p>
            <a:pPr lvl="0">
              <a:buFont typeface="Wingdings" pitchFamily="2" charset="2"/>
              <a:buChar char="Ø"/>
            </a:pPr>
            <a:r>
              <a:rPr lang="en-GB" dirty="0" smtClean="0"/>
              <a:t>There is a </a:t>
            </a:r>
            <a:r>
              <a:rPr lang="en-GB" b="1" dirty="0" smtClean="0"/>
              <a:t>different level of maturity </a:t>
            </a:r>
            <a:r>
              <a:rPr lang="en-GB" dirty="0" smtClean="0"/>
              <a:t>between more mature </a:t>
            </a:r>
            <a:r>
              <a:rPr lang="en-US" dirty="0" smtClean="0"/>
              <a:t>solutions for digital objects </a:t>
            </a:r>
            <a:r>
              <a:rPr lang="en-GB" dirty="0" smtClean="0"/>
              <a:t>and the gradually emerging solutions for authors (</a:t>
            </a:r>
            <a:r>
              <a:rPr lang="en-GB" i="1" dirty="0" smtClean="0"/>
              <a:t>e.g.</a:t>
            </a:r>
            <a:r>
              <a:rPr lang="en-GB" dirty="0" smtClean="0"/>
              <a:t> </a:t>
            </a:r>
            <a:r>
              <a:rPr lang="en-GB" dirty="0" err="1" smtClean="0"/>
              <a:t>ResearcherID</a:t>
            </a:r>
            <a:r>
              <a:rPr lang="en-GB" dirty="0" smtClean="0"/>
              <a:t>, </a:t>
            </a:r>
            <a:r>
              <a:rPr lang="en-GB" dirty="0" err="1" smtClean="0"/>
              <a:t>ScopusID</a:t>
            </a:r>
            <a:r>
              <a:rPr lang="en-GB" dirty="0" smtClean="0"/>
              <a:t>, the ORCID initiative).</a:t>
            </a:r>
          </a:p>
          <a:p>
            <a:pPr lvl="0">
              <a:buFont typeface="Wingdings" pitchFamily="2" charset="2"/>
              <a:buChar char="Ø"/>
            </a:pPr>
            <a:endParaRPr lang="en-GB" dirty="0" smtClean="0"/>
          </a:p>
          <a:p>
            <a:pPr>
              <a:buFont typeface="Wingdings" pitchFamily="2" charset="2"/>
              <a:buChar char="Ø"/>
            </a:pPr>
            <a:r>
              <a:rPr lang="en-GB" dirty="0" smtClean="0"/>
              <a:t>There is a clear feeling that </a:t>
            </a:r>
            <a:r>
              <a:rPr lang="en-GB" b="1" dirty="0" smtClean="0"/>
              <a:t>trusted institutions should support the definition of agreements</a:t>
            </a:r>
            <a:r>
              <a:rPr lang="en-GB" dirty="0" smtClean="0"/>
              <a:t> between the relevant stakeholders and users, especially when there are potentially conflicting interests.</a:t>
            </a:r>
            <a:endParaRPr lang="en-US" dirty="0" smtClean="0"/>
          </a:p>
          <a:p>
            <a:pPr lvl="0">
              <a:buFont typeface="Wingdings" pitchFamily="2" charset="2"/>
              <a:buChar char="Ø"/>
            </a:pPr>
            <a:endParaRPr lang="en-US"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Adoption of systems for Digital Objects</a:t>
            </a:r>
            <a:endParaRPr lang="en-US" dirty="0"/>
          </a:p>
        </p:txBody>
      </p:sp>
      <p:pic>
        <p:nvPicPr>
          <p:cNvPr id="50178" name="Immagine 16"/>
          <p:cNvPicPr>
            <a:picLocks noChangeAspect="1" noChangeArrowheads="1"/>
          </p:cNvPicPr>
          <p:nvPr/>
        </p:nvPicPr>
        <p:blipFill>
          <a:blip r:embed="rId2" cstate="print"/>
          <a:srcRect/>
          <a:stretch>
            <a:fillRect/>
          </a:stretch>
        </p:blipFill>
        <p:spPr bwMode="auto">
          <a:xfrm>
            <a:off x="1475656" y="1571079"/>
            <a:ext cx="6118225" cy="4594225"/>
          </a:xfrm>
          <a:prstGeom prst="rect">
            <a:avLst/>
          </a:prstGeom>
          <a:noFill/>
          <a:ln w="9525">
            <a:noFill/>
            <a:miter lim="800000"/>
            <a:headEnd/>
            <a:tailEnd/>
          </a:ln>
        </p:spPr>
      </p:pic>
      <p:sp>
        <p:nvSpPr>
          <p:cNvPr id="4" name="TextBox 3"/>
          <p:cNvSpPr txBox="1"/>
          <p:nvPr/>
        </p:nvSpPr>
        <p:spPr>
          <a:xfrm>
            <a:off x="3716878" y="6127775"/>
            <a:ext cx="4023474" cy="276999"/>
          </a:xfrm>
          <a:prstGeom prst="rect">
            <a:avLst/>
          </a:prstGeom>
          <a:noFill/>
        </p:spPr>
        <p:txBody>
          <a:bodyPr wrap="none" rtlCol="0">
            <a:spAutoFit/>
          </a:bodyPr>
          <a:lstStyle/>
          <a:p>
            <a:r>
              <a:rPr lang="en-US" sz="1200" i="1" dirty="0" smtClean="0"/>
              <a:t>Source: elaboration from APARSEN questionnaire (2011)</a:t>
            </a:r>
            <a:endParaRPr lang="en-US" sz="1200" i="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Adoption of systems for Authors</a:t>
            </a:r>
            <a:endParaRPr lang="en-US" dirty="0"/>
          </a:p>
        </p:txBody>
      </p:sp>
      <p:sp>
        <p:nvSpPr>
          <p:cNvPr id="4" name="TextBox 3"/>
          <p:cNvSpPr txBox="1"/>
          <p:nvPr/>
        </p:nvSpPr>
        <p:spPr>
          <a:xfrm>
            <a:off x="3716878" y="6127775"/>
            <a:ext cx="4023474" cy="276999"/>
          </a:xfrm>
          <a:prstGeom prst="rect">
            <a:avLst/>
          </a:prstGeom>
          <a:noFill/>
        </p:spPr>
        <p:txBody>
          <a:bodyPr wrap="none" rtlCol="0">
            <a:spAutoFit/>
          </a:bodyPr>
          <a:lstStyle/>
          <a:p>
            <a:r>
              <a:rPr lang="en-US" sz="1200" i="1" dirty="0" smtClean="0"/>
              <a:t>Source: elaboration from APARSEN questionnaire (2011)</a:t>
            </a:r>
            <a:endParaRPr lang="en-US" sz="1200" i="1" dirty="0"/>
          </a:p>
        </p:txBody>
      </p:sp>
      <p:pic>
        <p:nvPicPr>
          <p:cNvPr id="1026" name="Immagine 18"/>
          <p:cNvPicPr>
            <a:picLocks noChangeAspect="1" noChangeArrowheads="1"/>
          </p:cNvPicPr>
          <p:nvPr/>
        </p:nvPicPr>
        <p:blipFill>
          <a:blip r:embed="rId2" cstate="print"/>
          <a:srcRect/>
          <a:stretch>
            <a:fillRect/>
          </a:stretch>
        </p:blipFill>
        <p:spPr bwMode="auto">
          <a:xfrm>
            <a:off x="1475656" y="1556792"/>
            <a:ext cx="6118225" cy="4594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eaLnBrk="1" hangingPunct="1"/>
            <a:r>
              <a:rPr lang="en-US" dirty="0" smtClean="0"/>
              <a:t>SWOT analysis</a:t>
            </a:r>
          </a:p>
        </p:txBody>
      </p:sp>
      <p:pic>
        <p:nvPicPr>
          <p:cNvPr id="31747" name="Picture 4"/>
          <p:cNvPicPr>
            <a:picLocks noChangeAspect="1" noChangeArrowheads="1"/>
          </p:cNvPicPr>
          <p:nvPr/>
        </p:nvPicPr>
        <p:blipFill>
          <a:blip r:embed="rId2" cstate="print"/>
          <a:srcRect/>
          <a:stretch>
            <a:fillRect/>
          </a:stretch>
        </p:blipFill>
        <p:spPr bwMode="auto">
          <a:xfrm>
            <a:off x="3124200" y="1792288"/>
            <a:ext cx="2971800" cy="2971800"/>
          </a:xfrm>
          <a:prstGeom prst="rect">
            <a:avLst/>
          </a:prstGeom>
          <a:noFill/>
          <a:ln w="9525">
            <a:noFill/>
            <a:miter lim="800000"/>
            <a:headEnd/>
            <a:tailEnd/>
          </a:ln>
        </p:spPr>
      </p:pic>
      <p:graphicFrame>
        <p:nvGraphicFramePr>
          <p:cNvPr id="9" name="Diagram 8"/>
          <p:cNvGraphicFramePr/>
          <p:nvPr/>
        </p:nvGraphicFramePr>
        <p:xfrm>
          <a:off x="1487904" y="1295400"/>
          <a:ext cx="6589296" cy="45318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Rounded Rectangle 9"/>
          <p:cNvSpPr/>
          <p:nvPr/>
        </p:nvSpPr>
        <p:spPr>
          <a:xfrm>
            <a:off x="1905000" y="6019800"/>
            <a:ext cx="5791200" cy="649288"/>
          </a:xfrm>
          <a:prstGeom prst="roundRect">
            <a:avLst/>
          </a:prstGeom>
          <a:solidFill>
            <a:srgbClr val="22950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solidFill>
                  <a:srgbClr val="FFFFFF"/>
                </a:solidFill>
                <a:ea typeface="ＭＳ Ｐゴシック" charset="-128"/>
              </a:rPr>
              <a:t>Challenges  &amp; Recommendations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dissolv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p:cNvSpPr txBox="1">
            <a:spLocks noChangeArrowheads="1"/>
          </p:cNvSpPr>
          <p:nvPr/>
        </p:nvSpPr>
        <p:spPr bwMode="auto">
          <a:xfrm>
            <a:off x="-147638" y="1485900"/>
            <a:ext cx="1404938" cy="1555750"/>
          </a:xfrm>
          <a:prstGeom prst="rect">
            <a:avLst/>
          </a:prstGeom>
          <a:noFill/>
          <a:ln w="9525">
            <a:noFill/>
            <a:miter lim="800000"/>
            <a:headEnd/>
            <a:tailEnd/>
          </a:ln>
        </p:spPr>
        <p:txBody>
          <a:bodyPr>
            <a:spAutoFit/>
          </a:bodyPr>
          <a:lstStyle/>
          <a:p>
            <a:pPr algn="ctr">
              <a:spcBef>
                <a:spcPct val="50000"/>
              </a:spcBef>
            </a:pPr>
            <a:r>
              <a:rPr lang="es-ES" sz="9600" b="1">
                <a:latin typeface="Arial Narrow" charset="0"/>
                <a:cs typeface="Arial" charset="0"/>
              </a:rPr>
              <a:t>S</a:t>
            </a:r>
          </a:p>
        </p:txBody>
      </p:sp>
      <p:sp>
        <p:nvSpPr>
          <p:cNvPr id="32771" name="Text Box 3"/>
          <p:cNvSpPr txBox="1">
            <a:spLocks noChangeArrowheads="1"/>
          </p:cNvSpPr>
          <p:nvPr/>
        </p:nvSpPr>
        <p:spPr bwMode="auto">
          <a:xfrm>
            <a:off x="-109538" y="4232275"/>
            <a:ext cx="1404938" cy="1555750"/>
          </a:xfrm>
          <a:prstGeom prst="rect">
            <a:avLst/>
          </a:prstGeom>
          <a:noFill/>
          <a:ln w="9525">
            <a:noFill/>
            <a:miter lim="800000"/>
            <a:headEnd/>
            <a:tailEnd/>
          </a:ln>
        </p:spPr>
        <p:txBody>
          <a:bodyPr>
            <a:spAutoFit/>
          </a:bodyPr>
          <a:lstStyle/>
          <a:p>
            <a:pPr algn="ctr">
              <a:spcBef>
                <a:spcPct val="50000"/>
              </a:spcBef>
            </a:pPr>
            <a:r>
              <a:rPr lang="es-ES" sz="9600" b="1">
                <a:latin typeface="Arial Narrow" charset="0"/>
                <a:cs typeface="Arial" charset="0"/>
              </a:rPr>
              <a:t>O</a:t>
            </a:r>
          </a:p>
        </p:txBody>
      </p:sp>
      <p:sp>
        <p:nvSpPr>
          <p:cNvPr id="32772" name="Text Box 4"/>
          <p:cNvSpPr txBox="1">
            <a:spLocks noChangeArrowheads="1"/>
          </p:cNvSpPr>
          <p:nvPr/>
        </p:nvSpPr>
        <p:spPr bwMode="auto">
          <a:xfrm>
            <a:off x="2286000" y="228600"/>
            <a:ext cx="6553200" cy="457200"/>
          </a:xfrm>
          <a:prstGeom prst="rect">
            <a:avLst/>
          </a:prstGeom>
          <a:noFill/>
          <a:ln w="9525">
            <a:noFill/>
            <a:miter lim="800000"/>
            <a:headEnd/>
            <a:tailEnd/>
          </a:ln>
        </p:spPr>
        <p:txBody>
          <a:bodyPr>
            <a:spAutoFit/>
          </a:bodyPr>
          <a:lstStyle/>
          <a:p>
            <a:pPr algn="r"/>
            <a:r>
              <a:rPr lang="en-US" sz="2400" b="1">
                <a:solidFill>
                  <a:schemeClr val="bg1"/>
                </a:solidFill>
                <a:latin typeface="Verdana" charset="0"/>
                <a:cs typeface="Arial" charset="0"/>
              </a:rPr>
              <a:t>  SWOT Analysis</a:t>
            </a:r>
            <a:endParaRPr lang="en-US" sz="2400" b="1">
              <a:solidFill>
                <a:srgbClr val="66CCFF"/>
              </a:solidFill>
              <a:latin typeface="Verdana" charset="0"/>
              <a:cs typeface="Arial" charset="0"/>
            </a:endParaRPr>
          </a:p>
        </p:txBody>
      </p:sp>
      <p:sp>
        <p:nvSpPr>
          <p:cNvPr id="32773" name="Text Box 5"/>
          <p:cNvSpPr txBox="1">
            <a:spLocks noChangeArrowheads="1"/>
          </p:cNvSpPr>
          <p:nvPr/>
        </p:nvSpPr>
        <p:spPr bwMode="auto">
          <a:xfrm>
            <a:off x="942975" y="1628800"/>
            <a:ext cx="3443288" cy="2308324"/>
          </a:xfrm>
          <a:prstGeom prst="rect">
            <a:avLst/>
          </a:prstGeom>
          <a:noFill/>
          <a:ln w="19050">
            <a:solidFill>
              <a:srgbClr val="CCCCFF"/>
            </a:solidFill>
            <a:miter lim="800000"/>
            <a:headEnd/>
            <a:tailEnd/>
          </a:ln>
        </p:spPr>
        <p:txBody>
          <a:bodyPr>
            <a:spAutoFit/>
          </a:bodyPr>
          <a:lstStyle/>
          <a:p>
            <a:pPr marL="533400" indent="-355600">
              <a:lnSpc>
                <a:spcPct val="85000"/>
              </a:lnSpc>
              <a:spcBef>
                <a:spcPct val="45000"/>
              </a:spcBef>
              <a:buClr>
                <a:srgbClr val="CCECFF"/>
              </a:buClr>
              <a:buFont typeface="Wingdings 2" charset="2"/>
              <a:buChar char="¢"/>
              <a:tabLst>
                <a:tab pos="717550" algn="l"/>
                <a:tab pos="1162050" algn="l"/>
              </a:tabLst>
            </a:pPr>
            <a:endParaRPr lang="en-US" sz="1600" dirty="0">
              <a:latin typeface="Verdana" charset="0"/>
              <a:cs typeface="Arial" charset="0"/>
            </a:endParaRPr>
          </a:p>
          <a:p>
            <a:pPr marL="533400" indent="-355600">
              <a:lnSpc>
                <a:spcPct val="85000"/>
              </a:lnSpc>
              <a:spcBef>
                <a:spcPct val="45000"/>
              </a:spcBef>
              <a:buClr>
                <a:srgbClr val="CCECFF"/>
              </a:buClr>
              <a:buFont typeface="Wingdings 2" charset="2"/>
              <a:buChar char="¢"/>
              <a:tabLst>
                <a:tab pos="717550" algn="l"/>
                <a:tab pos="1162050" algn="l"/>
              </a:tabLst>
            </a:pPr>
            <a:r>
              <a:rPr lang="en-US" sz="1600" dirty="0" smtClean="0">
                <a:latin typeface="Verdana" charset="0"/>
                <a:cs typeface="Arial" charset="0"/>
              </a:rPr>
              <a:t>Europe is already investing </a:t>
            </a:r>
            <a:r>
              <a:rPr lang="en-US" sz="1600" dirty="0">
                <a:latin typeface="Verdana" charset="0"/>
                <a:cs typeface="Arial" charset="0"/>
              </a:rPr>
              <a:t>in </a:t>
            </a:r>
            <a:r>
              <a:rPr lang="en-US" sz="1600" dirty="0" smtClean="0">
                <a:latin typeface="Verdana" charset="0"/>
                <a:cs typeface="Arial" charset="0"/>
              </a:rPr>
              <a:t>the creation of e-infrastructures</a:t>
            </a:r>
            <a:endParaRPr lang="en-US" sz="1600" dirty="0">
              <a:latin typeface="Verdana" charset="0"/>
              <a:cs typeface="Arial" charset="0"/>
            </a:endParaRPr>
          </a:p>
          <a:p>
            <a:pPr marL="533400" indent="-355600">
              <a:lnSpc>
                <a:spcPct val="85000"/>
              </a:lnSpc>
              <a:spcBef>
                <a:spcPct val="45000"/>
              </a:spcBef>
              <a:buClr>
                <a:srgbClr val="CCECFF"/>
              </a:buClr>
              <a:buFont typeface="Wingdings 2" charset="2"/>
              <a:buChar char="¢"/>
              <a:tabLst>
                <a:tab pos="717550" algn="l"/>
                <a:tab pos="1162050" algn="l"/>
              </a:tabLst>
            </a:pPr>
            <a:r>
              <a:rPr lang="en-US" sz="1600" dirty="0" smtClean="0">
                <a:latin typeface="Verdana" charset="0"/>
                <a:cs typeface="Arial" charset="0"/>
              </a:rPr>
              <a:t>The necessary know-how is available</a:t>
            </a:r>
            <a:endParaRPr lang="en-US" sz="1600" dirty="0">
              <a:latin typeface="Verdana" charset="0"/>
              <a:cs typeface="Arial" charset="0"/>
            </a:endParaRPr>
          </a:p>
          <a:p>
            <a:pPr marL="533400" indent="-355600">
              <a:lnSpc>
                <a:spcPct val="85000"/>
              </a:lnSpc>
              <a:spcBef>
                <a:spcPct val="45000"/>
              </a:spcBef>
              <a:buClr>
                <a:srgbClr val="CCECFF"/>
              </a:buClr>
              <a:buFont typeface="Wingdings 2" charset="2"/>
              <a:buChar char="¢"/>
              <a:tabLst>
                <a:tab pos="717550" algn="l"/>
                <a:tab pos="1162050" algn="l"/>
              </a:tabLst>
            </a:pPr>
            <a:r>
              <a:rPr lang="en-US" sz="1600" dirty="0" smtClean="0">
                <a:latin typeface="Verdana" charset="0"/>
                <a:cs typeface="Arial" charset="0"/>
              </a:rPr>
              <a:t>Success of pioneering efforts in restricted contexts</a:t>
            </a:r>
            <a:endParaRPr lang="en-US" sz="1600" dirty="0">
              <a:latin typeface="Verdana" charset="0"/>
              <a:cs typeface="Arial" charset="0"/>
            </a:endParaRPr>
          </a:p>
        </p:txBody>
      </p:sp>
      <p:sp>
        <p:nvSpPr>
          <p:cNvPr id="32774" name="Text Box 6"/>
          <p:cNvSpPr txBox="1">
            <a:spLocks noChangeArrowheads="1"/>
          </p:cNvSpPr>
          <p:nvPr/>
        </p:nvSpPr>
        <p:spPr bwMode="auto">
          <a:xfrm>
            <a:off x="977900" y="4055815"/>
            <a:ext cx="3408363" cy="2160591"/>
          </a:xfrm>
          <a:prstGeom prst="rect">
            <a:avLst/>
          </a:prstGeom>
          <a:noFill/>
          <a:ln w="19050">
            <a:solidFill>
              <a:srgbClr val="FF99FF"/>
            </a:solidFill>
            <a:miter lim="800000"/>
            <a:headEnd/>
            <a:tailEnd/>
          </a:ln>
        </p:spPr>
        <p:txBody>
          <a:bodyPr>
            <a:spAutoFit/>
          </a:bodyPr>
          <a:lstStyle/>
          <a:p>
            <a:pPr marL="533400" indent="-355600">
              <a:lnSpc>
                <a:spcPct val="85000"/>
              </a:lnSpc>
              <a:spcBef>
                <a:spcPct val="65000"/>
              </a:spcBef>
              <a:buClr>
                <a:srgbClr val="FF99FF"/>
              </a:buClr>
              <a:buFont typeface="Wingdings 2" charset="2"/>
              <a:buChar char="¢"/>
              <a:tabLst>
                <a:tab pos="717550" algn="l"/>
                <a:tab pos="1162050" algn="l"/>
              </a:tabLst>
            </a:pPr>
            <a:r>
              <a:rPr lang="en-US" sz="1400" dirty="0" smtClean="0">
                <a:latin typeface="Verdana" charset="0"/>
                <a:cs typeface="Arial" charset="0"/>
              </a:rPr>
              <a:t>Information </a:t>
            </a:r>
            <a:r>
              <a:rPr lang="en-US" sz="1400" dirty="0">
                <a:latin typeface="Verdana" charset="0"/>
                <a:cs typeface="Arial" charset="0"/>
              </a:rPr>
              <a:t>Society consolidation/e-Science</a:t>
            </a:r>
          </a:p>
          <a:p>
            <a:pPr marL="533400" indent="-355600">
              <a:lnSpc>
                <a:spcPct val="85000"/>
              </a:lnSpc>
              <a:spcBef>
                <a:spcPct val="65000"/>
              </a:spcBef>
              <a:buClr>
                <a:srgbClr val="FF99FF"/>
              </a:buClr>
              <a:buFont typeface="Wingdings 2" charset="2"/>
              <a:buChar char="¢"/>
              <a:tabLst>
                <a:tab pos="717550" algn="l"/>
                <a:tab pos="1162050" algn="l"/>
              </a:tabLst>
            </a:pPr>
            <a:r>
              <a:rPr lang="en-US" sz="1400" dirty="0">
                <a:latin typeface="Verdana" charset="0"/>
                <a:cs typeface="Arial" charset="0"/>
              </a:rPr>
              <a:t>Demand for Science based innovation</a:t>
            </a:r>
          </a:p>
          <a:p>
            <a:pPr marL="533400" indent="-355600">
              <a:lnSpc>
                <a:spcPct val="85000"/>
              </a:lnSpc>
              <a:spcBef>
                <a:spcPct val="65000"/>
              </a:spcBef>
              <a:buClr>
                <a:srgbClr val="FF99FF"/>
              </a:buClr>
              <a:buFont typeface="Wingdings 2" charset="2"/>
              <a:buChar char="¢"/>
              <a:tabLst>
                <a:tab pos="717550" algn="l"/>
                <a:tab pos="1162050" algn="l"/>
              </a:tabLst>
            </a:pPr>
            <a:r>
              <a:rPr lang="en-US" sz="1400" dirty="0">
                <a:latin typeface="Verdana" charset="0"/>
                <a:cs typeface="Arial" charset="0"/>
              </a:rPr>
              <a:t>Expectations for “ROI” of public </a:t>
            </a:r>
            <a:r>
              <a:rPr lang="en-US" sz="1400" dirty="0" smtClean="0">
                <a:latin typeface="Verdana" charset="0"/>
                <a:cs typeface="Arial" charset="0"/>
              </a:rPr>
              <a:t>interventions</a:t>
            </a:r>
          </a:p>
          <a:p>
            <a:pPr marL="533400" indent="-355600">
              <a:lnSpc>
                <a:spcPct val="85000"/>
              </a:lnSpc>
              <a:spcBef>
                <a:spcPct val="65000"/>
              </a:spcBef>
              <a:buClr>
                <a:srgbClr val="FF99FF"/>
              </a:buClr>
              <a:buFont typeface="Wingdings 2" charset="2"/>
              <a:buChar char="¢"/>
              <a:tabLst>
                <a:tab pos="717550" algn="l"/>
                <a:tab pos="1162050" algn="l"/>
              </a:tabLst>
            </a:pPr>
            <a:r>
              <a:rPr lang="en-US" sz="1400" dirty="0" smtClean="0">
                <a:latin typeface="Verdana" pitchFamily="34" charset="0"/>
                <a:ea typeface="Verdana" pitchFamily="34" charset="0"/>
                <a:cs typeface="Verdana" pitchFamily="34" charset="0"/>
              </a:rPr>
              <a:t>Technical solutions are available and relatively mature</a:t>
            </a:r>
            <a:endParaRPr lang="en-US" sz="1400" dirty="0">
              <a:latin typeface="Verdana" pitchFamily="34" charset="0"/>
              <a:ea typeface="Verdana" pitchFamily="34" charset="0"/>
              <a:cs typeface="Verdana" pitchFamily="34" charset="0"/>
            </a:endParaRPr>
          </a:p>
        </p:txBody>
      </p:sp>
      <p:sp>
        <p:nvSpPr>
          <p:cNvPr id="32775" name="Text Box 7"/>
          <p:cNvSpPr txBox="1">
            <a:spLocks noChangeArrowheads="1"/>
          </p:cNvSpPr>
          <p:nvPr/>
        </p:nvSpPr>
        <p:spPr bwMode="auto">
          <a:xfrm>
            <a:off x="4157663" y="1495425"/>
            <a:ext cx="1404937" cy="1555750"/>
          </a:xfrm>
          <a:prstGeom prst="rect">
            <a:avLst/>
          </a:prstGeom>
          <a:noFill/>
          <a:ln w="9525">
            <a:noFill/>
            <a:miter lim="800000"/>
            <a:headEnd/>
            <a:tailEnd/>
          </a:ln>
        </p:spPr>
        <p:txBody>
          <a:bodyPr>
            <a:spAutoFit/>
          </a:bodyPr>
          <a:lstStyle/>
          <a:p>
            <a:pPr algn="ctr">
              <a:spcBef>
                <a:spcPct val="50000"/>
              </a:spcBef>
            </a:pPr>
            <a:r>
              <a:rPr lang="es-ES" sz="9600" b="1">
                <a:latin typeface="Arial Narrow" charset="0"/>
                <a:cs typeface="Arial" charset="0"/>
              </a:rPr>
              <a:t>W</a:t>
            </a:r>
          </a:p>
        </p:txBody>
      </p:sp>
      <p:sp>
        <p:nvSpPr>
          <p:cNvPr id="32776" name="Text Box 8"/>
          <p:cNvSpPr txBox="1">
            <a:spLocks noChangeArrowheads="1"/>
          </p:cNvSpPr>
          <p:nvPr/>
        </p:nvSpPr>
        <p:spPr bwMode="auto">
          <a:xfrm>
            <a:off x="4186238" y="4243388"/>
            <a:ext cx="1404937" cy="1555750"/>
          </a:xfrm>
          <a:prstGeom prst="rect">
            <a:avLst/>
          </a:prstGeom>
          <a:noFill/>
          <a:ln w="9525">
            <a:noFill/>
            <a:miter lim="800000"/>
            <a:headEnd/>
            <a:tailEnd/>
          </a:ln>
        </p:spPr>
        <p:txBody>
          <a:bodyPr>
            <a:spAutoFit/>
          </a:bodyPr>
          <a:lstStyle/>
          <a:p>
            <a:pPr algn="ctr">
              <a:spcBef>
                <a:spcPct val="50000"/>
              </a:spcBef>
            </a:pPr>
            <a:r>
              <a:rPr lang="es-ES" sz="9600" b="1">
                <a:latin typeface="Arial Narrow" charset="0"/>
                <a:cs typeface="Arial" charset="0"/>
              </a:rPr>
              <a:t>T</a:t>
            </a:r>
          </a:p>
        </p:txBody>
      </p:sp>
      <p:sp>
        <p:nvSpPr>
          <p:cNvPr id="32777" name="Text Box 9"/>
          <p:cNvSpPr txBox="1">
            <a:spLocks noChangeArrowheads="1"/>
          </p:cNvSpPr>
          <p:nvPr/>
        </p:nvSpPr>
        <p:spPr bwMode="auto">
          <a:xfrm>
            <a:off x="5397500" y="1676400"/>
            <a:ext cx="3517900" cy="2086725"/>
          </a:xfrm>
          <a:prstGeom prst="rect">
            <a:avLst/>
          </a:prstGeom>
          <a:noFill/>
          <a:ln w="19050">
            <a:solidFill>
              <a:srgbClr val="FFFF99"/>
            </a:solidFill>
            <a:miter lim="800000"/>
            <a:headEnd/>
            <a:tailEnd/>
          </a:ln>
        </p:spPr>
        <p:txBody>
          <a:bodyPr>
            <a:spAutoFit/>
          </a:bodyPr>
          <a:lstStyle/>
          <a:p>
            <a:pPr marL="533400" indent="-355600">
              <a:lnSpc>
                <a:spcPct val="85000"/>
              </a:lnSpc>
              <a:spcBef>
                <a:spcPct val="65000"/>
              </a:spcBef>
              <a:buClr>
                <a:srgbClr val="FFFF99"/>
              </a:buClr>
              <a:buFont typeface="Wingdings 2" charset="2"/>
              <a:buChar char="¢"/>
              <a:tabLst>
                <a:tab pos="717550" algn="l"/>
                <a:tab pos="1162050" algn="l"/>
              </a:tabLst>
            </a:pPr>
            <a:r>
              <a:rPr lang="en-GB" sz="1600" dirty="0">
                <a:latin typeface="Verdana" charset="0"/>
                <a:cs typeface="Arial" charset="0"/>
              </a:rPr>
              <a:t>Ultimate consensus and coordination among stakeholders </a:t>
            </a:r>
          </a:p>
          <a:p>
            <a:pPr marL="533400" indent="-355600">
              <a:lnSpc>
                <a:spcPct val="85000"/>
              </a:lnSpc>
              <a:spcBef>
                <a:spcPct val="65000"/>
              </a:spcBef>
              <a:buClr>
                <a:srgbClr val="FFFF99"/>
              </a:buClr>
              <a:buFont typeface="Wingdings 2" charset="2"/>
              <a:buChar char="¢"/>
              <a:tabLst>
                <a:tab pos="717550" algn="l"/>
                <a:tab pos="1162050" algn="l"/>
              </a:tabLst>
            </a:pPr>
            <a:r>
              <a:rPr lang="en-GB" sz="1600" dirty="0" smtClean="0">
                <a:latin typeface="Verdana" charset="0"/>
                <a:cs typeface="Arial" charset="0"/>
              </a:rPr>
              <a:t>Lack of clear business &amp; sustainability </a:t>
            </a:r>
            <a:r>
              <a:rPr lang="en-GB" sz="1600" dirty="0">
                <a:latin typeface="Verdana" charset="0"/>
                <a:cs typeface="Arial" charset="0"/>
              </a:rPr>
              <a:t>models</a:t>
            </a:r>
          </a:p>
          <a:p>
            <a:pPr marL="533400" indent="-355600">
              <a:lnSpc>
                <a:spcPct val="85000"/>
              </a:lnSpc>
              <a:spcBef>
                <a:spcPct val="65000"/>
              </a:spcBef>
              <a:buClr>
                <a:srgbClr val="FFFF99"/>
              </a:buClr>
              <a:buFont typeface="Wingdings 2" charset="2"/>
              <a:buChar char="¢"/>
              <a:tabLst>
                <a:tab pos="717550" algn="l"/>
                <a:tab pos="1162050" algn="l"/>
              </a:tabLst>
            </a:pPr>
            <a:r>
              <a:rPr lang="en-GB" sz="1600" dirty="0">
                <a:latin typeface="Verdana" charset="0"/>
                <a:cs typeface="Arial" charset="0"/>
              </a:rPr>
              <a:t>Scarce awareness beyond (and even within) direct players</a:t>
            </a:r>
          </a:p>
        </p:txBody>
      </p:sp>
      <p:sp>
        <p:nvSpPr>
          <p:cNvPr id="32778" name="Text Box 10"/>
          <p:cNvSpPr txBox="1">
            <a:spLocks noChangeArrowheads="1"/>
          </p:cNvSpPr>
          <p:nvPr/>
        </p:nvSpPr>
        <p:spPr bwMode="auto">
          <a:xfrm>
            <a:off x="5397500" y="3861048"/>
            <a:ext cx="3517900" cy="2406813"/>
          </a:xfrm>
          <a:prstGeom prst="rect">
            <a:avLst/>
          </a:prstGeom>
          <a:noFill/>
          <a:ln w="19050">
            <a:solidFill>
              <a:srgbClr val="CCCCFF"/>
            </a:solidFill>
            <a:miter lim="800000"/>
            <a:headEnd/>
            <a:tailEnd/>
          </a:ln>
        </p:spPr>
        <p:txBody>
          <a:bodyPr>
            <a:spAutoFit/>
          </a:bodyPr>
          <a:lstStyle/>
          <a:p>
            <a:pPr marL="533400" indent="-355600">
              <a:lnSpc>
                <a:spcPct val="85000"/>
              </a:lnSpc>
              <a:spcBef>
                <a:spcPct val="65000"/>
              </a:spcBef>
              <a:buClr>
                <a:srgbClr val="DDDDDD"/>
              </a:buClr>
              <a:buFont typeface="Wingdings 2" charset="2"/>
              <a:buChar char="¢"/>
              <a:tabLst>
                <a:tab pos="717550" algn="l"/>
                <a:tab pos="1162050" algn="l"/>
              </a:tabLst>
            </a:pPr>
            <a:endParaRPr lang="en-US" sz="1600" dirty="0">
              <a:latin typeface="Verdana" charset="0"/>
              <a:cs typeface="Arial" charset="0"/>
            </a:endParaRPr>
          </a:p>
          <a:p>
            <a:pPr marL="533400" indent="-355600">
              <a:lnSpc>
                <a:spcPct val="85000"/>
              </a:lnSpc>
              <a:spcBef>
                <a:spcPct val="65000"/>
              </a:spcBef>
              <a:buClr>
                <a:srgbClr val="DDDDDD"/>
              </a:buClr>
              <a:buFont typeface="Wingdings 2" charset="2"/>
              <a:buChar char="¢"/>
              <a:tabLst>
                <a:tab pos="717550" algn="l"/>
                <a:tab pos="1162050" algn="l"/>
              </a:tabLst>
            </a:pPr>
            <a:r>
              <a:rPr lang="en-US" sz="1600" dirty="0">
                <a:latin typeface="Verdana" charset="0"/>
                <a:cs typeface="Arial" charset="0"/>
              </a:rPr>
              <a:t>Political priorities</a:t>
            </a:r>
          </a:p>
          <a:p>
            <a:pPr marL="533400" indent="-355600">
              <a:lnSpc>
                <a:spcPct val="85000"/>
              </a:lnSpc>
              <a:spcBef>
                <a:spcPct val="65000"/>
              </a:spcBef>
              <a:buClr>
                <a:srgbClr val="DDDDDD"/>
              </a:buClr>
              <a:buFont typeface="Wingdings 2" charset="2"/>
              <a:buChar char="¢"/>
              <a:tabLst>
                <a:tab pos="717550" algn="l"/>
                <a:tab pos="1162050" algn="l"/>
              </a:tabLst>
            </a:pPr>
            <a:r>
              <a:rPr lang="en-US" sz="1600" dirty="0">
                <a:latin typeface="Verdana" charset="0"/>
                <a:cs typeface="Arial" charset="0"/>
              </a:rPr>
              <a:t>Institutional consensus </a:t>
            </a:r>
          </a:p>
          <a:p>
            <a:pPr marL="533400" indent="-355600">
              <a:lnSpc>
                <a:spcPct val="85000"/>
              </a:lnSpc>
              <a:spcBef>
                <a:spcPct val="65000"/>
              </a:spcBef>
              <a:buClr>
                <a:srgbClr val="DDDDDD"/>
              </a:buClr>
              <a:buFont typeface="Wingdings 2" charset="2"/>
              <a:buChar char="¢"/>
              <a:tabLst>
                <a:tab pos="717550" algn="l"/>
                <a:tab pos="1162050" algn="l"/>
              </a:tabLst>
            </a:pPr>
            <a:r>
              <a:rPr lang="en-US" sz="1600" dirty="0">
                <a:latin typeface="Verdana" charset="0"/>
                <a:cs typeface="Arial" charset="0"/>
              </a:rPr>
              <a:t>Cultural reluctance to </a:t>
            </a:r>
            <a:r>
              <a:rPr lang="en-US" sz="1600" dirty="0" smtClean="0">
                <a:latin typeface="Verdana" charset="0"/>
                <a:cs typeface="Arial" charset="0"/>
              </a:rPr>
              <a:t>adopting more effective evaluation metrics</a:t>
            </a:r>
            <a:endParaRPr lang="en-US" sz="1600" dirty="0">
              <a:latin typeface="Verdana" charset="0"/>
              <a:cs typeface="Arial" charset="0"/>
            </a:endParaRPr>
          </a:p>
          <a:p>
            <a:pPr marL="533400" indent="-355600">
              <a:lnSpc>
                <a:spcPct val="85000"/>
              </a:lnSpc>
              <a:spcBef>
                <a:spcPct val="65000"/>
              </a:spcBef>
              <a:buClr>
                <a:srgbClr val="DDDDDD"/>
              </a:buClr>
              <a:buFont typeface="Wingdings 2" charset="2"/>
              <a:buChar char="¢"/>
              <a:tabLst>
                <a:tab pos="717550" algn="l"/>
                <a:tab pos="1162050" algn="l"/>
              </a:tabLst>
            </a:pPr>
            <a:r>
              <a:rPr lang="en-US" sz="1600" dirty="0">
                <a:latin typeface="Verdana" charset="0"/>
                <a:cs typeface="Arial" charset="0"/>
              </a:rPr>
              <a:t>Resistance to change in </a:t>
            </a:r>
            <a:r>
              <a:rPr lang="en-US" sz="1600" dirty="0" smtClean="0">
                <a:latin typeface="Verdana" charset="0"/>
                <a:cs typeface="Arial" charset="0"/>
              </a:rPr>
              <a:t>scientific </a:t>
            </a:r>
            <a:r>
              <a:rPr lang="en-US" sz="1600" dirty="0">
                <a:latin typeface="Verdana" charset="0"/>
                <a:cs typeface="Arial" charset="0"/>
              </a:rPr>
              <a:t>communities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2"/>
          <p:cNvSpPr txBox="1">
            <a:spLocks noChangeArrowheads="1"/>
          </p:cNvSpPr>
          <p:nvPr/>
        </p:nvSpPr>
        <p:spPr bwMode="auto">
          <a:xfrm>
            <a:off x="236538" y="266700"/>
            <a:ext cx="8458200" cy="715963"/>
          </a:xfrm>
          <a:prstGeom prst="rect">
            <a:avLst/>
          </a:prstGeom>
          <a:noFill/>
          <a:ln w="9525">
            <a:noFill/>
            <a:miter lim="800000"/>
            <a:headEnd/>
            <a:tailEnd/>
          </a:ln>
        </p:spPr>
        <p:txBody>
          <a:bodyPr>
            <a:spAutoFit/>
          </a:bodyPr>
          <a:lstStyle/>
          <a:p>
            <a:pPr algn="ctr">
              <a:spcBef>
                <a:spcPct val="50000"/>
              </a:spcBef>
            </a:pPr>
            <a:r>
              <a:rPr lang="en-US" sz="2400" b="1">
                <a:solidFill>
                  <a:schemeClr val="bg1"/>
                </a:solidFill>
                <a:latin typeface="Verdana" charset="0"/>
                <a:cs typeface="Arial" charset="0"/>
              </a:rPr>
              <a:t> </a:t>
            </a:r>
            <a:r>
              <a:rPr lang="en-US" sz="2000" b="1">
                <a:solidFill>
                  <a:schemeClr val="bg1"/>
                </a:solidFill>
                <a:latin typeface="Verdana" charset="0"/>
                <a:cs typeface="Arial" charset="0"/>
              </a:rPr>
              <a:t>Boosting the value of e-Infrastructure outputs</a:t>
            </a:r>
          </a:p>
          <a:p>
            <a:pPr algn="ctr">
              <a:spcBef>
                <a:spcPct val="50000"/>
              </a:spcBef>
            </a:pPr>
            <a:r>
              <a:rPr lang="en-US" sz="1100" b="1">
                <a:solidFill>
                  <a:schemeClr val="bg1"/>
                </a:solidFill>
                <a:latin typeface="Verdana" charset="0"/>
                <a:cs typeface="Arial" charset="0"/>
              </a:rPr>
              <a:t>(securing </a:t>
            </a:r>
            <a:r>
              <a:rPr lang="en-GB" sz="1100" b="1">
                <a:solidFill>
                  <a:schemeClr val="bg1"/>
                </a:solidFill>
                <a:latin typeface="Verdana" charset="0"/>
                <a:cs typeface="Arial" charset="0"/>
              </a:rPr>
              <a:t>long term growth of DI-supported management of e-infrastructure/e-science “production”)</a:t>
            </a:r>
            <a:endParaRPr lang="en-US" sz="1100" b="1">
              <a:solidFill>
                <a:schemeClr val="bg1"/>
              </a:solidFill>
              <a:latin typeface="Verdana" charset="0"/>
              <a:cs typeface="Arial" charset="0"/>
            </a:endParaRPr>
          </a:p>
        </p:txBody>
      </p:sp>
      <p:grpSp>
        <p:nvGrpSpPr>
          <p:cNvPr id="34819" name="Diagram 36"/>
          <p:cNvGrpSpPr>
            <a:grpSpLocks/>
          </p:cNvGrpSpPr>
          <p:nvPr/>
        </p:nvGrpSpPr>
        <p:grpSpPr bwMode="auto">
          <a:xfrm>
            <a:off x="4191000" y="2249488"/>
            <a:ext cx="4275138" cy="4032250"/>
            <a:chOff x="1768" y="858"/>
            <a:chExt cx="2693" cy="2539"/>
          </a:xfrm>
        </p:grpSpPr>
        <p:sp>
          <p:nvSpPr>
            <p:cNvPr id="34823" name="_s1028"/>
            <p:cNvSpPr>
              <a:spLocks noChangeShapeType="1"/>
            </p:cNvSpPr>
            <p:nvPr/>
          </p:nvSpPr>
          <p:spPr bwMode="auto">
            <a:xfrm flipV="1">
              <a:off x="3144" y="1542"/>
              <a:ext cx="0" cy="342"/>
            </a:xfrm>
            <a:prstGeom prst="line">
              <a:avLst/>
            </a:prstGeom>
            <a:noFill/>
            <a:ln w="28575">
              <a:solidFill>
                <a:schemeClr val="tx1"/>
              </a:solidFill>
              <a:round/>
              <a:headEnd/>
              <a:tailEnd/>
            </a:ln>
          </p:spPr>
          <p:txBody>
            <a:bodyPr lIns="0" tIns="0" rIns="0" bIns="0" anchor="ctr"/>
            <a:lstStyle/>
            <a:p>
              <a:endParaRPr lang="en-US"/>
            </a:p>
          </p:txBody>
        </p:sp>
        <p:sp>
          <p:nvSpPr>
            <p:cNvPr id="34824" name="_s1029"/>
            <p:cNvSpPr>
              <a:spLocks noChangeArrowheads="1"/>
            </p:cNvSpPr>
            <p:nvPr/>
          </p:nvSpPr>
          <p:spPr bwMode="auto">
            <a:xfrm>
              <a:off x="2802" y="858"/>
              <a:ext cx="684" cy="684"/>
            </a:xfrm>
            <a:prstGeom prst="ellipse">
              <a:avLst/>
            </a:prstGeom>
            <a:solidFill>
              <a:schemeClr val="folHlink">
                <a:alpha val="50195"/>
              </a:schemeClr>
            </a:solidFill>
            <a:ln w="57150">
              <a:solidFill>
                <a:schemeClr val="folHlink"/>
              </a:solidFill>
              <a:round/>
              <a:headEnd/>
              <a:tailEnd/>
            </a:ln>
          </p:spPr>
          <p:txBody>
            <a:bodyPr wrap="none" lIns="0" tIns="0" rIns="0" bIns="0" anchor="ctr"/>
            <a:lstStyle/>
            <a:p>
              <a:pPr algn="ctr"/>
              <a:r>
                <a:rPr lang="en-GB" sz="1600" b="1">
                  <a:latin typeface="Verdana" charset="0"/>
                  <a:cs typeface="Arial" charset="0"/>
                </a:rPr>
                <a:t>Awareness</a:t>
              </a:r>
            </a:p>
            <a:p>
              <a:pPr algn="ctr"/>
              <a:r>
                <a:rPr lang="en-GB" sz="1600" b="1">
                  <a:latin typeface="Verdana" charset="0"/>
                  <a:cs typeface="Arial" charset="0"/>
                </a:rPr>
                <a:t>Social support</a:t>
              </a:r>
            </a:p>
          </p:txBody>
        </p:sp>
        <p:sp>
          <p:nvSpPr>
            <p:cNvPr id="34825" name="_s1030"/>
            <p:cNvSpPr>
              <a:spLocks noChangeShapeType="1"/>
            </p:cNvSpPr>
            <p:nvPr/>
          </p:nvSpPr>
          <p:spPr bwMode="auto">
            <a:xfrm flipV="1">
              <a:off x="3469" y="2014"/>
              <a:ext cx="325" cy="106"/>
            </a:xfrm>
            <a:prstGeom prst="line">
              <a:avLst/>
            </a:prstGeom>
            <a:noFill/>
            <a:ln w="28575">
              <a:solidFill>
                <a:schemeClr val="tx1"/>
              </a:solidFill>
              <a:round/>
              <a:headEnd/>
              <a:tailEnd/>
            </a:ln>
          </p:spPr>
          <p:txBody>
            <a:bodyPr lIns="0" tIns="0" rIns="0" bIns="0" anchor="ctr"/>
            <a:lstStyle/>
            <a:p>
              <a:endParaRPr lang="en-US"/>
            </a:p>
          </p:txBody>
        </p:sp>
        <p:sp>
          <p:nvSpPr>
            <p:cNvPr id="6" name="_s1031"/>
            <p:cNvSpPr>
              <a:spLocks noChangeArrowheads="1"/>
            </p:cNvSpPr>
            <p:nvPr/>
          </p:nvSpPr>
          <p:spPr bwMode="auto">
            <a:xfrm>
              <a:off x="3777" y="1566"/>
              <a:ext cx="684" cy="688"/>
            </a:xfrm>
            <a:prstGeom prst="ellipse">
              <a:avLst/>
            </a:prstGeom>
            <a:solidFill>
              <a:schemeClr val="accent1">
                <a:alpha val="50000"/>
              </a:schemeClr>
            </a:solidFill>
            <a:ln w="57150">
              <a:solidFill>
                <a:schemeClr val="accent1"/>
              </a:solidFill>
              <a:round/>
              <a:headEnd/>
              <a:tailEnd/>
            </a:ln>
          </p:spPr>
          <p:txBody>
            <a:bodyPr wrap="none" lIns="0" tIns="0" rIns="0" bIns="0" anchor="ctr"/>
            <a:lstStyle/>
            <a:p>
              <a:pPr algn="ctr"/>
              <a:r>
                <a:rPr lang="en-GB" sz="1600" b="1">
                  <a:effectLst>
                    <a:outerShdw blurRad="38100" dist="38100" dir="2700000" algn="tl">
                      <a:srgbClr val="FFFFFF"/>
                    </a:outerShdw>
                  </a:effectLst>
                  <a:latin typeface="Verdana" charset="0"/>
                  <a:cs typeface="Arial" charset="0"/>
                </a:rPr>
                <a:t>Governance</a:t>
              </a:r>
            </a:p>
          </p:txBody>
        </p:sp>
        <p:sp>
          <p:nvSpPr>
            <p:cNvPr id="34827" name="_s1032"/>
            <p:cNvSpPr>
              <a:spLocks noChangeShapeType="1"/>
            </p:cNvSpPr>
            <p:nvPr/>
          </p:nvSpPr>
          <p:spPr bwMode="auto">
            <a:xfrm>
              <a:off x="3345" y="2502"/>
              <a:ext cx="201" cy="276"/>
            </a:xfrm>
            <a:prstGeom prst="line">
              <a:avLst/>
            </a:prstGeom>
            <a:noFill/>
            <a:ln w="28575">
              <a:solidFill>
                <a:schemeClr val="tx1"/>
              </a:solidFill>
              <a:round/>
              <a:headEnd/>
              <a:tailEnd/>
            </a:ln>
          </p:spPr>
          <p:txBody>
            <a:bodyPr lIns="0" tIns="0" rIns="0" bIns="0" anchor="ctr"/>
            <a:lstStyle/>
            <a:p>
              <a:endParaRPr lang="en-US"/>
            </a:p>
          </p:txBody>
        </p:sp>
        <p:sp>
          <p:nvSpPr>
            <p:cNvPr id="8" name="_s1033"/>
            <p:cNvSpPr>
              <a:spLocks noChangeArrowheads="1"/>
            </p:cNvSpPr>
            <p:nvPr/>
          </p:nvSpPr>
          <p:spPr bwMode="auto">
            <a:xfrm>
              <a:off x="3405" y="2713"/>
              <a:ext cx="684" cy="684"/>
            </a:xfrm>
            <a:prstGeom prst="ellipse">
              <a:avLst/>
            </a:prstGeom>
            <a:solidFill>
              <a:schemeClr val="accent2">
                <a:alpha val="50000"/>
              </a:schemeClr>
            </a:solidFill>
            <a:ln w="57150">
              <a:solidFill>
                <a:schemeClr val="accent2"/>
              </a:solidFill>
              <a:round/>
              <a:headEnd/>
              <a:tailEnd/>
            </a:ln>
          </p:spPr>
          <p:txBody>
            <a:bodyPr wrap="none" lIns="0" tIns="0" rIns="0" bIns="0" anchor="ctr"/>
            <a:lstStyle/>
            <a:p>
              <a:pPr algn="ctr"/>
              <a:r>
                <a:rPr lang="en-GB" sz="1600" b="1">
                  <a:effectLst>
                    <a:outerShdw blurRad="38100" dist="38100" dir="2700000" algn="tl">
                      <a:srgbClr val="FFFFFF"/>
                    </a:outerShdw>
                  </a:effectLst>
                  <a:latin typeface="Verdana" charset="0"/>
                  <a:cs typeface="Arial" charset="0"/>
                </a:rPr>
                <a:t>RTD/Standarisation </a:t>
              </a:r>
            </a:p>
            <a:p>
              <a:pPr algn="ctr"/>
              <a:r>
                <a:rPr lang="en-GB" sz="1600" b="1">
                  <a:effectLst>
                    <a:outerShdw blurRad="38100" dist="38100" dir="2700000" algn="tl">
                      <a:srgbClr val="FFFFFF"/>
                    </a:outerShdw>
                  </a:effectLst>
                  <a:latin typeface="Verdana" charset="0"/>
                  <a:cs typeface="Arial" charset="0"/>
                </a:rPr>
                <a:t>Support</a:t>
              </a:r>
            </a:p>
          </p:txBody>
        </p:sp>
        <p:sp>
          <p:nvSpPr>
            <p:cNvPr id="34829" name="_s1034"/>
            <p:cNvSpPr>
              <a:spLocks noChangeShapeType="1"/>
            </p:cNvSpPr>
            <p:nvPr/>
          </p:nvSpPr>
          <p:spPr bwMode="auto">
            <a:xfrm flipH="1">
              <a:off x="2743" y="2502"/>
              <a:ext cx="200" cy="276"/>
            </a:xfrm>
            <a:prstGeom prst="line">
              <a:avLst/>
            </a:prstGeom>
            <a:noFill/>
            <a:ln w="28575">
              <a:solidFill>
                <a:schemeClr val="tx1"/>
              </a:solidFill>
              <a:round/>
              <a:headEnd/>
              <a:tailEnd/>
            </a:ln>
          </p:spPr>
          <p:txBody>
            <a:bodyPr lIns="0" tIns="0" rIns="0" bIns="0" anchor="ctr"/>
            <a:lstStyle/>
            <a:p>
              <a:endParaRPr lang="en-US"/>
            </a:p>
          </p:txBody>
        </p:sp>
        <p:sp>
          <p:nvSpPr>
            <p:cNvPr id="34830" name="_s1035"/>
            <p:cNvSpPr>
              <a:spLocks noChangeArrowheads="1"/>
            </p:cNvSpPr>
            <p:nvPr/>
          </p:nvSpPr>
          <p:spPr bwMode="auto">
            <a:xfrm>
              <a:off x="2199" y="2713"/>
              <a:ext cx="684" cy="684"/>
            </a:xfrm>
            <a:prstGeom prst="ellipse">
              <a:avLst/>
            </a:prstGeom>
            <a:solidFill>
              <a:schemeClr val="bg2">
                <a:alpha val="50195"/>
              </a:schemeClr>
            </a:solidFill>
            <a:ln w="57150">
              <a:solidFill>
                <a:schemeClr val="bg2"/>
              </a:solidFill>
              <a:round/>
              <a:headEnd/>
              <a:tailEnd/>
            </a:ln>
          </p:spPr>
          <p:txBody>
            <a:bodyPr wrap="none" lIns="0" tIns="0" rIns="0" bIns="0" anchor="ctr"/>
            <a:lstStyle/>
            <a:p>
              <a:pPr algn="ctr"/>
              <a:r>
                <a:rPr lang="en-GB" sz="1600" b="1">
                  <a:latin typeface="Verdana" charset="0"/>
                  <a:cs typeface="Arial" charset="0"/>
                </a:rPr>
                <a:t>DI business</a:t>
              </a:r>
            </a:p>
          </p:txBody>
        </p:sp>
        <p:sp>
          <p:nvSpPr>
            <p:cNvPr id="34831" name="_s1036"/>
            <p:cNvSpPr>
              <a:spLocks noChangeShapeType="1"/>
            </p:cNvSpPr>
            <p:nvPr/>
          </p:nvSpPr>
          <p:spPr bwMode="auto">
            <a:xfrm flipH="1" flipV="1">
              <a:off x="2495" y="2015"/>
              <a:ext cx="324" cy="105"/>
            </a:xfrm>
            <a:prstGeom prst="line">
              <a:avLst/>
            </a:prstGeom>
            <a:noFill/>
            <a:ln w="28575">
              <a:solidFill>
                <a:schemeClr val="tx1"/>
              </a:solidFill>
              <a:round/>
              <a:headEnd/>
              <a:tailEnd/>
            </a:ln>
          </p:spPr>
          <p:txBody>
            <a:bodyPr lIns="0" tIns="0" rIns="0" bIns="0" anchor="ctr"/>
            <a:lstStyle/>
            <a:p>
              <a:endParaRPr lang="en-US"/>
            </a:p>
          </p:txBody>
        </p:sp>
        <p:sp>
          <p:nvSpPr>
            <p:cNvPr id="12" name="_s1037"/>
            <p:cNvSpPr>
              <a:spLocks noChangeArrowheads="1"/>
            </p:cNvSpPr>
            <p:nvPr/>
          </p:nvSpPr>
          <p:spPr bwMode="auto">
            <a:xfrm>
              <a:off x="1768" y="1566"/>
              <a:ext cx="743" cy="688"/>
            </a:xfrm>
            <a:prstGeom prst="ellipse">
              <a:avLst/>
            </a:prstGeom>
            <a:solidFill>
              <a:schemeClr val="hlink">
                <a:alpha val="50000"/>
              </a:schemeClr>
            </a:solidFill>
            <a:ln w="57150">
              <a:solidFill>
                <a:schemeClr val="hlink"/>
              </a:solidFill>
              <a:round/>
              <a:headEnd/>
              <a:tailEnd/>
            </a:ln>
          </p:spPr>
          <p:txBody>
            <a:bodyPr wrap="none" lIns="0" tIns="0" rIns="0" bIns="0" anchor="ctr"/>
            <a:lstStyle/>
            <a:p>
              <a:pPr algn="ctr"/>
              <a:r>
                <a:rPr lang="en-GB" sz="1600" b="1">
                  <a:effectLst>
                    <a:outerShdw blurRad="38100" dist="38100" dir="2700000" algn="tl">
                      <a:srgbClr val="FFFFFF"/>
                    </a:outerShdw>
                  </a:effectLst>
                  <a:latin typeface="Verdana" charset="0"/>
                  <a:cs typeface="Arial" charset="0"/>
                </a:rPr>
                <a:t>Demand</a:t>
              </a:r>
            </a:p>
            <a:p>
              <a:pPr algn="ctr"/>
              <a:r>
                <a:rPr lang="en-GB" sz="1600" b="1">
                  <a:effectLst>
                    <a:outerShdw blurRad="38100" dist="38100" dir="2700000" algn="tl">
                      <a:srgbClr val="FFFFFF"/>
                    </a:outerShdw>
                  </a:effectLst>
                  <a:latin typeface="Verdana" charset="0"/>
                  <a:cs typeface="Arial" charset="0"/>
                </a:rPr>
                <a:t>Fostering</a:t>
              </a:r>
            </a:p>
          </p:txBody>
        </p:sp>
        <p:sp>
          <p:nvSpPr>
            <p:cNvPr id="13" name="_s1038"/>
            <p:cNvSpPr>
              <a:spLocks noChangeArrowheads="1"/>
            </p:cNvSpPr>
            <p:nvPr/>
          </p:nvSpPr>
          <p:spPr bwMode="auto">
            <a:xfrm>
              <a:off x="2802" y="1884"/>
              <a:ext cx="684" cy="688"/>
            </a:xfrm>
            <a:prstGeom prst="ellipse">
              <a:avLst/>
            </a:prstGeom>
            <a:solidFill>
              <a:schemeClr val="bg1">
                <a:alpha val="50000"/>
              </a:schemeClr>
            </a:solidFill>
            <a:ln w="57150">
              <a:solidFill>
                <a:schemeClr val="tx1"/>
              </a:solidFill>
              <a:round/>
              <a:headEnd/>
              <a:tailEnd/>
            </a:ln>
          </p:spPr>
          <p:txBody>
            <a:bodyPr wrap="none" lIns="0" tIns="0" rIns="0" bIns="0" anchor="ctr"/>
            <a:lstStyle/>
            <a:p>
              <a:pPr algn="ctr"/>
              <a:r>
                <a:rPr lang="en-GB" sz="1600" b="1">
                  <a:effectLst>
                    <a:outerShdw blurRad="38100" dist="38100" dir="2700000" algn="tl">
                      <a:srgbClr val="C0C0C0"/>
                    </a:outerShdw>
                  </a:effectLst>
                  <a:latin typeface="Verdana" charset="0"/>
                  <a:cs typeface="Arial" charset="0"/>
                </a:rPr>
                <a:t>DI</a:t>
              </a:r>
            </a:p>
            <a:p>
              <a:pPr algn="ctr"/>
              <a:r>
                <a:rPr lang="en-GB" sz="1600" b="1">
                  <a:effectLst>
                    <a:outerShdw blurRad="38100" dist="38100" dir="2700000" algn="tl">
                      <a:srgbClr val="C0C0C0"/>
                    </a:outerShdw>
                  </a:effectLst>
                  <a:latin typeface="Verdana" charset="0"/>
                  <a:cs typeface="Arial" charset="0"/>
                </a:rPr>
                <a:t>Growth</a:t>
              </a:r>
            </a:p>
            <a:p>
              <a:pPr algn="ctr"/>
              <a:endParaRPr lang="en-GB" sz="1400" b="1">
                <a:effectLst>
                  <a:outerShdw blurRad="38100" dist="38100" dir="2700000" algn="tl">
                    <a:srgbClr val="C0C0C0"/>
                  </a:outerShdw>
                </a:effectLst>
                <a:latin typeface="Verdana" charset="0"/>
                <a:cs typeface="Arial" charset="0"/>
              </a:endParaRPr>
            </a:p>
          </p:txBody>
        </p:sp>
      </p:grpSp>
      <p:sp>
        <p:nvSpPr>
          <p:cNvPr id="58420" name="Text Box 52"/>
          <p:cNvSpPr txBox="1">
            <a:spLocks noChangeArrowheads="1"/>
          </p:cNvSpPr>
          <p:nvPr/>
        </p:nvSpPr>
        <p:spPr bwMode="auto">
          <a:xfrm>
            <a:off x="152400" y="1782763"/>
            <a:ext cx="3235325" cy="368300"/>
          </a:xfrm>
          <a:prstGeom prst="rect">
            <a:avLst/>
          </a:prstGeom>
          <a:noFill/>
          <a:ln w="9525">
            <a:noFill/>
            <a:miter lim="800000"/>
            <a:headEnd/>
            <a:tailEnd/>
          </a:ln>
          <a:effectLst/>
        </p:spPr>
        <p:txBody>
          <a:bodyPr wrap="none">
            <a:spAutoFit/>
          </a:bodyPr>
          <a:lstStyle/>
          <a:p>
            <a:r>
              <a:rPr lang="en-GB" b="1">
                <a:solidFill>
                  <a:srgbClr val="0033CC"/>
                </a:solidFill>
                <a:effectLst>
                  <a:outerShdw blurRad="38100" dist="38100" dir="2700000" algn="tl">
                    <a:srgbClr val="000000"/>
                  </a:outerShdw>
                </a:effectLst>
                <a:latin typeface="Verdana" charset="0"/>
                <a:cs typeface="Arial" charset="0"/>
              </a:rPr>
              <a:t>POTENTIAL MEASURES</a:t>
            </a:r>
          </a:p>
        </p:txBody>
      </p:sp>
      <p:sp>
        <p:nvSpPr>
          <p:cNvPr id="34821" name="Text Box 53"/>
          <p:cNvSpPr txBox="1">
            <a:spLocks noChangeArrowheads="1"/>
          </p:cNvSpPr>
          <p:nvPr/>
        </p:nvSpPr>
        <p:spPr bwMode="auto">
          <a:xfrm>
            <a:off x="212725" y="2249488"/>
            <a:ext cx="3216275" cy="4468916"/>
          </a:xfrm>
          <a:prstGeom prst="rect">
            <a:avLst/>
          </a:prstGeom>
          <a:noFill/>
          <a:ln w="9525">
            <a:noFill/>
            <a:miter lim="800000"/>
            <a:headEnd/>
            <a:tailEnd/>
          </a:ln>
        </p:spPr>
        <p:txBody>
          <a:bodyPr>
            <a:spAutoFit/>
          </a:bodyPr>
          <a:lstStyle/>
          <a:p>
            <a:pPr>
              <a:lnSpc>
                <a:spcPct val="90000"/>
              </a:lnSpc>
              <a:spcBef>
                <a:spcPct val="70000"/>
              </a:spcBef>
              <a:buClr>
                <a:srgbClr val="66CCFF"/>
              </a:buClr>
              <a:buFont typeface="Wingdings 2" charset="2"/>
              <a:buNone/>
            </a:pPr>
            <a:r>
              <a:rPr lang="en-US" sz="1600" dirty="0">
                <a:latin typeface="Verdana" charset="0"/>
                <a:cs typeface="Arial" charset="0"/>
              </a:rPr>
              <a:t>Aiming at: </a:t>
            </a:r>
          </a:p>
          <a:p>
            <a:pPr>
              <a:lnSpc>
                <a:spcPct val="130000"/>
              </a:lnSpc>
              <a:spcBef>
                <a:spcPct val="70000"/>
              </a:spcBef>
              <a:buClr>
                <a:srgbClr val="66CCFF"/>
              </a:buClr>
              <a:buFont typeface="Wingdings 2" charset="2"/>
              <a:buChar char="¢"/>
            </a:pPr>
            <a:r>
              <a:rPr lang="en-GB" sz="1400" dirty="0">
                <a:latin typeface="Verdana" charset="0"/>
                <a:cs typeface="Arial" charset="0"/>
              </a:rPr>
              <a:t> Building-up </a:t>
            </a:r>
            <a:r>
              <a:rPr lang="en-GB" sz="1400" b="1" dirty="0">
                <a:latin typeface="Verdana" charset="0"/>
                <a:cs typeface="Arial" charset="0"/>
              </a:rPr>
              <a:t>coordination</a:t>
            </a:r>
            <a:r>
              <a:rPr lang="en-GB" sz="1400" dirty="0">
                <a:latin typeface="Verdana" charset="0"/>
                <a:cs typeface="Arial" charset="0"/>
              </a:rPr>
              <a:t> mechanisms among e-infrastructure </a:t>
            </a:r>
            <a:r>
              <a:rPr lang="en-GB" sz="1400" dirty="0" smtClean="0">
                <a:latin typeface="Verdana" charset="0"/>
                <a:cs typeface="Arial" charset="0"/>
              </a:rPr>
              <a:t>stakeholders</a:t>
            </a:r>
            <a:endParaRPr lang="en-GB" sz="1400" dirty="0">
              <a:solidFill>
                <a:srgbClr val="FF0000"/>
              </a:solidFill>
              <a:latin typeface="Verdana" charset="0"/>
              <a:cs typeface="Arial" charset="0"/>
            </a:endParaRPr>
          </a:p>
          <a:p>
            <a:pPr>
              <a:lnSpc>
                <a:spcPct val="130000"/>
              </a:lnSpc>
              <a:spcBef>
                <a:spcPct val="70000"/>
              </a:spcBef>
              <a:buClr>
                <a:srgbClr val="66CCFF"/>
              </a:buClr>
              <a:buFont typeface="Wingdings 2" charset="2"/>
              <a:buChar char="¢"/>
            </a:pPr>
            <a:r>
              <a:rPr lang="en-GB" sz="1400" dirty="0">
                <a:latin typeface="Verdana" charset="0"/>
                <a:cs typeface="Arial" charset="0"/>
              </a:rPr>
              <a:t> Creating </a:t>
            </a:r>
            <a:r>
              <a:rPr lang="en-GB" sz="1400" b="1" dirty="0">
                <a:latin typeface="Verdana" charset="0"/>
                <a:cs typeface="Arial" charset="0"/>
              </a:rPr>
              <a:t>business models </a:t>
            </a:r>
            <a:r>
              <a:rPr lang="en-GB" sz="1400" dirty="0">
                <a:latin typeface="Verdana" charset="0"/>
                <a:cs typeface="Arial" charset="0"/>
              </a:rPr>
              <a:t>to guarantee </a:t>
            </a:r>
            <a:r>
              <a:rPr lang="en-GB" sz="1400" dirty="0" smtClean="0">
                <a:latin typeface="Verdana" charset="0"/>
                <a:cs typeface="Arial" charset="0"/>
              </a:rPr>
              <a:t>sustainability</a:t>
            </a:r>
            <a:endParaRPr lang="en-GB" sz="1400" dirty="0">
              <a:solidFill>
                <a:srgbClr val="FF0000"/>
              </a:solidFill>
              <a:latin typeface="Verdana" charset="0"/>
              <a:cs typeface="Arial" charset="0"/>
            </a:endParaRPr>
          </a:p>
          <a:p>
            <a:pPr>
              <a:lnSpc>
                <a:spcPct val="130000"/>
              </a:lnSpc>
              <a:spcBef>
                <a:spcPct val="70000"/>
              </a:spcBef>
              <a:buClr>
                <a:srgbClr val="66CCFF"/>
              </a:buClr>
              <a:buFont typeface="Wingdings 2" charset="2"/>
              <a:buChar char="¢"/>
            </a:pPr>
            <a:r>
              <a:rPr lang="en-US" sz="1400" dirty="0">
                <a:latin typeface="Verdana" charset="0"/>
                <a:cs typeface="Arial" charset="0"/>
              </a:rPr>
              <a:t> Contribute to promote  wider demand for </a:t>
            </a:r>
            <a:r>
              <a:rPr lang="en-US" sz="1400" b="1" dirty="0">
                <a:latin typeface="Verdana" charset="0"/>
                <a:cs typeface="Arial" charset="0"/>
              </a:rPr>
              <a:t>usage/exploitation </a:t>
            </a:r>
            <a:r>
              <a:rPr lang="en-US" sz="1400" dirty="0">
                <a:latin typeface="Verdana" charset="0"/>
                <a:cs typeface="Arial" charset="0"/>
              </a:rPr>
              <a:t>of e-science </a:t>
            </a:r>
            <a:r>
              <a:rPr lang="en-US" sz="1400" dirty="0" smtClean="0">
                <a:latin typeface="Verdana" charset="0"/>
                <a:cs typeface="Arial" charset="0"/>
              </a:rPr>
              <a:t>results</a:t>
            </a:r>
            <a:endParaRPr lang="en-US" sz="1400" dirty="0">
              <a:solidFill>
                <a:srgbClr val="FF0000"/>
              </a:solidFill>
              <a:latin typeface="Verdana" charset="0"/>
              <a:cs typeface="Arial" charset="0"/>
            </a:endParaRPr>
          </a:p>
          <a:p>
            <a:pPr>
              <a:lnSpc>
                <a:spcPct val="130000"/>
              </a:lnSpc>
              <a:spcBef>
                <a:spcPct val="70000"/>
              </a:spcBef>
              <a:buClr>
                <a:srgbClr val="66CCFF"/>
              </a:buClr>
              <a:buFont typeface="Wingdings 2" charset="2"/>
              <a:buChar char="¢"/>
            </a:pPr>
            <a:r>
              <a:rPr lang="en-US" sz="1400" dirty="0">
                <a:latin typeface="Verdana" charset="0"/>
                <a:cs typeface="Arial" charset="0"/>
              </a:rPr>
              <a:t> Secure </a:t>
            </a:r>
            <a:r>
              <a:rPr lang="en-US" sz="1400" b="1" dirty="0">
                <a:latin typeface="Verdana" charset="0"/>
                <a:cs typeface="Arial" charset="0"/>
              </a:rPr>
              <a:t>Interoperability</a:t>
            </a:r>
            <a:r>
              <a:rPr lang="en-US" sz="1400" dirty="0">
                <a:latin typeface="Verdana" charset="0"/>
                <a:cs typeface="Arial" charset="0"/>
              </a:rPr>
              <a:t> of DI </a:t>
            </a:r>
            <a:r>
              <a:rPr lang="en-US" sz="1400" dirty="0" smtClean="0">
                <a:latin typeface="Verdana" charset="0"/>
                <a:cs typeface="Arial" charset="0"/>
              </a:rPr>
              <a:t>approaches/solutions</a:t>
            </a:r>
            <a:endParaRPr lang="en-US" sz="1400" dirty="0">
              <a:solidFill>
                <a:srgbClr val="FF0000"/>
              </a:solidFill>
              <a:latin typeface="Verdana" charset="0"/>
              <a:cs typeface="Arial" charset="0"/>
            </a:endParaRPr>
          </a:p>
          <a:p>
            <a:pPr>
              <a:lnSpc>
                <a:spcPct val="130000"/>
              </a:lnSpc>
              <a:spcBef>
                <a:spcPct val="70000"/>
              </a:spcBef>
              <a:buClr>
                <a:srgbClr val="66CCFF"/>
              </a:buClr>
              <a:buFont typeface="Wingdings 2" charset="2"/>
              <a:buChar char="¢"/>
            </a:pPr>
            <a:endParaRPr lang="en-US" sz="1400" dirty="0">
              <a:latin typeface="Verdana" charset="0"/>
              <a:cs typeface="Arial" charset="0"/>
            </a:endParaRPr>
          </a:p>
          <a:p>
            <a:pPr>
              <a:lnSpc>
                <a:spcPct val="130000"/>
              </a:lnSpc>
            </a:pPr>
            <a:endParaRPr lang="en-GB" sz="1600" dirty="0">
              <a:latin typeface="Verdana" charset="0"/>
              <a:cs typeface="Arial" charset="0"/>
            </a:endParaRPr>
          </a:p>
        </p:txBody>
      </p:sp>
      <p:sp>
        <p:nvSpPr>
          <p:cNvPr id="18" name="Text Box 52"/>
          <p:cNvSpPr txBox="1">
            <a:spLocks noChangeArrowheads="1"/>
          </p:cNvSpPr>
          <p:nvPr/>
        </p:nvSpPr>
        <p:spPr bwMode="auto">
          <a:xfrm>
            <a:off x="4675188" y="1749425"/>
            <a:ext cx="3752850" cy="369888"/>
          </a:xfrm>
          <a:prstGeom prst="rect">
            <a:avLst/>
          </a:prstGeom>
          <a:noFill/>
          <a:ln w="9525">
            <a:noFill/>
            <a:miter lim="800000"/>
            <a:headEnd/>
            <a:tailEnd/>
          </a:ln>
          <a:effectLst/>
        </p:spPr>
        <p:txBody>
          <a:bodyPr wrap="none">
            <a:spAutoFit/>
          </a:bodyPr>
          <a:lstStyle/>
          <a:p>
            <a:r>
              <a:rPr lang="en-GB" b="1">
                <a:solidFill>
                  <a:srgbClr val="0033CC"/>
                </a:solidFill>
                <a:effectLst>
                  <a:outerShdw blurRad="38100" dist="38100" dir="2700000" algn="tl">
                    <a:srgbClr val="000000"/>
                  </a:outerShdw>
                </a:effectLst>
                <a:latin typeface="Verdana" charset="0"/>
                <a:cs typeface="Arial" charset="0"/>
              </a:rPr>
              <a:t>AREAS FOR INTERVENTION</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2"/>
          <p:cNvSpPr txBox="1">
            <a:spLocks noChangeArrowheads="1"/>
          </p:cNvSpPr>
          <p:nvPr/>
        </p:nvSpPr>
        <p:spPr bwMode="auto">
          <a:xfrm>
            <a:off x="3048000" y="304800"/>
            <a:ext cx="5791200" cy="457200"/>
          </a:xfrm>
          <a:prstGeom prst="rect">
            <a:avLst/>
          </a:prstGeom>
          <a:noFill/>
          <a:ln w="9525">
            <a:noFill/>
            <a:miter lim="800000"/>
            <a:headEnd/>
            <a:tailEnd/>
          </a:ln>
        </p:spPr>
        <p:txBody>
          <a:bodyPr>
            <a:spAutoFit/>
          </a:bodyPr>
          <a:lstStyle/>
          <a:p>
            <a:pPr algn="r"/>
            <a:r>
              <a:rPr lang="en-US" sz="2400" b="1">
                <a:solidFill>
                  <a:schemeClr val="bg1"/>
                </a:solidFill>
                <a:latin typeface="Verdana" charset="0"/>
                <a:cs typeface="Arial" charset="0"/>
              </a:rPr>
              <a:t>  Recommendations</a:t>
            </a:r>
          </a:p>
        </p:txBody>
      </p:sp>
      <p:sp>
        <p:nvSpPr>
          <p:cNvPr id="38915" name="Text Box 4"/>
          <p:cNvSpPr txBox="1">
            <a:spLocks noChangeArrowheads="1"/>
          </p:cNvSpPr>
          <p:nvPr/>
        </p:nvSpPr>
        <p:spPr bwMode="auto">
          <a:xfrm>
            <a:off x="392113" y="2362201"/>
            <a:ext cx="8534400" cy="4001095"/>
          </a:xfrm>
          <a:prstGeom prst="rect">
            <a:avLst/>
          </a:prstGeom>
          <a:noFill/>
          <a:ln w="9525">
            <a:noFill/>
            <a:miter lim="800000"/>
            <a:headEnd/>
            <a:tailEnd/>
          </a:ln>
        </p:spPr>
        <p:txBody>
          <a:bodyPr wrap="square">
            <a:spAutoFit/>
          </a:bodyPr>
          <a:lstStyle/>
          <a:p>
            <a:pPr marL="268288" indent="-268288" eaLnBrk="0" hangingPunct="0">
              <a:tabLst>
                <a:tab pos="447675" algn="l"/>
                <a:tab pos="1162050" algn="l"/>
              </a:tabLst>
            </a:pPr>
            <a:r>
              <a:rPr lang="en-US" sz="1000" b="1" dirty="0">
                <a:cs typeface="Arial" charset="0"/>
              </a:rPr>
              <a:t> </a:t>
            </a:r>
          </a:p>
          <a:p>
            <a:pPr marL="268288" indent="-268288" eaLnBrk="0" hangingPunct="0">
              <a:buFont typeface="Arial" charset="0"/>
              <a:buChar char="•"/>
              <a:tabLst>
                <a:tab pos="447675" algn="l"/>
                <a:tab pos="1162050" algn="l"/>
              </a:tabLst>
            </a:pPr>
            <a:r>
              <a:rPr lang="en-US" b="1" dirty="0">
                <a:latin typeface="Calibri" charset="0"/>
                <a:cs typeface="Arial" charset="0"/>
              </a:rPr>
              <a:t>Reinforce /promote/secure EU wide  institutional coordination among vertical and regional  clusters of </a:t>
            </a:r>
            <a:r>
              <a:rPr lang="en-US" b="1" dirty="0" smtClean="0">
                <a:latin typeface="Calibri" charset="0"/>
                <a:cs typeface="Arial" charset="0"/>
              </a:rPr>
              <a:t>e-infrastructure </a:t>
            </a:r>
            <a:r>
              <a:rPr lang="en-US" b="1" dirty="0">
                <a:latin typeface="Calibri" charset="0"/>
                <a:cs typeface="Arial" charset="0"/>
              </a:rPr>
              <a:t>stakeholders (common policies on the governance of identifiers for digital objects and authors)</a:t>
            </a:r>
            <a:r>
              <a:rPr lang="en-US" b="1" dirty="0">
                <a:solidFill>
                  <a:srgbClr val="FF0000"/>
                </a:solidFill>
                <a:latin typeface="Calibri" charset="0"/>
                <a:cs typeface="Arial" charset="0"/>
              </a:rPr>
              <a:t> </a:t>
            </a:r>
            <a:endParaRPr lang="en-US" b="1" dirty="0" smtClean="0">
              <a:solidFill>
                <a:srgbClr val="FF0000"/>
              </a:solidFill>
              <a:latin typeface="Calibri" charset="0"/>
              <a:cs typeface="Arial" charset="0"/>
            </a:endParaRPr>
          </a:p>
          <a:p>
            <a:pPr marL="268288" indent="-268288" eaLnBrk="0" hangingPunct="0">
              <a:buFont typeface="Arial" charset="0"/>
              <a:buChar char="•"/>
              <a:tabLst>
                <a:tab pos="447675" algn="l"/>
                <a:tab pos="1162050" algn="l"/>
              </a:tabLst>
            </a:pPr>
            <a:endParaRPr lang="en-US" b="1" dirty="0">
              <a:latin typeface="Calibri" charset="0"/>
              <a:cs typeface="Arial" charset="0"/>
            </a:endParaRPr>
          </a:p>
          <a:p>
            <a:pPr marL="268288" indent="-268288" eaLnBrk="0" hangingPunct="0">
              <a:buFont typeface="Arial" charset="0"/>
              <a:buChar char="•"/>
              <a:tabLst>
                <a:tab pos="447675" algn="l"/>
                <a:tab pos="1162050" algn="l"/>
              </a:tabLst>
            </a:pPr>
            <a:r>
              <a:rPr lang="en-US" b="1" dirty="0">
                <a:latin typeface="Calibri" charset="0"/>
                <a:cs typeface="Arial" charset="0"/>
              </a:rPr>
              <a:t>Institutional stakeholders should encourage the development of ID management </a:t>
            </a:r>
            <a:r>
              <a:rPr lang="en-US" b="1" dirty="0" smtClean="0">
                <a:latin typeface="Calibri" charset="0"/>
                <a:cs typeface="Arial" charset="0"/>
              </a:rPr>
              <a:t>systems consistent </a:t>
            </a:r>
            <a:r>
              <a:rPr lang="en-US" b="1" dirty="0">
                <a:latin typeface="Calibri" charset="0"/>
                <a:cs typeface="Arial" charset="0"/>
              </a:rPr>
              <a:t>with the legitimate interests of the key stakeholders </a:t>
            </a:r>
            <a:endParaRPr lang="en-US" b="1" dirty="0">
              <a:solidFill>
                <a:srgbClr val="FF0000"/>
              </a:solidFill>
              <a:latin typeface="Calibri" charset="0"/>
              <a:cs typeface="Arial" charset="0"/>
            </a:endParaRPr>
          </a:p>
          <a:p>
            <a:pPr marL="268288" indent="-268288" eaLnBrk="0" hangingPunct="0">
              <a:tabLst>
                <a:tab pos="447675" algn="l"/>
                <a:tab pos="1162050" algn="l"/>
              </a:tabLst>
            </a:pPr>
            <a:endParaRPr lang="en-US" b="1" dirty="0">
              <a:latin typeface="Calibri" charset="0"/>
              <a:cs typeface="Arial" charset="0"/>
            </a:endParaRPr>
          </a:p>
          <a:p>
            <a:pPr marL="268288" indent="-268288" eaLnBrk="0" hangingPunct="0">
              <a:buFont typeface="Arial" charset="0"/>
              <a:buChar char="•"/>
              <a:tabLst>
                <a:tab pos="447675" algn="l"/>
                <a:tab pos="1162050" algn="l"/>
              </a:tabLst>
            </a:pPr>
            <a:r>
              <a:rPr lang="en-US" b="1" dirty="0" smtClean="0">
                <a:latin typeface="Calibri" charset="0"/>
                <a:cs typeface="Arial" charset="0"/>
              </a:rPr>
              <a:t>Promote awareness and skills development to enable different stakeholders to participate effectively on DI initiatives and infrastructures </a:t>
            </a:r>
            <a:endParaRPr lang="en-US" b="1" dirty="0" smtClean="0">
              <a:solidFill>
                <a:srgbClr val="FF0000"/>
              </a:solidFill>
              <a:latin typeface="Calibri" charset="0"/>
              <a:cs typeface="Arial" charset="0"/>
            </a:endParaRPr>
          </a:p>
          <a:p>
            <a:pPr marL="268288" indent="-268288" eaLnBrk="0" hangingPunct="0">
              <a:buFont typeface="Arial" charset="0"/>
              <a:buChar char="•"/>
              <a:tabLst>
                <a:tab pos="447675" algn="l"/>
                <a:tab pos="1162050" algn="l"/>
              </a:tabLst>
            </a:pPr>
            <a:endParaRPr lang="en-US" b="1" dirty="0" smtClean="0">
              <a:latin typeface="Calibri" charset="0"/>
              <a:cs typeface="Arial" charset="0"/>
            </a:endParaRPr>
          </a:p>
          <a:p>
            <a:pPr marL="268288" indent="-268288" eaLnBrk="0" hangingPunct="0">
              <a:buFont typeface="Arial" charset="0"/>
              <a:buChar char="•"/>
              <a:tabLst>
                <a:tab pos="447675" algn="l"/>
                <a:tab pos="1162050" algn="l"/>
              </a:tabLst>
            </a:pPr>
            <a:r>
              <a:rPr lang="en-US" b="1" dirty="0" smtClean="0">
                <a:latin typeface="Calibri" charset="0"/>
                <a:cs typeface="Arial" charset="0"/>
              </a:rPr>
              <a:t>Work towards systematic implementation of technical and </a:t>
            </a:r>
            <a:r>
              <a:rPr lang="en-US" b="1" dirty="0" err="1" smtClean="0">
                <a:latin typeface="Calibri" charset="0"/>
                <a:cs typeface="Arial" charset="0"/>
              </a:rPr>
              <a:t>organisational</a:t>
            </a:r>
            <a:r>
              <a:rPr lang="en-US" b="1" dirty="0" smtClean="0">
                <a:latin typeface="Calibri" charset="0"/>
                <a:cs typeface="Arial" charset="0"/>
              </a:rPr>
              <a:t> factors that underpin trust in identifiers, their reliability as a key component of SDIs - secure their operational management</a:t>
            </a:r>
            <a:endParaRPr lang="en-US" b="1" dirty="0">
              <a:latin typeface="Calibri" charset="0"/>
              <a:cs typeface="Arial" charset="0"/>
            </a:endParaRPr>
          </a:p>
          <a:p>
            <a:pPr marL="268288" indent="-268288" eaLnBrk="0" hangingPunct="0">
              <a:tabLst>
                <a:tab pos="447675" algn="l"/>
                <a:tab pos="1162050" algn="l"/>
              </a:tabLst>
            </a:pPr>
            <a:endParaRPr lang="en-US" sz="1000" dirty="0">
              <a:cs typeface="Arial" charset="0"/>
            </a:endParaRPr>
          </a:p>
        </p:txBody>
      </p:sp>
      <p:sp>
        <p:nvSpPr>
          <p:cNvPr id="38916" name="Rectangle 5"/>
          <p:cNvSpPr>
            <a:spLocks noChangeArrowheads="1"/>
          </p:cNvSpPr>
          <p:nvPr/>
        </p:nvSpPr>
        <p:spPr bwMode="auto">
          <a:xfrm>
            <a:off x="228600" y="1671638"/>
            <a:ext cx="7239000" cy="341312"/>
          </a:xfrm>
          <a:prstGeom prst="rect">
            <a:avLst/>
          </a:prstGeom>
          <a:solidFill>
            <a:srgbClr val="0033CC"/>
          </a:solidFill>
          <a:ln w="9525">
            <a:noFill/>
            <a:miter lim="800000"/>
            <a:headEnd/>
            <a:tailEnd/>
          </a:ln>
        </p:spPr>
        <p:txBody>
          <a:bodyPr>
            <a:spAutoFit/>
          </a:bodyPr>
          <a:lstStyle/>
          <a:p>
            <a:pPr>
              <a:lnSpc>
                <a:spcPct val="90000"/>
              </a:lnSpc>
              <a:spcBef>
                <a:spcPct val="70000"/>
              </a:spcBef>
              <a:buClr>
                <a:srgbClr val="66CCFF"/>
              </a:buClr>
              <a:buFont typeface="Wingdings 2" charset="2"/>
              <a:buNone/>
            </a:pPr>
            <a:r>
              <a:rPr lang="en-US" dirty="0">
                <a:solidFill>
                  <a:schemeClr val="bg1"/>
                </a:solidFill>
                <a:latin typeface="Calibri" charset="0"/>
              </a:rPr>
              <a:t>Measures aiming at creating a critical mass of coordinated DI systems</a:t>
            </a:r>
            <a:endParaRPr lang="en-US" sz="1400" dirty="0">
              <a:solidFill>
                <a:schemeClr val="bg1"/>
              </a:solidFill>
              <a:latin typeface="Calibri"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
          <p:cNvSpPr txBox="1">
            <a:spLocks noChangeArrowheads="1"/>
          </p:cNvSpPr>
          <p:nvPr/>
        </p:nvSpPr>
        <p:spPr bwMode="auto">
          <a:xfrm>
            <a:off x="3048000" y="304800"/>
            <a:ext cx="5791200" cy="457200"/>
          </a:xfrm>
          <a:prstGeom prst="rect">
            <a:avLst/>
          </a:prstGeom>
          <a:noFill/>
          <a:ln w="9525">
            <a:noFill/>
            <a:miter lim="800000"/>
            <a:headEnd/>
            <a:tailEnd/>
          </a:ln>
        </p:spPr>
        <p:txBody>
          <a:bodyPr>
            <a:spAutoFit/>
          </a:bodyPr>
          <a:lstStyle/>
          <a:p>
            <a:pPr algn="r"/>
            <a:r>
              <a:rPr lang="en-US" sz="2400" b="1">
                <a:solidFill>
                  <a:schemeClr val="bg1"/>
                </a:solidFill>
                <a:latin typeface="Verdana" charset="0"/>
                <a:cs typeface="Arial" charset="0"/>
              </a:rPr>
              <a:t>  Recommendations</a:t>
            </a:r>
          </a:p>
        </p:txBody>
      </p:sp>
      <p:sp>
        <p:nvSpPr>
          <p:cNvPr id="40963" name="Text Box 3"/>
          <p:cNvSpPr txBox="1">
            <a:spLocks noChangeArrowheads="1"/>
          </p:cNvSpPr>
          <p:nvPr/>
        </p:nvSpPr>
        <p:spPr bwMode="auto">
          <a:xfrm>
            <a:off x="457200" y="2133600"/>
            <a:ext cx="8534400" cy="3139321"/>
          </a:xfrm>
          <a:prstGeom prst="rect">
            <a:avLst/>
          </a:prstGeom>
          <a:noFill/>
          <a:ln w="9525">
            <a:noFill/>
            <a:miter lim="800000"/>
            <a:headEnd/>
            <a:tailEnd/>
          </a:ln>
        </p:spPr>
        <p:txBody>
          <a:bodyPr>
            <a:spAutoFit/>
          </a:bodyPr>
          <a:lstStyle/>
          <a:p>
            <a:pPr marL="285750" indent="-285750" eaLnBrk="0" hangingPunct="0">
              <a:buFont typeface="Arial" charset="0"/>
              <a:buChar char="•"/>
              <a:tabLst>
                <a:tab pos="447675" algn="l"/>
                <a:tab pos="1162050" algn="l"/>
              </a:tabLst>
            </a:pPr>
            <a:r>
              <a:rPr lang="en-GB" b="1" dirty="0">
                <a:latin typeface="Calibri" charset="0"/>
                <a:cs typeface="Arial" charset="0"/>
              </a:rPr>
              <a:t>Stakeholders need to develop business models where the costs of developing and sustaining identifier infrastructures and the responsibility in granting the long term sustainability of these infrastructures are distributed among the beneficiaries </a:t>
            </a:r>
            <a:endParaRPr lang="es-ES_tradnl" b="1" dirty="0" smtClean="0">
              <a:solidFill>
                <a:srgbClr val="FF0000"/>
              </a:solidFill>
              <a:latin typeface="Calibri" charset="0"/>
              <a:cs typeface="Arial" charset="0"/>
            </a:endParaRPr>
          </a:p>
          <a:p>
            <a:pPr marL="285750" indent="-285750" eaLnBrk="0" hangingPunct="0">
              <a:tabLst>
                <a:tab pos="447675" algn="l"/>
                <a:tab pos="1162050" algn="l"/>
              </a:tabLst>
            </a:pPr>
            <a:r>
              <a:rPr lang="en-GB" b="1" dirty="0">
                <a:latin typeface="Calibri" charset="0"/>
                <a:cs typeface="Arial" charset="0"/>
              </a:rPr>
              <a:t> </a:t>
            </a:r>
            <a:endParaRPr lang="es-ES_tradnl" b="1" dirty="0">
              <a:latin typeface="Calibri" charset="0"/>
              <a:cs typeface="Arial" charset="0"/>
            </a:endParaRPr>
          </a:p>
          <a:p>
            <a:pPr marL="285750" indent="-285750" eaLnBrk="0" hangingPunct="0">
              <a:buFont typeface="Arial" charset="0"/>
              <a:buChar char="•"/>
              <a:tabLst>
                <a:tab pos="447675" algn="l"/>
                <a:tab pos="1162050" algn="l"/>
              </a:tabLst>
            </a:pPr>
            <a:r>
              <a:rPr lang="en-GB" b="1" dirty="0">
                <a:latin typeface="Calibri" charset="0"/>
                <a:cs typeface="Arial" charset="0"/>
              </a:rPr>
              <a:t>The flexibility of funding sources should be enhanced, allowing the reallocation of funds in the portfolio to enable the rapid scaling of promising </a:t>
            </a:r>
            <a:r>
              <a:rPr lang="en-GB" b="1" dirty="0" smtClean="0">
                <a:latin typeface="Calibri" charset="0"/>
                <a:cs typeface="Arial" charset="0"/>
              </a:rPr>
              <a:t>solutions that embed or promote the value (usage) of identifiers</a:t>
            </a:r>
            <a:r>
              <a:rPr lang="en-GB" b="1" dirty="0" smtClean="0">
                <a:solidFill>
                  <a:srgbClr val="00B050"/>
                </a:solidFill>
                <a:latin typeface="Calibri" charset="0"/>
                <a:cs typeface="Arial" charset="0"/>
              </a:rPr>
              <a:t> </a:t>
            </a:r>
            <a:endParaRPr lang="en-GB" b="1" dirty="0" smtClean="0">
              <a:solidFill>
                <a:srgbClr val="FF0000"/>
              </a:solidFill>
              <a:latin typeface="Calibri" charset="0"/>
              <a:cs typeface="Arial" charset="0"/>
            </a:endParaRPr>
          </a:p>
          <a:p>
            <a:pPr marL="285750" indent="-285750" eaLnBrk="0" hangingPunct="0">
              <a:buFont typeface="Arial" charset="0"/>
              <a:buChar char="•"/>
              <a:tabLst>
                <a:tab pos="447675" algn="l"/>
                <a:tab pos="1162050" algn="l"/>
              </a:tabLst>
            </a:pPr>
            <a:endParaRPr lang="en-GB" b="1" dirty="0">
              <a:latin typeface="Calibri" charset="0"/>
              <a:cs typeface="Arial" charset="0"/>
            </a:endParaRPr>
          </a:p>
          <a:p>
            <a:pPr marL="285750" indent="-285750" eaLnBrk="0" hangingPunct="0">
              <a:buFont typeface="Arial" charset="0"/>
              <a:buChar char="•"/>
              <a:tabLst>
                <a:tab pos="447675" algn="l"/>
                <a:tab pos="1162050" algn="l"/>
              </a:tabLst>
            </a:pPr>
            <a:r>
              <a:rPr lang="en-GB" b="1" dirty="0" smtClean="0">
                <a:latin typeface="Calibri" charset="0"/>
                <a:cs typeface="Arial" charset="0"/>
              </a:rPr>
              <a:t>Funding bodies must </a:t>
            </a:r>
            <a:r>
              <a:rPr lang="en-GB" b="1" dirty="0">
                <a:latin typeface="Calibri" charset="0"/>
                <a:cs typeface="Arial" charset="0"/>
              </a:rPr>
              <a:t>support  </a:t>
            </a:r>
            <a:r>
              <a:rPr lang="en-GB" b="1" dirty="0" smtClean="0">
                <a:latin typeface="Calibri" charset="0"/>
                <a:cs typeface="Arial" charset="0"/>
              </a:rPr>
              <a:t>the </a:t>
            </a:r>
            <a:r>
              <a:rPr lang="en-GB" b="1" dirty="0">
                <a:latin typeface="Calibri" charset="0"/>
                <a:cs typeface="Arial" charset="0"/>
              </a:rPr>
              <a:t>development of collaborative models and actions to create synergies and exchange opportunities between the private/commercial sector and scientific sector (“</a:t>
            </a:r>
            <a:r>
              <a:rPr lang="en-GB" b="1" dirty="0" smtClean="0">
                <a:latin typeface="Calibri" charset="0"/>
                <a:cs typeface="Arial" charset="0"/>
              </a:rPr>
              <a:t>DI-related </a:t>
            </a:r>
            <a:r>
              <a:rPr lang="en-GB" b="1" dirty="0">
                <a:latin typeface="Calibri" charset="0"/>
                <a:cs typeface="Arial" charset="0"/>
              </a:rPr>
              <a:t>PPPs”)</a:t>
            </a:r>
            <a:r>
              <a:rPr lang="en-GB" b="1" dirty="0" smtClean="0">
                <a:latin typeface="Calibri" charset="0"/>
                <a:cs typeface="Arial" charset="0"/>
              </a:rPr>
              <a:t> </a:t>
            </a:r>
            <a:endParaRPr lang="es-ES_tradnl" dirty="0">
              <a:solidFill>
                <a:srgbClr val="FF0000"/>
              </a:solidFill>
              <a:latin typeface="Calibri" charset="0"/>
              <a:cs typeface="Arial" charset="0"/>
            </a:endParaRPr>
          </a:p>
        </p:txBody>
      </p:sp>
      <p:sp>
        <p:nvSpPr>
          <p:cNvPr id="40964" name="Rectangle 4"/>
          <p:cNvSpPr>
            <a:spLocks noChangeArrowheads="1"/>
          </p:cNvSpPr>
          <p:nvPr/>
        </p:nvSpPr>
        <p:spPr bwMode="auto">
          <a:xfrm>
            <a:off x="138113" y="1676400"/>
            <a:ext cx="8853487" cy="341313"/>
          </a:xfrm>
          <a:prstGeom prst="rect">
            <a:avLst/>
          </a:prstGeom>
          <a:solidFill>
            <a:srgbClr val="0033CC"/>
          </a:solidFill>
          <a:ln w="9525">
            <a:noFill/>
            <a:miter lim="800000"/>
            <a:headEnd/>
            <a:tailEnd/>
          </a:ln>
        </p:spPr>
        <p:txBody>
          <a:bodyPr>
            <a:spAutoFit/>
          </a:bodyPr>
          <a:lstStyle/>
          <a:p>
            <a:pPr>
              <a:lnSpc>
                <a:spcPct val="90000"/>
              </a:lnSpc>
              <a:spcBef>
                <a:spcPct val="70000"/>
              </a:spcBef>
              <a:buClr>
                <a:srgbClr val="66CCFF"/>
              </a:buClr>
              <a:buFont typeface="Wingdings 2" charset="2"/>
              <a:buNone/>
            </a:pPr>
            <a:r>
              <a:rPr lang="en-US" dirty="0">
                <a:solidFill>
                  <a:schemeClr val="bg1"/>
                </a:solidFill>
                <a:latin typeface="Calibri" charset="0"/>
              </a:rPr>
              <a:t>Measure aiming at  securing sustainability /</a:t>
            </a:r>
            <a:r>
              <a:rPr lang="en-GB" dirty="0">
                <a:solidFill>
                  <a:schemeClr val="bg1"/>
                </a:solidFill>
                <a:latin typeface="Calibri" charset="0"/>
              </a:rPr>
              <a:t>long term viability of </a:t>
            </a:r>
            <a:r>
              <a:rPr lang="en-GB" dirty="0" smtClean="0">
                <a:solidFill>
                  <a:schemeClr val="bg1"/>
                </a:solidFill>
                <a:latin typeface="Calibri" charset="0"/>
              </a:rPr>
              <a:t>DI </a:t>
            </a:r>
            <a:r>
              <a:rPr lang="en-GB" dirty="0">
                <a:solidFill>
                  <a:schemeClr val="bg1"/>
                </a:solidFill>
                <a:latin typeface="Calibri" charset="0"/>
              </a:rPr>
              <a:t>initiatives</a:t>
            </a:r>
            <a:endParaRPr lang="en-US" dirty="0">
              <a:solidFill>
                <a:schemeClr val="bg1"/>
              </a:solidFill>
              <a:latin typeface="Calibri"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 of the study</a:t>
            </a:r>
            <a:endParaRPr lang="en-US" dirty="0"/>
          </a:p>
        </p:txBody>
      </p:sp>
      <p:sp>
        <p:nvSpPr>
          <p:cNvPr id="4" name="Text Box 4"/>
          <p:cNvSpPr txBox="1">
            <a:spLocks noChangeArrowheads="1"/>
          </p:cNvSpPr>
          <p:nvPr/>
        </p:nvSpPr>
        <p:spPr bwMode="auto">
          <a:xfrm>
            <a:off x="392113" y="1628800"/>
            <a:ext cx="8534400" cy="5262979"/>
          </a:xfrm>
          <a:prstGeom prst="rect">
            <a:avLst/>
          </a:prstGeom>
          <a:noFill/>
          <a:ln w="9525">
            <a:noFill/>
            <a:miter lim="800000"/>
            <a:headEnd/>
            <a:tailEnd/>
          </a:ln>
        </p:spPr>
        <p:txBody>
          <a:bodyPr wrap="square">
            <a:spAutoFit/>
          </a:bodyPr>
          <a:lstStyle/>
          <a:p>
            <a:pPr eaLnBrk="0" hangingPunct="0">
              <a:buFont typeface="Arial" pitchFamily="34" charset="0"/>
              <a:buChar char="•"/>
              <a:tabLst>
                <a:tab pos="447675" algn="l"/>
                <a:tab pos="1162050" algn="l"/>
              </a:tabLst>
            </a:pPr>
            <a:r>
              <a:rPr lang="en-GB" sz="2800" dirty="0" smtClean="0"/>
              <a:t>S</a:t>
            </a:r>
            <a:r>
              <a:rPr lang="en-GB" sz="2800" dirty="0" smtClean="0"/>
              <a:t>upporting </a:t>
            </a:r>
            <a:r>
              <a:rPr lang="en-GB" sz="2800" dirty="0" smtClean="0"/>
              <a:t>policy makers at European and member state level to </a:t>
            </a:r>
            <a:r>
              <a:rPr lang="en-GB" sz="2800" b="1" dirty="0" smtClean="0"/>
              <a:t>understand the </a:t>
            </a:r>
            <a:r>
              <a:rPr lang="en-GB" sz="2800" b="1" dirty="0" smtClean="0"/>
              <a:t>opportunities and challenges of </a:t>
            </a:r>
            <a:r>
              <a:rPr lang="en-GB" sz="2800" b="1" dirty="0" smtClean="0"/>
              <a:t>adopting solutions for managing identifiers </a:t>
            </a:r>
            <a:r>
              <a:rPr lang="en-GB" sz="2800" dirty="0" smtClean="0"/>
              <a:t>in the context of establishing </a:t>
            </a:r>
            <a:r>
              <a:rPr lang="en-GB" sz="2800" i="1" dirty="0" smtClean="0"/>
              <a:t>scientific data e-infrastructures</a:t>
            </a:r>
            <a:r>
              <a:rPr lang="en-GB" sz="2800" dirty="0" smtClean="0"/>
              <a:t> (SDIs) </a:t>
            </a:r>
            <a:endParaRPr lang="en-GB" sz="2800" dirty="0" smtClean="0"/>
          </a:p>
          <a:p>
            <a:pPr eaLnBrk="0" hangingPunct="0">
              <a:buFont typeface="Arial" pitchFamily="34" charset="0"/>
              <a:buChar char="•"/>
              <a:tabLst>
                <a:tab pos="447675" algn="l"/>
                <a:tab pos="1162050" algn="l"/>
              </a:tabLst>
            </a:pPr>
            <a:endParaRPr lang="en-GB" sz="2800" dirty="0" smtClean="0">
              <a:cs typeface="Arial" charset="0"/>
            </a:endParaRPr>
          </a:p>
          <a:p>
            <a:pPr eaLnBrk="0" hangingPunct="0">
              <a:buFont typeface="Arial" pitchFamily="34" charset="0"/>
              <a:buChar char="•"/>
              <a:tabLst>
                <a:tab pos="447675" algn="l"/>
                <a:tab pos="1162050" algn="l"/>
              </a:tabLst>
            </a:pPr>
            <a:r>
              <a:rPr lang="en-GB" sz="2800" dirty="0" smtClean="0"/>
              <a:t>Providing instruments </a:t>
            </a:r>
            <a:r>
              <a:rPr lang="en-GB" sz="2800" dirty="0" smtClean="0"/>
              <a:t>that will support decision making on solutions that will have a long-lasting impact on scientific research and on the long term access, preservation and integration of valuable data and knowledge </a:t>
            </a:r>
            <a:r>
              <a:rPr lang="en-GB" sz="2800" dirty="0" smtClean="0"/>
              <a:t>assets</a:t>
            </a:r>
            <a:endParaRPr lang="en-US" sz="2800" dirty="0" smtClean="0"/>
          </a:p>
          <a:p>
            <a:pPr eaLnBrk="0" hangingPunct="0">
              <a:buFont typeface="Arial" pitchFamily="34" charset="0"/>
              <a:buChar char="•"/>
              <a:tabLst>
                <a:tab pos="447675" algn="l"/>
                <a:tab pos="1162050" algn="l"/>
              </a:tabLst>
            </a:pPr>
            <a:endParaRPr lang="en-US" sz="2800" dirty="0" smtClean="0">
              <a:cs typeface="Arial"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2"/>
          <p:cNvSpPr txBox="1">
            <a:spLocks noChangeArrowheads="1"/>
          </p:cNvSpPr>
          <p:nvPr/>
        </p:nvSpPr>
        <p:spPr bwMode="auto">
          <a:xfrm>
            <a:off x="3048000" y="304800"/>
            <a:ext cx="5791200" cy="457200"/>
          </a:xfrm>
          <a:prstGeom prst="rect">
            <a:avLst/>
          </a:prstGeom>
          <a:noFill/>
          <a:ln w="9525">
            <a:noFill/>
            <a:miter lim="800000"/>
            <a:headEnd/>
            <a:tailEnd/>
          </a:ln>
        </p:spPr>
        <p:txBody>
          <a:bodyPr>
            <a:spAutoFit/>
          </a:bodyPr>
          <a:lstStyle/>
          <a:p>
            <a:pPr algn="r"/>
            <a:r>
              <a:rPr lang="en-US" sz="2400" b="1">
                <a:solidFill>
                  <a:schemeClr val="bg1"/>
                </a:solidFill>
                <a:latin typeface="Verdana" charset="0"/>
                <a:cs typeface="Arial" charset="0"/>
              </a:rPr>
              <a:t>  Recommendations</a:t>
            </a:r>
          </a:p>
        </p:txBody>
      </p:sp>
      <p:sp>
        <p:nvSpPr>
          <p:cNvPr id="43011" name="Text Box 3"/>
          <p:cNvSpPr txBox="1">
            <a:spLocks noChangeArrowheads="1"/>
          </p:cNvSpPr>
          <p:nvPr/>
        </p:nvSpPr>
        <p:spPr bwMode="auto">
          <a:xfrm>
            <a:off x="374650" y="2286000"/>
            <a:ext cx="8534400" cy="2502223"/>
          </a:xfrm>
          <a:prstGeom prst="rect">
            <a:avLst/>
          </a:prstGeom>
          <a:noFill/>
          <a:ln w="9525">
            <a:noFill/>
            <a:miter lim="800000"/>
            <a:headEnd/>
            <a:tailEnd/>
          </a:ln>
        </p:spPr>
        <p:txBody>
          <a:bodyPr>
            <a:spAutoFit/>
          </a:bodyPr>
          <a:lstStyle/>
          <a:p>
            <a:pPr marL="342900" indent="-342900">
              <a:spcBef>
                <a:spcPct val="70000"/>
              </a:spcBef>
              <a:buFont typeface="Arial" charset="0"/>
              <a:buChar char="•"/>
              <a:tabLst>
                <a:tab pos="447675" algn="l"/>
                <a:tab pos="1162050" algn="l"/>
              </a:tabLst>
            </a:pPr>
            <a:r>
              <a:rPr lang="en-US" b="1" dirty="0" smtClean="0">
                <a:latin typeface="Calibri" charset="0"/>
                <a:cs typeface="Arial" charset="0"/>
              </a:rPr>
              <a:t>Provide innovative  incentives for data producers in publicly funded projects to either adopt one of the commonly-</a:t>
            </a:r>
            <a:r>
              <a:rPr lang="en-US" b="1" dirty="0" err="1" smtClean="0">
                <a:latin typeface="Calibri" charset="0"/>
                <a:cs typeface="Arial" charset="0"/>
              </a:rPr>
              <a:t>recognised</a:t>
            </a:r>
            <a:r>
              <a:rPr lang="en-US" b="1" dirty="0" smtClean="0">
                <a:latin typeface="Calibri" charset="0"/>
                <a:cs typeface="Arial" charset="0"/>
              </a:rPr>
              <a:t> methods for identifying digital objects and authors where they exist, or directly feed into solutions that overcome the obstacles </a:t>
            </a:r>
            <a:endParaRPr lang="en-US" b="1" dirty="0" smtClean="0">
              <a:solidFill>
                <a:srgbClr val="FF0000"/>
              </a:solidFill>
              <a:latin typeface="Calibri" charset="0"/>
              <a:cs typeface="Arial" charset="0"/>
            </a:endParaRPr>
          </a:p>
          <a:p>
            <a:pPr marL="342900" indent="-342900">
              <a:spcBef>
                <a:spcPct val="70000"/>
              </a:spcBef>
              <a:buFont typeface="Arial" charset="0"/>
              <a:buChar char="•"/>
              <a:tabLst>
                <a:tab pos="447675" algn="l"/>
                <a:tab pos="1162050" algn="l"/>
              </a:tabLst>
            </a:pPr>
            <a:r>
              <a:rPr lang="en-GB" b="1" dirty="0" smtClean="0">
                <a:latin typeface="Calibri" charset="0"/>
                <a:cs typeface="Arial" charset="0"/>
              </a:rPr>
              <a:t>Funding </a:t>
            </a:r>
            <a:r>
              <a:rPr lang="en-GB" b="1" dirty="0">
                <a:latin typeface="Calibri" charset="0"/>
                <a:cs typeface="Arial" charset="0"/>
              </a:rPr>
              <a:t>agencies </a:t>
            </a:r>
            <a:r>
              <a:rPr lang="en-GB" b="1" dirty="0" smtClean="0">
                <a:latin typeface="Calibri" charset="0"/>
                <a:cs typeface="Arial" charset="0"/>
              </a:rPr>
              <a:t>and the other </a:t>
            </a:r>
            <a:r>
              <a:rPr lang="en-GB" b="1" dirty="0">
                <a:latin typeface="Calibri" charset="0"/>
                <a:cs typeface="Arial" charset="0"/>
              </a:rPr>
              <a:t>e-infra stakeholders should promote the development of value-added services based on identifiers for digital objects and authors in e-Science </a:t>
            </a:r>
            <a:r>
              <a:rPr lang="en-GB" b="1" dirty="0" smtClean="0">
                <a:latin typeface="Calibri" charset="0"/>
                <a:cs typeface="Arial" charset="0"/>
              </a:rPr>
              <a:t>infrastructures (raising awareness about benefits of DI based management and knowledge dissemination on DI systems implementation</a:t>
            </a:r>
            <a:r>
              <a:rPr lang="en-GB" b="1" dirty="0" smtClean="0">
                <a:solidFill>
                  <a:srgbClr val="FF0000"/>
                </a:solidFill>
                <a:latin typeface="Calibri" charset="0"/>
                <a:cs typeface="Arial" charset="0"/>
              </a:rPr>
              <a:t> </a:t>
            </a:r>
            <a:r>
              <a:rPr lang="en-GB" b="1" dirty="0" smtClean="0">
                <a:latin typeface="Calibri" charset="0"/>
                <a:cs typeface="Arial" charset="0"/>
              </a:rPr>
              <a:t>) </a:t>
            </a:r>
            <a:endParaRPr lang="en-GB" b="1" dirty="0">
              <a:solidFill>
                <a:srgbClr val="FF0000"/>
              </a:solidFill>
              <a:latin typeface="Calibri" charset="0"/>
              <a:cs typeface="Arial" charset="0"/>
            </a:endParaRPr>
          </a:p>
        </p:txBody>
      </p:sp>
      <p:sp>
        <p:nvSpPr>
          <p:cNvPr id="43012" name="Rectangle 4"/>
          <p:cNvSpPr>
            <a:spLocks noChangeArrowheads="1"/>
          </p:cNvSpPr>
          <p:nvPr/>
        </p:nvSpPr>
        <p:spPr bwMode="auto">
          <a:xfrm>
            <a:off x="374650" y="1639888"/>
            <a:ext cx="8083550" cy="346075"/>
          </a:xfrm>
          <a:prstGeom prst="rect">
            <a:avLst/>
          </a:prstGeom>
          <a:solidFill>
            <a:srgbClr val="0033CC"/>
          </a:solidFill>
          <a:ln w="9525">
            <a:noFill/>
            <a:miter lim="800000"/>
            <a:headEnd/>
            <a:tailEnd/>
          </a:ln>
        </p:spPr>
        <p:txBody>
          <a:bodyPr>
            <a:spAutoFit/>
          </a:bodyPr>
          <a:lstStyle/>
          <a:p>
            <a:pPr>
              <a:lnSpc>
                <a:spcPct val="90000"/>
              </a:lnSpc>
              <a:spcBef>
                <a:spcPct val="70000"/>
              </a:spcBef>
              <a:buClr>
                <a:srgbClr val="66CCFF"/>
              </a:buClr>
            </a:pPr>
            <a:r>
              <a:rPr lang="en-US">
                <a:solidFill>
                  <a:schemeClr val="bg1"/>
                </a:solidFill>
                <a:latin typeface="Calibri" charset="0"/>
              </a:rPr>
              <a:t>Measures aiming at  wider demand for usage/exploitation of e-science results </a:t>
            </a:r>
            <a:endParaRPr lang="en-US" sz="1400">
              <a:solidFill>
                <a:schemeClr val="bg1"/>
              </a:solidFill>
              <a:latin typeface="Calibri"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2"/>
          <p:cNvSpPr txBox="1">
            <a:spLocks noChangeArrowheads="1"/>
          </p:cNvSpPr>
          <p:nvPr/>
        </p:nvSpPr>
        <p:spPr bwMode="auto">
          <a:xfrm>
            <a:off x="3048000" y="304800"/>
            <a:ext cx="5791200" cy="457200"/>
          </a:xfrm>
          <a:prstGeom prst="rect">
            <a:avLst/>
          </a:prstGeom>
          <a:noFill/>
          <a:ln w="9525">
            <a:noFill/>
            <a:miter lim="800000"/>
            <a:headEnd/>
            <a:tailEnd/>
          </a:ln>
        </p:spPr>
        <p:txBody>
          <a:bodyPr>
            <a:spAutoFit/>
          </a:bodyPr>
          <a:lstStyle/>
          <a:p>
            <a:pPr algn="r"/>
            <a:r>
              <a:rPr lang="en-US" sz="2400" b="1">
                <a:solidFill>
                  <a:schemeClr val="bg1"/>
                </a:solidFill>
                <a:latin typeface="Verdana" charset="0"/>
                <a:cs typeface="Arial" charset="0"/>
              </a:rPr>
              <a:t>  Recommendations</a:t>
            </a:r>
          </a:p>
        </p:txBody>
      </p:sp>
      <p:sp>
        <p:nvSpPr>
          <p:cNvPr id="45059" name="Text Box 4"/>
          <p:cNvSpPr txBox="1">
            <a:spLocks noChangeArrowheads="1"/>
          </p:cNvSpPr>
          <p:nvPr/>
        </p:nvSpPr>
        <p:spPr bwMode="auto">
          <a:xfrm>
            <a:off x="381000" y="2133600"/>
            <a:ext cx="8534400" cy="3970318"/>
          </a:xfrm>
          <a:prstGeom prst="rect">
            <a:avLst/>
          </a:prstGeom>
          <a:noFill/>
          <a:ln w="9525">
            <a:noFill/>
            <a:miter lim="800000"/>
            <a:headEnd/>
            <a:tailEnd/>
          </a:ln>
        </p:spPr>
        <p:txBody>
          <a:bodyPr>
            <a:spAutoFit/>
          </a:bodyPr>
          <a:lstStyle/>
          <a:p>
            <a:pPr marL="285750" indent="-285750" eaLnBrk="0" hangingPunct="0">
              <a:buFont typeface="Arial" charset="0"/>
              <a:buChar char="•"/>
              <a:tabLst>
                <a:tab pos="447675" algn="l"/>
                <a:tab pos="1162050" algn="l"/>
              </a:tabLst>
            </a:pPr>
            <a:r>
              <a:rPr lang="en-GB" b="1" dirty="0">
                <a:latin typeface="Calibri" charset="0"/>
                <a:cs typeface="Arial" charset="0"/>
              </a:rPr>
              <a:t>Stakeholders, and especially funding </a:t>
            </a:r>
            <a:r>
              <a:rPr lang="en-GB" b="1" dirty="0" smtClean="0">
                <a:latin typeface="Calibri" charset="0"/>
                <a:cs typeface="Arial" charset="0"/>
              </a:rPr>
              <a:t>agencies</a:t>
            </a:r>
            <a:r>
              <a:rPr lang="en-GB" b="1" dirty="0">
                <a:latin typeface="Calibri" charset="0"/>
                <a:cs typeface="Arial" charset="0"/>
              </a:rPr>
              <a:t>, should foster interoperability based </a:t>
            </a:r>
            <a:r>
              <a:rPr lang="en-GB" b="1" dirty="0" smtClean="0">
                <a:latin typeface="Calibri" charset="0"/>
                <a:cs typeface="Arial" charset="0"/>
              </a:rPr>
              <a:t>on </a:t>
            </a:r>
            <a:r>
              <a:rPr lang="en-US" b="1" dirty="0" smtClean="0">
                <a:latin typeface="Calibri" charset="0"/>
                <a:cs typeface="Arial" charset="0"/>
              </a:rPr>
              <a:t>consolidation of established DI systems (where possible)</a:t>
            </a:r>
            <a:r>
              <a:rPr lang="en-GB" b="1" dirty="0" smtClean="0">
                <a:latin typeface="Calibri" charset="0"/>
                <a:cs typeface="Arial" charset="0"/>
              </a:rPr>
              <a:t> more </a:t>
            </a:r>
            <a:r>
              <a:rPr lang="en-GB" b="1" dirty="0">
                <a:latin typeface="Calibri" charset="0"/>
                <a:cs typeface="Arial" charset="0"/>
              </a:rPr>
              <a:t>than on </a:t>
            </a:r>
            <a:r>
              <a:rPr lang="en-GB" b="1" dirty="0" smtClean="0">
                <a:latin typeface="Calibri" charset="0"/>
                <a:cs typeface="Arial" charset="0"/>
              </a:rPr>
              <a:t>proliferation </a:t>
            </a:r>
            <a:r>
              <a:rPr lang="en-GB" b="1" dirty="0">
                <a:latin typeface="Calibri" charset="0"/>
                <a:cs typeface="Arial" charset="0"/>
              </a:rPr>
              <a:t>of ad-hoc </a:t>
            </a:r>
            <a:r>
              <a:rPr lang="en-GB" b="1" dirty="0" smtClean="0">
                <a:latin typeface="Calibri" charset="0"/>
                <a:cs typeface="Arial" charset="0"/>
              </a:rPr>
              <a:t>systems </a:t>
            </a:r>
            <a:endParaRPr lang="en-GB" b="1" dirty="0">
              <a:solidFill>
                <a:srgbClr val="FF0000"/>
              </a:solidFill>
              <a:latin typeface="Calibri" charset="0"/>
              <a:cs typeface="Arial" charset="0"/>
            </a:endParaRPr>
          </a:p>
          <a:p>
            <a:pPr marL="285750" indent="-285750" eaLnBrk="0" hangingPunct="0">
              <a:tabLst>
                <a:tab pos="447675" algn="l"/>
                <a:tab pos="1162050" algn="l"/>
              </a:tabLst>
            </a:pPr>
            <a:r>
              <a:rPr lang="en-GB" b="1" dirty="0">
                <a:latin typeface="Calibri" charset="0"/>
                <a:cs typeface="Arial" charset="0"/>
              </a:rPr>
              <a:t>  </a:t>
            </a:r>
          </a:p>
          <a:p>
            <a:pPr marL="285750" indent="-285750" eaLnBrk="0" hangingPunct="0">
              <a:buFont typeface="Arial" charset="0"/>
              <a:buChar char="•"/>
              <a:tabLst>
                <a:tab pos="447675" algn="l"/>
                <a:tab pos="1162050" algn="l"/>
              </a:tabLst>
            </a:pPr>
            <a:r>
              <a:rPr lang="en-GB" b="1" dirty="0">
                <a:latin typeface="Calibri" charset="0"/>
                <a:cs typeface="Arial" charset="0"/>
              </a:rPr>
              <a:t>EC should promote research in </a:t>
            </a:r>
            <a:r>
              <a:rPr lang="en-US" b="1" dirty="0" smtClean="0">
                <a:latin typeface="Calibri" charset="0"/>
                <a:cs typeface="Arial" charset="0"/>
              </a:rPr>
              <a:t>deepening an understanding of needs of stakeholders </a:t>
            </a:r>
            <a:r>
              <a:rPr lang="en-GB" b="1" dirty="0" smtClean="0">
                <a:latin typeface="Calibri" charset="0"/>
                <a:cs typeface="Arial" charset="0"/>
              </a:rPr>
              <a:t>in </a:t>
            </a:r>
            <a:r>
              <a:rPr lang="en-GB" b="1" dirty="0">
                <a:latin typeface="Calibri" charset="0"/>
                <a:cs typeface="Arial" charset="0"/>
              </a:rPr>
              <a:t>order to favour development of systems addressing social, organizational and technical </a:t>
            </a:r>
            <a:r>
              <a:rPr lang="en-GB" b="1" dirty="0" smtClean="0">
                <a:latin typeface="Calibri" charset="0"/>
                <a:cs typeface="Arial" charset="0"/>
              </a:rPr>
              <a:t>complexities </a:t>
            </a:r>
            <a:endParaRPr lang="es-ES_tradnl" b="1" dirty="0">
              <a:solidFill>
                <a:srgbClr val="FF0000"/>
              </a:solidFill>
              <a:latin typeface="Calibri" charset="0"/>
              <a:cs typeface="Arial" charset="0"/>
            </a:endParaRPr>
          </a:p>
          <a:p>
            <a:pPr marL="285750" indent="-285750" eaLnBrk="0" hangingPunct="0">
              <a:tabLst>
                <a:tab pos="447675" algn="l"/>
                <a:tab pos="1162050" algn="l"/>
              </a:tabLst>
            </a:pPr>
            <a:endParaRPr lang="es-ES_tradnl" b="1" dirty="0">
              <a:latin typeface="Calibri" charset="0"/>
              <a:cs typeface="Arial" charset="0"/>
            </a:endParaRPr>
          </a:p>
          <a:p>
            <a:pPr marL="285750" indent="-285750" eaLnBrk="0" hangingPunct="0">
              <a:buFont typeface="Arial" charset="0"/>
              <a:buChar char="•"/>
              <a:tabLst>
                <a:tab pos="447675" algn="l"/>
                <a:tab pos="1162050" algn="l"/>
              </a:tabLst>
            </a:pPr>
            <a:r>
              <a:rPr lang="en-GB" b="1" dirty="0">
                <a:latin typeface="Calibri" charset="0"/>
                <a:cs typeface="Arial" charset="0"/>
              </a:rPr>
              <a:t>Stakeholders should require systems compatible with the open web standards and </a:t>
            </a:r>
            <a:r>
              <a:rPr lang="en-US" b="1" dirty="0" smtClean="0">
                <a:latin typeface="Calibri" charset="0"/>
                <a:cs typeface="Arial" charset="0"/>
              </a:rPr>
              <a:t>practices for identifying entities on the web</a:t>
            </a:r>
            <a:r>
              <a:rPr lang="en-GB" b="1" dirty="0" smtClean="0">
                <a:latin typeface="Calibri" charset="0"/>
                <a:cs typeface="Arial" charset="0"/>
              </a:rPr>
              <a:t>. </a:t>
            </a:r>
            <a:r>
              <a:rPr lang="en-GB" b="1" dirty="0">
                <a:latin typeface="Calibri" charset="0"/>
                <a:cs typeface="Arial" charset="0"/>
              </a:rPr>
              <a:t>In particular, </a:t>
            </a:r>
            <a:r>
              <a:rPr lang="en-US" b="1" dirty="0" smtClean="0">
                <a:latin typeface="Calibri" charset="0"/>
                <a:cs typeface="Arial" charset="0"/>
              </a:rPr>
              <a:t>encourage stakeholder convergence on practices serving to </a:t>
            </a:r>
            <a:r>
              <a:rPr lang="en-US" b="1" dirty="0" err="1" smtClean="0">
                <a:latin typeface="Calibri" charset="0"/>
                <a:cs typeface="Arial" charset="0"/>
              </a:rPr>
              <a:t>maximise</a:t>
            </a:r>
            <a:r>
              <a:rPr lang="en-US" b="1" dirty="0" smtClean="0">
                <a:latin typeface="Calibri" charset="0"/>
                <a:cs typeface="Arial" charset="0"/>
              </a:rPr>
              <a:t> connectivity on the emergent web of data</a:t>
            </a:r>
            <a:r>
              <a:rPr lang="en-GB" b="1" dirty="0" smtClean="0">
                <a:latin typeface="Calibri" charset="0"/>
                <a:cs typeface="Arial" charset="0"/>
              </a:rPr>
              <a:t> </a:t>
            </a:r>
            <a:endParaRPr lang="en-GB" b="1" dirty="0">
              <a:solidFill>
                <a:srgbClr val="FF0000"/>
              </a:solidFill>
              <a:latin typeface="Calibri" charset="0"/>
              <a:cs typeface="Arial" charset="0"/>
            </a:endParaRPr>
          </a:p>
          <a:p>
            <a:pPr marL="285750" indent="-285750" eaLnBrk="0" hangingPunct="0">
              <a:tabLst>
                <a:tab pos="447675" algn="l"/>
                <a:tab pos="1162050" algn="l"/>
              </a:tabLst>
            </a:pPr>
            <a:endParaRPr lang="es-ES_tradnl" dirty="0">
              <a:cs typeface="Arial" charset="0"/>
            </a:endParaRPr>
          </a:p>
          <a:p>
            <a:pPr marL="285750" indent="-285750" eaLnBrk="0" hangingPunct="0">
              <a:tabLst>
                <a:tab pos="447675" algn="l"/>
                <a:tab pos="1162050" algn="l"/>
              </a:tabLst>
            </a:pPr>
            <a:r>
              <a:rPr lang="en-GB" dirty="0">
                <a:cs typeface="Arial" charset="0"/>
              </a:rPr>
              <a:t> </a:t>
            </a:r>
            <a:endParaRPr lang="es-ES_tradnl" dirty="0">
              <a:cs typeface="Arial" charset="0"/>
            </a:endParaRPr>
          </a:p>
        </p:txBody>
      </p:sp>
      <p:sp>
        <p:nvSpPr>
          <p:cNvPr id="45060" name="Rectangle 5"/>
          <p:cNvSpPr>
            <a:spLocks noChangeArrowheads="1"/>
          </p:cNvSpPr>
          <p:nvPr/>
        </p:nvSpPr>
        <p:spPr bwMode="auto">
          <a:xfrm>
            <a:off x="228600" y="1641475"/>
            <a:ext cx="6313488" cy="339725"/>
          </a:xfrm>
          <a:prstGeom prst="rect">
            <a:avLst/>
          </a:prstGeom>
          <a:solidFill>
            <a:srgbClr val="0033CC"/>
          </a:solidFill>
          <a:ln w="9525">
            <a:noFill/>
            <a:miter lim="800000"/>
            <a:headEnd/>
            <a:tailEnd/>
          </a:ln>
        </p:spPr>
        <p:txBody>
          <a:bodyPr wrap="none">
            <a:spAutoFit/>
          </a:bodyPr>
          <a:lstStyle/>
          <a:p>
            <a:pPr>
              <a:lnSpc>
                <a:spcPct val="90000"/>
              </a:lnSpc>
              <a:spcBef>
                <a:spcPct val="70000"/>
              </a:spcBef>
              <a:buClr>
                <a:srgbClr val="66CCFF"/>
              </a:buClr>
              <a:buFont typeface="Wingdings 2" charset="2"/>
              <a:buNone/>
            </a:pPr>
            <a:r>
              <a:rPr lang="en-US">
                <a:solidFill>
                  <a:schemeClr val="bg1"/>
                </a:solidFill>
                <a:latin typeface="Calibri" charset="0"/>
              </a:rPr>
              <a:t>Aiming at Creating critical mass of demand </a:t>
            </a:r>
            <a:r>
              <a:rPr lang="en-US" sz="1400">
                <a:solidFill>
                  <a:schemeClr val="bg1"/>
                </a:solidFill>
                <a:latin typeface="Calibri" charset="0"/>
              </a:rPr>
              <a:t>(mainstream markets)</a:t>
            </a:r>
          </a:p>
        </p:txBody>
      </p:sp>
      <p:sp>
        <p:nvSpPr>
          <p:cNvPr id="45061" name="Rectangle 5"/>
          <p:cNvSpPr>
            <a:spLocks noChangeArrowheads="1"/>
          </p:cNvSpPr>
          <p:nvPr/>
        </p:nvSpPr>
        <p:spPr bwMode="auto">
          <a:xfrm>
            <a:off x="228600" y="1641475"/>
            <a:ext cx="6145213" cy="341313"/>
          </a:xfrm>
          <a:prstGeom prst="rect">
            <a:avLst/>
          </a:prstGeom>
          <a:solidFill>
            <a:srgbClr val="0033CC"/>
          </a:solidFill>
          <a:ln w="9525">
            <a:noFill/>
            <a:miter lim="800000"/>
            <a:headEnd/>
            <a:tailEnd/>
          </a:ln>
        </p:spPr>
        <p:txBody>
          <a:bodyPr wrap="none">
            <a:spAutoFit/>
          </a:bodyPr>
          <a:lstStyle/>
          <a:p>
            <a:pPr>
              <a:lnSpc>
                <a:spcPct val="90000"/>
              </a:lnSpc>
              <a:spcBef>
                <a:spcPct val="70000"/>
              </a:spcBef>
              <a:buClr>
                <a:srgbClr val="66CCFF"/>
              </a:buClr>
              <a:buFont typeface="Wingdings 2" charset="2"/>
              <a:buNone/>
            </a:pPr>
            <a:r>
              <a:rPr lang="en-US" dirty="0" err="1">
                <a:solidFill>
                  <a:schemeClr val="bg1"/>
                </a:solidFill>
                <a:latin typeface="Calibri" charset="0"/>
              </a:rPr>
              <a:t>Standarization</a:t>
            </a:r>
            <a:r>
              <a:rPr lang="en-US" dirty="0">
                <a:solidFill>
                  <a:schemeClr val="bg1"/>
                </a:solidFill>
                <a:latin typeface="Calibri" charset="0"/>
              </a:rPr>
              <a:t>/RTD related , aiming  at securing interoperability</a:t>
            </a:r>
            <a:endParaRPr lang="en-US" sz="1400" dirty="0">
              <a:solidFill>
                <a:schemeClr val="bg1"/>
              </a:solidFill>
              <a:latin typeface="Calibri"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2 Rectángulo"/>
          <p:cNvSpPr/>
          <p:nvPr/>
        </p:nvSpPr>
        <p:spPr>
          <a:xfrm>
            <a:off x="645132" y="2132856"/>
            <a:ext cx="8103332" cy="3816429"/>
          </a:xfrm>
          <a:prstGeom prst="rect">
            <a:avLst/>
          </a:prstGeom>
        </p:spPr>
        <p:txBody>
          <a:bodyPr wrap="square">
            <a:spAutoFit/>
          </a:bodyPr>
          <a:lstStyle/>
          <a:p>
            <a:pPr marL="342900" indent="-342900" eaLnBrk="0" hangingPunct="0">
              <a:buFont typeface="+mj-lt"/>
              <a:buAutoNum type="arabicPeriod"/>
              <a:tabLst>
                <a:tab pos="447675" algn="l"/>
                <a:tab pos="1162050" algn="l"/>
              </a:tabLst>
            </a:pPr>
            <a:r>
              <a:rPr lang="en-GB" sz="2800" b="1" dirty="0" smtClean="0">
                <a:latin typeface="Calibri" charset="0"/>
                <a:cs typeface="Arial" charset="0"/>
              </a:rPr>
              <a:t>The benefits of using DI are recognised  and largely shared by SDI stakeholders</a:t>
            </a:r>
          </a:p>
          <a:p>
            <a:pPr marL="342900" indent="-342900" eaLnBrk="0" hangingPunct="0">
              <a:buFont typeface="+mj-lt"/>
              <a:buAutoNum type="arabicPeriod"/>
              <a:tabLst>
                <a:tab pos="447675" algn="l"/>
                <a:tab pos="1162050" algn="l"/>
              </a:tabLst>
            </a:pPr>
            <a:r>
              <a:rPr lang="en-GB" sz="2800" b="1" dirty="0" smtClean="0">
                <a:latin typeface="Calibri" charset="0"/>
                <a:cs typeface="Arial" charset="0"/>
              </a:rPr>
              <a:t>DIGOIDUNA has collected quality information  allowing  to draw recommendations on DI growth</a:t>
            </a:r>
          </a:p>
          <a:p>
            <a:pPr marL="342900" indent="-342900" eaLnBrk="0" hangingPunct="0">
              <a:buFont typeface="+mj-lt"/>
              <a:buAutoNum type="arabicPeriod"/>
              <a:tabLst>
                <a:tab pos="447675" algn="l"/>
                <a:tab pos="1162050" algn="l"/>
              </a:tabLst>
            </a:pPr>
            <a:r>
              <a:rPr lang="en-GB" sz="2800" b="1" dirty="0" smtClean="0">
                <a:latin typeface="Calibri" charset="0"/>
                <a:cs typeface="Arial" charset="0"/>
              </a:rPr>
              <a:t>Now the time has come to renew commitments, to  reinforce efforts and to coordinate our actions</a:t>
            </a:r>
            <a:r>
              <a:rPr lang="en-US" sz="2800" b="1" dirty="0" smtClean="0">
                <a:cs typeface="Arial" charset="0"/>
              </a:rPr>
              <a:t> </a:t>
            </a:r>
            <a:r>
              <a:rPr lang="en-US" sz="2800" b="1" dirty="0" smtClean="0">
                <a:solidFill>
                  <a:srgbClr val="00B050"/>
                </a:solidFill>
                <a:cs typeface="Arial" charset="0"/>
              </a:rPr>
              <a:t>leading to maximizing the multidimensional value of scientific production </a:t>
            </a:r>
            <a:endParaRPr lang="en-GB" sz="2800" b="1" dirty="0" smtClean="0">
              <a:solidFill>
                <a:srgbClr val="00B050"/>
              </a:solidFill>
              <a:latin typeface="Calibri" charset="0"/>
              <a:cs typeface="Arial" charset="0"/>
            </a:endParaRPr>
          </a:p>
          <a:p>
            <a:pPr marL="285750" indent="-285750" eaLnBrk="0" hangingPunct="0">
              <a:buFont typeface="Arial" charset="0"/>
              <a:buChar char="•"/>
              <a:tabLst>
                <a:tab pos="447675" algn="l"/>
                <a:tab pos="1162050" algn="l"/>
              </a:tabLst>
            </a:pPr>
            <a:endParaRPr lang="en-GB" b="1" dirty="0">
              <a:latin typeface="Calibri"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context</a:t>
            </a:r>
            <a:endParaRPr lang="en-US" dirty="0"/>
          </a:p>
        </p:txBody>
      </p:sp>
      <p:sp>
        <p:nvSpPr>
          <p:cNvPr id="3" name="TextBox 2"/>
          <p:cNvSpPr txBox="1"/>
          <p:nvPr/>
        </p:nvSpPr>
        <p:spPr>
          <a:xfrm>
            <a:off x="2848774" y="4100879"/>
            <a:ext cx="6043706" cy="1200329"/>
          </a:xfrm>
          <a:prstGeom prst="rect">
            <a:avLst/>
          </a:prstGeom>
          <a:noFill/>
          <a:ln>
            <a:solidFill>
              <a:schemeClr val="tx1"/>
            </a:solidFill>
          </a:ln>
        </p:spPr>
        <p:txBody>
          <a:bodyPr wrap="square" rtlCol="0">
            <a:spAutoFit/>
          </a:bodyPr>
          <a:lstStyle/>
          <a:p>
            <a:r>
              <a:rPr lang="en-GB" sz="2400" dirty="0" smtClean="0"/>
              <a:t>“[...] Increasing the </a:t>
            </a:r>
            <a:r>
              <a:rPr lang="en-GB" sz="2400" b="1" dirty="0" smtClean="0"/>
              <a:t>efficiency</a:t>
            </a:r>
            <a:r>
              <a:rPr lang="en-GB" sz="2400" dirty="0" smtClean="0"/>
              <a:t> and </a:t>
            </a:r>
            <a:r>
              <a:rPr lang="en-GB" sz="2400" b="1" dirty="0" smtClean="0"/>
              <a:t>effectiveness </a:t>
            </a:r>
            <a:r>
              <a:rPr lang="en-GB" sz="2400" dirty="0" smtClean="0"/>
              <a:t>of European </a:t>
            </a:r>
            <a:r>
              <a:rPr lang="en-GB" sz="2400" b="1" dirty="0" smtClean="0"/>
              <a:t>research </a:t>
            </a:r>
            <a:r>
              <a:rPr lang="en-GB" sz="2400" dirty="0" smtClean="0"/>
              <a:t>and reinforcing the </a:t>
            </a:r>
            <a:r>
              <a:rPr lang="en-GB" sz="2400" b="1" dirty="0" smtClean="0"/>
              <a:t>research community</a:t>
            </a:r>
            <a:r>
              <a:rPr lang="en-GB" sz="2400" dirty="0" smtClean="0"/>
              <a:t>”</a:t>
            </a:r>
            <a:endParaRPr lang="en-US" sz="2400" dirty="0" smtClean="0"/>
          </a:p>
        </p:txBody>
      </p:sp>
      <p:sp>
        <p:nvSpPr>
          <p:cNvPr id="4" name="TextBox 3"/>
          <p:cNvSpPr txBox="1"/>
          <p:nvPr/>
        </p:nvSpPr>
        <p:spPr>
          <a:xfrm>
            <a:off x="4081166" y="6001543"/>
            <a:ext cx="5027338" cy="307777"/>
          </a:xfrm>
          <a:prstGeom prst="rect">
            <a:avLst/>
          </a:prstGeom>
          <a:noFill/>
        </p:spPr>
        <p:txBody>
          <a:bodyPr wrap="none" rtlCol="0">
            <a:spAutoFit/>
          </a:bodyPr>
          <a:lstStyle/>
          <a:p>
            <a:r>
              <a:rPr lang="en-GB" sz="1400" i="1" dirty="0" smtClean="0"/>
              <a:t>From the EC Work Program 2012 on research infrastructures</a:t>
            </a:r>
            <a:endParaRPr lang="en-US" sz="1400" i="1" dirty="0"/>
          </a:p>
        </p:txBody>
      </p:sp>
      <p:sp>
        <p:nvSpPr>
          <p:cNvPr id="5" name="TextBox 4"/>
          <p:cNvSpPr txBox="1"/>
          <p:nvPr/>
        </p:nvSpPr>
        <p:spPr>
          <a:xfrm>
            <a:off x="288032" y="1859340"/>
            <a:ext cx="6876256" cy="1569660"/>
          </a:xfrm>
          <a:prstGeom prst="rect">
            <a:avLst/>
          </a:prstGeom>
          <a:noFill/>
          <a:ln>
            <a:solidFill>
              <a:schemeClr val="tx1"/>
            </a:solidFill>
          </a:ln>
        </p:spPr>
        <p:txBody>
          <a:bodyPr wrap="square" rtlCol="0">
            <a:spAutoFit/>
          </a:bodyPr>
          <a:lstStyle/>
          <a:p>
            <a:r>
              <a:rPr lang="en-GB" sz="2400" dirty="0" smtClean="0"/>
              <a:t>“The focus is on building a pan-European and worldwide </a:t>
            </a:r>
            <a:r>
              <a:rPr lang="en-GB" sz="2400" b="1" dirty="0" smtClean="0"/>
              <a:t>network of research infrastructures </a:t>
            </a:r>
            <a:r>
              <a:rPr lang="en-GB" sz="2400" dirty="0" smtClean="0"/>
              <a:t>to increase the potential of </a:t>
            </a:r>
            <a:r>
              <a:rPr lang="en-GB" sz="2400" b="1" dirty="0" smtClean="0"/>
              <a:t>innovation</a:t>
            </a:r>
            <a:r>
              <a:rPr lang="en-GB" sz="2400" dirty="0" smtClean="0"/>
              <a:t> and the advancement of the </a:t>
            </a:r>
            <a:r>
              <a:rPr lang="en-GB" sz="2400" b="1" dirty="0" smtClean="0"/>
              <a:t>research”</a:t>
            </a:r>
            <a:endParaRPr lang="en-US" sz="2400" b="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a:t>
            </a:r>
            <a:r>
              <a:rPr lang="en-US" dirty="0" smtClean="0"/>
              <a:t>dentifiers: a tool for creating value</a:t>
            </a:r>
            <a:endParaRPr lang="en-US" dirty="0"/>
          </a:p>
        </p:txBody>
      </p:sp>
      <p:sp>
        <p:nvSpPr>
          <p:cNvPr id="4" name="Text Box 4"/>
          <p:cNvSpPr txBox="1">
            <a:spLocks noChangeArrowheads="1"/>
          </p:cNvSpPr>
          <p:nvPr/>
        </p:nvSpPr>
        <p:spPr bwMode="auto">
          <a:xfrm>
            <a:off x="323528" y="1906954"/>
            <a:ext cx="8534400" cy="4247317"/>
          </a:xfrm>
          <a:prstGeom prst="rect">
            <a:avLst/>
          </a:prstGeom>
          <a:noFill/>
          <a:ln w="9525">
            <a:noFill/>
            <a:miter lim="800000"/>
            <a:headEnd/>
            <a:tailEnd/>
          </a:ln>
        </p:spPr>
        <p:txBody>
          <a:bodyPr wrap="square">
            <a:spAutoFit/>
          </a:bodyPr>
          <a:lstStyle/>
          <a:p>
            <a:pPr marL="268288" indent="-268288" eaLnBrk="0" hangingPunct="0">
              <a:tabLst>
                <a:tab pos="447675" algn="l"/>
                <a:tab pos="1162050" algn="l"/>
              </a:tabLst>
            </a:pPr>
            <a:r>
              <a:rPr lang="en-US" dirty="0" smtClean="0">
                <a:cs typeface="Arial" charset="0"/>
              </a:rPr>
              <a:t>DIs are </a:t>
            </a:r>
            <a:r>
              <a:rPr lang="en-US" dirty="0" smtClean="0">
                <a:cs typeface="Arial" charset="0"/>
              </a:rPr>
              <a:t>an essential building block </a:t>
            </a:r>
            <a:r>
              <a:rPr lang="en-US" dirty="0" smtClean="0">
                <a:cs typeface="Arial" charset="0"/>
              </a:rPr>
              <a:t>for </a:t>
            </a:r>
            <a:r>
              <a:rPr lang="en-US" dirty="0" smtClean="0">
                <a:cs typeface="Arial" charset="0"/>
              </a:rPr>
              <a:t>enabling </a:t>
            </a:r>
            <a:r>
              <a:rPr lang="en-US" b="1" dirty="0" smtClean="0">
                <a:cs typeface="Arial" charset="0"/>
              </a:rPr>
              <a:t>effective and efficient technical solutions</a:t>
            </a:r>
            <a:r>
              <a:rPr lang="en-US" dirty="0" smtClean="0">
                <a:cs typeface="Arial" charset="0"/>
              </a:rPr>
              <a:t> the creation of </a:t>
            </a:r>
            <a:r>
              <a:rPr lang="en-US" b="1" dirty="0" smtClean="0">
                <a:cs typeface="Arial" charset="0"/>
              </a:rPr>
              <a:t>value-added services</a:t>
            </a:r>
            <a:r>
              <a:rPr lang="en-US" dirty="0" smtClean="0">
                <a:cs typeface="Arial" charset="0"/>
              </a:rPr>
              <a:t> like:</a:t>
            </a:r>
          </a:p>
          <a:p>
            <a:pPr marL="268288" indent="-268288" eaLnBrk="0" hangingPunct="0">
              <a:tabLst>
                <a:tab pos="447675" algn="l"/>
                <a:tab pos="1162050" algn="l"/>
              </a:tabLst>
            </a:pPr>
            <a:endParaRPr lang="en-US" dirty="0" smtClean="0">
              <a:cs typeface="Arial" charset="0"/>
            </a:endParaRPr>
          </a:p>
          <a:p>
            <a:pPr marL="725488" lvl="1" indent="-268288" eaLnBrk="0" hangingPunct="0">
              <a:buFont typeface="Arial" pitchFamily="34" charset="0"/>
              <a:buChar char="•"/>
              <a:tabLst>
                <a:tab pos="447675" algn="l"/>
                <a:tab pos="1162050" algn="l"/>
              </a:tabLst>
            </a:pPr>
            <a:r>
              <a:rPr lang="en-US" dirty="0" smtClean="0">
                <a:cs typeface="Arial" charset="0"/>
              </a:rPr>
              <a:t>Data and information </a:t>
            </a:r>
            <a:r>
              <a:rPr lang="en-US" b="1" dirty="0" smtClean="0">
                <a:cs typeface="Arial" charset="0"/>
              </a:rPr>
              <a:t>Access</a:t>
            </a:r>
            <a:r>
              <a:rPr lang="en-US" dirty="0" smtClean="0">
                <a:cs typeface="Arial" charset="0"/>
              </a:rPr>
              <a:t>, </a:t>
            </a:r>
            <a:r>
              <a:rPr lang="en-US" b="1" dirty="0" smtClean="0">
                <a:cs typeface="Arial" charset="0"/>
              </a:rPr>
              <a:t>Search</a:t>
            </a:r>
            <a:r>
              <a:rPr lang="en-US" dirty="0" smtClean="0">
                <a:cs typeface="Arial" charset="0"/>
              </a:rPr>
              <a:t> and </a:t>
            </a:r>
            <a:r>
              <a:rPr lang="en-US" b="1" dirty="0" smtClean="0">
                <a:cs typeface="Arial" charset="0"/>
              </a:rPr>
              <a:t>Navigation</a:t>
            </a:r>
          </a:p>
          <a:p>
            <a:pPr marL="725488" lvl="1" indent="-268288" eaLnBrk="0" hangingPunct="0">
              <a:buFont typeface="Arial" pitchFamily="34" charset="0"/>
              <a:buChar char="•"/>
              <a:tabLst>
                <a:tab pos="447675" algn="l"/>
                <a:tab pos="1162050" algn="l"/>
              </a:tabLst>
            </a:pPr>
            <a:r>
              <a:rPr lang="en-US" dirty="0" smtClean="0">
                <a:cs typeface="Arial" charset="0"/>
              </a:rPr>
              <a:t>Fast, large-scale and decentralized </a:t>
            </a:r>
            <a:r>
              <a:rPr lang="en-US" b="1" dirty="0" smtClean="0">
                <a:cs typeface="Arial" charset="0"/>
              </a:rPr>
              <a:t>Data Sharing &amp; Reuse</a:t>
            </a:r>
          </a:p>
          <a:p>
            <a:pPr marL="725488" lvl="1" indent="-268288" eaLnBrk="0" hangingPunct="0">
              <a:buFont typeface="Arial" pitchFamily="34" charset="0"/>
              <a:buChar char="•"/>
              <a:tabLst>
                <a:tab pos="447675" algn="l"/>
                <a:tab pos="1162050" algn="l"/>
              </a:tabLst>
            </a:pPr>
            <a:r>
              <a:rPr lang="en-US" dirty="0" smtClean="0">
                <a:cs typeface="Arial" charset="0"/>
              </a:rPr>
              <a:t>Effective </a:t>
            </a:r>
            <a:r>
              <a:rPr lang="en-US" b="1" dirty="0" smtClean="0">
                <a:cs typeface="Arial" charset="0"/>
              </a:rPr>
              <a:t>Linkage</a:t>
            </a:r>
            <a:r>
              <a:rPr lang="en-US" dirty="0" smtClean="0">
                <a:cs typeface="Arial" charset="0"/>
              </a:rPr>
              <a:t> of data and information across repositories</a:t>
            </a:r>
            <a:endParaRPr lang="en-US" b="1" dirty="0" smtClean="0">
              <a:cs typeface="Arial" charset="0"/>
            </a:endParaRPr>
          </a:p>
          <a:p>
            <a:pPr marL="725488" lvl="1" indent="-268288" eaLnBrk="0" hangingPunct="0">
              <a:buFont typeface="Arial" pitchFamily="34" charset="0"/>
              <a:buChar char="•"/>
              <a:tabLst>
                <a:tab pos="447675" algn="l"/>
                <a:tab pos="1162050" algn="l"/>
              </a:tabLst>
            </a:pPr>
            <a:r>
              <a:rPr lang="en-US" b="1" dirty="0" smtClean="0">
                <a:cs typeface="Arial" charset="0"/>
              </a:rPr>
              <a:t>Impact</a:t>
            </a:r>
            <a:r>
              <a:rPr lang="en-US" dirty="0" smtClean="0">
                <a:cs typeface="Arial" charset="0"/>
              </a:rPr>
              <a:t> and </a:t>
            </a:r>
            <a:r>
              <a:rPr lang="en-US" b="1" dirty="0" smtClean="0">
                <a:cs typeface="Arial" charset="0"/>
              </a:rPr>
              <a:t>ROI assessment</a:t>
            </a:r>
            <a:r>
              <a:rPr lang="en-US" dirty="0" smtClean="0">
                <a:cs typeface="Arial" charset="0"/>
              </a:rPr>
              <a:t> (</a:t>
            </a:r>
            <a:r>
              <a:rPr lang="en-US" dirty="0" smtClean="0"/>
              <a:t>reliable research outputs beyond the scope of published literature)</a:t>
            </a:r>
            <a:endParaRPr lang="en-US" dirty="0" smtClean="0">
              <a:cs typeface="Arial" charset="0"/>
            </a:endParaRPr>
          </a:p>
          <a:p>
            <a:pPr marL="725488" lvl="1" indent="-268288" eaLnBrk="0" hangingPunct="0">
              <a:buFont typeface="Arial" pitchFamily="34" charset="0"/>
              <a:buChar char="•"/>
              <a:tabLst>
                <a:tab pos="447675" algn="l"/>
                <a:tab pos="1162050" algn="l"/>
              </a:tabLst>
            </a:pPr>
            <a:r>
              <a:rPr lang="en-US" dirty="0" smtClean="0">
                <a:cs typeface="Arial" charset="0"/>
              </a:rPr>
              <a:t>Fine-grained </a:t>
            </a:r>
            <a:r>
              <a:rPr lang="en-US" b="1" dirty="0" smtClean="0">
                <a:cs typeface="Arial" charset="0"/>
              </a:rPr>
              <a:t>Access Control</a:t>
            </a:r>
          </a:p>
          <a:p>
            <a:pPr marL="725488" lvl="1" indent="-268288" eaLnBrk="0" hangingPunct="0">
              <a:buFont typeface="Arial" pitchFamily="34" charset="0"/>
              <a:buChar char="•"/>
              <a:tabLst>
                <a:tab pos="447675" algn="l"/>
                <a:tab pos="1162050" algn="l"/>
              </a:tabLst>
            </a:pPr>
            <a:r>
              <a:rPr lang="en-US" dirty="0" smtClean="0">
                <a:cs typeface="Arial" charset="0"/>
              </a:rPr>
              <a:t>Data and information</a:t>
            </a:r>
            <a:r>
              <a:rPr lang="en-US" b="1" dirty="0" smtClean="0">
                <a:cs typeface="Arial" charset="0"/>
              </a:rPr>
              <a:t> Quality assessment</a:t>
            </a:r>
          </a:p>
          <a:p>
            <a:pPr marL="725488" lvl="1" indent="-268288" eaLnBrk="0" hangingPunct="0">
              <a:buFont typeface="Arial" pitchFamily="34" charset="0"/>
              <a:buChar char="•"/>
              <a:tabLst>
                <a:tab pos="447675" algn="l"/>
                <a:tab pos="1162050" algn="l"/>
              </a:tabLst>
            </a:pPr>
            <a:r>
              <a:rPr lang="en-US" b="1" dirty="0" smtClean="0">
                <a:cs typeface="Arial" charset="0"/>
              </a:rPr>
              <a:t>Reputation</a:t>
            </a:r>
            <a:r>
              <a:rPr lang="en-US" dirty="0" smtClean="0">
                <a:cs typeface="Arial" charset="0"/>
              </a:rPr>
              <a:t> assessment  &amp; </a:t>
            </a:r>
            <a:r>
              <a:rPr lang="en-US" b="1" dirty="0" smtClean="0">
                <a:cs typeface="Arial" charset="0"/>
              </a:rPr>
              <a:t>Citation</a:t>
            </a:r>
            <a:r>
              <a:rPr lang="en-US" dirty="0" smtClean="0">
                <a:cs typeface="Arial" charset="0"/>
              </a:rPr>
              <a:t> indexes </a:t>
            </a:r>
            <a:r>
              <a:rPr lang="en-US" b="1" dirty="0" smtClean="0">
                <a:cs typeface="Arial" charset="0"/>
              </a:rPr>
              <a:t> </a:t>
            </a:r>
            <a:endParaRPr lang="en-US" dirty="0" smtClean="0">
              <a:cs typeface="Arial" charset="0"/>
            </a:endParaRPr>
          </a:p>
          <a:p>
            <a:pPr marL="725488" lvl="1" indent="-268288" eaLnBrk="0" hangingPunct="0">
              <a:buFont typeface="Arial" pitchFamily="34" charset="0"/>
              <a:buChar char="•"/>
              <a:tabLst>
                <a:tab pos="447675" algn="l"/>
                <a:tab pos="1162050" algn="l"/>
              </a:tabLst>
            </a:pPr>
            <a:r>
              <a:rPr lang="en-US" b="1" dirty="0" smtClean="0">
                <a:cs typeface="Arial" charset="0"/>
              </a:rPr>
              <a:t>Ownership</a:t>
            </a:r>
            <a:r>
              <a:rPr lang="en-US" dirty="0" smtClean="0">
                <a:cs typeface="Arial" charset="0"/>
              </a:rPr>
              <a:t> management for data and scholarly </a:t>
            </a:r>
            <a:r>
              <a:rPr lang="en-US" dirty="0" smtClean="0">
                <a:cs typeface="Arial" charset="0"/>
              </a:rPr>
              <a:t>content</a:t>
            </a:r>
          </a:p>
          <a:p>
            <a:pPr marL="725488" lvl="1" indent="-268288" eaLnBrk="0" hangingPunct="0">
              <a:buFont typeface="Arial" pitchFamily="34" charset="0"/>
              <a:buChar char="•"/>
              <a:tabLst>
                <a:tab pos="447675" algn="l"/>
                <a:tab pos="1162050" algn="l"/>
              </a:tabLst>
            </a:pPr>
            <a:r>
              <a:rPr lang="en-US" dirty="0" smtClean="0">
                <a:cs typeface="Arial" charset="0"/>
              </a:rPr>
              <a:t>…</a:t>
            </a:r>
            <a:endParaRPr lang="en-US" dirty="0" smtClean="0">
              <a:cs typeface="Arial" charset="0"/>
            </a:endParaRPr>
          </a:p>
          <a:p>
            <a:pPr marL="268288" indent="-268288" eaLnBrk="0" hangingPunct="0">
              <a:tabLst>
                <a:tab pos="447675" algn="l"/>
                <a:tab pos="1162050" algn="l"/>
              </a:tabLst>
            </a:pPr>
            <a:endParaRPr lang="en-US" dirty="0" smtClean="0">
              <a:cs typeface="Arial" charset="0"/>
            </a:endParaRPr>
          </a:p>
          <a:p>
            <a:pPr marL="268288" indent="-268288" eaLnBrk="0" hangingPunct="0">
              <a:tabLst>
                <a:tab pos="447675" algn="l"/>
                <a:tab pos="1162050" algn="l"/>
              </a:tabLst>
            </a:pPr>
            <a:r>
              <a:rPr lang="en-US" dirty="0" smtClean="0">
                <a:cs typeface="Arial" charset="0"/>
              </a:rPr>
              <a:t>on top of </a:t>
            </a:r>
            <a:r>
              <a:rPr lang="en-US" b="1" dirty="0" smtClean="0">
                <a:cs typeface="Arial" charset="0"/>
              </a:rPr>
              <a:t>scientific data</a:t>
            </a:r>
            <a:r>
              <a:rPr lang="en-US" dirty="0" smtClean="0">
                <a:cs typeface="Arial" charset="0"/>
              </a:rPr>
              <a:t> and </a:t>
            </a:r>
            <a:r>
              <a:rPr lang="en-US" b="1" dirty="0" smtClean="0">
                <a:cs typeface="Arial" charset="0"/>
              </a:rPr>
              <a:t>contents</a:t>
            </a:r>
            <a:endParaRPr lang="en-US" dirty="0" smtClean="0">
              <a:cs typeface="Arial"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2"/>
          <p:cNvSpPr txBox="1">
            <a:spLocks noChangeArrowheads="1"/>
          </p:cNvSpPr>
          <p:nvPr/>
        </p:nvSpPr>
        <p:spPr bwMode="auto">
          <a:xfrm>
            <a:off x="236538" y="266700"/>
            <a:ext cx="8458200" cy="523220"/>
          </a:xfrm>
          <a:prstGeom prst="rect">
            <a:avLst/>
          </a:prstGeom>
          <a:noFill/>
          <a:ln w="9525">
            <a:noFill/>
            <a:miter lim="800000"/>
            <a:headEnd/>
            <a:tailEnd/>
          </a:ln>
        </p:spPr>
        <p:txBody>
          <a:bodyPr>
            <a:spAutoFit/>
          </a:bodyPr>
          <a:lstStyle/>
          <a:p>
            <a:pPr algn="ctr">
              <a:spcBef>
                <a:spcPct val="50000"/>
              </a:spcBef>
            </a:pPr>
            <a:r>
              <a:rPr lang="en-US" sz="2800" dirty="0">
                <a:solidFill>
                  <a:schemeClr val="bg1"/>
                </a:solidFill>
                <a:latin typeface="Verdana" charset="0"/>
                <a:cs typeface="Arial" charset="0"/>
              </a:rPr>
              <a:t> </a:t>
            </a:r>
            <a:r>
              <a:rPr lang="en-US" sz="2400" dirty="0" smtClean="0">
                <a:solidFill>
                  <a:schemeClr val="bg1"/>
                </a:solidFill>
                <a:latin typeface="Verdana" charset="0"/>
                <a:cs typeface="Arial" charset="0"/>
              </a:rPr>
              <a:t>Example I: </a:t>
            </a:r>
            <a:r>
              <a:rPr lang="en-US" sz="2400" dirty="0" smtClean="0">
                <a:solidFill>
                  <a:schemeClr val="bg1"/>
                </a:solidFill>
                <a:latin typeface="Verdana" charset="0"/>
                <a:cs typeface="Arial" charset="0"/>
              </a:rPr>
              <a:t>speeding up data sharing</a:t>
            </a:r>
            <a:endParaRPr lang="en-US" sz="1200" dirty="0">
              <a:solidFill>
                <a:schemeClr val="bg1"/>
              </a:solidFill>
              <a:latin typeface="Verdana" charset="0"/>
              <a:cs typeface="Arial" charset="0"/>
            </a:endParaRPr>
          </a:p>
        </p:txBody>
      </p:sp>
      <p:pic>
        <p:nvPicPr>
          <p:cNvPr id="38916" name="Immagine 4"/>
          <p:cNvPicPr>
            <a:picLocks noChangeAspect="1"/>
          </p:cNvPicPr>
          <p:nvPr/>
        </p:nvPicPr>
        <p:blipFill>
          <a:blip r:embed="rId2" cstate="print"/>
          <a:srcRect/>
          <a:stretch>
            <a:fillRect/>
          </a:stretch>
        </p:blipFill>
        <p:spPr bwMode="auto">
          <a:xfrm>
            <a:off x="1143000" y="2363440"/>
            <a:ext cx="2286000" cy="2160588"/>
          </a:xfrm>
          <a:prstGeom prst="rect">
            <a:avLst/>
          </a:prstGeom>
          <a:noFill/>
          <a:ln w="9525">
            <a:noFill/>
            <a:miter lim="800000"/>
            <a:headEnd/>
            <a:tailEnd/>
          </a:ln>
        </p:spPr>
      </p:pic>
      <p:pic>
        <p:nvPicPr>
          <p:cNvPr id="38917" name="Immagine 5"/>
          <p:cNvPicPr>
            <a:picLocks noChangeAspect="1"/>
          </p:cNvPicPr>
          <p:nvPr/>
        </p:nvPicPr>
        <p:blipFill>
          <a:blip r:embed="rId3" cstate="print"/>
          <a:srcRect/>
          <a:stretch>
            <a:fillRect/>
          </a:stretch>
        </p:blipFill>
        <p:spPr bwMode="auto">
          <a:xfrm>
            <a:off x="3886200" y="3049240"/>
            <a:ext cx="1473200" cy="1473200"/>
          </a:xfrm>
          <a:prstGeom prst="rect">
            <a:avLst/>
          </a:prstGeom>
          <a:noFill/>
          <a:ln w="9525">
            <a:noFill/>
            <a:miter lim="800000"/>
            <a:headEnd/>
            <a:tailEnd/>
          </a:ln>
        </p:spPr>
      </p:pic>
      <p:sp>
        <p:nvSpPr>
          <p:cNvPr id="9" name="Freccia ad arco 8"/>
          <p:cNvSpPr>
            <a:spLocks noChangeArrowheads="1"/>
          </p:cNvSpPr>
          <p:nvPr/>
        </p:nvSpPr>
        <p:spPr bwMode="auto">
          <a:xfrm>
            <a:off x="3276600" y="2760315"/>
            <a:ext cx="1447800" cy="1127125"/>
          </a:xfrm>
          <a:custGeom>
            <a:avLst/>
            <a:gdLst>
              <a:gd name="T0" fmla="*/ 140970 w 1447800"/>
              <a:gd name="T1" fmla="*/ 563880 h 1127760"/>
              <a:gd name="T2" fmla="*/ 1391284 w 1447800"/>
              <a:gd name="T3" fmla="*/ 382224 h 1127760"/>
              <a:gd name="T4" fmla="*/ 1306830 w 1447800"/>
              <a:gd name="T5" fmla="*/ 563880 h 1127760"/>
              <a:gd name="T6" fmla="*/ 1109344 w 1447800"/>
              <a:gd name="T7" fmla="*/ 382224 h 1127760"/>
              <a:gd name="T8" fmla="*/ 1 60000 65536"/>
              <a:gd name="T9" fmla="*/ 0 60000 65536"/>
              <a:gd name="T10" fmla="*/ 1 60000 65536"/>
              <a:gd name="T11" fmla="*/ 2 60000 65536"/>
              <a:gd name="T12" fmla="*/ 261866 w 1447800"/>
              <a:gd name="T13" fmla="*/ 214997 h 1127760"/>
              <a:gd name="T14" fmla="*/ 1185934 w 1447800"/>
              <a:gd name="T15" fmla="*/ 912763 h 1127760"/>
            </a:gdLst>
            <a:ahLst/>
            <a:cxnLst>
              <a:cxn ang="T8">
                <a:pos x="T0" y="T1"/>
              </a:cxn>
              <a:cxn ang="T9">
                <a:pos x="T2" y="T3"/>
              </a:cxn>
              <a:cxn ang="T10">
                <a:pos x="T4" y="T5"/>
              </a:cxn>
              <a:cxn ang="T11">
                <a:pos x="T6" y="T7"/>
              </a:cxn>
            </a:cxnLst>
            <a:rect l="T12" t="T13" r="T14" b="T15"/>
            <a:pathLst>
              <a:path w="1447800" h="1127760">
                <a:moveTo>
                  <a:pt x="70485" y="563880"/>
                </a:moveTo>
                <a:lnTo>
                  <a:pt x="70485" y="563880"/>
                </a:lnTo>
                <a:cubicBezTo>
                  <a:pt x="70485" y="291385"/>
                  <a:pt x="363028" y="70485"/>
                  <a:pt x="723900" y="70485"/>
                </a:cubicBezTo>
                <a:cubicBezTo>
                  <a:pt x="991909" y="70485"/>
                  <a:pt x="1232742" y="194065"/>
                  <a:pt x="1331416" y="382224"/>
                </a:cubicBezTo>
                <a:lnTo>
                  <a:pt x="1391284" y="382224"/>
                </a:lnTo>
                <a:lnTo>
                  <a:pt x="1306830" y="563880"/>
                </a:lnTo>
                <a:lnTo>
                  <a:pt x="1109344" y="382224"/>
                </a:lnTo>
                <a:lnTo>
                  <a:pt x="1163025" y="382224"/>
                </a:lnTo>
                <a:lnTo>
                  <a:pt x="1163025" y="382223"/>
                </a:lnTo>
                <a:cubicBezTo>
                  <a:pt x="1070347" y="276261"/>
                  <a:pt x="903700" y="211455"/>
                  <a:pt x="723900" y="211455"/>
                </a:cubicBezTo>
                <a:cubicBezTo>
                  <a:pt x="440884" y="211455"/>
                  <a:pt x="211455" y="369241"/>
                  <a:pt x="211455" y="563880"/>
                </a:cubicBezTo>
                <a:close/>
              </a:path>
            </a:pathLst>
          </a:custGeom>
          <a:gradFill rotWithShape="1">
            <a:gsLst>
              <a:gs pos="0">
                <a:srgbClr val="3A7CCB"/>
              </a:gs>
              <a:gs pos="20000">
                <a:srgbClr val="3C7BC7"/>
              </a:gs>
              <a:gs pos="100000">
                <a:srgbClr val="2C5D98"/>
              </a:gs>
            </a:gsLst>
            <a:lin ang="5400000"/>
          </a:gradFill>
          <a:ln w="9525">
            <a:solidFill>
              <a:srgbClr val="4A7EBB"/>
            </a:solidFill>
            <a:miter lim="800000"/>
            <a:headEnd/>
            <a:tailEnd/>
          </a:ln>
          <a:effectLst>
            <a:outerShdw dist="23000" dir="5400000" rotWithShape="0">
              <a:srgbClr val="808080">
                <a:alpha val="34999"/>
              </a:srgbClr>
            </a:outerShdw>
          </a:effectLst>
        </p:spPr>
        <p:txBody>
          <a:bodyPr/>
          <a:lstStyle/>
          <a:p>
            <a:endParaRPr lang="en-US"/>
          </a:p>
        </p:txBody>
      </p:sp>
      <p:pic>
        <p:nvPicPr>
          <p:cNvPr id="38919" name="Immagine 11"/>
          <p:cNvPicPr>
            <a:picLocks noChangeAspect="1"/>
          </p:cNvPicPr>
          <p:nvPr/>
        </p:nvPicPr>
        <p:blipFill>
          <a:blip r:embed="rId4" cstate="print"/>
          <a:srcRect/>
          <a:stretch>
            <a:fillRect/>
          </a:stretch>
        </p:blipFill>
        <p:spPr bwMode="auto">
          <a:xfrm>
            <a:off x="228600" y="1677640"/>
            <a:ext cx="3081338" cy="469900"/>
          </a:xfrm>
          <a:prstGeom prst="rect">
            <a:avLst/>
          </a:prstGeom>
          <a:noFill/>
          <a:ln w="9525">
            <a:noFill/>
            <a:miter lim="800000"/>
            <a:headEnd/>
            <a:tailEnd/>
          </a:ln>
        </p:spPr>
      </p:pic>
      <p:sp>
        <p:nvSpPr>
          <p:cNvPr id="38920" name="CasellaDiTesto 12"/>
          <p:cNvSpPr txBox="1">
            <a:spLocks noChangeArrowheads="1"/>
          </p:cNvSpPr>
          <p:nvPr/>
        </p:nvSpPr>
        <p:spPr bwMode="auto">
          <a:xfrm>
            <a:off x="3810000" y="4573240"/>
            <a:ext cx="2057400" cy="369888"/>
          </a:xfrm>
          <a:prstGeom prst="rect">
            <a:avLst/>
          </a:prstGeom>
          <a:noFill/>
          <a:ln w="9525">
            <a:noFill/>
            <a:miter lim="800000"/>
            <a:headEnd/>
            <a:tailEnd/>
          </a:ln>
        </p:spPr>
        <p:txBody>
          <a:bodyPr>
            <a:spAutoFit/>
          </a:bodyPr>
          <a:lstStyle/>
          <a:p>
            <a:r>
              <a:rPr lang="en-GB" b="1"/>
              <a:t>Genomic data</a:t>
            </a:r>
          </a:p>
        </p:txBody>
      </p:sp>
      <p:sp>
        <p:nvSpPr>
          <p:cNvPr id="38921" name="CasellaDiTesto 13"/>
          <p:cNvSpPr txBox="1">
            <a:spLocks noChangeArrowheads="1"/>
          </p:cNvSpPr>
          <p:nvPr/>
        </p:nvSpPr>
        <p:spPr bwMode="auto">
          <a:xfrm>
            <a:off x="4038600" y="3735040"/>
            <a:ext cx="1447800" cy="369888"/>
          </a:xfrm>
          <a:prstGeom prst="rect">
            <a:avLst/>
          </a:prstGeom>
          <a:noFill/>
          <a:ln w="9525">
            <a:noFill/>
            <a:miter lim="800000"/>
            <a:headEnd/>
            <a:tailEnd/>
          </a:ln>
        </p:spPr>
        <p:txBody>
          <a:bodyPr>
            <a:spAutoFit/>
          </a:bodyPr>
          <a:lstStyle/>
          <a:p>
            <a:r>
              <a:rPr lang="en-GB" b="1"/>
              <a:t>Dataset ID</a:t>
            </a:r>
          </a:p>
        </p:txBody>
      </p:sp>
      <p:sp>
        <p:nvSpPr>
          <p:cNvPr id="17" name="Arrotonda angolo diagonale rettangolo 16"/>
          <p:cNvSpPr>
            <a:spLocks noChangeArrowheads="1"/>
          </p:cNvSpPr>
          <p:nvPr/>
        </p:nvSpPr>
        <p:spPr bwMode="auto">
          <a:xfrm>
            <a:off x="6248400" y="2058640"/>
            <a:ext cx="2590800" cy="822325"/>
          </a:xfrm>
          <a:custGeom>
            <a:avLst/>
            <a:gdLst>
              <a:gd name="T0" fmla="*/ 2590800 w 2590800"/>
              <a:gd name="T1" fmla="*/ 411480 h 822960"/>
              <a:gd name="T2" fmla="*/ 1295400 w 2590800"/>
              <a:gd name="T3" fmla="*/ 822960 h 822960"/>
              <a:gd name="T4" fmla="*/ 0 w 2590800"/>
              <a:gd name="T5" fmla="*/ 411480 h 822960"/>
              <a:gd name="T6" fmla="*/ 1295400 w 2590800"/>
              <a:gd name="T7" fmla="*/ 0 h 822960"/>
              <a:gd name="T8" fmla="*/ 0 60000 65536"/>
              <a:gd name="T9" fmla="*/ 1 60000 65536"/>
              <a:gd name="T10" fmla="*/ 2 60000 65536"/>
              <a:gd name="T11" fmla="*/ 3 60000 65536"/>
              <a:gd name="T12" fmla="*/ 40174 w 2590800"/>
              <a:gd name="T13" fmla="*/ 40174 h 822960"/>
              <a:gd name="T14" fmla="*/ 2550626 w 2590800"/>
              <a:gd name="T15" fmla="*/ 782786 h 822960"/>
            </a:gdLst>
            <a:ahLst/>
            <a:cxnLst>
              <a:cxn ang="T8">
                <a:pos x="T0" y="T1"/>
              </a:cxn>
              <a:cxn ang="T9">
                <a:pos x="T2" y="T3"/>
              </a:cxn>
              <a:cxn ang="T10">
                <a:pos x="T4" y="T5"/>
              </a:cxn>
              <a:cxn ang="T11">
                <a:pos x="T6" y="T7"/>
              </a:cxn>
            </a:cxnLst>
            <a:rect l="T12" t="T13" r="T14" b="T15"/>
            <a:pathLst>
              <a:path w="2590800" h="822960">
                <a:moveTo>
                  <a:pt x="137163" y="0"/>
                </a:moveTo>
                <a:lnTo>
                  <a:pt x="2590800" y="0"/>
                </a:lnTo>
                <a:lnTo>
                  <a:pt x="2590800" y="685797"/>
                </a:lnTo>
                <a:cubicBezTo>
                  <a:pt x="2590800" y="761550"/>
                  <a:pt x="2529390" y="822959"/>
                  <a:pt x="2453637" y="822960"/>
                </a:cubicBezTo>
                <a:lnTo>
                  <a:pt x="0" y="822960"/>
                </a:lnTo>
                <a:lnTo>
                  <a:pt x="0" y="137163"/>
                </a:lnTo>
                <a:cubicBezTo>
                  <a:pt x="0" y="61409"/>
                  <a:pt x="61409" y="0"/>
                  <a:pt x="137162" y="0"/>
                </a:cubicBezTo>
                <a:close/>
              </a:path>
            </a:pathLst>
          </a:custGeom>
          <a:solidFill>
            <a:srgbClr val="8EB4E3">
              <a:alpha val="41960"/>
            </a:srgbClr>
          </a:solidFill>
          <a:ln w="9525">
            <a:solidFill>
              <a:srgbClr val="4A7EBB"/>
            </a:solidFill>
            <a:miter lim="800000"/>
            <a:headEnd/>
            <a:tailEnd/>
          </a:ln>
          <a:effectLst>
            <a:outerShdw dist="23000" dir="5400000" rotWithShape="0">
              <a:srgbClr val="808080">
                <a:alpha val="34999"/>
              </a:srgbClr>
            </a:outerShdw>
          </a:effectLst>
        </p:spPr>
        <p:txBody>
          <a:bodyPr/>
          <a:lstStyle/>
          <a:p>
            <a:endParaRPr lang="en-US"/>
          </a:p>
        </p:txBody>
      </p:sp>
      <p:sp>
        <p:nvSpPr>
          <p:cNvPr id="38923" name="CasellaDiTesto 19"/>
          <p:cNvSpPr txBox="1">
            <a:spLocks noChangeArrowheads="1"/>
          </p:cNvSpPr>
          <p:nvPr/>
        </p:nvSpPr>
        <p:spPr bwMode="auto">
          <a:xfrm>
            <a:off x="6477000" y="2134840"/>
            <a:ext cx="2209800" cy="646113"/>
          </a:xfrm>
          <a:prstGeom prst="rect">
            <a:avLst/>
          </a:prstGeom>
          <a:noFill/>
          <a:ln w="9525">
            <a:noFill/>
            <a:miter lim="800000"/>
            <a:headEnd/>
            <a:tailEnd/>
          </a:ln>
        </p:spPr>
        <p:txBody>
          <a:bodyPr>
            <a:spAutoFit/>
          </a:bodyPr>
          <a:lstStyle/>
          <a:p>
            <a:r>
              <a:rPr lang="en-GB"/>
              <a:t>Authorship and intellectual property</a:t>
            </a:r>
          </a:p>
          <a:p>
            <a:endParaRPr lang="en-GB"/>
          </a:p>
        </p:txBody>
      </p:sp>
      <p:sp>
        <p:nvSpPr>
          <p:cNvPr id="21" name="Arrotonda angolo diagonale rettangolo 20"/>
          <p:cNvSpPr>
            <a:spLocks noChangeArrowheads="1"/>
          </p:cNvSpPr>
          <p:nvPr/>
        </p:nvSpPr>
        <p:spPr bwMode="auto">
          <a:xfrm>
            <a:off x="6248400" y="3277840"/>
            <a:ext cx="2590800" cy="822325"/>
          </a:xfrm>
          <a:custGeom>
            <a:avLst/>
            <a:gdLst>
              <a:gd name="T0" fmla="*/ 2590800 w 2590800"/>
              <a:gd name="T1" fmla="*/ 411480 h 822960"/>
              <a:gd name="T2" fmla="*/ 1295400 w 2590800"/>
              <a:gd name="T3" fmla="*/ 822960 h 822960"/>
              <a:gd name="T4" fmla="*/ 0 w 2590800"/>
              <a:gd name="T5" fmla="*/ 411480 h 822960"/>
              <a:gd name="T6" fmla="*/ 1295400 w 2590800"/>
              <a:gd name="T7" fmla="*/ 0 h 822960"/>
              <a:gd name="T8" fmla="*/ 0 60000 65536"/>
              <a:gd name="T9" fmla="*/ 1 60000 65536"/>
              <a:gd name="T10" fmla="*/ 2 60000 65536"/>
              <a:gd name="T11" fmla="*/ 3 60000 65536"/>
              <a:gd name="T12" fmla="*/ 40174 w 2590800"/>
              <a:gd name="T13" fmla="*/ 40174 h 822960"/>
              <a:gd name="T14" fmla="*/ 2550626 w 2590800"/>
              <a:gd name="T15" fmla="*/ 782786 h 822960"/>
            </a:gdLst>
            <a:ahLst/>
            <a:cxnLst>
              <a:cxn ang="T8">
                <a:pos x="T0" y="T1"/>
              </a:cxn>
              <a:cxn ang="T9">
                <a:pos x="T2" y="T3"/>
              </a:cxn>
              <a:cxn ang="T10">
                <a:pos x="T4" y="T5"/>
              </a:cxn>
              <a:cxn ang="T11">
                <a:pos x="T6" y="T7"/>
              </a:cxn>
            </a:cxnLst>
            <a:rect l="T12" t="T13" r="T14" b="T15"/>
            <a:pathLst>
              <a:path w="2590800" h="822960">
                <a:moveTo>
                  <a:pt x="137163" y="0"/>
                </a:moveTo>
                <a:lnTo>
                  <a:pt x="2590800" y="0"/>
                </a:lnTo>
                <a:lnTo>
                  <a:pt x="2590800" y="685797"/>
                </a:lnTo>
                <a:cubicBezTo>
                  <a:pt x="2590800" y="761550"/>
                  <a:pt x="2529390" y="822959"/>
                  <a:pt x="2453637" y="822960"/>
                </a:cubicBezTo>
                <a:lnTo>
                  <a:pt x="0" y="822960"/>
                </a:lnTo>
                <a:lnTo>
                  <a:pt x="0" y="137163"/>
                </a:lnTo>
                <a:cubicBezTo>
                  <a:pt x="0" y="61409"/>
                  <a:pt x="61409" y="0"/>
                  <a:pt x="137162" y="0"/>
                </a:cubicBezTo>
                <a:close/>
              </a:path>
            </a:pathLst>
          </a:custGeom>
          <a:solidFill>
            <a:srgbClr val="8EB4E3">
              <a:alpha val="41960"/>
            </a:srgbClr>
          </a:solidFill>
          <a:ln w="9525">
            <a:solidFill>
              <a:srgbClr val="4A7EBB"/>
            </a:solidFill>
            <a:miter lim="800000"/>
            <a:headEnd/>
            <a:tailEnd/>
          </a:ln>
          <a:effectLst>
            <a:outerShdw dist="23000" dir="5400000" rotWithShape="0">
              <a:srgbClr val="808080">
                <a:alpha val="34999"/>
              </a:srgbClr>
            </a:outerShdw>
          </a:effectLst>
        </p:spPr>
        <p:txBody>
          <a:bodyPr/>
          <a:lstStyle/>
          <a:p>
            <a:endParaRPr lang="en-US"/>
          </a:p>
        </p:txBody>
      </p:sp>
      <p:sp>
        <p:nvSpPr>
          <p:cNvPr id="38925" name="CasellaDiTesto 21"/>
          <p:cNvSpPr txBox="1">
            <a:spLocks noChangeArrowheads="1"/>
          </p:cNvSpPr>
          <p:nvPr/>
        </p:nvSpPr>
        <p:spPr bwMode="auto">
          <a:xfrm>
            <a:off x="6553200" y="3354040"/>
            <a:ext cx="2209800" cy="646113"/>
          </a:xfrm>
          <a:prstGeom prst="rect">
            <a:avLst/>
          </a:prstGeom>
          <a:noFill/>
          <a:ln w="9525">
            <a:noFill/>
            <a:miter lim="800000"/>
            <a:headEnd/>
            <a:tailEnd/>
          </a:ln>
        </p:spPr>
        <p:txBody>
          <a:bodyPr>
            <a:spAutoFit/>
          </a:bodyPr>
          <a:lstStyle/>
          <a:p>
            <a:r>
              <a:rPr lang="en-GB"/>
              <a:t>Citability before publication</a:t>
            </a:r>
          </a:p>
          <a:p>
            <a:endParaRPr lang="en-GB"/>
          </a:p>
        </p:txBody>
      </p:sp>
      <p:pic>
        <p:nvPicPr>
          <p:cNvPr id="38926" name="Immagine 23"/>
          <p:cNvPicPr>
            <a:picLocks noChangeAspect="1"/>
          </p:cNvPicPr>
          <p:nvPr/>
        </p:nvPicPr>
        <p:blipFill>
          <a:blip r:embed="rId5" cstate="print"/>
          <a:srcRect/>
          <a:stretch>
            <a:fillRect/>
          </a:stretch>
        </p:blipFill>
        <p:spPr bwMode="auto">
          <a:xfrm>
            <a:off x="381000" y="3887440"/>
            <a:ext cx="2430463" cy="1562100"/>
          </a:xfrm>
          <a:prstGeom prst="rect">
            <a:avLst/>
          </a:prstGeom>
          <a:noFill/>
          <a:ln w="9525">
            <a:noFill/>
            <a:miter lim="800000"/>
            <a:headEnd/>
            <a:tailEnd/>
          </a:ln>
        </p:spPr>
      </p:pic>
      <p:sp>
        <p:nvSpPr>
          <p:cNvPr id="28" name="Freccia su 27"/>
          <p:cNvSpPr>
            <a:spLocks noChangeArrowheads="1"/>
          </p:cNvSpPr>
          <p:nvPr/>
        </p:nvSpPr>
        <p:spPr bwMode="auto">
          <a:xfrm>
            <a:off x="5943600" y="4497040"/>
            <a:ext cx="484188" cy="977900"/>
          </a:xfrm>
          <a:prstGeom prst="upArrow">
            <a:avLst>
              <a:gd name="adj1" fmla="val 50000"/>
              <a:gd name="adj2" fmla="val 50024"/>
            </a:avLst>
          </a:prstGeom>
          <a:gradFill rotWithShape="1">
            <a:gsLst>
              <a:gs pos="0">
                <a:srgbClr val="3A7CCB"/>
              </a:gs>
              <a:gs pos="20000">
                <a:srgbClr val="3C7BC7"/>
              </a:gs>
              <a:gs pos="100000">
                <a:srgbClr val="2C5D98"/>
              </a:gs>
            </a:gsLst>
            <a:lin ang="5400000"/>
          </a:gradFill>
          <a:ln w="9525">
            <a:solidFill>
              <a:srgbClr val="4A7EBB"/>
            </a:solidFill>
            <a:miter lim="800000"/>
            <a:headEnd/>
            <a:tailEnd/>
          </a:ln>
          <a:effectLst>
            <a:outerShdw dist="23000" dir="5400000" rotWithShape="0">
              <a:srgbClr val="808080">
                <a:alpha val="34999"/>
              </a:srgbClr>
            </a:outerShdw>
          </a:effectLst>
        </p:spPr>
        <p:txBody>
          <a:bodyPr anchor="ctr"/>
          <a:lstStyle/>
          <a:p>
            <a:pPr algn="ctr"/>
            <a:endParaRPr lang="en-GB">
              <a:solidFill>
                <a:srgbClr val="FFFFFF"/>
              </a:solidFill>
              <a:latin typeface="Calibri" charset="0"/>
            </a:endParaRPr>
          </a:p>
        </p:txBody>
      </p:sp>
      <p:sp>
        <p:nvSpPr>
          <p:cNvPr id="38928" name="CasellaDiTesto 28"/>
          <p:cNvSpPr txBox="1">
            <a:spLocks noChangeArrowheads="1"/>
          </p:cNvSpPr>
          <p:nvPr/>
        </p:nvSpPr>
        <p:spPr bwMode="auto">
          <a:xfrm>
            <a:off x="6553200" y="4573240"/>
            <a:ext cx="2286000" cy="1016000"/>
          </a:xfrm>
          <a:prstGeom prst="rect">
            <a:avLst/>
          </a:prstGeom>
          <a:noFill/>
          <a:ln w="9525">
            <a:noFill/>
            <a:miter lim="800000"/>
            <a:headEnd/>
            <a:tailEnd/>
          </a:ln>
        </p:spPr>
        <p:txBody>
          <a:bodyPr>
            <a:spAutoFit/>
          </a:bodyPr>
          <a:lstStyle/>
          <a:p>
            <a:r>
              <a:rPr lang="en-GB" sz="2000">
                <a:solidFill>
                  <a:srgbClr val="FF0000"/>
                </a:solidFill>
              </a:rPr>
              <a:t>Research collaboration and collective benefit</a:t>
            </a:r>
          </a:p>
        </p:txBody>
      </p:sp>
      <p:cxnSp>
        <p:nvCxnSpPr>
          <p:cNvPr id="32" name="Connettore 1 31"/>
          <p:cNvCxnSpPr>
            <a:cxnSpLocks noChangeShapeType="1"/>
          </p:cNvCxnSpPr>
          <p:nvPr/>
        </p:nvCxnSpPr>
        <p:spPr bwMode="auto">
          <a:xfrm flipV="1">
            <a:off x="5181600" y="2287240"/>
            <a:ext cx="1066800" cy="990600"/>
          </a:xfrm>
          <a:prstGeom prst="line">
            <a:avLst/>
          </a:prstGeom>
          <a:noFill/>
          <a:ln w="25400">
            <a:solidFill>
              <a:schemeClr val="accent1"/>
            </a:solidFill>
            <a:round/>
            <a:headEnd/>
            <a:tailEnd/>
          </a:ln>
          <a:effectLst>
            <a:outerShdw dist="20000" dir="5400000" rotWithShape="0">
              <a:srgbClr val="808080">
                <a:alpha val="37999"/>
              </a:srgbClr>
            </a:outerShdw>
          </a:effectLst>
        </p:spPr>
      </p:cxnSp>
      <p:cxnSp>
        <p:nvCxnSpPr>
          <p:cNvPr id="34" name="Connettore 1 33"/>
          <p:cNvCxnSpPr>
            <a:cxnSpLocks noChangeShapeType="1"/>
          </p:cNvCxnSpPr>
          <p:nvPr/>
        </p:nvCxnSpPr>
        <p:spPr bwMode="auto">
          <a:xfrm>
            <a:off x="5181600" y="3430240"/>
            <a:ext cx="1066800" cy="609600"/>
          </a:xfrm>
          <a:prstGeom prst="line">
            <a:avLst/>
          </a:prstGeom>
          <a:noFill/>
          <a:ln w="25400">
            <a:solidFill>
              <a:schemeClr val="accent1"/>
            </a:solidFill>
            <a:round/>
            <a:headEnd/>
            <a:tailEnd/>
          </a:ln>
          <a:effectLst>
            <a:outerShdw dist="20000" dir="5400000" rotWithShape="0">
              <a:srgbClr val="808080">
                <a:alpha val="37999"/>
              </a:srgbClr>
            </a:outerShdw>
          </a:effectLst>
        </p:spPr>
      </p:cxnSp>
      <p:sp>
        <p:nvSpPr>
          <p:cNvPr id="19" name="TextBox 18"/>
          <p:cNvSpPr txBox="1"/>
          <p:nvPr/>
        </p:nvSpPr>
        <p:spPr>
          <a:xfrm>
            <a:off x="4716016" y="6084004"/>
            <a:ext cx="3916457" cy="307777"/>
          </a:xfrm>
          <a:prstGeom prst="rect">
            <a:avLst/>
          </a:prstGeom>
          <a:noFill/>
        </p:spPr>
        <p:txBody>
          <a:bodyPr wrap="none" rtlCol="0">
            <a:spAutoFit/>
          </a:bodyPr>
          <a:lstStyle/>
          <a:p>
            <a:r>
              <a:rPr lang="en-US" sz="1400" i="1" dirty="0" smtClean="0"/>
              <a:t>Source: interview with Jan </a:t>
            </a:r>
            <a:r>
              <a:rPr lang="en-US" sz="1400" i="1" dirty="0" err="1" smtClean="0"/>
              <a:t>Brase</a:t>
            </a:r>
            <a:r>
              <a:rPr lang="en-US" sz="1400" i="1" dirty="0" smtClean="0"/>
              <a:t> (Datacite.org)</a:t>
            </a:r>
            <a:endParaRPr lang="en-US" sz="1400" i="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40" name="Immagine 18"/>
          <p:cNvPicPr>
            <a:picLocks noChangeAspect="1"/>
          </p:cNvPicPr>
          <p:nvPr/>
        </p:nvPicPr>
        <p:blipFill>
          <a:blip r:embed="rId2" cstate="print"/>
          <a:srcRect/>
          <a:stretch>
            <a:fillRect/>
          </a:stretch>
        </p:blipFill>
        <p:spPr bwMode="auto">
          <a:xfrm>
            <a:off x="35496" y="4636988"/>
            <a:ext cx="1871663" cy="1384300"/>
          </a:xfrm>
          <a:prstGeom prst="rect">
            <a:avLst/>
          </a:prstGeom>
          <a:noFill/>
          <a:ln w="9525">
            <a:noFill/>
            <a:miter lim="800000"/>
            <a:headEnd/>
            <a:tailEnd/>
          </a:ln>
        </p:spPr>
      </p:pic>
      <p:pic>
        <p:nvPicPr>
          <p:cNvPr id="39941" name="Immagine 22"/>
          <p:cNvPicPr>
            <a:picLocks noChangeAspect="1"/>
          </p:cNvPicPr>
          <p:nvPr/>
        </p:nvPicPr>
        <p:blipFill>
          <a:blip r:embed="rId3" cstate="print"/>
          <a:srcRect/>
          <a:stretch>
            <a:fillRect/>
          </a:stretch>
        </p:blipFill>
        <p:spPr bwMode="auto">
          <a:xfrm>
            <a:off x="589856" y="1556792"/>
            <a:ext cx="4411490" cy="1584176"/>
          </a:xfrm>
          <a:prstGeom prst="rect">
            <a:avLst/>
          </a:prstGeom>
          <a:noFill/>
          <a:ln w="9525">
            <a:noFill/>
            <a:miter lim="800000"/>
            <a:headEnd/>
            <a:tailEnd/>
          </a:ln>
        </p:spPr>
      </p:pic>
      <p:sp>
        <p:nvSpPr>
          <p:cNvPr id="25" name="Ovale 24"/>
          <p:cNvSpPr>
            <a:spLocks noChangeArrowheads="1"/>
          </p:cNvSpPr>
          <p:nvPr/>
        </p:nvSpPr>
        <p:spPr bwMode="auto">
          <a:xfrm>
            <a:off x="539552" y="1844824"/>
            <a:ext cx="914400" cy="334963"/>
          </a:xfrm>
          <a:prstGeom prst="ellipse">
            <a:avLst/>
          </a:prstGeom>
          <a:solidFill>
            <a:srgbClr val="FF0000">
              <a:alpha val="27058"/>
            </a:srgbClr>
          </a:solidFill>
          <a:ln w="9525">
            <a:solidFill>
              <a:srgbClr val="4A7EBB"/>
            </a:solidFill>
            <a:round/>
            <a:headEnd/>
            <a:tailEnd/>
          </a:ln>
          <a:effectLst>
            <a:outerShdw dist="23000" dir="5400000" rotWithShape="0">
              <a:srgbClr val="808080">
                <a:alpha val="34999"/>
              </a:srgbClr>
            </a:outerShdw>
          </a:effectLst>
        </p:spPr>
        <p:txBody>
          <a:bodyPr/>
          <a:lstStyle/>
          <a:p>
            <a:endParaRPr lang="en-US"/>
          </a:p>
        </p:txBody>
      </p:sp>
      <p:sp>
        <p:nvSpPr>
          <p:cNvPr id="39944" name="CasellaDiTesto 38"/>
          <p:cNvSpPr txBox="1">
            <a:spLocks noChangeArrowheads="1"/>
          </p:cNvSpPr>
          <p:nvPr/>
        </p:nvSpPr>
        <p:spPr bwMode="auto">
          <a:xfrm>
            <a:off x="2539752" y="3071972"/>
            <a:ext cx="1600200" cy="584775"/>
          </a:xfrm>
          <a:prstGeom prst="rect">
            <a:avLst/>
          </a:prstGeom>
          <a:noFill/>
          <a:ln w="9525">
            <a:noFill/>
            <a:miter lim="800000"/>
            <a:headEnd/>
            <a:tailEnd/>
          </a:ln>
        </p:spPr>
        <p:txBody>
          <a:bodyPr>
            <a:spAutoFit/>
          </a:bodyPr>
          <a:lstStyle/>
          <a:p>
            <a:r>
              <a:rPr lang="en-GB" sz="1600" dirty="0"/>
              <a:t>Scientific publications</a:t>
            </a:r>
          </a:p>
        </p:txBody>
      </p:sp>
      <p:sp>
        <p:nvSpPr>
          <p:cNvPr id="39945" name="CasellaDiTesto 39"/>
          <p:cNvSpPr txBox="1">
            <a:spLocks noChangeArrowheads="1"/>
          </p:cNvSpPr>
          <p:nvPr/>
        </p:nvSpPr>
        <p:spPr bwMode="auto">
          <a:xfrm>
            <a:off x="4499992" y="3212976"/>
            <a:ext cx="1600200" cy="584775"/>
          </a:xfrm>
          <a:prstGeom prst="rect">
            <a:avLst/>
          </a:prstGeom>
          <a:noFill/>
          <a:ln w="9525">
            <a:noFill/>
            <a:miter lim="800000"/>
            <a:headEnd/>
            <a:tailEnd/>
          </a:ln>
        </p:spPr>
        <p:txBody>
          <a:bodyPr>
            <a:spAutoFit/>
          </a:bodyPr>
          <a:lstStyle/>
          <a:p>
            <a:r>
              <a:rPr lang="en-GB" sz="1600" dirty="0"/>
              <a:t>Biographical information</a:t>
            </a:r>
          </a:p>
        </p:txBody>
      </p:sp>
      <p:sp>
        <p:nvSpPr>
          <p:cNvPr id="39946" name="CasellaDiTesto 40"/>
          <p:cNvSpPr txBox="1">
            <a:spLocks noChangeArrowheads="1"/>
          </p:cNvSpPr>
          <p:nvPr/>
        </p:nvSpPr>
        <p:spPr bwMode="auto">
          <a:xfrm>
            <a:off x="6068144" y="3212976"/>
            <a:ext cx="2464296" cy="584775"/>
          </a:xfrm>
          <a:prstGeom prst="rect">
            <a:avLst/>
          </a:prstGeom>
          <a:noFill/>
          <a:ln w="9525">
            <a:noFill/>
            <a:miter lim="800000"/>
            <a:headEnd/>
            <a:tailEnd/>
          </a:ln>
        </p:spPr>
        <p:txBody>
          <a:bodyPr wrap="square">
            <a:spAutoFit/>
          </a:bodyPr>
          <a:lstStyle/>
          <a:p>
            <a:pPr algn="ctr"/>
            <a:r>
              <a:rPr lang="en-GB" sz="1600" dirty="0"/>
              <a:t>Research collaborations</a:t>
            </a:r>
          </a:p>
          <a:p>
            <a:pPr algn="ctr"/>
            <a:r>
              <a:rPr lang="en-GB" sz="1600" dirty="0" smtClean="0"/>
              <a:t>&amp; </a:t>
            </a:r>
            <a:r>
              <a:rPr lang="en-GB" sz="1600" dirty="0"/>
              <a:t>projects</a:t>
            </a:r>
          </a:p>
        </p:txBody>
      </p:sp>
      <p:sp>
        <p:nvSpPr>
          <p:cNvPr id="39947" name="CasellaDiTesto 42"/>
          <p:cNvSpPr txBox="1">
            <a:spLocks noChangeArrowheads="1"/>
          </p:cNvSpPr>
          <p:nvPr/>
        </p:nvSpPr>
        <p:spPr bwMode="auto">
          <a:xfrm>
            <a:off x="6934200" y="5724545"/>
            <a:ext cx="2209800" cy="584775"/>
          </a:xfrm>
          <a:prstGeom prst="rect">
            <a:avLst/>
          </a:prstGeom>
          <a:noFill/>
          <a:ln w="9525">
            <a:noFill/>
            <a:miter lim="800000"/>
            <a:headEnd/>
            <a:tailEnd/>
          </a:ln>
        </p:spPr>
        <p:txBody>
          <a:bodyPr>
            <a:spAutoFit/>
          </a:bodyPr>
          <a:lstStyle/>
          <a:p>
            <a:r>
              <a:rPr lang="en-GB" sz="1600" dirty="0"/>
              <a:t>Papers on the same research topic</a:t>
            </a:r>
          </a:p>
        </p:txBody>
      </p:sp>
      <p:sp>
        <p:nvSpPr>
          <p:cNvPr id="45" name="Rettangolo arrotondato 44"/>
          <p:cNvSpPr>
            <a:spLocks noChangeArrowheads="1"/>
          </p:cNvSpPr>
          <p:nvPr/>
        </p:nvSpPr>
        <p:spPr bwMode="auto">
          <a:xfrm>
            <a:off x="1228328" y="4611216"/>
            <a:ext cx="1471464" cy="473968"/>
          </a:xfrm>
          <a:prstGeom prst="roundRect">
            <a:avLst>
              <a:gd name="adj" fmla="val 16667"/>
            </a:avLst>
          </a:prstGeom>
          <a:solidFill>
            <a:srgbClr val="FF0000">
              <a:alpha val="27843"/>
            </a:srgbClr>
          </a:solidFill>
          <a:ln w="9525">
            <a:solidFill>
              <a:srgbClr val="4A7EBB"/>
            </a:solidFill>
            <a:round/>
            <a:headEnd/>
            <a:tailEnd/>
          </a:ln>
          <a:effectLst>
            <a:outerShdw dist="23000" dir="5400000" rotWithShape="0">
              <a:srgbClr val="808080">
                <a:alpha val="34999"/>
              </a:srgbClr>
            </a:outerShdw>
          </a:effectLst>
        </p:spPr>
        <p:txBody>
          <a:bodyPr anchor="ctr"/>
          <a:lstStyle/>
          <a:p>
            <a:pPr algn="ctr"/>
            <a:endParaRPr lang="en-GB">
              <a:solidFill>
                <a:srgbClr val="FFFFFF"/>
              </a:solidFill>
              <a:latin typeface="Calibri" charset="0"/>
            </a:endParaRPr>
          </a:p>
        </p:txBody>
      </p:sp>
      <p:sp>
        <p:nvSpPr>
          <p:cNvPr id="39949" name="CasellaDiTesto 45"/>
          <p:cNvSpPr txBox="1">
            <a:spLocks noChangeArrowheads="1"/>
          </p:cNvSpPr>
          <p:nvPr/>
        </p:nvSpPr>
        <p:spPr bwMode="auto">
          <a:xfrm>
            <a:off x="1259632" y="4688305"/>
            <a:ext cx="1440160" cy="338554"/>
          </a:xfrm>
          <a:prstGeom prst="rect">
            <a:avLst/>
          </a:prstGeom>
          <a:noFill/>
          <a:ln w="9525">
            <a:noFill/>
            <a:miter lim="800000"/>
            <a:headEnd/>
            <a:tailEnd/>
          </a:ln>
        </p:spPr>
        <p:txBody>
          <a:bodyPr wrap="square">
            <a:spAutoFit/>
          </a:bodyPr>
          <a:lstStyle/>
          <a:p>
            <a:r>
              <a:rPr lang="en-GB" sz="1600" b="1" dirty="0" smtClean="0">
                <a:solidFill>
                  <a:srgbClr val="FF0000"/>
                </a:solidFill>
              </a:rPr>
              <a:t>DI for Author</a:t>
            </a:r>
            <a:endParaRPr lang="en-GB" sz="1600" b="1" dirty="0">
              <a:solidFill>
                <a:srgbClr val="FF0000"/>
              </a:solidFill>
            </a:endParaRPr>
          </a:p>
        </p:txBody>
      </p:sp>
      <p:sp>
        <p:nvSpPr>
          <p:cNvPr id="39950" name="CasellaDiTesto 46"/>
          <p:cNvSpPr txBox="1">
            <a:spLocks noChangeArrowheads="1"/>
          </p:cNvSpPr>
          <p:nvPr/>
        </p:nvSpPr>
        <p:spPr bwMode="auto">
          <a:xfrm>
            <a:off x="7010400" y="4931320"/>
            <a:ext cx="1905000" cy="338554"/>
          </a:xfrm>
          <a:prstGeom prst="rect">
            <a:avLst/>
          </a:prstGeom>
          <a:noFill/>
          <a:ln w="9525">
            <a:noFill/>
            <a:miter lim="800000"/>
            <a:headEnd/>
            <a:tailEnd/>
          </a:ln>
        </p:spPr>
        <p:txBody>
          <a:bodyPr>
            <a:spAutoFit/>
          </a:bodyPr>
          <a:lstStyle/>
          <a:p>
            <a:r>
              <a:rPr lang="en-GB" sz="1600" dirty="0"/>
              <a:t>Citation metrics</a:t>
            </a:r>
          </a:p>
        </p:txBody>
      </p:sp>
      <p:sp>
        <p:nvSpPr>
          <p:cNvPr id="39951" name="CasellaDiTesto 57"/>
          <p:cNvSpPr txBox="1">
            <a:spLocks noChangeArrowheads="1"/>
          </p:cNvSpPr>
          <p:nvPr/>
        </p:nvSpPr>
        <p:spPr bwMode="auto">
          <a:xfrm>
            <a:off x="5004048" y="5733256"/>
            <a:ext cx="1368152" cy="584775"/>
          </a:xfrm>
          <a:prstGeom prst="rect">
            <a:avLst/>
          </a:prstGeom>
          <a:noFill/>
          <a:ln w="9525">
            <a:noFill/>
            <a:miter lim="800000"/>
            <a:headEnd/>
            <a:tailEnd/>
          </a:ln>
        </p:spPr>
        <p:txBody>
          <a:bodyPr wrap="square">
            <a:spAutoFit/>
          </a:bodyPr>
          <a:lstStyle/>
          <a:p>
            <a:r>
              <a:rPr lang="en-GB" sz="1600" dirty="0" smtClean="0"/>
              <a:t>Related institutions </a:t>
            </a:r>
            <a:endParaRPr lang="en-GB" sz="1600" dirty="0"/>
          </a:p>
        </p:txBody>
      </p:sp>
      <p:sp>
        <p:nvSpPr>
          <p:cNvPr id="16" name="Text Box 2"/>
          <p:cNvSpPr txBox="1">
            <a:spLocks noChangeArrowheads="1"/>
          </p:cNvSpPr>
          <p:nvPr/>
        </p:nvSpPr>
        <p:spPr bwMode="auto">
          <a:xfrm>
            <a:off x="236538" y="385500"/>
            <a:ext cx="8458200" cy="523220"/>
          </a:xfrm>
          <a:prstGeom prst="rect">
            <a:avLst/>
          </a:prstGeom>
          <a:noFill/>
          <a:ln w="9525">
            <a:noFill/>
            <a:miter lim="800000"/>
            <a:headEnd/>
            <a:tailEnd/>
          </a:ln>
        </p:spPr>
        <p:txBody>
          <a:bodyPr>
            <a:spAutoFit/>
          </a:bodyPr>
          <a:lstStyle/>
          <a:p>
            <a:pPr algn="ctr">
              <a:spcBef>
                <a:spcPct val="50000"/>
              </a:spcBef>
            </a:pPr>
            <a:r>
              <a:rPr lang="en-US" sz="2800" dirty="0">
                <a:solidFill>
                  <a:schemeClr val="bg1"/>
                </a:solidFill>
                <a:latin typeface="Verdana" charset="0"/>
                <a:cs typeface="Arial" charset="0"/>
              </a:rPr>
              <a:t> </a:t>
            </a:r>
            <a:r>
              <a:rPr lang="en-US" sz="2400" dirty="0" smtClean="0">
                <a:solidFill>
                  <a:schemeClr val="bg1"/>
                </a:solidFill>
                <a:latin typeface="Verdana" charset="0"/>
                <a:cs typeface="Arial" charset="0"/>
              </a:rPr>
              <a:t>Example II: building the network of e-Science</a:t>
            </a:r>
          </a:p>
        </p:txBody>
      </p:sp>
      <p:sp>
        <p:nvSpPr>
          <p:cNvPr id="17" name="CasellaDiTesto 38"/>
          <p:cNvSpPr txBox="1">
            <a:spLocks noChangeArrowheads="1"/>
          </p:cNvSpPr>
          <p:nvPr/>
        </p:nvSpPr>
        <p:spPr bwMode="auto">
          <a:xfrm>
            <a:off x="7308304" y="3789040"/>
            <a:ext cx="1872208" cy="830997"/>
          </a:xfrm>
          <a:prstGeom prst="rect">
            <a:avLst/>
          </a:prstGeom>
          <a:noFill/>
          <a:ln w="9525">
            <a:noFill/>
            <a:miter lim="800000"/>
            <a:headEnd/>
            <a:tailEnd/>
          </a:ln>
        </p:spPr>
        <p:txBody>
          <a:bodyPr wrap="square">
            <a:spAutoFit/>
          </a:bodyPr>
          <a:lstStyle/>
          <a:p>
            <a:r>
              <a:rPr lang="en-GB" sz="1600" dirty="0" smtClean="0"/>
              <a:t>Related / subsidiary info on the web</a:t>
            </a:r>
            <a:endParaRPr lang="en-GB" sz="1600" dirty="0"/>
          </a:p>
        </p:txBody>
      </p:sp>
      <p:sp>
        <p:nvSpPr>
          <p:cNvPr id="18" name="CasellaDiTesto 57"/>
          <p:cNvSpPr txBox="1">
            <a:spLocks noChangeArrowheads="1"/>
          </p:cNvSpPr>
          <p:nvPr/>
        </p:nvSpPr>
        <p:spPr bwMode="auto">
          <a:xfrm>
            <a:off x="2827784" y="5796553"/>
            <a:ext cx="2248272" cy="584775"/>
          </a:xfrm>
          <a:prstGeom prst="rect">
            <a:avLst/>
          </a:prstGeom>
          <a:noFill/>
          <a:ln w="9525">
            <a:noFill/>
            <a:miter lim="800000"/>
            <a:headEnd/>
            <a:tailEnd/>
          </a:ln>
        </p:spPr>
        <p:txBody>
          <a:bodyPr wrap="square">
            <a:spAutoFit/>
          </a:bodyPr>
          <a:lstStyle/>
          <a:p>
            <a:r>
              <a:rPr lang="en-GB" sz="1600" dirty="0" smtClean="0"/>
              <a:t>Rich measures and impact assessment</a:t>
            </a:r>
            <a:endParaRPr lang="en-GB" sz="1600" dirty="0"/>
          </a:p>
        </p:txBody>
      </p:sp>
      <p:cxnSp>
        <p:nvCxnSpPr>
          <p:cNvPr id="20" name="Connettore 1 30"/>
          <p:cNvCxnSpPr>
            <a:cxnSpLocks noChangeShapeType="1"/>
            <a:stCxn id="39944" idx="2"/>
            <a:endCxn id="39949" idx="3"/>
          </p:cNvCxnSpPr>
          <p:nvPr/>
        </p:nvCxnSpPr>
        <p:spPr bwMode="auto">
          <a:xfrm flipH="1">
            <a:off x="2699792" y="3656747"/>
            <a:ext cx="640060" cy="1200835"/>
          </a:xfrm>
          <a:prstGeom prst="line">
            <a:avLst/>
          </a:prstGeom>
          <a:noFill/>
          <a:ln w="25400">
            <a:solidFill>
              <a:schemeClr val="accent1"/>
            </a:solidFill>
            <a:round/>
            <a:headEnd type="triangle"/>
            <a:tailEnd type="none"/>
          </a:ln>
          <a:effectLst>
            <a:outerShdw dist="20000" dir="5400000" rotWithShape="0">
              <a:srgbClr val="808080">
                <a:alpha val="37999"/>
              </a:srgbClr>
            </a:outerShdw>
          </a:effectLst>
        </p:spPr>
      </p:cxnSp>
      <p:cxnSp>
        <p:nvCxnSpPr>
          <p:cNvPr id="27" name="Connettore 1 30"/>
          <p:cNvCxnSpPr>
            <a:cxnSpLocks noChangeShapeType="1"/>
            <a:stCxn id="39951" idx="1"/>
            <a:endCxn id="39949" idx="3"/>
          </p:cNvCxnSpPr>
          <p:nvPr/>
        </p:nvCxnSpPr>
        <p:spPr bwMode="auto">
          <a:xfrm flipH="1" flipV="1">
            <a:off x="2699792" y="4857582"/>
            <a:ext cx="2304256" cy="1168062"/>
          </a:xfrm>
          <a:prstGeom prst="line">
            <a:avLst/>
          </a:prstGeom>
          <a:noFill/>
          <a:ln w="25400">
            <a:solidFill>
              <a:schemeClr val="accent1"/>
            </a:solidFill>
            <a:round/>
            <a:headEnd type="triangle"/>
            <a:tailEnd type="none"/>
          </a:ln>
          <a:effectLst>
            <a:outerShdw dist="20000" dir="5400000" rotWithShape="0">
              <a:srgbClr val="808080">
                <a:alpha val="37999"/>
              </a:srgbClr>
            </a:outerShdw>
          </a:effectLst>
        </p:spPr>
      </p:cxnSp>
      <p:cxnSp>
        <p:nvCxnSpPr>
          <p:cNvPr id="30" name="Connettore 1 30"/>
          <p:cNvCxnSpPr>
            <a:cxnSpLocks noChangeShapeType="1"/>
            <a:stCxn id="39946" idx="1"/>
            <a:endCxn id="39949" idx="3"/>
          </p:cNvCxnSpPr>
          <p:nvPr/>
        </p:nvCxnSpPr>
        <p:spPr bwMode="auto">
          <a:xfrm flipH="1">
            <a:off x="2699792" y="3505364"/>
            <a:ext cx="3368352" cy="1352218"/>
          </a:xfrm>
          <a:prstGeom prst="line">
            <a:avLst/>
          </a:prstGeom>
          <a:noFill/>
          <a:ln w="25400">
            <a:solidFill>
              <a:schemeClr val="accent1"/>
            </a:solidFill>
            <a:round/>
            <a:headEnd type="triangle"/>
            <a:tailEnd type="none"/>
          </a:ln>
          <a:effectLst>
            <a:outerShdw dist="20000" dir="5400000" rotWithShape="0">
              <a:srgbClr val="808080">
                <a:alpha val="37999"/>
              </a:srgbClr>
            </a:outerShdw>
          </a:effectLst>
        </p:spPr>
      </p:cxnSp>
      <p:cxnSp>
        <p:nvCxnSpPr>
          <p:cNvPr id="40" name="Connettore 1 30"/>
          <p:cNvCxnSpPr>
            <a:cxnSpLocks noChangeShapeType="1"/>
            <a:stCxn id="17" idx="1"/>
            <a:endCxn id="39949" idx="3"/>
          </p:cNvCxnSpPr>
          <p:nvPr/>
        </p:nvCxnSpPr>
        <p:spPr bwMode="auto">
          <a:xfrm flipH="1">
            <a:off x="2699792" y="4204539"/>
            <a:ext cx="4608512" cy="653043"/>
          </a:xfrm>
          <a:prstGeom prst="line">
            <a:avLst/>
          </a:prstGeom>
          <a:noFill/>
          <a:ln w="25400">
            <a:solidFill>
              <a:schemeClr val="accent1"/>
            </a:solidFill>
            <a:round/>
            <a:headEnd type="triangle"/>
            <a:tailEnd type="none"/>
          </a:ln>
          <a:effectLst>
            <a:outerShdw dist="20000" dir="5400000" rotWithShape="0">
              <a:srgbClr val="808080">
                <a:alpha val="37999"/>
              </a:srgbClr>
            </a:outerShdw>
          </a:effectLst>
        </p:spPr>
      </p:cxnSp>
      <p:cxnSp>
        <p:nvCxnSpPr>
          <p:cNvPr id="43" name="Connettore 1 30"/>
          <p:cNvCxnSpPr>
            <a:cxnSpLocks noChangeShapeType="1"/>
            <a:stCxn id="39950" idx="1"/>
            <a:endCxn id="39949" idx="3"/>
          </p:cNvCxnSpPr>
          <p:nvPr/>
        </p:nvCxnSpPr>
        <p:spPr bwMode="auto">
          <a:xfrm flipH="1" flipV="1">
            <a:off x="2699792" y="4857582"/>
            <a:ext cx="4310608" cy="243015"/>
          </a:xfrm>
          <a:prstGeom prst="line">
            <a:avLst/>
          </a:prstGeom>
          <a:noFill/>
          <a:ln w="25400">
            <a:solidFill>
              <a:schemeClr val="accent1"/>
            </a:solidFill>
            <a:round/>
            <a:headEnd type="triangle"/>
            <a:tailEnd type="none"/>
          </a:ln>
          <a:effectLst>
            <a:outerShdw dist="20000" dir="5400000" rotWithShape="0">
              <a:srgbClr val="808080">
                <a:alpha val="37999"/>
              </a:srgbClr>
            </a:outerShdw>
          </a:effectLst>
        </p:spPr>
      </p:cxnSp>
      <p:cxnSp>
        <p:nvCxnSpPr>
          <p:cNvPr id="47" name="Connettore 1 30"/>
          <p:cNvCxnSpPr>
            <a:cxnSpLocks noChangeShapeType="1"/>
            <a:stCxn id="39947" idx="1"/>
            <a:endCxn id="39949" idx="3"/>
          </p:cNvCxnSpPr>
          <p:nvPr/>
        </p:nvCxnSpPr>
        <p:spPr bwMode="auto">
          <a:xfrm flipH="1" flipV="1">
            <a:off x="2699792" y="4857582"/>
            <a:ext cx="4234408" cy="1159351"/>
          </a:xfrm>
          <a:prstGeom prst="line">
            <a:avLst/>
          </a:prstGeom>
          <a:noFill/>
          <a:ln w="25400">
            <a:solidFill>
              <a:schemeClr val="accent1"/>
            </a:solidFill>
            <a:round/>
            <a:headEnd type="triangle"/>
            <a:tailEnd type="none"/>
          </a:ln>
          <a:effectLst>
            <a:outerShdw dist="20000" dir="5400000" rotWithShape="0">
              <a:srgbClr val="808080">
                <a:alpha val="37999"/>
              </a:srgbClr>
            </a:outerShdw>
          </a:effectLst>
        </p:spPr>
      </p:cxnSp>
      <p:cxnSp>
        <p:nvCxnSpPr>
          <p:cNvPr id="52" name="Connettore 1 30"/>
          <p:cNvCxnSpPr>
            <a:cxnSpLocks noChangeShapeType="1"/>
            <a:stCxn id="39945" idx="1"/>
            <a:endCxn id="39949" idx="3"/>
          </p:cNvCxnSpPr>
          <p:nvPr/>
        </p:nvCxnSpPr>
        <p:spPr bwMode="auto">
          <a:xfrm flipH="1">
            <a:off x="2699792" y="3505364"/>
            <a:ext cx="1800200" cy="1352218"/>
          </a:xfrm>
          <a:prstGeom prst="line">
            <a:avLst/>
          </a:prstGeom>
          <a:noFill/>
          <a:ln w="25400">
            <a:solidFill>
              <a:schemeClr val="accent1"/>
            </a:solidFill>
            <a:round/>
            <a:headEnd type="triangle"/>
            <a:tailEnd type="none"/>
          </a:ln>
          <a:effectLst>
            <a:outerShdw dist="20000" dir="5400000" rotWithShape="0">
              <a:srgbClr val="808080">
                <a:alpha val="37999"/>
              </a:srgbClr>
            </a:outerShdw>
          </a:effectLst>
        </p:spPr>
      </p:cxnSp>
      <p:cxnSp>
        <p:nvCxnSpPr>
          <p:cNvPr id="55" name="Connettore 1 30"/>
          <p:cNvCxnSpPr>
            <a:cxnSpLocks noChangeShapeType="1"/>
            <a:stCxn id="18" idx="0"/>
            <a:endCxn id="39949" idx="3"/>
          </p:cNvCxnSpPr>
          <p:nvPr/>
        </p:nvCxnSpPr>
        <p:spPr bwMode="auto">
          <a:xfrm flipH="1" flipV="1">
            <a:off x="2699792" y="4857582"/>
            <a:ext cx="1252128" cy="938971"/>
          </a:xfrm>
          <a:prstGeom prst="line">
            <a:avLst/>
          </a:prstGeom>
          <a:noFill/>
          <a:ln w="25400">
            <a:solidFill>
              <a:schemeClr val="accent1"/>
            </a:solidFill>
            <a:round/>
            <a:headEnd type="triangle"/>
            <a:tailEnd type="none"/>
          </a:ln>
          <a:effectLst>
            <a:outerShdw dist="20000" dir="5400000" rotWithShape="0">
              <a:srgbClr val="808080">
                <a:alpha val="37999"/>
              </a:srgbClr>
            </a:outerShdw>
          </a:effectLst>
        </p:spPr>
      </p:cxnSp>
      <p:cxnSp>
        <p:nvCxnSpPr>
          <p:cNvPr id="59" name="Connettore 1 30"/>
          <p:cNvCxnSpPr>
            <a:cxnSpLocks noChangeShapeType="1"/>
            <a:stCxn id="25" idx="4"/>
            <a:endCxn id="39940" idx="0"/>
          </p:cNvCxnSpPr>
          <p:nvPr/>
        </p:nvCxnSpPr>
        <p:spPr bwMode="auto">
          <a:xfrm flipH="1">
            <a:off x="971328" y="2179787"/>
            <a:ext cx="25424" cy="2457201"/>
          </a:xfrm>
          <a:prstGeom prst="line">
            <a:avLst/>
          </a:prstGeom>
          <a:noFill/>
          <a:ln w="25400">
            <a:solidFill>
              <a:srgbClr val="C00000"/>
            </a:solidFill>
            <a:prstDash val="sysDash"/>
            <a:round/>
            <a:headEnd type="none"/>
            <a:tailEnd type="none"/>
          </a:ln>
          <a:effectLst>
            <a:outerShdw dist="20000" dir="5400000" rotWithShape="0">
              <a:srgbClr val="808080">
                <a:alpha val="37999"/>
              </a:srgbClr>
            </a:outerShdw>
          </a:effectLst>
        </p:spPr>
      </p:cxnSp>
      <p:cxnSp>
        <p:nvCxnSpPr>
          <p:cNvPr id="64" name="Connettore 1 30"/>
          <p:cNvCxnSpPr>
            <a:cxnSpLocks noChangeShapeType="1"/>
            <a:stCxn id="39946" idx="2"/>
            <a:endCxn id="39951" idx="0"/>
          </p:cNvCxnSpPr>
          <p:nvPr/>
        </p:nvCxnSpPr>
        <p:spPr bwMode="auto">
          <a:xfrm flipH="1">
            <a:off x="5688124" y="3797751"/>
            <a:ext cx="1612168" cy="1935505"/>
          </a:xfrm>
          <a:prstGeom prst="line">
            <a:avLst/>
          </a:prstGeom>
          <a:noFill/>
          <a:ln w="25400">
            <a:solidFill>
              <a:srgbClr val="92D050"/>
            </a:solidFill>
            <a:round/>
            <a:headEnd type="none"/>
            <a:tailEnd type="none"/>
          </a:ln>
          <a:effectLst>
            <a:outerShdw dist="20000" dir="5400000" rotWithShape="0">
              <a:srgbClr val="808080">
                <a:alpha val="37999"/>
              </a:srgbClr>
            </a:outerShdw>
          </a:effectLst>
        </p:spPr>
      </p:cxnSp>
      <p:cxnSp>
        <p:nvCxnSpPr>
          <p:cNvPr id="67" name="Connettore 1 30"/>
          <p:cNvCxnSpPr>
            <a:cxnSpLocks noChangeShapeType="1"/>
            <a:stCxn id="39944" idx="2"/>
            <a:endCxn id="39947" idx="1"/>
          </p:cNvCxnSpPr>
          <p:nvPr/>
        </p:nvCxnSpPr>
        <p:spPr bwMode="auto">
          <a:xfrm>
            <a:off x="3339852" y="3656747"/>
            <a:ext cx="3594348" cy="2360186"/>
          </a:xfrm>
          <a:prstGeom prst="line">
            <a:avLst/>
          </a:prstGeom>
          <a:noFill/>
          <a:ln w="25400">
            <a:solidFill>
              <a:srgbClr val="92D050"/>
            </a:solidFill>
            <a:round/>
            <a:headEnd type="none"/>
            <a:tailEnd type="none"/>
          </a:ln>
          <a:effectLst>
            <a:outerShdw dist="20000" dir="5400000" rotWithShape="0">
              <a:srgbClr val="808080">
                <a:alpha val="37999"/>
              </a:srgbClr>
            </a:outerShdw>
          </a:effectLst>
        </p:spPr>
      </p:cxnSp>
      <p:cxnSp>
        <p:nvCxnSpPr>
          <p:cNvPr id="73" name="Connettore 1 30"/>
          <p:cNvCxnSpPr>
            <a:cxnSpLocks noChangeShapeType="1"/>
            <a:stCxn id="39945" idx="2"/>
            <a:endCxn id="18" idx="0"/>
          </p:cNvCxnSpPr>
          <p:nvPr/>
        </p:nvCxnSpPr>
        <p:spPr bwMode="auto">
          <a:xfrm flipH="1">
            <a:off x="3951920" y="3797751"/>
            <a:ext cx="1348172" cy="1998802"/>
          </a:xfrm>
          <a:prstGeom prst="line">
            <a:avLst/>
          </a:prstGeom>
          <a:noFill/>
          <a:ln w="25400">
            <a:solidFill>
              <a:srgbClr val="92D050"/>
            </a:solidFill>
            <a:round/>
            <a:headEnd type="none"/>
            <a:tailEnd type="none"/>
          </a:ln>
          <a:effectLst>
            <a:outerShdw dist="20000" dir="5400000" rotWithShape="0">
              <a:srgbClr val="808080">
                <a:alpha val="37999"/>
              </a:srgbClr>
            </a:outerShdw>
          </a:effectLst>
        </p:spPr>
      </p:cxnSp>
      <p:cxnSp>
        <p:nvCxnSpPr>
          <p:cNvPr id="79" name="Connettore 1 30"/>
          <p:cNvCxnSpPr>
            <a:cxnSpLocks noChangeShapeType="1"/>
            <a:stCxn id="39950" idx="1"/>
            <a:endCxn id="18" idx="0"/>
          </p:cNvCxnSpPr>
          <p:nvPr/>
        </p:nvCxnSpPr>
        <p:spPr bwMode="auto">
          <a:xfrm flipH="1">
            <a:off x="3951920" y="5100597"/>
            <a:ext cx="3058480" cy="695956"/>
          </a:xfrm>
          <a:prstGeom prst="line">
            <a:avLst/>
          </a:prstGeom>
          <a:noFill/>
          <a:ln w="25400">
            <a:solidFill>
              <a:srgbClr val="92D050"/>
            </a:solidFill>
            <a:round/>
            <a:headEnd type="none"/>
            <a:tailEnd type="none"/>
          </a:ln>
          <a:effectLst>
            <a:outerShdw dist="20000" dir="5400000" rotWithShape="0">
              <a:srgbClr val="808080">
                <a:alpha val="37999"/>
              </a:srgbClr>
            </a:outerShdw>
          </a:effectLst>
        </p:spPr>
      </p:cxnSp>
      <p:cxnSp>
        <p:nvCxnSpPr>
          <p:cNvPr id="82" name="Connettore 1 30"/>
          <p:cNvCxnSpPr>
            <a:cxnSpLocks noChangeShapeType="1"/>
            <a:stCxn id="39945" idx="2"/>
            <a:endCxn id="39950" idx="1"/>
          </p:cNvCxnSpPr>
          <p:nvPr/>
        </p:nvCxnSpPr>
        <p:spPr bwMode="auto">
          <a:xfrm>
            <a:off x="5300092" y="3797751"/>
            <a:ext cx="1710308" cy="1302846"/>
          </a:xfrm>
          <a:prstGeom prst="line">
            <a:avLst/>
          </a:prstGeom>
          <a:noFill/>
          <a:ln w="25400">
            <a:solidFill>
              <a:srgbClr val="92D050"/>
            </a:solidFill>
            <a:round/>
            <a:headEnd type="none"/>
            <a:tailEnd type="none"/>
          </a:ln>
          <a:effectLst>
            <a:outerShdw dist="20000" dir="5400000" rotWithShape="0">
              <a:srgbClr val="808080">
                <a:alpha val="37999"/>
              </a:srgbClr>
            </a:outerShdw>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dissolve">
                                      <p:cBhvr>
                                        <p:cTn id="7" dur="500"/>
                                        <p:tgtEl>
                                          <p:spTgt spid="5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9945"/>
                                        </p:tgtEl>
                                        <p:attrNameLst>
                                          <p:attrName>style.visibility</p:attrName>
                                        </p:attrNameLst>
                                      </p:cBhvr>
                                      <p:to>
                                        <p:strVal val="visible"/>
                                      </p:to>
                                    </p:set>
                                    <p:animEffect transition="in" filter="dissolve">
                                      <p:cBhvr>
                                        <p:cTn id="10" dur="500"/>
                                        <p:tgtEl>
                                          <p:spTgt spid="39945"/>
                                        </p:tgtEl>
                                      </p:cBhvr>
                                    </p:animEffect>
                                  </p:childTnLst>
                                </p:cTn>
                              </p:par>
                              <p:par>
                                <p:cTn id="11" presetID="9" presetClass="entr" presetSubtype="0" fill="hold"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dissolve">
                                      <p:cBhvr>
                                        <p:cTn id="13" dur="500"/>
                                        <p:tgtEl>
                                          <p:spTgt spid="30"/>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9946"/>
                                        </p:tgtEl>
                                        <p:attrNameLst>
                                          <p:attrName>style.visibility</p:attrName>
                                        </p:attrNameLst>
                                      </p:cBhvr>
                                      <p:to>
                                        <p:strVal val="visible"/>
                                      </p:to>
                                    </p:set>
                                    <p:animEffect transition="in" filter="dissolve">
                                      <p:cBhvr>
                                        <p:cTn id="16" dur="500"/>
                                        <p:tgtEl>
                                          <p:spTgt spid="39946"/>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dissolve">
                                      <p:cBhvr>
                                        <p:cTn id="19" dur="500"/>
                                        <p:tgtEl>
                                          <p:spTgt spid="17"/>
                                        </p:tgtEl>
                                      </p:cBhvr>
                                    </p:animEffect>
                                  </p:childTnLst>
                                </p:cTn>
                              </p:par>
                              <p:par>
                                <p:cTn id="20" presetID="9" presetClass="entr" presetSubtype="0" fill="hold" nodeType="with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dissolve">
                                      <p:cBhvr>
                                        <p:cTn id="22" dur="500"/>
                                        <p:tgtEl>
                                          <p:spTgt spid="40"/>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39950"/>
                                        </p:tgtEl>
                                        <p:attrNameLst>
                                          <p:attrName>style.visibility</p:attrName>
                                        </p:attrNameLst>
                                      </p:cBhvr>
                                      <p:to>
                                        <p:strVal val="visible"/>
                                      </p:to>
                                    </p:set>
                                    <p:animEffect transition="in" filter="dissolve">
                                      <p:cBhvr>
                                        <p:cTn id="25" dur="500"/>
                                        <p:tgtEl>
                                          <p:spTgt spid="39950"/>
                                        </p:tgtEl>
                                      </p:cBhvr>
                                    </p:animEffect>
                                  </p:childTnLst>
                                </p:cTn>
                              </p:par>
                              <p:par>
                                <p:cTn id="26" presetID="9" presetClass="entr" presetSubtype="0" fill="hold" nodeType="withEffect">
                                  <p:stCondLst>
                                    <p:cond delay="0"/>
                                  </p:stCondLst>
                                  <p:childTnLst>
                                    <p:set>
                                      <p:cBhvr>
                                        <p:cTn id="27" dur="1" fill="hold">
                                          <p:stCondLst>
                                            <p:cond delay="0"/>
                                          </p:stCondLst>
                                        </p:cTn>
                                        <p:tgtEl>
                                          <p:spTgt spid="43"/>
                                        </p:tgtEl>
                                        <p:attrNameLst>
                                          <p:attrName>style.visibility</p:attrName>
                                        </p:attrNameLst>
                                      </p:cBhvr>
                                      <p:to>
                                        <p:strVal val="visible"/>
                                      </p:to>
                                    </p:set>
                                    <p:animEffect transition="in" filter="dissolve">
                                      <p:cBhvr>
                                        <p:cTn id="28" dur="500"/>
                                        <p:tgtEl>
                                          <p:spTgt spid="43"/>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39947"/>
                                        </p:tgtEl>
                                        <p:attrNameLst>
                                          <p:attrName>style.visibility</p:attrName>
                                        </p:attrNameLst>
                                      </p:cBhvr>
                                      <p:to>
                                        <p:strVal val="visible"/>
                                      </p:to>
                                    </p:set>
                                    <p:animEffect transition="in" filter="dissolve">
                                      <p:cBhvr>
                                        <p:cTn id="31" dur="500"/>
                                        <p:tgtEl>
                                          <p:spTgt spid="39947"/>
                                        </p:tgtEl>
                                      </p:cBhvr>
                                    </p:animEffect>
                                  </p:childTnLst>
                                </p:cTn>
                              </p:par>
                              <p:par>
                                <p:cTn id="32" presetID="9" presetClass="entr" presetSubtype="0" fill="hold" nodeType="withEffect">
                                  <p:stCondLst>
                                    <p:cond delay="0"/>
                                  </p:stCondLst>
                                  <p:childTnLst>
                                    <p:set>
                                      <p:cBhvr>
                                        <p:cTn id="33" dur="1" fill="hold">
                                          <p:stCondLst>
                                            <p:cond delay="0"/>
                                          </p:stCondLst>
                                        </p:cTn>
                                        <p:tgtEl>
                                          <p:spTgt spid="47"/>
                                        </p:tgtEl>
                                        <p:attrNameLst>
                                          <p:attrName>style.visibility</p:attrName>
                                        </p:attrNameLst>
                                      </p:cBhvr>
                                      <p:to>
                                        <p:strVal val="visible"/>
                                      </p:to>
                                    </p:set>
                                    <p:animEffect transition="in" filter="dissolve">
                                      <p:cBhvr>
                                        <p:cTn id="34" dur="500"/>
                                        <p:tgtEl>
                                          <p:spTgt spid="47"/>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39951"/>
                                        </p:tgtEl>
                                        <p:attrNameLst>
                                          <p:attrName>style.visibility</p:attrName>
                                        </p:attrNameLst>
                                      </p:cBhvr>
                                      <p:to>
                                        <p:strVal val="visible"/>
                                      </p:to>
                                    </p:set>
                                    <p:animEffect transition="in" filter="dissolve">
                                      <p:cBhvr>
                                        <p:cTn id="37" dur="500"/>
                                        <p:tgtEl>
                                          <p:spTgt spid="39951"/>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dissolve">
                                      <p:cBhvr>
                                        <p:cTn id="40" dur="500"/>
                                        <p:tgtEl>
                                          <p:spTgt spid="18"/>
                                        </p:tgtEl>
                                      </p:cBhvr>
                                    </p:animEffect>
                                  </p:childTnLst>
                                </p:cTn>
                              </p:par>
                              <p:par>
                                <p:cTn id="41" presetID="9" presetClass="entr" presetSubtype="0" fill="hold" nodeType="with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dissolve">
                                      <p:cBhvr>
                                        <p:cTn id="43" dur="500"/>
                                        <p:tgtEl>
                                          <p:spTgt spid="27"/>
                                        </p:tgtEl>
                                      </p:cBhvr>
                                    </p:animEffect>
                                  </p:childTnLst>
                                </p:cTn>
                              </p:par>
                            </p:childTnLst>
                          </p:cTn>
                        </p:par>
                        <p:par>
                          <p:cTn id="44" fill="hold">
                            <p:stCondLst>
                              <p:cond delay="500"/>
                            </p:stCondLst>
                            <p:childTnLst>
                              <p:par>
                                <p:cTn id="45" presetID="9" presetClass="entr" presetSubtype="0" fill="hold"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dissolve">
                                      <p:cBhvr>
                                        <p:cTn id="47" dur="500"/>
                                        <p:tgtEl>
                                          <p:spTgt spid="55"/>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nodeType="clickEffect">
                                  <p:stCondLst>
                                    <p:cond delay="0"/>
                                  </p:stCondLst>
                                  <p:childTnLst>
                                    <p:set>
                                      <p:cBhvr>
                                        <p:cTn id="51" dur="1" fill="hold">
                                          <p:stCondLst>
                                            <p:cond delay="0"/>
                                          </p:stCondLst>
                                        </p:cTn>
                                        <p:tgtEl>
                                          <p:spTgt spid="73"/>
                                        </p:tgtEl>
                                        <p:attrNameLst>
                                          <p:attrName>style.visibility</p:attrName>
                                        </p:attrNameLst>
                                      </p:cBhvr>
                                      <p:to>
                                        <p:strVal val="visible"/>
                                      </p:to>
                                    </p:set>
                                    <p:animEffect transition="in" filter="dissolve">
                                      <p:cBhvr>
                                        <p:cTn id="52" dur="500"/>
                                        <p:tgtEl>
                                          <p:spTgt spid="73"/>
                                        </p:tgtEl>
                                      </p:cBhvr>
                                    </p:animEffect>
                                  </p:childTnLst>
                                </p:cTn>
                              </p:par>
                              <p:par>
                                <p:cTn id="53" presetID="9" presetClass="entr" presetSubtype="0" fill="hold" nodeType="withEffect">
                                  <p:stCondLst>
                                    <p:cond delay="0"/>
                                  </p:stCondLst>
                                  <p:childTnLst>
                                    <p:set>
                                      <p:cBhvr>
                                        <p:cTn id="54" dur="1" fill="hold">
                                          <p:stCondLst>
                                            <p:cond delay="0"/>
                                          </p:stCondLst>
                                        </p:cTn>
                                        <p:tgtEl>
                                          <p:spTgt spid="82"/>
                                        </p:tgtEl>
                                        <p:attrNameLst>
                                          <p:attrName>style.visibility</p:attrName>
                                        </p:attrNameLst>
                                      </p:cBhvr>
                                      <p:to>
                                        <p:strVal val="visible"/>
                                      </p:to>
                                    </p:set>
                                    <p:animEffect transition="in" filter="dissolve">
                                      <p:cBhvr>
                                        <p:cTn id="55" dur="500"/>
                                        <p:tgtEl>
                                          <p:spTgt spid="82"/>
                                        </p:tgtEl>
                                      </p:cBhvr>
                                    </p:animEffect>
                                  </p:childTnLst>
                                </p:cTn>
                              </p:par>
                              <p:par>
                                <p:cTn id="56" presetID="9" presetClass="entr" presetSubtype="0" fill="hold" nodeType="withEffect">
                                  <p:stCondLst>
                                    <p:cond delay="0"/>
                                  </p:stCondLst>
                                  <p:childTnLst>
                                    <p:set>
                                      <p:cBhvr>
                                        <p:cTn id="57" dur="1" fill="hold">
                                          <p:stCondLst>
                                            <p:cond delay="0"/>
                                          </p:stCondLst>
                                        </p:cTn>
                                        <p:tgtEl>
                                          <p:spTgt spid="79"/>
                                        </p:tgtEl>
                                        <p:attrNameLst>
                                          <p:attrName>style.visibility</p:attrName>
                                        </p:attrNameLst>
                                      </p:cBhvr>
                                      <p:to>
                                        <p:strVal val="visible"/>
                                      </p:to>
                                    </p:set>
                                    <p:animEffect transition="in" filter="dissolve">
                                      <p:cBhvr>
                                        <p:cTn id="58" dur="500"/>
                                        <p:tgtEl>
                                          <p:spTgt spid="79"/>
                                        </p:tgtEl>
                                      </p:cBhvr>
                                    </p:animEffect>
                                  </p:childTnLst>
                                </p:cTn>
                              </p:par>
                              <p:par>
                                <p:cTn id="59" presetID="9" presetClass="entr" presetSubtype="0" fill="hold" nodeType="with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dissolve">
                                      <p:cBhvr>
                                        <p:cTn id="61" dur="500"/>
                                        <p:tgtEl>
                                          <p:spTgt spid="64"/>
                                        </p:tgtEl>
                                      </p:cBhvr>
                                    </p:animEffect>
                                  </p:childTnLst>
                                </p:cTn>
                              </p:par>
                              <p:par>
                                <p:cTn id="62" presetID="9" presetClass="entr" presetSubtype="0" fill="hold" nodeType="with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dissolve">
                                      <p:cBhvr>
                                        <p:cTn id="64"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5" grpId="0"/>
      <p:bldP spid="39946" grpId="0"/>
      <p:bldP spid="39947" grpId="0"/>
      <p:bldP spid="39950" grpId="0"/>
      <p:bldP spid="39951" grpId="0"/>
      <p:bldP spid="17" grpId="0"/>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solidFill>
                  <a:schemeClr val="tx1"/>
                </a:solidFill>
              </a:rPr>
              <a:t>The problem of digital identifiers in scientific data e-infrastructure</a:t>
            </a:r>
            <a:endParaRPr lang="en-US" sz="3600" dirty="0">
              <a:solidFill>
                <a:schemeClr val="tx1"/>
              </a:solidFill>
            </a:endParaRPr>
          </a:p>
        </p:txBody>
      </p:sp>
      <p:sp>
        <p:nvSpPr>
          <p:cNvPr id="3" name="Text Placeholder 2"/>
          <p:cNvSpPr>
            <a:spLocks noGrp="1"/>
          </p:cNvSpPr>
          <p:nvPr>
            <p:ph type="body" idx="1"/>
          </p:nvPr>
        </p:nvSpPr>
        <p:spPr/>
        <p:txBody>
          <a:bodyPr/>
          <a:lstStyle/>
          <a:p>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dirty="0" smtClean="0"/>
              <a:t>Data deluge and</a:t>
            </a:r>
            <a:r>
              <a:rPr lang="en-US" dirty="0" smtClean="0"/>
              <a:t> </a:t>
            </a:r>
            <a:r>
              <a:rPr lang="en-US" dirty="0" smtClean="0"/>
              <a:t>e-Science </a:t>
            </a:r>
          </a:p>
        </p:txBody>
      </p:sp>
      <p:pic>
        <p:nvPicPr>
          <p:cNvPr id="3" name="Picture 2"/>
          <p:cNvPicPr>
            <a:picLocks noChangeAspect="1" noChangeArrowheads="1"/>
          </p:cNvPicPr>
          <p:nvPr/>
        </p:nvPicPr>
        <p:blipFill>
          <a:blip r:embed="rId2" cstate="print"/>
          <a:srcRect/>
          <a:stretch>
            <a:fillRect/>
          </a:stretch>
        </p:blipFill>
        <p:spPr bwMode="auto">
          <a:xfrm>
            <a:off x="3276600" y="1630363"/>
            <a:ext cx="5867400" cy="4694237"/>
          </a:xfrm>
          <a:prstGeom prst="rect">
            <a:avLst/>
          </a:prstGeom>
          <a:noFill/>
          <a:ln w="9525">
            <a:noFill/>
            <a:miter lim="800000"/>
            <a:headEnd/>
            <a:tailEnd/>
          </a:ln>
        </p:spPr>
      </p:pic>
      <p:pic>
        <p:nvPicPr>
          <p:cNvPr id="27652" name="Picture 3"/>
          <p:cNvPicPr>
            <a:picLocks noChangeAspect="1" noChangeArrowheads="1"/>
          </p:cNvPicPr>
          <p:nvPr/>
        </p:nvPicPr>
        <p:blipFill>
          <a:blip r:embed="rId3" cstate="print"/>
          <a:srcRect/>
          <a:stretch>
            <a:fillRect/>
          </a:stretch>
        </p:blipFill>
        <p:spPr bwMode="auto">
          <a:xfrm>
            <a:off x="0" y="1638300"/>
            <a:ext cx="3238500" cy="2590800"/>
          </a:xfrm>
          <a:prstGeom prst="rect">
            <a:avLst/>
          </a:prstGeom>
          <a:noFill/>
          <a:ln w="9525">
            <a:noFill/>
            <a:miter lim="800000"/>
            <a:headEnd/>
            <a:tailEnd/>
          </a:ln>
        </p:spPr>
      </p:pic>
      <p:sp>
        <p:nvSpPr>
          <p:cNvPr id="5" name="Oval 4"/>
          <p:cNvSpPr/>
          <p:nvPr/>
        </p:nvSpPr>
        <p:spPr>
          <a:xfrm>
            <a:off x="6096000" y="2871788"/>
            <a:ext cx="1447800" cy="3048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a typeface="ＭＳ Ｐゴシック" charset="-128"/>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5" name="Picture 4"/>
          <p:cNvPicPr>
            <a:picLocks noChangeAspect="1" noChangeArrowheads="1"/>
          </p:cNvPicPr>
          <p:nvPr/>
        </p:nvPicPr>
        <p:blipFill>
          <a:blip r:embed="rId2" cstate="print"/>
          <a:srcRect/>
          <a:stretch>
            <a:fillRect/>
          </a:stretch>
        </p:blipFill>
        <p:spPr bwMode="auto">
          <a:xfrm>
            <a:off x="2411760" y="2098804"/>
            <a:ext cx="1872208" cy="1402204"/>
          </a:xfrm>
          <a:prstGeom prst="rect">
            <a:avLst/>
          </a:prstGeom>
          <a:noFill/>
          <a:ln w="9525">
            <a:noFill/>
            <a:miter lim="800000"/>
            <a:headEnd/>
            <a:tailEnd/>
          </a:ln>
        </p:spPr>
      </p:pic>
      <p:pic>
        <p:nvPicPr>
          <p:cNvPr id="28676" name="Immagine 5"/>
          <p:cNvPicPr>
            <a:picLocks noChangeAspect="1"/>
          </p:cNvPicPr>
          <p:nvPr/>
        </p:nvPicPr>
        <p:blipFill>
          <a:blip r:embed="rId3" cstate="print"/>
          <a:srcRect/>
          <a:stretch>
            <a:fillRect/>
          </a:stretch>
        </p:blipFill>
        <p:spPr bwMode="auto">
          <a:xfrm>
            <a:off x="241177" y="2471936"/>
            <a:ext cx="1162472" cy="799116"/>
          </a:xfrm>
          <a:prstGeom prst="rect">
            <a:avLst/>
          </a:prstGeom>
          <a:noFill/>
          <a:ln w="9525">
            <a:noFill/>
            <a:miter lim="800000"/>
            <a:headEnd/>
            <a:tailEnd/>
          </a:ln>
        </p:spPr>
      </p:pic>
      <p:sp>
        <p:nvSpPr>
          <p:cNvPr id="9" name="Freccia destra con strisce 8"/>
          <p:cNvSpPr>
            <a:spLocks noChangeArrowheads="1"/>
          </p:cNvSpPr>
          <p:nvPr/>
        </p:nvSpPr>
        <p:spPr bwMode="auto">
          <a:xfrm>
            <a:off x="1547664" y="2645296"/>
            <a:ext cx="638944" cy="351656"/>
          </a:xfrm>
          <a:custGeom>
            <a:avLst/>
            <a:gdLst>
              <a:gd name="T0" fmla="*/ 762000 w 1066800"/>
              <a:gd name="T1" fmla="*/ 0 h 609600"/>
              <a:gd name="T2" fmla="*/ 0 w 1066800"/>
              <a:gd name="T3" fmla="*/ 304800 h 609600"/>
              <a:gd name="T4" fmla="*/ 762000 w 1066800"/>
              <a:gd name="T5" fmla="*/ 609600 h 609600"/>
              <a:gd name="T6" fmla="*/ 1066800 w 1066800"/>
              <a:gd name="T7" fmla="*/ 304800 h 609600"/>
              <a:gd name="T8" fmla="*/ 3 60000 65536"/>
              <a:gd name="T9" fmla="*/ 2 60000 65536"/>
              <a:gd name="T10" fmla="*/ 1 60000 65536"/>
              <a:gd name="T11" fmla="*/ 0 60000 65536"/>
              <a:gd name="T12" fmla="*/ 95250 w 1066800"/>
              <a:gd name="T13" fmla="*/ 152400 h 609600"/>
              <a:gd name="T14" fmla="*/ 914400 w 1066800"/>
              <a:gd name="T15" fmla="*/ 457200 h 609600"/>
            </a:gdLst>
            <a:ahLst/>
            <a:cxnLst>
              <a:cxn ang="T8">
                <a:pos x="T0" y="T1"/>
              </a:cxn>
              <a:cxn ang="T9">
                <a:pos x="T2" y="T3"/>
              </a:cxn>
              <a:cxn ang="T10">
                <a:pos x="T4" y="T5"/>
              </a:cxn>
              <a:cxn ang="T11">
                <a:pos x="T6" y="T7"/>
              </a:cxn>
            </a:cxnLst>
            <a:rect l="T12" t="T13" r="T14" b="T15"/>
            <a:pathLst>
              <a:path w="1066800" h="609600">
                <a:moveTo>
                  <a:pt x="0" y="152400"/>
                </a:moveTo>
                <a:lnTo>
                  <a:pt x="19050" y="152400"/>
                </a:lnTo>
                <a:lnTo>
                  <a:pt x="19050" y="457200"/>
                </a:lnTo>
                <a:lnTo>
                  <a:pt x="0" y="457200"/>
                </a:lnTo>
                <a:close/>
                <a:moveTo>
                  <a:pt x="38100" y="152400"/>
                </a:moveTo>
                <a:lnTo>
                  <a:pt x="76200" y="152400"/>
                </a:lnTo>
                <a:lnTo>
                  <a:pt x="76200" y="457200"/>
                </a:lnTo>
                <a:lnTo>
                  <a:pt x="38100" y="457200"/>
                </a:lnTo>
                <a:close/>
                <a:moveTo>
                  <a:pt x="95250" y="152400"/>
                </a:moveTo>
                <a:lnTo>
                  <a:pt x="762000" y="152400"/>
                </a:lnTo>
                <a:lnTo>
                  <a:pt x="762000" y="0"/>
                </a:lnTo>
                <a:lnTo>
                  <a:pt x="1066800" y="304800"/>
                </a:lnTo>
                <a:lnTo>
                  <a:pt x="762000" y="609600"/>
                </a:lnTo>
                <a:lnTo>
                  <a:pt x="762000" y="457200"/>
                </a:lnTo>
                <a:lnTo>
                  <a:pt x="95250" y="457200"/>
                </a:lnTo>
                <a:close/>
              </a:path>
            </a:pathLst>
          </a:custGeom>
          <a:gradFill rotWithShape="1">
            <a:gsLst>
              <a:gs pos="0">
                <a:srgbClr val="3A7CCB"/>
              </a:gs>
              <a:gs pos="20000">
                <a:srgbClr val="3C7BC7"/>
              </a:gs>
              <a:gs pos="100000">
                <a:srgbClr val="2C5D98"/>
              </a:gs>
            </a:gsLst>
            <a:lin ang="5400000"/>
          </a:gradFill>
          <a:ln w="9525">
            <a:solidFill>
              <a:srgbClr val="4A7EBB"/>
            </a:solidFill>
            <a:miter lim="800000"/>
            <a:headEnd/>
            <a:tailEnd/>
          </a:ln>
          <a:effectLst>
            <a:outerShdw dist="23000" dir="5400000" rotWithShape="0">
              <a:srgbClr val="808080">
                <a:alpha val="34999"/>
              </a:srgbClr>
            </a:outerShdw>
          </a:effectLst>
        </p:spPr>
        <p:txBody>
          <a:bodyPr anchor="ctr"/>
          <a:lstStyle/>
          <a:p>
            <a:pPr algn="ctr"/>
            <a:endParaRPr lang="en-GB">
              <a:solidFill>
                <a:srgbClr val="FFFFFF"/>
              </a:solidFill>
              <a:latin typeface="Calibri" charset="0"/>
            </a:endParaRPr>
          </a:p>
        </p:txBody>
      </p:sp>
      <p:sp>
        <p:nvSpPr>
          <p:cNvPr id="13" name="Ovale 12"/>
          <p:cNvSpPr>
            <a:spLocks noChangeArrowheads="1"/>
          </p:cNvSpPr>
          <p:nvPr/>
        </p:nvSpPr>
        <p:spPr bwMode="auto">
          <a:xfrm flipV="1">
            <a:off x="35496" y="1921768"/>
            <a:ext cx="1653952" cy="355104"/>
          </a:xfrm>
          <a:prstGeom prst="ellipse">
            <a:avLst/>
          </a:prstGeom>
          <a:solidFill>
            <a:schemeClr val="accent1">
              <a:alpha val="30196"/>
            </a:schemeClr>
          </a:solidFill>
          <a:ln w="9525">
            <a:solidFill>
              <a:srgbClr val="4A7EBB"/>
            </a:solidFill>
            <a:round/>
            <a:headEnd/>
            <a:tailEnd/>
          </a:ln>
          <a:effectLst>
            <a:outerShdw dist="23000" dir="5400000" rotWithShape="0">
              <a:srgbClr val="808080">
                <a:alpha val="34999"/>
              </a:srgbClr>
            </a:outerShdw>
          </a:effectLst>
        </p:spPr>
        <p:txBody>
          <a:bodyPr anchor="ctr"/>
          <a:lstStyle/>
          <a:p>
            <a:pPr algn="ctr"/>
            <a:endParaRPr lang="en-GB">
              <a:solidFill>
                <a:srgbClr val="FFFFFF"/>
              </a:solidFill>
              <a:latin typeface="Calibri" charset="0"/>
            </a:endParaRPr>
          </a:p>
        </p:txBody>
      </p:sp>
      <p:sp>
        <p:nvSpPr>
          <p:cNvPr id="28679" name="CasellaDiTesto 14"/>
          <p:cNvSpPr txBox="1">
            <a:spLocks noChangeArrowheads="1"/>
          </p:cNvSpPr>
          <p:nvPr/>
        </p:nvSpPr>
        <p:spPr bwMode="auto">
          <a:xfrm>
            <a:off x="537320" y="1916832"/>
            <a:ext cx="578296" cy="338554"/>
          </a:xfrm>
          <a:prstGeom prst="rect">
            <a:avLst/>
          </a:prstGeom>
          <a:noFill/>
          <a:ln w="9525">
            <a:noFill/>
            <a:miter lim="800000"/>
            <a:headEnd/>
            <a:tailEnd/>
          </a:ln>
        </p:spPr>
        <p:txBody>
          <a:bodyPr wrap="square">
            <a:spAutoFit/>
          </a:bodyPr>
          <a:lstStyle/>
          <a:p>
            <a:r>
              <a:rPr lang="en-GB" sz="1600" b="1" dirty="0" smtClean="0"/>
              <a:t>DIs</a:t>
            </a:r>
            <a:endParaRPr lang="en-GB" sz="1600" b="1" dirty="0"/>
          </a:p>
        </p:txBody>
      </p:sp>
      <p:pic>
        <p:nvPicPr>
          <p:cNvPr id="10" name="Picture 4"/>
          <p:cNvPicPr>
            <a:picLocks noChangeAspect="1" noChangeArrowheads="1"/>
          </p:cNvPicPr>
          <p:nvPr/>
        </p:nvPicPr>
        <p:blipFill>
          <a:blip r:embed="rId2" cstate="print"/>
          <a:srcRect/>
          <a:stretch>
            <a:fillRect/>
          </a:stretch>
        </p:blipFill>
        <p:spPr bwMode="auto">
          <a:xfrm>
            <a:off x="2699792" y="3068960"/>
            <a:ext cx="1872208" cy="1402204"/>
          </a:xfrm>
          <a:prstGeom prst="rect">
            <a:avLst/>
          </a:prstGeom>
          <a:noFill/>
          <a:ln w="9525">
            <a:noFill/>
            <a:miter lim="800000"/>
            <a:headEnd/>
            <a:tailEnd/>
          </a:ln>
        </p:spPr>
      </p:pic>
      <p:pic>
        <p:nvPicPr>
          <p:cNvPr id="11" name="Picture 4"/>
          <p:cNvPicPr>
            <a:picLocks noChangeAspect="1" noChangeArrowheads="1"/>
          </p:cNvPicPr>
          <p:nvPr/>
        </p:nvPicPr>
        <p:blipFill>
          <a:blip r:embed="rId2" cstate="print"/>
          <a:srcRect/>
          <a:stretch>
            <a:fillRect/>
          </a:stretch>
        </p:blipFill>
        <p:spPr bwMode="auto">
          <a:xfrm>
            <a:off x="3203848" y="3610972"/>
            <a:ext cx="1872208" cy="1402204"/>
          </a:xfrm>
          <a:prstGeom prst="rect">
            <a:avLst/>
          </a:prstGeom>
          <a:noFill/>
          <a:ln w="9525">
            <a:noFill/>
            <a:miter lim="800000"/>
            <a:headEnd/>
            <a:tailEnd/>
          </a:ln>
        </p:spPr>
      </p:pic>
      <p:pic>
        <p:nvPicPr>
          <p:cNvPr id="12" name="Picture 4"/>
          <p:cNvPicPr>
            <a:picLocks noChangeAspect="1" noChangeArrowheads="1"/>
          </p:cNvPicPr>
          <p:nvPr/>
        </p:nvPicPr>
        <p:blipFill>
          <a:blip r:embed="rId2" cstate="print"/>
          <a:srcRect/>
          <a:stretch>
            <a:fillRect/>
          </a:stretch>
        </p:blipFill>
        <p:spPr bwMode="auto">
          <a:xfrm>
            <a:off x="2699792" y="4619084"/>
            <a:ext cx="1872208" cy="1402204"/>
          </a:xfrm>
          <a:prstGeom prst="rect">
            <a:avLst/>
          </a:prstGeom>
          <a:noFill/>
          <a:ln w="9525">
            <a:noFill/>
            <a:miter lim="800000"/>
            <a:headEnd/>
            <a:tailEnd/>
          </a:ln>
        </p:spPr>
      </p:pic>
      <p:pic>
        <p:nvPicPr>
          <p:cNvPr id="14" name="Picture 4"/>
          <p:cNvPicPr>
            <a:picLocks noChangeAspect="1" noChangeArrowheads="1"/>
          </p:cNvPicPr>
          <p:nvPr/>
        </p:nvPicPr>
        <p:blipFill>
          <a:blip r:embed="rId2" cstate="print"/>
          <a:srcRect/>
          <a:stretch>
            <a:fillRect/>
          </a:stretch>
        </p:blipFill>
        <p:spPr bwMode="auto">
          <a:xfrm>
            <a:off x="2411760" y="5483180"/>
            <a:ext cx="1872208" cy="1402204"/>
          </a:xfrm>
          <a:prstGeom prst="rect">
            <a:avLst/>
          </a:prstGeom>
          <a:noFill/>
          <a:ln w="9525">
            <a:noFill/>
            <a:miter lim="800000"/>
            <a:headEnd/>
            <a:tailEnd/>
          </a:ln>
        </p:spPr>
      </p:pic>
      <p:sp>
        <p:nvSpPr>
          <p:cNvPr id="15" name="TextBox 14"/>
          <p:cNvSpPr txBox="1"/>
          <p:nvPr/>
        </p:nvSpPr>
        <p:spPr>
          <a:xfrm>
            <a:off x="5292080" y="3573016"/>
            <a:ext cx="3851920" cy="2862322"/>
          </a:xfrm>
          <a:prstGeom prst="rect">
            <a:avLst/>
          </a:prstGeom>
          <a:noFill/>
          <a:ln>
            <a:solidFill>
              <a:schemeClr val="tx1"/>
            </a:solidFill>
          </a:ln>
        </p:spPr>
        <p:txBody>
          <a:bodyPr wrap="square" rtlCol="0">
            <a:spAutoFit/>
          </a:bodyPr>
          <a:lstStyle/>
          <a:p>
            <a:r>
              <a:rPr lang="en-US" dirty="0" smtClean="0"/>
              <a:t>But what if </a:t>
            </a:r>
            <a:r>
              <a:rPr lang="en-US" dirty="0" smtClean="0"/>
              <a:t>we need to </a:t>
            </a:r>
            <a:r>
              <a:rPr lang="en-US" dirty="0" smtClean="0"/>
              <a:t>deal with </a:t>
            </a:r>
            <a:r>
              <a:rPr lang="en-US" b="1" dirty="0" smtClean="0"/>
              <a:t>data &amp; information</a:t>
            </a:r>
            <a:r>
              <a:rPr lang="en-US" dirty="0" smtClean="0"/>
              <a:t> created and managed </a:t>
            </a:r>
            <a:r>
              <a:rPr lang="en-US" b="1" dirty="0" smtClean="0"/>
              <a:t>across</a:t>
            </a:r>
            <a:r>
              <a:rPr lang="en-US" dirty="0" smtClean="0"/>
              <a:t> </a:t>
            </a:r>
          </a:p>
          <a:p>
            <a:pPr lvl="1">
              <a:buFont typeface="Arial" pitchFamily="34" charset="0"/>
              <a:buChar char="•"/>
            </a:pPr>
            <a:r>
              <a:rPr lang="en-US" i="1" dirty="0" smtClean="0"/>
              <a:t>national </a:t>
            </a:r>
          </a:p>
          <a:p>
            <a:pPr lvl="1">
              <a:buFont typeface="Arial" pitchFamily="34" charset="0"/>
              <a:buChar char="•"/>
            </a:pPr>
            <a:r>
              <a:rPr lang="en-US" i="1" dirty="0" smtClean="0"/>
              <a:t>organizational</a:t>
            </a:r>
          </a:p>
          <a:p>
            <a:pPr lvl="1">
              <a:buFont typeface="Arial" pitchFamily="34" charset="0"/>
              <a:buChar char="•"/>
            </a:pPr>
            <a:r>
              <a:rPr lang="en-US" i="1" dirty="0" smtClean="0"/>
              <a:t>disciplinary</a:t>
            </a:r>
          </a:p>
          <a:p>
            <a:pPr lvl="1">
              <a:buFont typeface="Arial" pitchFamily="34" charset="0"/>
              <a:buChar char="•"/>
            </a:pPr>
            <a:r>
              <a:rPr lang="en-US" i="1" dirty="0" smtClean="0"/>
              <a:t>cultural</a:t>
            </a:r>
          </a:p>
          <a:p>
            <a:pPr lvl="1">
              <a:buFont typeface="Arial" pitchFamily="34" charset="0"/>
              <a:buChar char="•"/>
            </a:pPr>
            <a:r>
              <a:rPr lang="en-US" i="1" dirty="0" smtClean="0"/>
              <a:t>technological</a:t>
            </a:r>
          </a:p>
          <a:p>
            <a:pPr lvl="1">
              <a:buFont typeface="Arial" pitchFamily="34" charset="0"/>
              <a:buChar char="•"/>
            </a:pPr>
            <a:r>
              <a:rPr lang="en-US" i="1" dirty="0" smtClean="0"/>
              <a:t>…</a:t>
            </a:r>
          </a:p>
          <a:p>
            <a:r>
              <a:rPr lang="en-US" b="1" dirty="0" smtClean="0"/>
              <a:t>boundaries</a:t>
            </a:r>
            <a:r>
              <a:rPr lang="en-US" dirty="0" smtClean="0"/>
              <a:t>?</a:t>
            </a:r>
          </a:p>
        </p:txBody>
      </p:sp>
      <p:sp>
        <p:nvSpPr>
          <p:cNvPr id="16" name="Freccia destra con strisce 8"/>
          <p:cNvSpPr>
            <a:spLocks noChangeArrowheads="1"/>
          </p:cNvSpPr>
          <p:nvPr/>
        </p:nvSpPr>
        <p:spPr bwMode="auto">
          <a:xfrm rot="1561632">
            <a:off x="1502766" y="3339659"/>
            <a:ext cx="986885" cy="351656"/>
          </a:xfrm>
          <a:custGeom>
            <a:avLst/>
            <a:gdLst>
              <a:gd name="T0" fmla="*/ 762000 w 1066800"/>
              <a:gd name="T1" fmla="*/ 0 h 609600"/>
              <a:gd name="T2" fmla="*/ 0 w 1066800"/>
              <a:gd name="T3" fmla="*/ 304800 h 609600"/>
              <a:gd name="T4" fmla="*/ 762000 w 1066800"/>
              <a:gd name="T5" fmla="*/ 609600 h 609600"/>
              <a:gd name="T6" fmla="*/ 1066800 w 1066800"/>
              <a:gd name="T7" fmla="*/ 304800 h 609600"/>
              <a:gd name="T8" fmla="*/ 3 60000 65536"/>
              <a:gd name="T9" fmla="*/ 2 60000 65536"/>
              <a:gd name="T10" fmla="*/ 1 60000 65536"/>
              <a:gd name="T11" fmla="*/ 0 60000 65536"/>
              <a:gd name="T12" fmla="*/ 95250 w 1066800"/>
              <a:gd name="T13" fmla="*/ 152400 h 609600"/>
              <a:gd name="T14" fmla="*/ 914400 w 1066800"/>
              <a:gd name="T15" fmla="*/ 457200 h 609600"/>
            </a:gdLst>
            <a:ahLst/>
            <a:cxnLst>
              <a:cxn ang="T8">
                <a:pos x="T0" y="T1"/>
              </a:cxn>
              <a:cxn ang="T9">
                <a:pos x="T2" y="T3"/>
              </a:cxn>
              <a:cxn ang="T10">
                <a:pos x="T4" y="T5"/>
              </a:cxn>
              <a:cxn ang="T11">
                <a:pos x="T6" y="T7"/>
              </a:cxn>
            </a:cxnLst>
            <a:rect l="T12" t="T13" r="T14" b="T15"/>
            <a:pathLst>
              <a:path w="1066800" h="609600">
                <a:moveTo>
                  <a:pt x="0" y="152400"/>
                </a:moveTo>
                <a:lnTo>
                  <a:pt x="19050" y="152400"/>
                </a:lnTo>
                <a:lnTo>
                  <a:pt x="19050" y="457200"/>
                </a:lnTo>
                <a:lnTo>
                  <a:pt x="0" y="457200"/>
                </a:lnTo>
                <a:close/>
                <a:moveTo>
                  <a:pt x="38100" y="152400"/>
                </a:moveTo>
                <a:lnTo>
                  <a:pt x="76200" y="152400"/>
                </a:lnTo>
                <a:lnTo>
                  <a:pt x="76200" y="457200"/>
                </a:lnTo>
                <a:lnTo>
                  <a:pt x="38100" y="457200"/>
                </a:lnTo>
                <a:close/>
                <a:moveTo>
                  <a:pt x="95250" y="152400"/>
                </a:moveTo>
                <a:lnTo>
                  <a:pt x="762000" y="152400"/>
                </a:lnTo>
                <a:lnTo>
                  <a:pt x="762000" y="0"/>
                </a:lnTo>
                <a:lnTo>
                  <a:pt x="1066800" y="304800"/>
                </a:lnTo>
                <a:lnTo>
                  <a:pt x="762000" y="609600"/>
                </a:lnTo>
                <a:lnTo>
                  <a:pt x="762000" y="457200"/>
                </a:lnTo>
                <a:lnTo>
                  <a:pt x="95250" y="457200"/>
                </a:lnTo>
                <a:close/>
              </a:path>
            </a:pathLst>
          </a:custGeom>
          <a:gradFill rotWithShape="1">
            <a:gsLst>
              <a:gs pos="0">
                <a:srgbClr val="3A7CCB"/>
              </a:gs>
              <a:gs pos="20000">
                <a:srgbClr val="3C7BC7"/>
              </a:gs>
              <a:gs pos="100000">
                <a:srgbClr val="2C5D98"/>
              </a:gs>
            </a:gsLst>
            <a:lin ang="5400000"/>
          </a:gradFill>
          <a:ln w="9525">
            <a:solidFill>
              <a:srgbClr val="4A7EBB"/>
            </a:solidFill>
            <a:miter lim="800000"/>
            <a:headEnd/>
            <a:tailEnd/>
          </a:ln>
          <a:effectLst>
            <a:outerShdw dist="23000" dir="5400000" rotWithShape="0">
              <a:srgbClr val="808080">
                <a:alpha val="34999"/>
              </a:srgbClr>
            </a:outerShdw>
          </a:effectLst>
        </p:spPr>
        <p:txBody>
          <a:bodyPr anchor="ctr"/>
          <a:lstStyle/>
          <a:p>
            <a:pPr algn="ctr"/>
            <a:endParaRPr lang="en-GB">
              <a:solidFill>
                <a:srgbClr val="FFFFFF"/>
              </a:solidFill>
              <a:latin typeface="Calibri" charset="0"/>
            </a:endParaRPr>
          </a:p>
        </p:txBody>
      </p:sp>
      <p:pic>
        <p:nvPicPr>
          <p:cNvPr id="17" name="Immagine 48"/>
          <p:cNvPicPr>
            <a:picLocks noChangeAspect="1"/>
          </p:cNvPicPr>
          <p:nvPr/>
        </p:nvPicPr>
        <p:blipFill>
          <a:blip r:embed="rId4" cstate="print"/>
          <a:srcRect/>
          <a:stretch>
            <a:fillRect/>
          </a:stretch>
        </p:blipFill>
        <p:spPr bwMode="auto">
          <a:xfrm>
            <a:off x="2716138" y="2348880"/>
            <a:ext cx="2359918" cy="4078560"/>
          </a:xfrm>
          <a:prstGeom prst="rect">
            <a:avLst/>
          </a:prstGeom>
          <a:noFill/>
          <a:ln w="9525">
            <a:noFill/>
            <a:miter lim="800000"/>
            <a:headEnd/>
            <a:tailEnd/>
          </a:ln>
        </p:spPr>
      </p:pic>
      <p:sp>
        <p:nvSpPr>
          <p:cNvPr id="18" name="Freccia destra con strisce 8"/>
          <p:cNvSpPr>
            <a:spLocks noChangeArrowheads="1"/>
          </p:cNvSpPr>
          <p:nvPr/>
        </p:nvSpPr>
        <p:spPr bwMode="auto">
          <a:xfrm rot="3443733">
            <a:off x="455523" y="4199189"/>
            <a:ext cx="2412452" cy="351656"/>
          </a:xfrm>
          <a:custGeom>
            <a:avLst/>
            <a:gdLst>
              <a:gd name="T0" fmla="*/ 762000 w 1066800"/>
              <a:gd name="T1" fmla="*/ 0 h 609600"/>
              <a:gd name="T2" fmla="*/ 0 w 1066800"/>
              <a:gd name="T3" fmla="*/ 304800 h 609600"/>
              <a:gd name="T4" fmla="*/ 762000 w 1066800"/>
              <a:gd name="T5" fmla="*/ 609600 h 609600"/>
              <a:gd name="T6" fmla="*/ 1066800 w 1066800"/>
              <a:gd name="T7" fmla="*/ 304800 h 609600"/>
              <a:gd name="T8" fmla="*/ 3 60000 65536"/>
              <a:gd name="T9" fmla="*/ 2 60000 65536"/>
              <a:gd name="T10" fmla="*/ 1 60000 65536"/>
              <a:gd name="T11" fmla="*/ 0 60000 65536"/>
              <a:gd name="T12" fmla="*/ 95250 w 1066800"/>
              <a:gd name="T13" fmla="*/ 152400 h 609600"/>
              <a:gd name="T14" fmla="*/ 914400 w 1066800"/>
              <a:gd name="T15" fmla="*/ 457200 h 609600"/>
            </a:gdLst>
            <a:ahLst/>
            <a:cxnLst>
              <a:cxn ang="T8">
                <a:pos x="T0" y="T1"/>
              </a:cxn>
              <a:cxn ang="T9">
                <a:pos x="T2" y="T3"/>
              </a:cxn>
              <a:cxn ang="T10">
                <a:pos x="T4" y="T5"/>
              </a:cxn>
              <a:cxn ang="T11">
                <a:pos x="T6" y="T7"/>
              </a:cxn>
            </a:cxnLst>
            <a:rect l="T12" t="T13" r="T14" b="T15"/>
            <a:pathLst>
              <a:path w="1066800" h="609600">
                <a:moveTo>
                  <a:pt x="0" y="152400"/>
                </a:moveTo>
                <a:lnTo>
                  <a:pt x="19050" y="152400"/>
                </a:lnTo>
                <a:lnTo>
                  <a:pt x="19050" y="457200"/>
                </a:lnTo>
                <a:lnTo>
                  <a:pt x="0" y="457200"/>
                </a:lnTo>
                <a:close/>
                <a:moveTo>
                  <a:pt x="38100" y="152400"/>
                </a:moveTo>
                <a:lnTo>
                  <a:pt x="76200" y="152400"/>
                </a:lnTo>
                <a:lnTo>
                  <a:pt x="76200" y="457200"/>
                </a:lnTo>
                <a:lnTo>
                  <a:pt x="38100" y="457200"/>
                </a:lnTo>
                <a:close/>
                <a:moveTo>
                  <a:pt x="95250" y="152400"/>
                </a:moveTo>
                <a:lnTo>
                  <a:pt x="762000" y="152400"/>
                </a:lnTo>
                <a:lnTo>
                  <a:pt x="762000" y="0"/>
                </a:lnTo>
                <a:lnTo>
                  <a:pt x="1066800" y="304800"/>
                </a:lnTo>
                <a:lnTo>
                  <a:pt x="762000" y="609600"/>
                </a:lnTo>
                <a:lnTo>
                  <a:pt x="762000" y="457200"/>
                </a:lnTo>
                <a:lnTo>
                  <a:pt x="95250" y="457200"/>
                </a:lnTo>
                <a:close/>
              </a:path>
            </a:pathLst>
          </a:custGeom>
          <a:gradFill rotWithShape="1">
            <a:gsLst>
              <a:gs pos="0">
                <a:srgbClr val="3A7CCB"/>
              </a:gs>
              <a:gs pos="20000">
                <a:srgbClr val="3C7BC7"/>
              </a:gs>
              <a:gs pos="100000">
                <a:srgbClr val="2C5D98"/>
              </a:gs>
            </a:gsLst>
            <a:lin ang="5400000"/>
          </a:gradFill>
          <a:ln w="9525">
            <a:solidFill>
              <a:srgbClr val="4A7EBB"/>
            </a:solidFill>
            <a:miter lim="800000"/>
            <a:headEnd/>
            <a:tailEnd/>
          </a:ln>
          <a:effectLst>
            <a:outerShdw dist="23000" dir="5400000" rotWithShape="0">
              <a:srgbClr val="808080">
                <a:alpha val="34999"/>
              </a:srgbClr>
            </a:outerShdw>
          </a:effectLst>
        </p:spPr>
        <p:txBody>
          <a:bodyPr anchor="ctr"/>
          <a:lstStyle/>
          <a:p>
            <a:pPr algn="ctr"/>
            <a:endParaRPr lang="en-GB">
              <a:solidFill>
                <a:srgbClr val="FFFFFF"/>
              </a:solidFill>
              <a:latin typeface="Calibri" charset="0"/>
            </a:endParaRPr>
          </a:p>
        </p:txBody>
      </p:sp>
      <p:sp>
        <p:nvSpPr>
          <p:cNvPr id="20" name="TextBox 19"/>
          <p:cNvSpPr txBox="1"/>
          <p:nvPr/>
        </p:nvSpPr>
        <p:spPr>
          <a:xfrm>
            <a:off x="5292080" y="2132856"/>
            <a:ext cx="3851920" cy="1200329"/>
          </a:xfrm>
          <a:prstGeom prst="rect">
            <a:avLst/>
          </a:prstGeom>
          <a:noFill/>
          <a:ln>
            <a:solidFill>
              <a:schemeClr val="tx1"/>
            </a:solidFill>
          </a:ln>
        </p:spPr>
        <p:txBody>
          <a:bodyPr wrap="square" rtlCol="0">
            <a:spAutoFit/>
          </a:bodyPr>
          <a:lstStyle/>
          <a:p>
            <a:r>
              <a:rPr lang="en-US" dirty="0" smtClean="0"/>
              <a:t>Digital Identifiers (DIs) are the </a:t>
            </a:r>
            <a:r>
              <a:rPr lang="en-US" dirty="0" smtClean="0"/>
              <a:t>keys for </a:t>
            </a:r>
            <a:r>
              <a:rPr lang="en-US" b="1" dirty="0" smtClean="0"/>
              <a:t>accessing</a:t>
            </a:r>
            <a:r>
              <a:rPr lang="en-US" dirty="0" smtClean="0"/>
              <a:t> and </a:t>
            </a:r>
            <a:r>
              <a:rPr lang="en-US" b="1" dirty="0" smtClean="0"/>
              <a:t>managing </a:t>
            </a:r>
            <a:r>
              <a:rPr lang="en-US" dirty="0" smtClean="0"/>
              <a:t>digital information in computer-based systems</a:t>
            </a:r>
          </a:p>
        </p:txBody>
      </p:sp>
      <p:sp>
        <p:nvSpPr>
          <p:cNvPr id="22" name="Title 21"/>
          <p:cNvSpPr>
            <a:spLocks noGrp="1"/>
          </p:cNvSpPr>
          <p:nvPr>
            <p:ph type="title"/>
          </p:nvPr>
        </p:nvSpPr>
        <p:spPr/>
        <p:txBody>
          <a:bodyPr/>
          <a:lstStyle/>
          <a:p>
            <a:r>
              <a:rPr lang="en-US" sz="3200" dirty="0" smtClean="0"/>
              <a:t>Digital Identifiers (DIs</a:t>
            </a:r>
            <a:r>
              <a:rPr lang="en-US" sz="3200" dirty="0" smtClean="0"/>
              <a:t>) in a networked world</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dissolve">
                                      <p:cBhvr>
                                        <p:cTn id="7" dur="500"/>
                                        <p:tgtEl>
                                          <p:spTgt spid="1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dissolve">
                                      <p:cBhvr>
                                        <p:cTn id="10" dur="500"/>
                                        <p:tgtEl>
                                          <p:spTgt spid="18"/>
                                        </p:tgtEl>
                                      </p:cBhvr>
                                    </p:animEffect>
                                  </p:childTnLst>
                                </p:cTn>
                              </p:par>
                              <p:par>
                                <p:cTn id="11" presetID="9"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dissolve">
                                      <p:cBhvr>
                                        <p:cTn id="13" dur="500"/>
                                        <p:tgtEl>
                                          <p:spTgt spid="17"/>
                                        </p:tgtEl>
                                      </p:cBhvr>
                                    </p:animEffect>
                                  </p:childTnLst>
                                </p:cTn>
                              </p:par>
                              <p:par>
                                <p:cTn id="14" presetID="9"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dissolve">
                                      <p:cBhvr>
                                        <p:cTn id="16" dur="500"/>
                                        <p:tgtEl>
                                          <p:spTgt spid="11"/>
                                        </p:tgtEl>
                                      </p:cBhvr>
                                    </p:animEffect>
                                  </p:childTnLst>
                                </p:cTn>
                              </p:par>
                              <p:par>
                                <p:cTn id="17" presetID="9"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dissolve">
                                      <p:cBhvr>
                                        <p:cTn id="19" dur="500"/>
                                        <p:tgtEl>
                                          <p:spTgt spid="10"/>
                                        </p:tgtEl>
                                      </p:cBhvr>
                                    </p:animEffect>
                                  </p:childTnLst>
                                </p:cTn>
                              </p:par>
                              <p:par>
                                <p:cTn id="20" presetID="9" presetClass="entr" presetSubtype="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dissolve">
                                      <p:cBhvr>
                                        <p:cTn id="22" dur="500"/>
                                        <p:tgtEl>
                                          <p:spTgt spid="12"/>
                                        </p:tgtEl>
                                      </p:cBhvr>
                                    </p:animEffect>
                                  </p:childTnLst>
                                </p:cTn>
                              </p:par>
                              <p:par>
                                <p:cTn id="23" presetID="9"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dissolve">
                                      <p:cBhvr>
                                        <p:cTn id="25" dur="500"/>
                                        <p:tgtEl>
                                          <p:spTgt spid="14"/>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dissolve">
                                      <p:cBhvr>
                                        <p:cTn id="2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2586</TotalTime>
  <Words>1024</Words>
  <Application>Microsoft Office PowerPoint</Application>
  <PresentationFormat>On-screen Show (4:3)</PresentationFormat>
  <Paragraphs>161</Paragraphs>
  <Slides>22</Slides>
  <Notes>6</Notes>
  <HiddenSlides>0</HiddenSlides>
  <MMClips>0</MMClips>
  <ScaleCrop>false</ScaleCrop>
  <HeadingPairs>
    <vt:vector size="4" baseType="variant">
      <vt:variant>
        <vt:lpstr>Theme</vt:lpstr>
      </vt:variant>
      <vt:variant>
        <vt:i4>2</vt:i4>
      </vt:variant>
      <vt:variant>
        <vt:lpstr>Slide Titles</vt:lpstr>
      </vt:variant>
      <vt:variant>
        <vt:i4>22</vt:i4>
      </vt:variant>
    </vt:vector>
  </HeadingPairs>
  <TitlesOfParts>
    <vt:vector size="24" baseType="lpstr">
      <vt:lpstr>Office Theme</vt:lpstr>
      <vt:lpstr>1_Office Theme</vt:lpstr>
      <vt:lpstr>Digital Object Identifiers and Unique Authors Identifiers to enable services for data quality assessment, provenance, access</vt:lpstr>
      <vt:lpstr>Objectives of the study</vt:lpstr>
      <vt:lpstr>The context</vt:lpstr>
      <vt:lpstr>Identifiers: a tool for creating value</vt:lpstr>
      <vt:lpstr>Slide 5</vt:lpstr>
      <vt:lpstr>Slide 6</vt:lpstr>
      <vt:lpstr>The problem of digital identifiers in scientific data e-infrastructure</vt:lpstr>
      <vt:lpstr>Data deluge and e-Science </vt:lpstr>
      <vt:lpstr>Digital Identifiers (DIs) in a networked world</vt:lpstr>
      <vt:lpstr>A multi-dimensional challenge</vt:lpstr>
      <vt:lpstr>Where are we today?</vt:lpstr>
      <vt:lpstr>A snapshot of the current situation</vt:lpstr>
      <vt:lpstr>Adoption of systems for Digital Objects</vt:lpstr>
      <vt:lpstr>Adoption of systems for Authors</vt:lpstr>
      <vt:lpstr>SWOT analysis</vt:lpstr>
      <vt:lpstr>Slide 16</vt:lpstr>
      <vt:lpstr>Slide 17</vt:lpstr>
      <vt:lpstr>Slide 18</vt:lpstr>
      <vt:lpstr>Slide 19</vt:lpstr>
      <vt:lpstr>Slide 20</vt:lpstr>
      <vt:lpstr>Slide 21</vt:lpstr>
      <vt:lpstr>Conclusions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Digital Object Identifiers and Unique Authors Identifiers to enable services for data quality assessment, provenance, access</dc:title>
  <dc:creator>Paolo Bouquet</dc:creator>
  <cp:lastModifiedBy>Paolo Bouquet</cp:lastModifiedBy>
  <cp:revision>256</cp:revision>
  <dcterms:created xsi:type="dcterms:W3CDTF">2011-09-20T12:23:10Z</dcterms:created>
  <dcterms:modified xsi:type="dcterms:W3CDTF">2011-09-22T06:08:25Z</dcterms:modified>
</cp:coreProperties>
</file>