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16" r:id="rId2"/>
    <p:sldId id="258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833" autoAdjust="0"/>
    <p:restoredTop sz="62924" autoAdjust="0"/>
  </p:normalViewPr>
  <p:slideViewPr>
    <p:cSldViewPr snapToGrid="0" snapToObjects="1">
      <p:cViewPr varScale="1">
        <p:scale>
          <a:sx n="56" d="100"/>
          <a:sy n="56" d="100"/>
        </p:scale>
        <p:origin x="-24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0B685-E82A-B540-A797-CA06916A3B57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F14EE-A94A-D146-9FE4-CDAAFFF44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4EE-A94A-D146-9FE4-CDAAFFF440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6251-9FAB-424D-A657-C9D932712A5E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925C-97E7-3640-A6C8-30FC76F0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1617"/>
            <a:ext cx="9144000" cy="82602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Towards</a:t>
            </a:r>
            <a:r>
              <a:rPr lang="en-US" sz="2800" dirty="0" smtClean="0">
                <a:latin typeface="Arial"/>
                <a:cs typeface="Arial"/>
              </a:rPr>
              <a:t> a </a:t>
            </a:r>
            <a:r>
              <a:rPr lang="en-US" sz="2800" b="1" dirty="0" smtClean="0">
                <a:latin typeface="Arial"/>
                <a:cs typeface="Arial"/>
              </a:rPr>
              <a:t>Data Access Interoperability</a:t>
            </a:r>
            <a:r>
              <a:rPr lang="en-US" sz="2800" dirty="0" smtClean="0">
                <a:latin typeface="Arial"/>
                <a:cs typeface="Arial"/>
              </a:rPr>
              <a:t> Task Force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Panel Discussion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521793"/>
            <a:ext cx="9144000" cy="82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9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-Infrastructure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Concertation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Meeting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Lyon, 22-23 September 2011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the Panel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core question is how to go achieving interoperability in the realm of Data Access.</a:t>
            </a:r>
          </a:p>
          <a:p>
            <a:pPr lvl="1"/>
            <a:r>
              <a:rPr lang="en-US" dirty="0" smtClean="0"/>
              <a:t>Technical aspects:</a:t>
            </a:r>
          </a:p>
          <a:p>
            <a:pPr lvl="2"/>
            <a:r>
              <a:rPr lang="en-US" dirty="0" smtClean="0"/>
              <a:t>Problem scope? (e.g. access to data versus understanding data)</a:t>
            </a:r>
          </a:p>
          <a:p>
            <a:pPr lvl="2"/>
            <a:r>
              <a:rPr lang="en-US" dirty="0" smtClean="0"/>
              <a:t>Technical priorities? </a:t>
            </a:r>
          </a:p>
          <a:p>
            <a:pPr lvl="2"/>
            <a:r>
              <a:rPr lang="en-US" dirty="0" smtClean="0"/>
              <a:t>Reference technologies and frameworks?</a:t>
            </a:r>
          </a:p>
          <a:p>
            <a:pPr lvl="1"/>
            <a:r>
              <a:rPr lang="en-US" dirty="0" smtClean="0"/>
              <a:t>Organizational aspects:</a:t>
            </a:r>
          </a:p>
          <a:p>
            <a:pPr lvl="2"/>
            <a:r>
              <a:rPr lang="en-US" dirty="0" smtClean="0"/>
              <a:t>Which vehicle is best suited for to achieve the goal?</a:t>
            </a:r>
          </a:p>
          <a:p>
            <a:pPr lvl="2"/>
            <a:r>
              <a:rPr lang="en-US" dirty="0" smtClean="0"/>
              <a:t>Who needs to be included?</a:t>
            </a:r>
          </a:p>
          <a:p>
            <a:pPr lvl="2"/>
            <a:r>
              <a:rPr lang="en-US" dirty="0" smtClean="0"/>
              <a:t>Governance aspects?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discussion?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Vision </a:t>
            </a:r>
            <a:r>
              <a:rPr lang="en-US" dirty="0" smtClean="0"/>
              <a:t>in the report from the High Level Expert Group on Scientific Data “</a:t>
            </a:r>
            <a:r>
              <a:rPr lang="en-US" i="1" dirty="0" smtClean="0"/>
              <a:t>Riding the Wave: How Europe can gain from the raising tide of scientific data</a:t>
            </a:r>
            <a:r>
              <a:rPr lang="en-US" dirty="0" smtClean="0"/>
              <a:t>” (October 2010):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Collaborative Data Infrastructure that (among others) makes access to data seamless across the borders of projects, disciplines, regions, countries, continents.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discussion?</a:t>
            </a:r>
            <a:endParaRPr lang="en-US" dirty="0"/>
          </a:p>
        </p:txBody>
      </p:sp>
      <p:pic>
        <p:nvPicPr>
          <p:cNvPr id="6" name="Picture Placeholder 4" descr="EU Report 2010_charts2 copy.jpg"/>
          <p:cNvPicPr>
            <a:picLocks noChangeAspect="1"/>
          </p:cNvPicPr>
          <p:nvPr/>
        </p:nvPicPr>
        <p:blipFill>
          <a:blip r:embed="rId3"/>
          <a:srcRect l="-499" t="53744" r="1203" b="46"/>
          <a:stretch>
            <a:fillRect/>
          </a:stretch>
        </p:blipFill>
        <p:spPr>
          <a:xfrm>
            <a:off x="954088" y="1467033"/>
            <a:ext cx="7078662" cy="4908368"/>
          </a:xfrm>
          <a:prstGeom prst="rect">
            <a:avLst/>
          </a:prstGeom>
          <a:noFill/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discussion?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Reality</a:t>
            </a:r>
            <a:r>
              <a:rPr lang="en-US" dirty="0" smtClean="0"/>
              <a:t> of the EC Call for Proposal “</a:t>
            </a:r>
            <a:r>
              <a:rPr lang="en-US" i="1" dirty="0" smtClean="0"/>
              <a:t>INFRA-2011-1.2.2 Data infrastructures for </a:t>
            </a:r>
            <a:r>
              <a:rPr lang="en-US" i="1" dirty="0" err="1" smtClean="0"/>
              <a:t>e</a:t>
            </a:r>
            <a:r>
              <a:rPr lang="en-US" i="1" dirty="0" smtClean="0"/>
              <a:t>-Science</a:t>
            </a:r>
            <a:r>
              <a:rPr lang="en-US" dirty="0" smtClean="0"/>
              <a:t>” (June 2010 - February 2011):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vast majority of the proposed (and funded) projects were tackling data infrastructure challenges in a vertical, discipline-specific niche, and very few had a cross-discipline or cross-community focus.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discussion?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Question</a:t>
            </a:r>
            <a:r>
              <a:rPr lang="en-US" dirty="0" smtClean="0"/>
              <a:t>: Given this (understandable) reality to deal with data infrastructure matters in a discipline-specific manner, how can we go about achieving interoperability across disciplines, projects, regions, continents?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smtClean="0"/>
              <a:t>is in </a:t>
            </a:r>
            <a:r>
              <a:rPr lang="en-US" dirty="0" smtClean="0"/>
              <a:t>response to this question that ideas started to float regarding the creation of a platform that would support working towards data access interoperability: </a:t>
            </a:r>
            <a:r>
              <a:rPr lang="en-US" b="1" dirty="0" smtClean="0"/>
              <a:t>Data Access Interoperability Task Force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the Panel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core question is how to go achieving interoperability in the realm of Data Access.</a:t>
            </a:r>
          </a:p>
          <a:p>
            <a:pPr lvl="1"/>
            <a:r>
              <a:rPr lang="en-US" dirty="0" smtClean="0"/>
              <a:t>Technical aspects:</a:t>
            </a:r>
          </a:p>
          <a:p>
            <a:pPr lvl="2"/>
            <a:r>
              <a:rPr lang="en-US" dirty="0" smtClean="0"/>
              <a:t>Problem scope? (e.g. access to data versus understanding data)</a:t>
            </a:r>
          </a:p>
          <a:p>
            <a:pPr lvl="2"/>
            <a:r>
              <a:rPr lang="en-US" dirty="0" smtClean="0"/>
              <a:t>Technical priorities? </a:t>
            </a:r>
          </a:p>
          <a:p>
            <a:pPr lvl="2"/>
            <a:r>
              <a:rPr lang="en-US" dirty="0" smtClean="0"/>
              <a:t>Reference technologies and frameworks?</a:t>
            </a:r>
          </a:p>
          <a:p>
            <a:pPr lvl="1"/>
            <a:r>
              <a:rPr lang="en-US" dirty="0" smtClean="0"/>
              <a:t>Organizational aspects:</a:t>
            </a:r>
          </a:p>
          <a:p>
            <a:pPr lvl="2"/>
            <a:r>
              <a:rPr lang="en-US" dirty="0" smtClean="0"/>
              <a:t>Which vehicle is best suited for to achieve the goal?</a:t>
            </a:r>
          </a:p>
          <a:p>
            <a:pPr lvl="2"/>
            <a:r>
              <a:rPr lang="en-US" dirty="0" smtClean="0"/>
              <a:t>Who needs to be included?</a:t>
            </a:r>
          </a:p>
          <a:p>
            <a:pPr lvl="2"/>
            <a:r>
              <a:rPr lang="en-US" dirty="0" smtClean="0"/>
              <a:t>Governance aspects?</a:t>
            </a:r>
          </a:p>
          <a:p>
            <a:pPr lvl="2"/>
            <a:r>
              <a:rPr lang="en-US" dirty="0" smtClean="0"/>
              <a:t>How can funding bodies help?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 make progress towards achieving data infrastructure interoperability: Motivation, Scope, Priorities, Reference Architectures, Technical priorities, Governance, etc.</a:t>
            </a:r>
          </a:p>
          <a:p>
            <a:pPr lvl="1"/>
            <a:r>
              <a:rPr lang="en-US" sz="3200" dirty="0" err="1" smtClean="0"/>
              <a:t>Daan</a:t>
            </a:r>
            <a:r>
              <a:rPr lang="en-US" sz="3200" dirty="0" smtClean="0"/>
              <a:t> </a:t>
            </a:r>
            <a:r>
              <a:rPr lang="en-US" sz="3200" dirty="0" err="1" smtClean="0"/>
              <a:t>Broeder</a:t>
            </a:r>
            <a:endParaRPr lang="en-US" sz="3200" dirty="0" smtClean="0"/>
          </a:p>
          <a:p>
            <a:pPr lvl="1"/>
            <a:r>
              <a:rPr lang="en-US" sz="3200" dirty="0" smtClean="0"/>
              <a:t>Donatella </a:t>
            </a:r>
            <a:r>
              <a:rPr lang="en-US" sz="3200" dirty="0" err="1" smtClean="0"/>
              <a:t>Castelli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reflection by each panel member on:</a:t>
            </a:r>
          </a:p>
          <a:p>
            <a:pPr lvl="1"/>
            <a:r>
              <a:rPr lang="en-US" dirty="0" smtClean="0"/>
              <a:t>The overall need to achieve data infrastructure interoperability</a:t>
            </a:r>
          </a:p>
          <a:p>
            <a:pPr lvl="1"/>
            <a:r>
              <a:rPr lang="en-US" dirty="0" smtClean="0"/>
              <a:t> The perspectives on the matter provided by the presenters</a:t>
            </a:r>
          </a:p>
          <a:p>
            <a:pPr lvl="1"/>
            <a:r>
              <a:rPr lang="en-US" dirty="0" smtClean="0"/>
              <a:t>The panelists' personal perspective on the matter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Discussion: First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Treloar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Giaretta</a:t>
            </a:r>
            <a:endParaRPr lang="en-US" dirty="0" smtClean="0"/>
          </a:p>
          <a:p>
            <a:r>
              <a:rPr lang="en-US" dirty="0" err="1" smtClean="0"/>
              <a:t>Eloy</a:t>
            </a:r>
            <a:r>
              <a:rPr lang="en-US" dirty="0" smtClean="0"/>
              <a:t> Rodriguez</a:t>
            </a:r>
          </a:p>
          <a:p>
            <a:r>
              <a:rPr lang="en-US" dirty="0" smtClean="0"/>
              <a:t>Matthew </a:t>
            </a:r>
            <a:r>
              <a:rPr lang="en-US" dirty="0" err="1" smtClean="0"/>
              <a:t>Dovey</a:t>
            </a:r>
            <a:endParaRPr lang="en-US" dirty="0" smtClean="0"/>
          </a:p>
          <a:p>
            <a:r>
              <a:rPr lang="en-US" dirty="0" smtClean="0"/>
              <a:t>Tor Bloch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401</Words>
  <Application>Microsoft Office PowerPoint</Application>
  <PresentationFormat>On-screen Show (4:3)</PresentationFormat>
  <Paragraphs>61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Towards a Data Access Interoperability Task Force  Panel Discussion</vt:lpstr>
      <vt:lpstr>Why this discussion?</vt:lpstr>
      <vt:lpstr>Why this discussion?</vt:lpstr>
      <vt:lpstr>Why this discussion?</vt:lpstr>
      <vt:lpstr>Why this discussion?</vt:lpstr>
      <vt:lpstr>Scoping the Panel Discussion</vt:lpstr>
      <vt:lpstr>Setting the Stage</vt:lpstr>
      <vt:lpstr>Panel Discussion</vt:lpstr>
      <vt:lpstr>Panel Discussion: First Reactions</vt:lpstr>
      <vt:lpstr>Scoping the Panel Discussion</vt:lpstr>
    </vt:vector>
  </TitlesOfParts>
  <Company>Los Alamos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ftuser</dc:creator>
  <cp:lastModifiedBy>Catherine</cp:lastModifiedBy>
  <cp:revision>104</cp:revision>
  <cp:lastPrinted>2011-06-30T05:40:38Z</cp:lastPrinted>
  <dcterms:created xsi:type="dcterms:W3CDTF">2011-09-22T08:26:41Z</dcterms:created>
  <dcterms:modified xsi:type="dcterms:W3CDTF">2011-09-23T12:12:32Z</dcterms:modified>
</cp:coreProperties>
</file>