
<file path=[Content_Types].xml><?xml version="1.0" encoding="utf-8"?>
<Types xmlns="http://schemas.openxmlformats.org/package/2006/content-types">
  <Override PartName="/ppt/slides/slide14.xml" ContentType="application/vnd.openxmlformats-officedocument.presentationml.slide+xml"/>
  <Override PartName="/ppt/slideMasters/slideMaster2.xml" ContentType="application/vnd.openxmlformats-officedocument.presentationml.slideMaster+xml"/>
  <Default Extension="xml" ContentType="application/xml"/>
  <Override PartName="/ppt/tableStyles.xml" ContentType="application/vnd.openxmlformats-officedocument.presentationml.tableStyles+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1.xml" ContentType="application/vnd.openxmlformats-officedocument.presentationml.slide+xml"/>
  <Override PartName="/ppt/slideLayouts/slideLayout25.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Layouts/slideLayout32.xml" ContentType="application/vnd.openxmlformats-officedocument.presentationml.slideLayout+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0.xml" ContentType="application/vnd.openxmlformats-officedocument.presentationml.slide+xml"/>
  <Override PartName="/ppt/slideLayouts/slideLayout24.xml" ContentType="application/vnd.openxmlformats-officedocument.presentationml.slideLayout+xml"/>
  <Default Extension="emf" ContentType="image/x-emf"/>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Layouts/slideLayout31.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5.xml" ContentType="application/vnd.openxmlformats-officedocument.presentationml.notesSlide+xml"/>
  <Override PartName="/ppt/slideLayouts/slideLayout30.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29.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27.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Masters/slideMaster3.xml" ContentType="application/vnd.openxmlformats-officedocument.presentationml.slideMaster+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26.xml" ContentType="application/vnd.openxmlformats-officedocument.presentationml.slideLayout+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 id="2147483672" r:id="rId2"/>
    <p:sldMasterId id="2147483684" r:id="rId3"/>
  </p:sldMasterIdLst>
  <p:notesMasterIdLst>
    <p:notesMasterId r:id="rId27"/>
  </p:notesMasterIdLst>
  <p:handoutMasterIdLst>
    <p:handoutMasterId r:id="rId28"/>
  </p:handoutMasterIdLst>
  <p:sldIdLst>
    <p:sldId id="256" r:id="rId4"/>
    <p:sldId id="285" r:id="rId5"/>
    <p:sldId id="277" r:id="rId6"/>
    <p:sldId id="280" r:id="rId7"/>
    <p:sldId id="283" r:id="rId8"/>
    <p:sldId id="286" r:id="rId9"/>
    <p:sldId id="287" r:id="rId10"/>
    <p:sldId id="284" r:id="rId11"/>
    <p:sldId id="267" r:id="rId12"/>
    <p:sldId id="282" r:id="rId13"/>
    <p:sldId id="258" r:id="rId14"/>
    <p:sldId id="269" r:id="rId15"/>
    <p:sldId id="281" r:id="rId16"/>
    <p:sldId id="261" r:id="rId17"/>
    <p:sldId id="263" r:id="rId18"/>
    <p:sldId id="276" r:id="rId19"/>
    <p:sldId id="265" r:id="rId20"/>
    <p:sldId id="272" r:id="rId21"/>
    <p:sldId id="273" r:id="rId22"/>
    <p:sldId id="274" r:id="rId23"/>
    <p:sldId id="275" r:id="rId24"/>
    <p:sldId id="270" r:id="rId25"/>
    <p:sldId id="27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5510" autoAdjust="0"/>
  </p:normalViewPr>
  <p:slideViewPr>
    <p:cSldViewPr snapToGrid="0" snapToObjects="1">
      <p:cViewPr varScale="1">
        <p:scale>
          <a:sx n="49" d="100"/>
          <a:sy n="49" d="100"/>
        </p:scale>
        <p:origin x="-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FD9235-1279-9243-ADF1-23A0BDA17E34}" type="datetimeFigureOut">
              <a:rPr lang="en-US" smtClean="0"/>
              <a:pPr/>
              <a:t>9/22/11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A2449D-2BA9-B345-B2EC-ADB9B2852D1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3569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F2658-DEAC-F04D-9096-1A383CAE9147}" type="datetimeFigureOut">
              <a:rPr lang="en-US" smtClean="0"/>
              <a:pPr/>
              <a:t>9/22/11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6AEEE3-AA40-B84D-AB15-E7424F3CF059}"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2749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 or platform</a:t>
            </a:r>
          </a:p>
          <a:p>
            <a:r>
              <a:rPr lang="en-US" sz="1200" kern="1200" dirty="0" smtClean="0">
                <a:solidFill>
                  <a:schemeClr val="tx1"/>
                </a:solidFill>
                <a:latin typeface="+mn-lt"/>
                <a:ea typeface="+mn-ea"/>
                <a:cs typeface="+mn-cs"/>
              </a:rPr>
              <a:t>European Commission DG INFSO</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524308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Sensors, analysis, simulations, the web itself.</a:t>
            </a:r>
            <a:r>
              <a:rPr lang="en-US" baseline="0" dirty="0" smtClean="0"/>
              <a:t> If all the data is worthwhile to manage long-term is not an easy matter to decide.</a:t>
            </a:r>
          </a:p>
          <a:p>
            <a:r>
              <a:rPr lang="en-US" baseline="0" dirty="0" smtClean="0"/>
              <a:t>New research context might mean different place of storage different user community etc.</a:t>
            </a:r>
          </a:p>
          <a:p>
            <a:r>
              <a:rPr lang="en-US" baseline="0" dirty="0" smtClean="0"/>
              <a:t>Not an exhaustive list.</a:t>
            </a:r>
          </a:p>
          <a:p>
            <a:r>
              <a:rPr lang="en-US" baseline="0" dirty="0" smtClean="0"/>
              <a:t>Fragmentation often caused by urgent needs of limited scope that somehow persist and become an installed base</a:t>
            </a:r>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932709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Challenge is </a:t>
            </a:r>
          </a:p>
          <a:p>
            <a:r>
              <a:rPr lang="en-US" dirty="0" smtClean="0"/>
              <a:t>This can</a:t>
            </a:r>
            <a:r>
              <a:rPr lang="en-US" baseline="0" dirty="0" smtClean="0"/>
              <a:t> be a long term process of discussions between the different communities.</a:t>
            </a:r>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0527052"/>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Primitives or atomic entities</a:t>
            </a:r>
          </a:p>
          <a:p>
            <a:r>
              <a:rPr lang="en-US" dirty="0" smtClean="0"/>
              <a:t>Some</a:t>
            </a:r>
            <a:r>
              <a:rPr lang="en-US" baseline="0" dirty="0" smtClean="0"/>
              <a:t> community solutions would have to be adapted.</a:t>
            </a:r>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924936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continuity</a:t>
            </a:r>
          </a:p>
          <a:p>
            <a:pPr lvl="0"/>
            <a:r>
              <a:rPr lang="en-US" dirty="0" smtClean="0"/>
              <a:t>summarizing the state of discussions</a:t>
            </a:r>
          </a:p>
          <a:p>
            <a:pPr lvl="0"/>
            <a:r>
              <a:rPr lang="en-US" dirty="0" smtClean="0"/>
              <a:t>initiating topics for the discussions to come to convergence (based on rough consensus ass defined by IETF)</a:t>
            </a:r>
          </a:p>
          <a:p>
            <a:pPr lvl="0"/>
            <a:r>
              <a:rPr lang="en-US" dirty="0" smtClean="0"/>
              <a:t>starting special working groups on selected topics combining theoretical discussions and practical testing work</a:t>
            </a:r>
          </a:p>
          <a:p>
            <a:r>
              <a:rPr lang="en-US" dirty="0" smtClean="0"/>
              <a:t>But DAITF scope is more heterogeneous: </a:t>
            </a:r>
          </a:p>
          <a:p>
            <a:pPr lvl="1"/>
            <a:r>
              <a:rPr lang="en-US" dirty="0" smtClean="0"/>
              <a:t>disciplines with their own view on managing data, </a:t>
            </a:r>
          </a:p>
          <a:p>
            <a:pPr lvl="1"/>
            <a:r>
              <a:rPr lang="en-US" dirty="0" smtClean="0"/>
              <a:t>organizations (research, government,…) that want results and efficiency</a:t>
            </a:r>
          </a:p>
          <a:p>
            <a:pPr lvl="1"/>
            <a:r>
              <a:rPr lang="en-US" dirty="0" smtClean="0"/>
              <a:t>global initiatives with a focus (standardization, preservation, ...)</a:t>
            </a:r>
          </a:p>
          <a:p>
            <a:pPr lvl="1"/>
            <a:r>
              <a:rPr lang="en-US" dirty="0" smtClean="0"/>
              <a:t>Software solution developers and vendors</a:t>
            </a:r>
          </a:p>
          <a:p>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6239307"/>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continuity</a:t>
            </a:r>
          </a:p>
          <a:p>
            <a:pPr lvl="0"/>
            <a:r>
              <a:rPr lang="en-US" dirty="0" smtClean="0"/>
              <a:t>summarizing the state of discussions</a:t>
            </a:r>
          </a:p>
          <a:p>
            <a:pPr lvl="0"/>
            <a:r>
              <a:rPr lang="en-US" dirty="0" smtClean="0"/>
              <a:t>initiating topics for the discussions to come to convergence (based on rough consensus ass defined by IETF)</a:t>
            </a:r>
          </a:p>
          <a:p>
            <a:pPr lvl="0"/>
            <a:r>
              <a:rPr lang="en-US" dirty="0" smtClean="0"/>
              <a:t>starting special working groups on selected topics combining theoretical discussions and practical testing work</a:t>
            </a:r>
          </a:p>
          <a:p>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6239307"/>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025174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policy framework covering legal ethical aspects A thing often forgotten</a:t>
            </a:r>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33539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OpenAIRE</a:t>
            </a:r>
            <a:r>
              <a:rPr lang="en-US" dirty="0" smtClean="0"/>
              <a:t> contacts: Donatella </a:t>
            </a:r>
            <a:r>
              <a:rPr lang="en-US" dirty="0" err="1" smtClean="0"/>
              <a:t>Castelli</a:t>
            </a:r>
            <a:r>
              <a:rPr lang="en-US" dirty="0" smtClean="0"/>
              <a:t>,</a:t>
            </a:r>
            <a:r>
              <a:rPr lang="en-US" baseline="0" dirty="0" smtClean="0"/>
              <a:t> </a:t>
            </a:r>
            <a:r>
              <a:rPr lang="en-US" dirty="0" smtClean="0"/>
              <a:t>Paolo </a:t>
            </a:r>
            <a:r>
              <a:rPr lang="en-US" dirty="0" err="1" smtClean="0"/>
              <a:t>Manghi</a:t>
            </a:r>
            <a:r>
              <a:rPr lang="en-US" dirty="0" smtClean="0"/>
              <a:t>,</a:t>
            </a:r>
            <a:r>
              <a:rPr lang="en-US" baseline="0" dirty="0" smtClean="0"/>
              <a:t> </a:t>
            </a:r>
            <a:r>
              <a:rPr lang="en-US" dirty="0" err="1" smtClean="0"/>
              <a:t>Yannis</a:t>
            </a:r>
            <a:r>
              <a:rPr lang="en-US" dirty="0" smtClean="0"/>
              <a:t> Ioannidis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After first</a:t>
            </a:r>
            <a:r>
              <a:rPr lang="en-US" baseline="0" dirty="0" smtClean="0"/>
              <a:t> having propose a  much more eager agenda the last proposal is now.</a:t>
            </a:r>
            <a:endParaRPr lang="en-US" dirty="0" smtClean="0"/>
          </a:p>
          <a:p>
            <a:endParaRPr lang="en-US" dirty="0"/>
          </a:p>
        </p:txBody>
      </p:sp>
      <p:sp>
        <p:nvSpPr>
          <p:cNvPr id="4" name="Slide Number Placeholder 3"/>
          <p:cNvSpPr>
            <a:spLocks noGrp="1"/>
          </p:cNvSpPr>
          <p:nvPr>
            <p:ph type="sldNum" sz="quarter" idx="10"/>
          </p:nvPr>
        </p:nvSpPr>
        <p:spPr/>
        <p:txBody>
          <a:bodyPr/>
          <a:lstStyle/>
          <a:p>
            <a:fld id="{4D6AEEE3-AA40-B84D-AB15-E7424F3CF059}"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3106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31640" y="38610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62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733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8352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5FC14B5-93C5-F247-9D66-9986A7F4F789}"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5E7AC58-D393-C241-9226-CB3DF56BF5DA}"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7401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2DACB35-132D-C844-B1E2-4D8D74E66169}"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45BC593-AA5A-1C45-8893-862D671A7F15}"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0606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893C55E-8906-CF40-9C74-5C6DC8A13075}"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7EABEB6-7907-0843-9EAE-104A7B4E4BCD}"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4102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4B8A3E5-C86E-D64E-AFFA-176584EED390}" type="datetimeFigureOut">
              <a:rPr lang="en-US"/>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29FF726-4A39-0C44-B059-054AE23C9B22}"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2097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A9381B4-9293-3548-A5AB-7BB1F7E3B539}" type="datetimeFigureOut">
              <a:rPr lang="en-US"/>
              <a:pPr/>
              <a:t>9/22/11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02F0EC2-1BEB-744D-A2DC-21A2C97F7778}"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5052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B1D23BB-ADA7-5841-9428-7A2001FE2E8F}" type="datetimeFigureOut">
              <a:rPr lang="en-US"/>
              <a:pPr/>
              <a:t>9/22/11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1646B7-91C3-2E47-8484-F7EE15C913E6}"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5527536"/>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B543EB8-4DCE-0548-89F6-B975A0762329}" type="datetimeFigureOut">
              <a:rPr lang="en-US"/>
              <a:pPr/>
              <a:t>9/22/11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FD3B6A8-4973-9744-9BFB-592ABE2ABB30}"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9434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28165E-2931-384B-BEEA-48B377F0B3B9}" type="datetimeFigureOut">
              <a:rPr lang="en-US"/>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B700D96-AB92-894B-A485-9917EDA46E15}"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2010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911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62D209B-E783-CC41-AE07-A149664F480D}" type="datetimeFigureOut">
              <a:rPr lang="en-US"/>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7A684B-AEF9-D244-971A-858DB0C3DA64}"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6295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C5FA129-BDC4-F544-9E25-8049F234A6D9}"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C55C795-76A5-B44D-A6BB-0EB697BA1F6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4234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5633838-7A85-A849-9E86-9FE7FD61132D}"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DFA38C-D0CA-D74A-9445-3A36049240A0}"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3447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5FC14B5-93C5-F247-9D66-9986A7F4F789}"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5E7AC58-D393-C241-9226-CB3DF56BF5DA}"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7401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2DACB35-132D-C844-B1E2-4D8D74E66169}"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45BC593-AA5A-1C45-8893-862D671A7F15}"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30606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893C55E-8906-CF40-9C74-5C6DC8A13075}"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7EABEB6-7907-0843-9EAE-104A7B4E4BCD}"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4102444"/>
      </p:ext>
    </p:extLst>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4B8A3E5-C86E-D64E-AFFA-176584EED390}" type="datetimeFigureOut">
              <a:rPr lang="en-US"/>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29FF726-4A39-0C44-B059-054AE23C9B22}"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2097557"/>
      </p:ext>
    </p:extLst>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A9381B4-9293-3548-A5AB-7BB1F7E3B539}" type="datetimeFigureOut">
              <a:rPr lang="en-US"/>
              <a:pPr/>
              <a:t>9/22/11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02F0EC2-1BEB-744D-A2DC-21A2C97F7778}"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5052949"/>
      </p:ext>
    </p:extLst>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B1D23BB-ADA7-5841-9428-7A2001FE2E8F}" type="datetimeFigureOut">
              <a:rPr lang="en-US"/>
              <a:pPr/>
              <a:t>9/22/11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41646B7-91C3-2E47-8484-F7EE15C913E6}"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5527536"/>
      </p:ext>
    </p:extLst>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B543EB8-4DCE-0548-89F6-B975A0762329}" type="datetimeFigureOut">
              <a:rPr lang="en-US"/>
              <a:pPr/>
              <a:t>9/22/11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FD3B6A8-4973-9744-9BFB-592ABE2ABB30}"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943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6263191"/>
      </p:ext>
    </p:extLst>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28165E-2931-384B-BEEA-48B377F0B3B9}" type="datetimeFigureOut">
              <a:rPr lang="en-US"/>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B700D96-AB92-894B-A485-9917EDA46E15}"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20102727"/>
      </p:ext>
    </p:extLst>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62D209B-E783-CC41-AE07-A149664F480D}" type="datetimeFigureOut">
              <a:rPr lang="en-US"/>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7A684B-AEF9-D244-971A-858DB0C3DA64}"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6295096"/>
      </p:ext>
    </p:extLst>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C5FA129-BDC4-F544-9E25-8049F234A6D9}"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C55C795-76A5-B44D-A6BB-0EB697BA1F6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4234636"/>
      </p:ext>
    </p:extLst>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5633838-7A85-A849-9E86-9FE7FD61132D}" type="datetimeFigureOut">
              <a:rPr lang="en-US"/>
              <a:pPr/>
              <a:t>9/22/11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DFA38C-D0CA-D74A-9445-3A36049240A0}"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344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329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084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628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378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388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0ED1DBA-5A60-8643-9EFB-5E9EC7F47551}" type="datetimeFigureOut">
              <a:rPr lang="en-US" smtClean="0"/>
              <a:pPr/>
              <a:t>9/22/11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ea typeface="+mn-ea"/>
                <a:cs typeface="+mn-cs"/>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AFE3572-CB38-6E4D-8166-04B68F39585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50764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ctr" anchorCtr="0" compatLnSpc="1">
            <a:prstTxWarp prst="textNoShape">
              <a:avLst/>
            </a:prstTxWarp>
          </a:bodyPr>
          <a:lstStyle/>
          <a:p>
            <a:pPr lvl="0"/>
            <a:r>
              <a:rPr lang="nl-NL"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ctr" anchorCtr="0" compatLnSpc="1">
            <a:prstTxWarp prst="textNoShape">
              <a:avLst/>
            </a:prstTxWarp>
          </a:bodyPr>
          <a:lstStyle/>
          <a:p>
            <a:pPr lvl="0"/>
            <a:r>
              <a:rPr lang="nl-NL" smtClean="0"/>
              <a:t>Click to edit Master title style</a:t>
            </a:r>
            <a:endParaRPr 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pic>
        <p:nvPicPr>
          <p:cNvPr id="2052" name="Picture 6" descr="map-europa.jpg"/>
          <p:cNvPicPr>
            <a:picLocks noChangeAspect="1"/>
          </p:cNvPicPr>
          <p:nvPr/>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000875" y="4857750"/>
            <a:ext cx="2016125" cy="1905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2053" name="Picture 7" descr="eudat-logo.jpg"/>
          <p:cNvPicPr>
            <a:picLocks noChangeAspect="1"/>
          </p:cNvPicPr>
          <p:nvPr/>
        </p:nvPicPr>
        <p:blipFill>
          <a:blip r:embed="rId1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14313" y="6215063"/>
            <a:ext cx="685800" cy="5016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ctr" anchorCtr="0" compatLnSpc="1">
            <a:prstTxWarp prst="textNoShape">
              <a:avLst/>
            </a:prstTxWarp>
          </a:bodyPr>
          <a:lstStyle/>
          <a:p>
            <a:pPr lvl="0"/>
            <a:r>
              <a:rPr lang="nl-NL" smtClean="0"/>
              <a:t>Click to edit Master title style</a:t>
            </a:r>
            <a:endParaRPr 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pic>
        <p:nvPicPr>
          <p:cNvPr id="2052" name="Picture 6" descr="map-europa.jpg"/>
          <p:cNvPicPr>
            <a:picLocks noChangeAspect="1"/>
          </p:cNvPicPr>
          <p:nvPr/>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000875" y="4857750"/>
            <a:ext cx="2016125" cy="1905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2053" name="Picture 7" descr="eudat-logo.jpg"/>
          <p:cNvPicPr>
            <a:picLocks noChangeAspect="1"/>
          </p:cNvPicPr>
          <p:nvPr/>
        </p:nvPicPr>
        <p:blipFill>
          <a:blip r:embed="rId1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14313" y="6215063"/>
            <a:ext cx="685800" cy="5016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DAITF</a:t>
            </a:r>
            <a:br>
              <a:rPr lang="en-US" dirty="0" smtClean="0"/>
            </a:br>
            <a:r>
              <a:rPr lang="en-US" sz="2200" dirty="0" smtClean="0"/>
              <a:t>Data </a:t>
            </a:r>
            <a:r>
              <a:rPr lang="en-US" sz="2200" dirty="0"/>
              <a:t>Access and Interoperability Task </a:t>
            </a:r>
            <a:r>
              <a:rPr lang="en-US" sz="2200" dirty="0" smtClean="0"/>
              <a:t>Force</a:t>
            </a:r>
            <a:r>
              <a:rPr lang="en-US" dirty="0" smtClean="0"/>
              <a:t/>
            </a:r>
            <a:br>
              <a:rPr lang="en-US" dirty="0" smtClean="0"/>
            </a:br>
            <a:r>
              <a:rPr lang="en-US" dirty="0" smtClean="0"/>
              <a:t>DAITF Preparation Group</a:t>
            </a:r>
            <a:br>
              <a:rPr lang="en-US" dirty="0" smtClean="0"/>
            </a:br>
            <a:r>
              <a:rPr lang="en-US" dirty="0" smtClean="0"/>
              <a:t>status report </a:t>
            </a:r>
            <a:endParaRPr lang="en-US" dirty="0"/>
          </a:p>
        </p:txBody>
      </p:sp>
      <p:sp>
        <p:nvSpPr>
          <p:cNvPr id="3" name="Subtitle 2"/>
          <p:cNvSpPr>
            <a:spLocks noGrp="1"/>
          </p:cNvSpPr>
          <p:nvPr>
            <p:ph type="subTitle" idx="1"/>
          </p:nvPr>
        </p:nvSpPr>
        <p:spPr>
          <a:xfrm>
            <a:off x="880936" y="4206576"/>
            <a:ext cx="7379268" cy="1752600"/>
          </a:xfrm>
        </p:spPr>
        <p:txBody>
          <a:bodyPr/>
          <a:lstStyle/>
          <a:p>
            <a:endParaRPr lang="en-US" dirty="0" smtClean="0"/>
          </a:p>
          <a:p>
            <a:r>
              <a:rPr lang="en-US" dirty="0" smtClean="0"/>
              <a:t>Daan Broeder</a:t>
            </a:r>
          </a:p>
          <a:p>
            <a:r>
              <a:rPr lang="en-US" dirty="0" smtClean="0"/>
              <a:t>EUDAT / TLA - MPI for Psycholinguistics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1578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3198"/>
            <a:ext cx="8229600" cy="1143000"/>
          </a:xfrm>
        </p:spPr>
        <p:txBody>
          <a:bodyPr/>
          <a:lstStyle/>
          <a:p>
            <a:r>
              <a:rPr lang="en-US" dirty="0" smtClean="0"/>
              <a:t>Scientific workflow</a:t>
            </a:r>
            <a:endParaRPr lang="en-US" dirty="0"/>
          </a:p>
        </p:txBody>
      </p:sp>
      <p:sp>
        <p:nvSpPr>
          <p:cNvPr id="55" name="Content Placeholder 54"/>
          <p:cNvSpPr>
            <a:spLocks noGrp="1"/>
          </p:cNvSpPr>
          <p:nvPr>
            <p:ph idx="1"/>
          </p:nvPr>
        </p:nvSpPr>
        <p:spPr>
          <a:xfrm>
            <a:off x="457200" y="4510634"/>
            <a:ext cx="8229600" cy="1672739"/>
          </a:xfrm>
        </p:spPr>
        <p:txBody>
          <a:bodyPr>
            <a:normAutofit fontScale="85000" lnSpcReduction="10000"/>
          </a:bodyPr>
          <a:lstStyle/>
          <a:p>
            <a:r>
              <a:rPr lang="en-US" dirty="0" smtClean="0"/>
              <a:t>This is an essential use case that such an ‘abstract architecture’ should support</a:t>
            </a:r>
          </a:p>
          <a:p>
            <a:r>
              <a:rPr lang="en-US" dirty="0" smtClean="0"/>
              <a:t>Also where cooperation of projects as EUDAT and </a:t>
            </a:r>
            <a:r>
              <a:rPr lang="en-US" dirty="0" err="1" smtClean="0"/>
              <a:t>OpenAIRE</a:t>
            </a:r>
            <a:r>
              <a:rPr lang="en-US" dirty="0" smtClean="0"/>
              <a:t>(plus) will become most visible and needed</a:t>
            </a:r>
            <a:endParaRPr lang="en-US" dirty="0"/>
          </a:p>
        </p:txBody>
      </p:sp>
      <p:grpSp>
        <p:nvGrpSpPr>
          <p:cNvPr id="20" name="Canvas 145"/>
          <p:cNvGrpSpPr/>
          <p:nvPr/>
        </p:nvGrpSpPr>
        <p:grpSpPr>
          <a:xfrm>
            <a:off x="1679191" y="1118807"/>
            <a:ext cx="5704840" cy="3557905"/>
            <a:chOff x="0" y="0"/>
            <a:chExt cx="5704840" cy="3557905"/>
          </a:xfrm>
        </p:grpSpPr>
        <p:sp>
          <p:nvSpPr>
            <p:cNvPr id="21" name="Rectangle 20"/>
            <p:cNvSpPr/>
            <p:nvPr/>
          </p:nvSpPr>
          <p:spPr>
            <a:xfrm>
              <a:off x="0" y="0"/>
              <a:ext cx="5704840" cy="3557905"/>
            </a:xfrm>
            <a:prstGeom prst="rect">
              <a:avLst/>
            </a:prstGeom>
          </p:spPr>
        </p:sp>
        <p:sp>
          <p:nvSpPr>
            <p:cNvPr id="22" name="TextBox 21"/>
            <p:cNvSpPr txBox="1">
              <a:spLocks noChangeArrowheads="1"/>
            </p:cNvSpPr>
            <p:nvPr/>
          </p:nvSpPr>
          <p:spPr bwMode="auto">
            <a:xfrm>
              <a:off x="1028700" y="1740023"/>
              <a:ext cx="879421" cy="363854"/>
            </a:xfrm>
            <a:prstGeom prst="rect">
              <a:avLst/>
            </a:prstGeom>
            <a:noFill/>
            <a:ln w="9525">
              <a:noFill/>
              <a:miter lim="800000"/>
              <a:headEnd/>
              <a:tailEnd/>
            </a:ln>
          </p:spPr>
          <p:txBody>
            <a:bodyPr wrap="square">
              <a:spAutoFit/>
            </a:bodyPr>
            <a:lstStyle/>
            <a:p>
              <a:pPr algn="ctr" fontAlgn="base">
                <a:spcAft>
                  <a:spcPts val="0"/>
                </a:spcAft>
              </a:pPr>
              <a:r>
                <a:rPr lang="en-US" sz="900" kern="1200">
                  <a:solidFill>
                    <a:srgbClr val="000000"/>
                  </a:solidFill>
                  <a:effectLst/>
                  <a:latin typeface="Arial"/>
                  <a:ea typeface="ＭＳ 明朝"/>
                </a:rPr>
                <a:t>analysis</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ＭＳ 明朝"/>
                </a:rPr>
                <a:t>enrichment</a:t>
              </a:r>
              <a:endParaRPr lang="en-US" sz="1200">
                <a:effectLst/>
                <a:latin typeface="Times New Roman"/>
                <a:ea typeface="ＭＳ 明朝"/>
              </a:endParaRPr>
            </a:p>
          </p:txBody>
        </p:sp>
        <p:sp>
          <p:nvSpPr>
            <p:cNvPr id="23" name="Frame 22"/>
            <p:cNvSpPr/>
            <p:nvPr/>
          </p:nvSpPr>
          <p:spPr>
            <a:xfrm>
              <a:off x="1085353" y="2182648"/>
              <a:ext cx="2702718" cy="718274"/>
            </a:xfrm>
            <a:prstGeom prst="frame">
              <a:avLst>
                <a:gd name="adj1" fmla="val 4089"/>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24" name="Frame 23"/>
            <p:cNvSpPr/>
            <p:nvPr/>
          </p:nvSpPr>
          <p:spPr>
            <a:xfrm>
              <a:off x="1085353" y="2187127"/>
              <a:ext cx="688067" cy="718275"/>
            </a:xfrm>
            <a:prstGeom prst="frame">
              <a:avLst>
                <a:gd name="adj1" fmla="val 4089"/>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25" name="Isosceles Triangle 24"/>
            <p:cNvSpPr/>
            <p:nvPr/>
          </p:nvSpPr>
          <p:spPr>
            <a:xfrm>
              <a:off x="1666010" y="2467969"/>
              <a:ext cx="194672" cy="167821"/>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26" name="Isosceles Triangle 25"/>
            <p:cNvSpPr/>
            <p:nvPr/>
          </p:nvSpPr>
          <p:spPr>
            <a:xfrm rot="5400000">
              <a:off x="904106" y="2808065"/>
              <a:ext cx="194672" cy="167821"/>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27" name="TextBox 26"/>
            <p:cNvSpPr txBox="1">
              <a:spLocks noChangeArrowheads="1"/>
            </p:cNvSpPr>
            <p:nvPr/>
          </p:nvSpPr>
          <p:spPr bwMode="auto">
            <a:xfrm>
              <a:off x="105630" y="2725215"/>
              <a:ext cx="853439" cy="363854"/>
            </a:xfrm>
            <a:prstGeom prst="rect">
              <a:avLst/>
            </a:prstGeom>
            <a:noFill/>
            <a:ln w="9525">
              <a:noFill/>
              <a:miter lim="800000"/>
              <a:headEnd/>
              <a:tailEnd/>
            </a:ln>
          </p:spPr>
          <p:txBody>
            <a:bodyPr wrap="none">
              <a:spAutoFit/>
            </a:bodyPr>
            <a:lstStyle/>
            <a:p>
              <a:pPr algn="ctr" fontAlgn="base">
                <a:spcAft>
                  <a:spcPts val="0"/>
                </a:spcAft>
              </a:pPr>
              <a:r>
                <a:rPr lang="en-US" sz="900" kern="1200">
                  <a:solidFill>
                    <a:srgbClr val="000000"/>
                  </a:solidFill>
                  <a:effectLst/>
                  <a:latin typeface="Arial"/>
                  <a:ea typeface="ＭＳ 明朝"/>
                </a:rPr>
                <a:t>raw data and</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ＭＳ 明朝"/>
                </a:rPr>
                <a:t>descriptions</a:t>
              </a:r>
              <a:endParaRPr lang="en-US" sz="1200">
                <a:effectLst/>
                <a:latin typeface="Times New Roman"/>
                <a:ea typeface="ＭＳ 明朝"/>
              </a:endParaRPr>
            </a:p>
          </p:txBody>
        </p:sp>
        <p:sp>
          <p:nvSpPr>
            <p:cNvPr id="28" name="TextBox 27"/>
            <p:cNvSpPr txBox="1">
              <a:spLocks noChangeArrowheads="1"/>
            </p:cNvSpPr>
            <p:nvPr/>
          </p:nvSpPr>
          <p:spPr bwMode="auto">
            <a:xfrm>
              <a:off x="1885168" y="2970763"/>
              <a:ext cx="821689" cy="363854"/>
            </a:xfrm>
            <a:prstGeom prst="rect">
              <a:avLst/>
            </a:prstGeom>
            <a:noFill/>
            <a:ln w="9525">
              <a:noFill/>
              <a:miter lim="800000"/>
              <a:headEnd/>
              <a:tailEnd/>
            </a:ln>
          </p:spPr>
          <p:txBody>
            <a:bodyPr wrap="none">
              <a:spAutoFit/>
            </a:bodyPr>
            <a:lstStyle/>
            <a:p>
              <a:pPr algn="ctr" fontAlgn="base">
                <a:spcAft>
                  <a:spcPts val="0"/>
                </a:spcAft>
              </a:pPr>
              <a:r>
                <a:rPr lang="en-US" sz="900" kern="1200">
                  <a:solidFill>
                    <a:srgbClr val="000000"/>
                  </a:solidFill>
                  <a:effectLst/>
                  <a:latin typeface="Arial"/>
                  <a:ea typeface="ＭＳ 明朝"/>
                </a:rPr>
                <a:t>registration</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ＭＳ 明朝"/>
                </a:rPr>
                <a:t>preservation</a:t>
              </a:r>
              <a:endParaRPr lang="en-US" sz="1200">
                <a:effectLst/>
                <a:latin typeface="Times New Roman"/>
                <a:ea typeface="ＭＳ 明朝"/>
              </a:endParaRPr>
            </a:p>
          </p:txBody>
        </p:sp>
        <p:sp>
          <p:nvSpPr>
            <p:cNvPr id="29" name="TextBox 28"/>
            <p:cNvSpPr txBox="1">
              <a:spLocks noChangeArrowheads="1"/>
            </p:cNvSpPr>
            <p:nvPr/>
          </p:nvSpPr>
          <p:spPr bwMode="auto">
            <a:xfrm>
              <a:off x="3867494" y="2384454"/>
              <a:ext cx="739139" cy="363854"/>
            </a:xfrm>
            <a:prstGeom prst="rect">
              <a:avLst/>
            </a:prstGeom>
            <a:noFill/>
            <a:ln w="9525">
              <a:noFill/>
              <a:miter lim="800000"/>
              <a:headEnd/>
              <a:tailEnd/>
            </a:ln>
          </p:spPr>
          <p:txBody>
            <a:bodyPr wrap="none">
              <a:spAutoFit/>
            </a:bodyPr>
            <a:lstStyle/>
            <a:p>
              <a:pPr algn="ctr" fontAlgn="base">
                <a:spcAft>
                  <a:spcPts val="0"/>
                </a:spcAft>
              </a:pPr>
              <a:r>
                <a:rPr lang="en-US" sz="900" kern="1200">
                  <a:solidFill>
                    <a:srgbClr val="000000"/>
                  </a:solidFill>
                  <a:effectLst/>
                  <a:latin typeface="Arial"/>
                  <a:ea typeface="ＭＳ 明朝"/>
                </a:rPr>
                <a:t>citable</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ＭＳ 明朝"/>
                </a:rPr>
                <a:t>publication</a:t>
              </a:r>
              <a:endParaRPr lang="en-US" sz="1200">
                <a:effectLst/>
                <a:latin typeface="Times New Roman"/>
                <a:ea typeface="ＭＳ 明朝"/>
              </a:endParaRPr>
            </a:p>
          </p:txBody>
        </p:sp>
        <p:sp>
          <p:nvSpPr>
            <p:cNvPr id="30" name="Rectangle 29"/>
            <p:cNvSpPr/>
            <p:nvPr/>
          </p:nvSpPr>
          <p:spPr>
            <a:xfrm>
              <a:off x="1789767" y="2141928"/>
              <a:ext cx="2104757" cy="32273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31" name="Frame 30"/>
            <p:cNvSpPr/>
            <p:nvPr/>
          </p:nvSpPr>
          <p:spPr>
            <a:xfrm>
              <a:off x="1085353" y="2187127"/>
              <a:ext cx="1658072" cy="718275"/>
            </a:xfrm>
            <a:prstGeom prst="frame">
              <a:avLst>
                <a:gd name="adj1" fmla="val 4089"/>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32" name="Isosceles Triangle 31"/>
            <p:cNvSpPr/>
            <p:nvPr/>
          </p:nvSpPr>
          <p:spPr>
            <a:xfrm>
              <a:off x="2639376" y="2467969"/>
              <a:ext cx="194672" cy="167821"/>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33" name="TextBox 32"/>
            <p:cNvSpPr txBox="1">
              <a:spLocks noChangeArrowheads="1"/>
            </p:cNvSpPr>
            <p:nvPr/>
          </p:nvSpPr>
          <p:spPr bwMode="auto">
            <a:xfrm>
              <a:off x="1789231" y="2367416"/>
              <a:ext cx="707389" cy="363854"/>
            </a:xfrm>
            <a:prstGeom prst="rect">
              <a:avLst/>
            </a:prstGeom>
            <a:noFill/>
            <a:ln w="9525">
              <a:noFill/>
              <a:miter lim="800000"/>
              <a:headEnd/>
              <a:tailEnd/>
            </a:ln>
          </p:spPr>
          <p:txBody>
            <a:bodyPr wrap="none">
              <a:spAutoFit/>
            </a:bodyPr>
            <a:lstStyle/>
            <a:p>
              <a:pPr algn="ctr" fontAlgn="base">
                <a:spcAft>
                  <a:spcPts val="0"/>
                </a:spcAft>
              </a:pPr>
              <a:r>
                <a:rPr lang="en-US" sz="900" kern="1200">
                  <a:solidFill>
                    <a:srgbClr val="000000"/>
                  </a:solidFill>
                  <a:effectLst/>
                  <a:latin typeface="Arial"/>
                  <a:ea typeface="ＭＳ 明朝"/>
                </a:rPr>
                <a:t>temporary</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ＭＳ 明朝"/>
                </a:rPr>
                <a:t>data</a:t>
              </a:r>
              <a:endParaRPr lang="en-US" sz="1200">
                <a:effectLst/>
                <a:latin typeface="Times New Roman"/>
                <a:ea typeface="ＭＳ 明朝"/>
              </a:endParaRPr>
            </a:p>
          </p:txBody>
        </p:sp>
        <p:sp>
          <p:nvSpPr>
            <p:cNvPr id="34" name="Frame 33"/>
            <p:cNvSpPr/>
            <p:nvPr/>
          </p:nvSpPr>
          <p:spPr>
            <a:xfrm>
              <a:off x="1085353" y="2182648"/>
              <a:ext cx="2702718" cy="718274"/>
            </a:xfrm>
            <a:prstGeom prst="frame">
              <a:avLst>
                <a:gd name="adj1" fmla="val 4089"/>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35" name="Isosceles Triangle 34"/>
            <p:cNvSpPr/>
            <p:nvPr/>
          </p:nvSpPr>
          <p:spPr>
            <a:xfrm>
              <a:off x="3686590" y="2467969"/>
              <a:ext cx="194673" cy="167821"/>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36" name="Isosceles Triangle 35"/>
            <p:cNvSpPr/>
            <p:nvPr/>
          </p:nvSpPr>
          <p:spPr>
            <a:xfrm rot="5400000">
              <a:off x="2187970" y="2812654"/>
              <a:ext cx="194672" cy="167821"/>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sp>
          <p:nvSpPr>
            <p:cNvPr id="37" name="Isosceles Triangle 36"/>
            <p:cNvSpPr/>
            <p:nvPr/>
          </p:nvSpPr>
          <p:spPr>
            <a:xfrm rot="16200000" flipH="1">
              <a:off x="1342116" y="2103216"/>
              <a:ext cx="194673" cy="167822"/>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Times New Roman"/>
              </a:endParaRPr>
            </a:p>
          </p:txBody>
        </p:sp>
        <p:grpSp>
          <p:nvGrpSpPr>
            <p:cNvPr id="38" name="Group 37"/>
            <p:cNvGrpSpPr/>
            <p:nvPr/>
          </p:nvGrpSpPr>
          <p:grpSpPr>
            <a:xfrm>
              <a:off x="161887" y="75177"/>
              <a:ext cx="4600613" cy="1613498"/>
              <a:chOff x="380962" y="1732527"/>
              <a:chExt cx="4600613" cy="1613498"/>
            </a:xfrm>
          </p:grpSpPr>
          <p:sp>
            <p:nvSpPr>
              <p:cNvPr id="42" name="Frame 41"/>
              <p:cNvSpPr/>
              <p:nvPr/>
            </p:nvSpPr>
            <p:spPr>
              <a:xfrm>
                <a:off x="1387770" y="2194220"/>
                <a:ext cx="2701925" cy="718185"/>
              </a:xfrm>
              <a:prstGeom prst="frame">
                <a:avLst>
                  <a:gd name="adj1" fmla="val 4089"/>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sp>
            <p:nvSpPr>
              <p:cNvPr id="43" name="Frame 42"/>
              <p:cNvSpPr/>
              <p:nvPr/>
            </p:nvSpPr>
            <p:spPr>
              <a:xfrm>
                <a:off x="1387770" y="2198665"/>
                <a:ext cx="687705" cy="718185"/>
              </a:xfrm>
              <a:prstGeom prst="frame">
                <a:avLst>
                  <a:gd name="adj1" fmla="val 4089"/>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sp>
            <p:nvSpPr>
              <p:cNvPr id="44" name="Isosceles Triangle 43"/>
              <p:cNvSpPr/>
              <p:nvPr/>
            </p:nvSpPr>
            <p:spPr>
              <a:xfrm>
                <a:off x="1959270" y="2479335"/>
                <a:ext cx="194310" cy="167640"/>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sp>
            <p:nvSpPr>
              <p:cNvPr id="45" name="Isosceles Triangle 44"/>
              <p:cNvSpPr/>
              <p:nvPr/>
            </p:nvSpPr>
            <p:spPr>
              <a:xfrm rot="5400000">
                <a:off x="1206795" y="2809535"/>
                <a:ext cx="194310" cy="167640"/>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sp>
            <p:nvSpPr>
              <p:cNvPr id="46" name="TextBox 45"/>
              <p:cNvSpPr txBox="1">
                <a:spLocks noChangeArrowheads="1"/>
              </p:cNvSpPr>
              <p:nvPr/>
            </p:nvSpPr>
            <p:spPr bwMode="auto">
              <a:xfrm>
                <a:off x="380962" y="2736434"/>
                <a:ext cx="868044" cy="363854"/>
              </a:xfrm>
              <a:prstGeom prst="rect">
                <a:avLst/>
              </a:prstGeom>
              <a:noFill/>
              <a:ln w="9525">
                <a:noFill/>
                <a:miter lim="800000"/>
                <a:headEnd/>
                <a:tailEnd/>
              </a:ln>
            </p:spPr>
            <p:txBody>
              <a:bodyPr wrap="square">
                <a:spAutoFit/>
              </a:bodyPr>
              <a:lstStyle/>
              <a:p>
                <a:pPr algn="ctr" fontAlgn="base">
                  <a:spcAft>
                    <a:spcPts val="0"/>
                  </a:spcAft>
                </a:pPr>
                <a:r>
                  <a:rPr lang="en-US" sz="900" kern="1200">
                    <a:solidFill>
                      <a:srgbClr val="000000"/>
                    </a:solidFill>
                    <a:effectLst/>
                    <a:latin typeface="Arial"/>
                    <a:ea typeface="Times New Roman"/>
                  </a:rPr>
                  <a:t>raw data and</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Times New Roman"/>
                  </a:rPr>
                  <a:t>descriptions</a:t>
                </a:r>
                <a:endParaRPr lang="en-US" sz="1200">
                  <a:effectLst/>
                  <a:latin typeface="Times New Roman"/>
                  <a:ea typeface="ＭＳ 明朝"/>
                </a:endParaRPr>
              </a:p>
            </p:txBody>
          </p:sp>
          <p:sp>
            <p:nvSpPr>
              <p:cNvPr id="47" name="TextBox 46"/>
              <p:cNvSpPr txBox="1">
                <a:spLocks noChangeArrowheads="1"/>
              </p:cNvSpPr>
              <p:nvPr/>
            </p:nvSpPr>
            <p:spPr bwMode="auto">
              <a:xfrm>
                <a:off x="2187434" y="2982171"/>
                <a:ext cx="955674" cy="363854"/>
              </a:xfrm>
              <a:prstGeom prst="rect">
                <a:avLst/>
              </a:prstGeom>
              <a:noFill/>
              <a:ln w="9525">
                <a:noFill/>
                <a:miter lim="800000"/>
                <a:headEnd/>
                <a:tailEnd/>
              </a:ln>
            </p:spPr>
            <p:txBody>
              <a:bodyPr wrap="square">
                <a:spAutoFit/>
              </a:bodyPr>
              <a:lstStyle/>
              <a:p>
                <a:pPr algn="ctr" fontAlgn="base">
                  <a:spcAft>
                    <a:spcPts val="0"/>
                  </a:spcAft>
                </a:pPr>
                <a:r>
                  <a:rPr lang="en-US" sz="900" kern="1200">
                    <a:solidFill>
                      <a:srgbClr val="000000"/>
                    </a:solidFill>
                    <a:effectLst/>
                    <a:latin typeface="Arial"/>
                    <a:ea typeface="Times New Roman"/>
                  </a:rPr>
                  <a:t>registration</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Times New Roman"/>
                  </a:rPr>
                  <a:t>preservation</a:t>
                </a:r>
                <a:endParaRPr lang="en-US" sz="1200">
                  <a:effectLst/>
                  <a:latin typeface="Times New Roman"/>
                  <a:ea typeface="ＭＳ 明朝"/>
                </a:endParaRPr>
              </a:p>
            </p:txBody>
          </p:sp>
          <p:sp>
            <p:nvSpPr>
              <p:cNvPr id="48" name="TextBox 47"/>
              <p:cNvSpPr txBox="1">
                <a:spLocks noChangeArrowheads="1"/>
              </p:cNvSpPr>
              <p:nvPr/>
            </p:nvSpPr>
            <p:spPr bwMode="auto">
              <a:xfrm>
                <a:off x="4169289" y="2396117"/>
                <a:ext cx="812286" cy="366133"/>
              </a:xfrm>
              <a:prstGeom prst="rect">
                <a:avLst/>
              </a:prstGeom>
              <a:noFill/>
              <a:ln w="9525">
                <a:noFill/>
                <a:miter lim="800000"/>
                <a:headEnd/>
                <a:tailEnd/>
              </a:ln>
            </p:spPr>
            <p:txBody>
              <a:bodyPr wrap="square">
                <a:spAutoFit/>
              </a:bodyPr>
              <a:lstStyle/>
              <a:p>
                <a:pPr algn="ctr" fontAlgn="base">
                  <a:spcAft>
                    <a:spcPts val="0"/>
                  </a:spcAft>
                </a:pPr>
                <a:r>
                  <a:rPr lang="en-US" sz="900" kern="1200">
                    <a:solidFill>
                      <a:srgbClr val="000000"/>
                    </a:solidFill>
                    <a:effectLst/>
                    <a:latin typeface="Arial"/>
                    <a:ea typeface="Times New Roman"/>
                  </a:rPr>
                  <a:t>citable</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Times New Roman"/>
                  </a:rPr>
                  <a:t>publication</a:t>
                </a:r>
                <a:endParaRPr lang="en-US" sz="1200">
                  <a:effectLst/>
                  <a:latin typeface="Times New Roman"/>
                  <a:ea typeface="ＭＳ 明朝"/>
                </a:endParaRPr>
              </a:p>
            </p:txBody>
          </p:sp>
          <p:sp>
            <p:nvSpPr>
              <p:cNvPr id="49" name="TextBox 48"/>
              <p:cNvSpPr txBox="1">
                <a:spLocks noChangeArrowheads="1"/>
              </p:cNvSpPr>
              <p:nvPr/>
            </p:nvSpPr>
            <p:spPr bwMode="auto">
              <a:xfrm>
                <a:off x="1276350" y="1732527"/>
                <a:ext cx="989973" cy="363854"/>
              </a:xfrm>
              <a:prstGeom prst="rect">
                <a:avLst/>
              </a:prstGeom>
              <a:noFill/>
              <a:ln w="9525">
                <a:noFill/>
                <a:miter lim="800000"/>
                <a:headEnd/>
                <a:tailEnd/>
              </a:ln>
            </p:spPr>
            <p:txBody>
              <a:bodyPr wrap="square">
                <a:spAutoFit/>
              </a:bodyPr>
              <a:lstStyle/>
              <a:p>
                <a:pPr algn="ctr" fontAlgn="base">
                  <a:spcAft>
                    <a:spcPts val="0"/>
                  </a:spcAft>
                </a:pPr>
                <a:r>
                  <a:rPr lang="en-US" sz="900" kern="1200">
                    <a:solidFill>
                      <a:srgbClr val="000000"/>
                    </a:solidFill>
                    <a:effectLst/>
                    <a:latin typeface="Arial"/>
                    <a:ea typeface="Times New Roman"/>
                  </a:rPr>
                  <a:t>analysis</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Times New Roman"/>
                  </a:rPr>
                  <a:t>enrichment</a:t>
                </a:r>
                <a:endParaRPr lang="en-US" sz="1200">
                  <a:effectLst/>
                  <a:latin typeface="Times New Roman"/>
                  <a:ea typeface="ＭＳ 明朝"/>
                </a:endParaRPr>
              </a:p>
            </p:txBody>
          </p:sp>
          <p:sp>
            <p:nvSpPr>
              <p:cNvPr id="50" name="Rectangle 49"/>
              <p:cNvSpPr/>
              <p:nvPr/>
            </p:nvSpPr>
            <p:spPr>
              <a:xfrm>
                <a:off x="2092620" y="2153580"/>
                <a:ext cx="2104390" cy="32258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sp>
            <p:nvSpPr>
              <p:cNvPr id="51" name="TextBox 50"/>
              <p:cNvSpPr txBox="1">
                <a:spLocks noChangeArrowheads="1"/>
              </p:cNvSpPr>
              <p:nvPr/>
            </p:nvSpPr>
            <p:spPr bwMode="auto">
              <a:xfrm>
                <a:off x="2015367" y="2378940"/>
                <a:ext cx="822959" cy="363854"/>
              </a:xfrm>
              <a:prstGeom prst="rect">
                <a:avLst/>
              </a:prstGeom>
              <a:noFill/>
              <a:ln w="9525">
                <a:noFill/>
                <a:miter lim="800000"/>
                <a:headEnd/>
                <a:tailEnd/>
              </a:ln>
            </p:spPr>
            <p:txBody>
              <a:bodyPr wrap="square">
                <a:spAutoFit/>
              </a:bodyPr>
              <a:lstStyle/>
              <a:p>
                <a:pPr algn="ctr" fontAlgn="base">
                  <a:spcAft>
                    <a:spcPts val="0"/>
                  </a:spcAft>
                </a:pPr>
                <a:r>
                  <a:rPr lang="en-US" sz="900" kern="1200" dirty="0">
                    <a:solidFill>
                      <a:srgbClr val="000000"/>
                    </a:solidFill>
                    <a:effectLst/>
                    <a:latin typeface="Arial"/>
                    <a:ea typeface="Times New Roman"/>
                  </a:rPr>
                  <a:t>temporary</a:t>
                </a:r>
                <a:endParaRPr lang="en-US" sz="1200" dirty="0">
                  <a:effectLst/>
                  <a:latin typeface="Times New Roman"/>
                  <a:ea typeface="ＭＳ 明朝"/>
                </a:endParaRPr>
              </a:p>
              <a:p>
                <a:pPr algn="ctr" fontAlgn="base">
                  <a:spcAft>
                    <a:spcPts val="0"/>
                  </a:spcAft>
                </a:pPr>
                <a:r>
                  <a:rPr lang="en-US" sz="900" kern="1200" dirty="0">
                    <a:solidFill>
                      <a:srgbClr val="000000"/>
                    </a:solidFill>
                    <a:effectLst/>
                    <a:latin typeface="Arial"/>
                    <a:ea typeface="Times New Roman"/>
                  </a:rPr>
                  <a:t>data</a:t>
                </a:r>
                <a:endParaRPr lang="en-US" sz="1200" dirty="0">
                  <a:effectLst/>
                  <a:latin typeface="Times New Roman"/>
                  <a:ea typeface="ＭＳ 明朝"/>
                </a:endParaRPr>
              </a:p>
            </p:txBody>
          </p:sp>
          <p:sp>
            <p:nvSpPr>
              <p:cNvPr id="52" name="Isosceles Triangle 51"/>
              <p:cNvSpPr/>
              <p:nvPr/>
            </p:nvSpPr>
            <p:spPr>
              <a:xfrm>
                <a:off x="3979205" y="2469810"/>
                <a:ext cx="194310" cy="167640"/>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sp>
            <p:nvSpPr>
              <p:cNvPr id="53" name="Isosceles Triangle 52"/>
              <p:cNvSpPr/>
              <p:nvPr/>
            </p:nvSpPr>
            <p:spPr>
              <a:xfrm rot="5400000">
                <a:off x="2490765" y="2814615"/>
                <a:ext cx="194310" cy="167640"/>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sp>
            <p:nvSpPr>
              <p:cNvPr id="54" name="Isosceles Triangle 53"/>
              <p:cNvSpPr/>
              <p:nvPr/>
            </p:nvSpPr>
            <p:spPr>
              <a:xfrm rot="16200000" flipH="1">
                <a:off x="1644945" y="2124370"/>
                <a:ext cx="194310" cy="167640"/>
              </a:xfrm>
              <a:prstGeom prst="triangle">
                <a:avLst/>
              </a:prstGeom>
            </p:spPr>
            <p:style>
              <a:lnRef idx="1">
                <a:schemeClr val="accent1"/>
              </a:lnRef>
              <a:fillRef idx="3">
                <a:schemeClr val="accent1"/>
              </a:fillRef>
              <a:effectRef idx="2">
                <a:schemeClr val="accent1"/>
              </a:effectRef>
              <a:fontRef idx="minor">
                <a:schemeClr val="lt1"/>
              </a:fontRef>
            </p:style>
            <p:txBody>
              <a:bodyPr anchor="ctr"/>
              <a:lstStyle/>
              <a:p>
                <a:pPr>
                  <a:spcAft>
                    <a:spcPts val="0"/>
                  </a:spcAft>
                </a:pPr>
                <a:r>
                  <a:rPr lang="en-US" sz="900">
                    <a:effectLst/>
                    <a:latin typeface="Arial"/>
                    <a:ea typeface="Times New Roman"/>
                  </a:rPr>
                  <a:t> </a:t>
                </a:r>
                <a:endParaRPr lang="en-US" sz="1200">
                  <a:effectLst/>
                  <a:latin typeface="Times New Roman"/>
                  <a:ea typeface="ＭＳ 明朝"/>
                </a:endParaRPr>
              </a:p>
            </p:txBody>
          </p:sp>
        </p:grpSp>
        <p:sp>
          <p:nvSpPr>
            <p:cNvPr id="39" name="TextBox 38"/>
            <p:cNvSpPr txBox="1">
              <a:spLocks noChangeArrowheads="1"/>
            </p:cNvSpPr>
            <p:nvPr/>
          </p:nvSpPr>
          <p:spPr bwMode="auto">
            <a:xfrm>
              <a:off x="2989871" y="103800"/>
              <a:ext cx="1781809" cy="247014"/>
            </a:xfrm>
            <a:prstGeom prst="rect">
              <a:avLst/>
            </a:prstGeom>
            <a:noFill/>
            <a:ln w="9525">
              <a:noFill/>
              <a:miter lim="800000"/>
              <a:headEnd/>
              <a:tailEnd/>
            </a:ln>
          </p:spPr>
          <p:txBody>
            <a:bodyPr wrap="square">
              <a:spAutoFit/>
            </a:bodyPr>
            <a:lstStyle/>
            <a:p>
              <a:pPr algn="ctr" fontAlgn="base">
                <a:spcAft>
                  <a:spcPts val="0"/>
                </a:spcAft>
              </a:pPr>
              <a:r>
                <a:rPr lang="en-US" sz="1000" b="1">
                  <a:effectLst/>
                  <a:latin typeface="Arial"/>
                  <a:ea typeface="ＭＳ 明朝"/>
                </a:rPr>
                <a:t>traditional workflow</a:t>
              </a:r>
              <a:endParaRPr lang="en-US" sz="1200">
                <a:effectLst/>
                <a:latin typeface="Times New Roman"/>
                <a:ea typeface="ＭＳ 明朝"/>
              </a:endParaRPr>
            </a:p>
          </p:txBody>
        </p:sp>
        <p:sp>
          <p:nvSpPr>
            <p:cNvPr id="40" name="TextBox 39"/>
            <p:cNvSpPr txBox="1">
              <a:spLocks noChangeArrowheads="1"/>
            </p:cNvSpPr>
            <p:nvPr/>
          </p:nvSpPr>
          <p:spPr bwMode="auto">
            <a:xfrm>
              <a:off x="3151800" y="1761150"/>
              <a:ext cx="1781175" cy="246380"/>
            </a:xfrm>
            <a:prstGeom prst="rect">
              <a:avLst/>
            </a:prstGeom>
            <a:noFill/>
            <a:ln w="9525">
              <a:noFill/>
              <a:miter lim="800000"/>
              <a:headEnd/>
              <a:tailEnd/>
            </a:ln>
          </p:spPr>
          <p:txBody>
            <a:bodyPr wrap="square">
              <a:spAutoFit/>
            </a:bodyPr>
            <a:lstStyle/>
            <a:p>
              <a:pPr algn="ctr" fontAlgn="base">
                <a:spcAft>
                  <a:spcPts val="0"/>
                </a:spcAft>
              </a:pPr>
              <a:r>
                <a:rPr lang="en-US" sz="1000" b="1">
                  <a:effectLst/>
                  <a:latin typeface="Arial"/>
                  <a:ea typeface="Times New Roman"/>
                </a:rPr>
                <a:t>eScience workflow</a:t>
              </a:r>
              <a:endParaRPr lang="en-US" sz="1200">
                <a:effectLst/>
                <a:latin typeface="Times New Roman"/>
                <a:ea typeface="ＭＳ 明朝"/>
              </a:endParaRPr>
            </a:p>
          </p:txBody>
        </p:sp>
        <p:sp>
          <p:nvSpPr>
            <p:cNvPr id="41" name="TextBox 40"/>
            <p:cNvSpPr txBox="1">
              <a:spLocks noChangeArrowheads="1"/>
            </p:cNvSpPr>
            <p:nvPr/>
          </p:nvSpPr>
          <p:spPr bwMode="auto">
            <a:xfrm>
              <a:off x="2768601" y="2300741"/>
              <a:ext cx="643889" cy="495299"/>
            </a:xfrm>
            <a:prstGeom prst="rect">
              <a:avLst/>
            </a:prstGeom>
            <a:noFill/>
            <a:ln w="9525">
              <a:noFill/>
              <a:miter lim="800000"/>
              <a:headEnd/>
              <a:tailEnd/>
            </a:ln>
          </p:spPr>
          <p:txBody>
            <a:bodyPr wrap="none">
              <a:spAutoFit/>
            </a:bodyPr>
            <a:lstStyle/>
            <a:p>
              <a:pPr algn="ctr" fontAlgn="base">
                <a:spcAft>
                  <a:spcPts val="0"/>
                </a:spcAft>
              </a:pPr>
              <a:r>
                <a:rPr lang="en-US" sz="900" kern="1200">
                  <a:solidFill>
                    <a:srgbClr val="000000"/>
                  </a:solidFill>
                  <a:effectLst/>
                  <a:latin typeface="Arial"/>
                  <a:ea typeface="ＭＳ 明朝"/>
                </a:rPr>
                <a:t>referable</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ＭＳ 明朝"/>
                </a:rPr>
                <a:t>&amp;citable</a:t>
              </a:r>
              <a:endParaRPr lang="en-US" sz="1200">
                <a:effectLst/>
                <a:latin typeface="Times New Roman"/>
                <a:ea typeface="ＭＳ 明朝"/>
              </a:endParaRPr>
            </a:p>
            <a:p>
              <a:pPr algn="ctr" fontAlgn="base">
                <a:spcAft>
                  <a:spcPts val="0"/>
                </a:spcAft>
              </a:pPr>
              <a:r>
                <a:rPr lang="en-US" sz="900" kern="1200">
                  <a:solidFill>
                    <a:srgbClr val="000000"/>
                  </a:solidFill>
                  <a:effectLst/>
                  <a:latin typeface="Arial"/>
                  <a:ea typeface="ＭＳ 明朝"/>
                </a:rPr>
                <a:t>data</a:t>
              </a:r>
              <a:endParaRPr lang="en-US" sz="1200">
                <a:effectLst/>
                <a:latin typeface="Times New Roman"/>
                <a:ea typeface="ＭＳ 明朝"/>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2428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842"/>
            <a:ext cx="8229600" cy="1143000"/>
          </a:xfrm>
        </p:spPr>
        <p:txBody>
          <a:bodyPr/>
          <a:lstStyle/>
          <a:p>
            <a:r>
              <a:rPr lang="en-US" dirty="0" smtClean="0"/>
              <a:t>Non-EU Contacts</a:t>
            </a:r>
            <a:endParaRPr lang="en-US" dirty="0"/>
          </a:p>
        </p:txBody>
      </p:sp>
      <p:sp>
        <p:nvSpPr>
          <p:cNvPr id="3" name="Content Placeholder 2"/>
          <p:cNvSpPr>
            <a:spLocks noGrp="1"/>
          </p:cNvSpPr>
          <p:nvPr>
            <p:ph idx="1"/>
          </p:nvPr>
        </p:nvSpPr>
        <p:spPr>
          <a:xfrm>
            <a:off x="457200" y="1417638"/>
            <a:ext cx="8229600" cy="4708525"/>
          </a:xfrm>
        </p:spPr>
        <p:txBody>
          <a:bodyPr>
            <a:normAutofit fontScale="77500" lnSpcReduction="20000"/>
          </a:bodyPr>
          <a:lstStyle/>
          <a:p>
            <a:r>
              <a:rPr lang="en-US" dirty="0" smtClean="0"/>
              <a:t>CNRI (Bob Kahn, Larry </a:t>
            </a:r>
            <a:r>
              <a:rPr lang="en-US" dirty="0" err="1" smtClean="0"/>
              <a:t>Lannom</a:t>
            </a:r>
            <a:r>
              <a:rPr lang="en-US" dirty="0" smtClean="0"/>
              <a:t>): DOA, Handle System</a:t>
            </a:r>
          </a:p>
          <a:p>
            <a:pPr lvl="1"/>
            <a:r>
              <a:rPr lang="en-US" dirty="0" smtClean="0"/>
              <a:t>Bob Kahn visited in August, some talks about CNRI DOA</a:t>
            </a:r>
          </a:p>
          <a:p>
            <a:r>
              <a:rPr lang="en-US" dirty="0" smtClean="0"/>
              <a:t>RENCI, National </a:t>
            </a:r>
            <a:r>
              <a:rPr lang="en-US" dirty="0"/>
              <a:t>Climate Data Center in Renaissance Computing </a:t>
            </a:r>
            <a:r>
              <a:rPr lang="en-US" dirty="0" smtClean="0"/>
              <a:t>Institute; Ken </a:t>
            </a:r>
            <a:r>
              <a:rPr lang="en-US" dirty="0" err="1" smtClean="0"/>
              <a:t>Gallupi</a:t>
            </a:r>
            <a:endParaRPr lang="en-US" dirty="0" smtClean="0"/>
          </a:p>
          <a:p>
            <a:r>
              <a:rPr lang="en-US" dirty="0" smtClean="0"/>
              <a:t>DICE, Data Intensive Cyber Environments; Reagan Moore (SRB, </a:t>
            </a:r>
            <a:r>
              <a:rPr lang="en-US" dirty="0" err="1" smtClean="0"/>
              <a:t>iRods</a:t>
            </a:r>
            <a:r>
              <a:rPr lang="en-US" dirty="0" smtClean="0"/>
              <a:t>)</a:t>
            </a:r>
          </a:p>
          <a:p>
            <a:pPr lvl="1"/>
            <a:r>
              <a:rPr lang="en-US" dirty="0" smtClean="0"/>
              <a:t>Reagan Moore will visit Oct 6/7 for consultations with EUDAT</a:t>
            </a:r>
          </a:p>
          <a:p>
            <a:pPr lvl="1"/>
            <a:r>
              <a:rPr lang="en-US" dirty="0" smtClean="0"/>
              <a:t>Still possible to invite a few other experts</a:t>
            </a:r>
          </a:p>
          <a:p>
            <a:r>
              <a:rPr lang="en-US" dirty="0" smtClean="0"/>
              <a:t>OAI: Herbert </a:t>
            </a:r>
            <a:r>
              <a:rPr lang="en-US" dirty="0" err="1" smtClean="0"/>
              <a:t>vd</a:t>
            </a:r>
            <a:r>
              <a:rPr lang="en-US" dirty="0" smtClean="0"/>
              <a:t>. </a:t>
            </a:r>
            <a:r>
              <a:rPr lang="en-US" dirty="0" err="1" smtClean="0"/>
              <a:t>Sompel</a:t>
            </a:r>
            <a:endParaRPr lang="en-US" dirty="0" smtClean="0"/>
          </a:p>
          <a:p>
            <a:r>
              <a:rPr lang="en-US" dirty="0" err="1" smtClean="0"/>
              <a:t>DataONE</a:t>
            </a:r>
            <a:r>
              <a:rPr lang="en-US" dirty="0" smtClean="0"/>
              <a:t> (</a:t>
            </a:r>
            <a:r>
              <a:rPr lang="en-US" dirty="0" err="1" smtClean="0"/>
              <a:t>DataNet</a:t>
            </a:r>
            <a:r>
              <a:rPr lang="en-US" dirty="0" smtClean="0"/>
              <a:t>): Bill Michener</a:t>
            </a:r>
          </a:p>
          <a:p>
            <a:pPr lvl="1"/>
            <a:r>
              <a:rPr lang="en-US" dirty="0" smtClean="0"/>
              <a:t>We will visit the </a:t>
            </a:r>
            <a:r>
              <a:rPr lang="en-US" dirty="0" err="1" smtClean="0"/>
              <a:t>DataONE</a:t>
            </a:r>
            <a:r>
              <a:rPr lang="en-US" dirty="0" smtClean="0"/>
              <a:t> hands-on meeting</a:t>
            </a:r>
          </a:p>
          <a:p>
            <a:r>
              <a:rPr lang="en-US" dirty="0" err="1" smtClean="0"/>
              <a:t>DataConservancy</a:t>
            </a:r>
            <a:r>
              <a:rPr lang="en-US" dirty="0" smtClean="0"/>
              <a:t> (</a:t>
            </a:r>
            <a:r>
              <a:rPr lang="en-US" dirty="0" err="1" smtClean="0"/>
              <a:t>DataNet</a:t>
            </a:r>
            <a:r>
              <a:rPr lang="en-US" dirty="0" smtClean="0"/>
              <a:t>): </a:t>
            </a:r>
            <a:r>
              <a:rPr lang="en-US" dirty="0" err="1" smtClean="0"/>
              <a:t>Sayeed</a:t>
            </a:r>
            <a:r>
              <a:rPr lang="en-US" dirty="0" smtClean="0"/>
              <a:t> </a:t>
            </a:r>
            <a:r>
              <a:rPr lang="en-US" dirty="0" err="1" smtClean="0"/>
              <a:t>Choudhury</a:t>
            </a:r>
            <a:endParaRPr lang="en-US" dirty="0" smtClean="0"/>
          </a:p>
          <a:p>
            <a:pPr lvl="1"/>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778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11940" y="110403"/>
            <a:ext cx="8229600" cy="1143000"/>
          </a:xfrm>
        </p:spPr>
        <p:txBody>
          <a:bodyPr/>
          <a:lstStyle/>
          <a:p>
            <a:r>
              <a:rPr lang="en-US" dirty="0" smtClean="0"/>
              <a:t>EUDAT &lt;-&gt; </a:t>
            </a:r>
            <a:r>
              <a:rPr lang="en-US" dirty="0" err="1" smtClean="0"/>
              <a:t>OpenAIRE</a:t>
            </a:r>
            <a:endParaRPr lang="en-US" dirty="0"/>
          </a:p>
        </p:txBody>
      </p:sp>
      <p:sp>
        <p:nvSpPr>
          <p:cNvPr id="4" name="Can 3"/>
          <p:cNvSpPr/>
          <p:nvPr/>
        </p:nvSpPr>
        <p:spPr>
          <a:xfrm>
            <a:off x="1406116" y="4189746"/>
            <a:ext cx="1355844" cy="1060779"/>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datasets &amp;</a:t>
            </a:r>
          </a:p>
          <a:p>
            <a:pPr algn="ctr"/>
            <a:r>
              <a:rPr lang="en-US" dirty="0" smtClean="0">
                <a:solidFill>
                  <a:srgbClr val="000000"/>
                </a:solidFill>
              </a:rPr>
              <a:t>metadata</a:t>
            </a:r>
            <a:endParaRPr lang="en-US" dirty="0">
              <a:solidFill>
                <a:srgbClr val="000000"/>
              </a:solidFill>
            </a:endParaRPr>
          </a:p>
        </p:txBody>
      </p:sp>
      <p:sp>
        <p:nvSpPr>
          <p:cNvPr id="5" name="Can 4"/>
          <p:cNvSpPr/>
          <p:nvPr/>
        </p:nvSpPr>
        <p:spPr>
          <a:xfrm>
            <a:off x="6206432" y="4237843"/>
            <a:ext cx="1357105" cy="978662"/>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publications</a:t>
            </a:r>
            <a:endParaRPr lang="en-US" dirty="0">
              <a:solidFill>
                <a:srgbClr val="000000"/>
              </a:solidFill>
            </a:endParaRPr>
          </a:p>
        </p:txBody>
      </p:sp>
      <p:pic>
        <p:nvPicPr>
          <p:cNvPr id="8" name="Picture 7" descr="subject copy"/>
          <p:cNvPicPr>
            <a:picLocks noChangeAspect="1" noChangeArrowheads="1"/>
          </p:cNvPicPr>
          <p:nvPr/>
        </p:nvPicPr>
        <p:blipFill>
          <a:blip r:embed="rId2"/>
          <a:srcRect/>
          <a:stretch>
            <a:fillRect/>
          </a:stretch>
        </p:blipFill>
        <p:spPr bwMode="auto">
          <a:xfrm>
            <a:off x="2586791" y="2203762"/>
            <a:ext cx="390525" cy="617538"/>
          </a:xfrm>
          <a:prstGeom prst="rect">
            <a:avLst/>
          </a:prstGeom>
          <a:noFill/>
          <a:ln w="3175">
            <a:noFill/>
            <a:miter lim="800000"/>
            <a:headEnd/>
            <a:tailEnd/>
          </a:ln>
        </p:spPr>
      </p:pic>
      <p:pic>
        <p:nvPicPr>
          <p:cNvPr id="9" name="Picture 8" descr="subject copy"/>
          <p:cNvPicPr>
            <a:picLocks noChangeAspect="1" noChangeArrowheads="1"/>
          </p:cNvPicPr>
          <p:nvPr/>
        </p:nvPicPr>
        <p:blipFill>
          <a:blip r:embed="rId2"/>
          <a:srcRect/>
          <a:stretch>
            <a:fillRect/>
          </a:stretch>
        </p:blipFill>
        <p:spPr bwMode="auto">
          <a:xfrm>
            <a:off x="635452" y="2262865"/>
            <a:ext cx="390525" cy="617538"/>
          </a:xfrm>
          <a:prstGeom prst="rect">
            <a:avLst/>
          </a:prstGeom>
          <a:noFill/>
          <a:ln w="3175">
            <a:noFill/>
            <a:miter lim="800000"/>
            <a:headEnd/>
            <a:tailEnd/>
          </a:ln>
        </p:spPr>
      </p:pic>
      <p:pic>
        <p:nvPicPr>
          <p:cNvPr id="11" name="Picture 10" descr="subject copy"/>
          <p:cNvPicPr>
            <a:picLocks noChangeAspect="1" noChangeArrowheads="1"/>
          </p:cNvPicPr>
          <p:nvPr/>
        </p:nvPicPr>
        <p:blipFill>
          <a:blip r:embed="rId2"/>
          <a:srcRect/>
          <a:stretch>
            <a:fillRect/>
          </a:stretch>
        </p:blipFill>
        <p:spPr bwMode="auto">
          <a:xfrm>
            <a:off x="6011171" y="2203762"/>
            <a:ext cx="390525" cy="617538"/>
          </a:xfrm>
          <a:prstGeom prst="rect">
            <a:avLst/>
          </a:prstGeom>
          <a:noFill/>
          <a:ln w="3175">
            <a:noFill/>
            <a:miter lim="800000"/>
            <a:headEnd/>
            <a:tailEnd/>
          </a:ln>
        </p:spPr>
      </p:pic>
      <p:sp>
        <p:nvSpPr>
          <p:cNvPr id="18" name="TextBox 17"/>
          <p:cNvSpPr txBox="1"/>
          <p:nvPr/>
        </p:nvSpPr>
        <p:spPr>
          <a:xfrm>
            <a:off x="2069089" y="2854142"/>
            <a:ext cx="1558502" cy="369332"/>
          </a:xfrm>
          <a:prstGeom prst="rect">
            <a:avLst/>
          </a:prstGeom>
          <a:noFill/>
        </p:spPr>
        <p:txBody>
          <a:bodyPr wrap="none" rtlCol="0">
            <a:spAutoFit/>
          </a:bodyPr>
          <a:lstStyle/>
          <a:p>
            <a:r>
              <a:rPr lang="en-US" dirty="0"/>
              <a:t>d</a:t>
            </a:r>
            <a:r>
              <a:rPr lang="en-US" dirty="0" smtClean="0"/>
              <a:t>ata depositor</a:t>
            </a:r>
            <a:endParaRPr lang="en-US" dirty="0"/>
          </a:p>
        </p:txBody>
      </p:sp>
      <p:sp>
        <p:nvSpPr>
          <p:cNvPr id="27" name="TextBox 26"/>
          <p:cNvSpPr txBox="1"/>
          <p:nvPr/>
        </p:nvSpPr>
        <p:spPr>
          <a:xfrm>
            <a:off x="157694" y="2826555"/>
            <a:ext cx="1346042" cy="369332"/>
          </a:xfrm>
          <a:prstGeom prst="rect">
            <a:avLst/>
          </a:prstGeom>
          <a:noFill/>
        </p:spPr>
        <p:txBody>
          <a:bodyPr wrap="none" rtlCol="0">
            <a:spAutoFit/>
          </a:bodyPr>
          <a:lstStyle/>
          <a:p>
            <a:r>
              <a:rPr lang="en-US" dirty="0"/>
              <a:t>d</a:t>
            </a:r>
            <a:r>
              <a:rPr lang="en-US" dirty="0" smtClean="0"/>
              <a:t>ata curator</a:t>
            </a:r>
            <a:endParaRPr lang="en-US" dirty="0"/>
          </a:p>
        </p:txBody>
      </p:sp>
      <p:pic>
        <p:nvPicPr>
          <p:cNvPr id="10" name="Picture 9" descr="subject copy"/>
          <p:cNvPicPr>
            <a:picLocks noChangeAspect="1" noChangeArrowheads="1"/>
          </p:cNvPicPr>
          <p:nvPr/>
        </p:nvPicPr>
        <p:blipFill>
          <a:blip r:embed="rId2"/>
          <a:srcRect/>
          <a:stretch>
            <a:fillRect/>
          </a:stretch>
        </p:blipFill>
        <p:spPr bwMode="auto">
          <a:xfrm>
            <a:off x="4272785" y="2234412"/>
            <a:ext cx="390525" cy="617538"/>
          </a:xfrm>
          <a:prstGeom prst="rect">
            <a:avLst/>
          </a:prstGeom>
          <a:noFill/>
          <a:ln w="3175">
            <a:noFill/>
            <a:miter lim="800000"/>
            <a:headEnd/>
            <a:tailEnd/>
          </a:ln>
        </p:spPr>
      </p:pic>
      <p:sp>
        <p:nvSpPr>
          <p:cNvPr id="31" name="TextBox 30"/>
          <p:cNvSpPr txBox="1"/>
          <p:nvPr/>
        </p:nvSpPr>
        <p:spPr>
          <a:xfrm>
            <a:off x="3957707" y="2848138"/>
            <a:ext cx="1012417" cy="369332"/>
          </a:xfrm>
          <a:prstGeom prst="rect">
            <a:avLst/>
          </a:prstGeom>
          <a:noFill/>
        </p:spPr>
        <p:txBody>
          <a:bodyPr wrap="none" rtlCol="0">
            <a:spAutoFit/>
          </a:bodyPr>
          <a:lstStyle/>
          <a:p>
            <a:r>
              <a:rPr lang="en-US" dirty="0" smtClean="0"/>
              <a:t>reviewer</a:t>
            </a:r>
            <a:endParaRPr lang="en-US" dirty="0"/>
          </a:p>
        </p:txBody>
      </p:sp>
      <p:sp>
        <p:nvSpPr>
          <p:cNvPr id="19" name="TextBox 18"/>
          <p:cNvSpPr txBox="1"/>
          <p:nvPr/>
        </p:nvSpPr>
        <p:spPr>
          <a:xfrm>
            <a:off x="5797777" y="2857618"/>
            <a:ext cx="817314" cy="369332"/>
          </a:xfrm>
          <a:prstGeom prst="rect">
            <a:avLst/>
          </a:prstGeom>
          <a:noFill/>
        </p:spPr>
        <p:txBody>
          <a:bodyPr wrap="none" rtlCol="0">
            <a:spAutoFit/>
          </a:bodyPr>
          <a:lstStyle/>
          <a:p>
            <a:r>
              <a:rPr lang="en-US" dirty="0" smtClean="0"/>
              <a:t>author</a:t>
            </a:r>
            <a:endParaRPr lang="en-US" dirty="0"/>
          </a:p>
        </p:txBody>
      </p:sp>
      <p:pic>
        <p:nvPicPr>
          <p:cNvPr id="38" name="Picture 37" descr="subject copy"/>
          <p:cNvPicPr>
            <a:picLocks noChangeAspect="1" noChangeArrowheads="1"/>
          </p:cNvPicPr>
          <p:nvPr/>
        </p:nvPicPr>
        <p:blipFill>
          <a:blip r:embed="rId2"/>
          <a:srcRect/>
          <a:stretch>
            <a:fillRect/>
          </a:stretch>
        </p:blipFill>
        <p:spPr bwMode="auto">
          <a:xfrm>
            <a:off x="7721665" y="2250743"/>
            <a:ext cx="390525" cy="617538"/>
          </a:xfrm>
          <a:prstGeom prst="rect">
            <a:avLst/>
          </a:prstGeom>
          <a:noFill/>
          <a:ln w="3175">
            <a:noFill/>
            <a:miter lim="800000"/>
            <a:headEnd/>
            <a:tailEnd/>
          </a:ln>
        </p:spPr>
      </p:pic>
      <p:sp>
        <p:nvSpPr>
          <p:cNvPr id="39" name="TextBox 38"/>
          <p:cNvSpPr txBox="1"/>
          <p:nvPr/>
        </p:nvSpPr>
        <p:spPr>
          <a:xfrm>
            <a:off x="7458953" y="2925096"/>
            <a:ext cx="753294" cy="369332"/>
          </a:xfrm>
          <a:prstGeom prst="rect">
            <a:avLst/>
          </a:prstGeom>
          <a:noFill/>
        </p:spPr>
        <p:txBody>
          <a:bodyPr wrap="none" rtlCol="0">
            <a:spAutoFit/>
          </a:bodyPr>
          <a:lstStyle/>
          <a:p>
            <a:r>
              <a:rPr lang="en-US" dirty="0" smtClean="0"/>
              <a:t>editor</a:t>
            </a:r>
            <a:endParaRPr lang="en-US" dirty="0"/>
          </a:p>
        </p:txBody>
      </p:sp>
      <p:grpSp>
        <p:nvGrpSpPr>
          <p:cNvPr id="75" name="Group 74"/>
          <p:cNvGrpSpPr/>
          <p:nvPr/>
        </p:nvGrpSpPr>
        <p:grpSpPr>
          <a:xfrm>
            <a:off x="262743" y="2821300"/>
            <a:ext cx="5943691" cy="1368446"/>
            <a:chOff x="262743" y="2821300"/>
            <a:chExt cx="5943691" cy="1368446"/>
          </a:xfrm>
        </p:grpSpPr>
        <p:cxnSp>
          <p:nvCxnSpPr>
            <p:cNvPr id="28" name="Straight Connector 27"/>
            <p:cNvCxnSpPr>
              <a:stCxn id="4" idx="1"/>
              <a:endCxn id="9" idx="2"/>
            </p:cNvCxnSpPr>
            <p:nvPr/>
          </p:nvCxnSpPr>
          <p:spPr>
            <a:xfrm flipH="1" flipV="1">
              <a:off x="830715" y="2880403"/>
              <a:ext cx="1253323" cy="130934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4" idx="1"/>
              <a:endCxn id="8" idx="2"/>
            </p:cNvCxnSpPr>
            <p:nvPr/>
          </p:nvCxnSpPr>
          <p:spPr>
            <a:xfrm flipV="1">
              <a:off x="2084038" y="2821300"/>
              <a:ext cx="698016" cy="1368446"/>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4" idx="1"/>
              <a:endCxn id="11" idx="2"/>
            </p:cNvCxnSpPr>
            <p:nvPr/>
          </p:nvCxnSpPr>
          <p:spPr>
            <a:xfrm flipV="1">
              <a:off x="2084038" y="2821300"/>
              <a:ext cx="4122396" cy="1368446"/>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4" idx="1"/>
              <a:endCxn id="31" idx="0"/>
            </p:cNvCxnSpPr>
            <p:nvPr/>
          </p:nvCxnSpPr>
          <p:spPr>
            <a:xfrm flipV="1">
              <a:off x="2084038" y="2848138"/>
              <a:ext cx="2379878" cy="1341608"/>
            </a:xfrm>
            <a:prstGeom prst="line">
              <a:avLst/>
            </a:prstGeom>
          </p:spPr>
          <p:style>
            <a:lnRef idx="2">
              <a:schemeClr val="accent1"/>
            </a:lnRef>
            <a:fillRef idx="0">
              <a:schemeClr val="accent1"/>
            </a:fillRef>
            <a:effectRef idx="1">
              <a:schemeClr val="accent1"/>
            </a:effectRef>
            <a:fontRef idx="minor">
              <a:schemeClr val="tx1"/>
            </a:fontRef>
          </p:style>
        </p:cxnSp>
        <p:grpSp>
          <p:nvGrpSpPr>
            <p:cNvPr id="48" name="Group 47"/>
            <p:cNvGrpSpPr/>
            <p:nvPr/>
          </p:nvGrpSpPr>
          <p:grpSpPr>
            <a:xfrm>
              <a:off x="262743" y="3648856"/>
              <a:ext cx="4707381" cy="369332"/>
              <a:chOff x="2047193" y="3273661"/>
              <a:chExt cx="4882650" cy="369332"/>
            </a:xfrm>
            <a:solidFill>
              <a:schemeClr val="accent1">
                <a:lumMod val="20000"/>
                <a:lumOff val="80000"/>
              </a:schemeClr>
            </a:solidFill>
          </p:grpSpPr>
          <p:sp>
            <p:nvSpPr>
              <p:cNvPr id="43" name="Oval 42"/>
              <p:cNvSpPr/>
              <p:nvPr/>
            </p:nvSpPr>
            <p:spPr>
              <a:xfrm>
                <a:off x="2047193" y="3317460"/>
                <a:ext cx="4882650" cy="295615"/>
              </a:xfrm>
              <a:prstGeom prst="ellipse">
                <a:avLst/>
              </a:prstGeom>
              <a:blipFill rotWithShape="1">
                <a:blip r:embed="rId3">
                  <a:alphaModFix amt="51000"/>
                </a:blip>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203886" y="3273661"/>
                <a:ext cx="495636" cy="369332"/>
              </a:xfrm>
              <a:prstGeom prst="rect">
                <a:avLst/>
              </a:prstGeom>
              <a:noFill/>
            </p:spPr>
            <p:txBody>
              <a:bodyPr wrap="none" rtlCol="0">
                <a:spAutoFit/>
              </a:bodyPr>
              <a:lstStyle/>
              <a:p>
                <a:r>
                  <a:rPr lang="en-US" dirty="0" smtClean="0"/>
                  <a:t>API</a:t>
                </a:r>
                <a:endParaRPr lang="en-US" dirty="0"/>
              </a:p>
            </p:txBody>
          </p:sp>
        </p:grpSp>
      </p:grpSp>
      <p:grpSp>
        <p:nvGrpSpPr>
          <p:cNvPr id="77" name="Group 76"/>
          <p:cNvGrpSpPr/>
          <p:nvPr/>
        </p:nvGrpSpPr>
        <p:grpSpPr>
          <a:xfrm>
            <a:off x="2782054" y="2821300"/>
            <a:ext cx="6003464" cy="1416543"/>
            <a:chOff x="2782054" y="2821300"/>
            <a:chExt cx="6003464" cy="1416543"/>
          </a:xfrm>
        </p:grpSpPr>
        <p:grpSp>
          <p:nvGrpSpPr>
            <p:cNvPr id="76" name="Group 75"/>
            <p:cNvGrpSpPr/>
            <p:nvPr/>
          </p:nvGrpSpPr>
          <p:grpSpPr>
            <a:xfrm>
              <a:off x="2782054" y="2821300"/>
              <a:ext cx="6003464" cy="1416543"/>
              <a:chOff x="2782054" y="2821300"/>
              <a:chExt cx="6003464" cy="1416543"/>
            </a:xfrm>
          </p:grpSpPr>
          <p:cxnSp>
            <p:nvCxnSpPr>
              <p:cNvPr id="40" name="Straight Connector 39"/>
              <p:cNvCxnSpPr>
                <a:stCxn id="5" idx="1"/>
                <a:endCxn id="38" idx="2"/>
              </p:cNvCxnSpPr>
              <p:nvPr/>
            </p:nvCxnSpPr>
            <p:spPr>
              <a:xfrm flipV="1">
                <a:off x="6884985" y="2868281"/>
                <a:ext cx="1031943" cy="1369562"/>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5" idx="1"/>
                <a:endCxn id="8" idx="2"/>
              </p:cNvCxnSpPr>
              <p:nvPr/>
            </p:nvCxnSpPr>
            <p:spPr>
              <a:xfrm flipH="1" flipV="1">
                <a:off x="2782054" y="2821300"/>
                <a:ext cx="4102931" cy="1416543"/>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5" idx="1"/>
                <a:endCxn id="11" idx="2"/>
              </p:cNvCxnSpPr>
              <p:nvPr/>
            </p:nvCxnSpPr>
            <p:spPr>
              <a:xfrm flipH="1" flipV="1">
                <a:off x="6206434" y="2821300"/>
                <a:ext cx="678551" cy="1416543"/>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5" idx="1"/>
                <a:endCxn id="31" idx="0"/>
              </p:cNvCxnSpPr>
              <p:nvPr/>
            </p:nvCxnSpPr>
            <p:spPr>
              <a:xfrm flipH="1" flipV="1">
                <a:off x="4463916" y="2848138"/>
                <a:ext cx="2421069" cy="1389705"/>
              </a:xfrm>
              <a:prstGeom prst="line">
                <a:avLst/>
              </a:prstGeom>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748020" y="3692655"/>
                <a:ext cx="5037498" cy="295615"/>
              </a:xfrm>
              <a:prstGeom prst="ellipse">
                <a:avLst/>
              </a:prstGeom>
              <a:blipFill rotWithShape="1">
                <a:blip r:embed="rId4">
                  <a:alphaModFix amt="49000"/>
                </a:blip>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 name="TextBox 50"/>
            <p:cNvSpPr txBox="1"/>
            <p:nvPr/>
          </p:nvSpPr>
          <p:spPr>
            <a:xfrm>
              <a:off x="5973110" y="3648856"/>
              <a:ext cx="511355" cy="369332"/>
            </a:xfrm>
            <a:prstGeom prst="rect">
              <a:avLst/>
            </a:prstGeom>
            <a:noFill/>
          </p:spPr>
          <p:txBody>
            <a:bodyPr wrap="none" rtlCol="0">
              <a:spAutoFit/>
            </a:bodyPr>
            <a:lstStyle/>
            <a:p>
              <a:r>
                <a:rPr lang="en-US" dirty="0" smtClean="0"/>
                <a:t>API</a:t>
              </a:r>
              <a:endParaRPr lang="en-US" dirty="0"/>
            </a:p>
          </p:txBody>
        </p:sp>
      </p:grpSp>
      <p:grpSp>
        <p:nvGrpSpPr>
          <p:cNvPr id="73" name="Group 72"/>
          <p:cNvGrpSpPr/>
          <p:nvPr/>
        </p:nvGrpSpPr>
        <p:grpSpPr>
          <a:xfrm>
            <a:off x="830715" y="1275301"/>
            <a:ext cx="7086213" cy="987564"/>
            <a:chOff x="830715" y="1275301"/>
            <a:chExt cx="7086213" cy="987564"/>
          </a:xfrm>
        </p:grpSpPr>
        <p:sp>
          <p:nvSpPr>
            <p:cNvPr id="53" name="Can 52"/>
            <p:cNvSpPr/>
            <p:nvPr/>
          </p:nvSpPr>
          <p:spPr>
            <a:xfrm>
              <a:off x="1823047" y="1275301"/>
              <a:ext cx="5314845" cy="6700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Identifiers for  Actors (ORCID?)</a:t>
              </a:r>
              <a:endParaRPr lang="en-US" dirty="0">
                <a:solidFill>
                  <a:schemeClr val="tx1"/>
                </a:solidFill>
              </a:endParaRPr>
            </a:p>
          </p:txBody>
        </p:sp>
        <p:cxnSp>
          <p:nvCxnSpPr>
            <p:cNvPr id="56" name="Straight Connector 55"/>
            <p:cNvCxnSpPr>
              <a:stCxn id="9" idx="0"/>
              <a:endCxn id="53" idx="3"/>
            </p:cNvCxnSpPr>
            <p:nvPr/>
          </p:nvCxnSpPr>
          <p:spPr>
            <a:xfrm flipV="1">
              <a:off x="830715" y="1945344"/>
              <a:ext cx="3649755" cy="317521"/>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8" idx="0"/>
              <a:endCxn id="53" idx="3"/>
            </p:cNvCxnSpPr>
            <p:nvPr/>
          </p:nvCxnSpPr>
          <p:spPr>
            <a:xfrm flipV="1">
              <a:off x="2782054" y="1945344"/>
              <a:ext cx="1698416" cy="258418"/>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10" idx="0"/>
              <a:endCxn id="53" idx="3"/>
            </p:cNvCxnSpPr>
            <p:nvPr/>
          </p:nvCxnSpPr>
          <p:spPr>
            <a:xfrm flipV="1">
              <a:off x="4468048" y="1945344"/>
              <a:ext cx="12422" cy="289068"/>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Straight Connector 61"/>
            <p:cNvCxnSpPr>
              <a:stCxn id="11" idx="0"/>
              <a:endCxn id="53" idx="3"/>
            </p:cNvCxnSpPr>
            <p:nvPr/>
          </p:nvCxnSpPr>
          <p:spPr>
            <a:xfrm flipH="1" flipV="1">
              <a:off x="4480470" y="1945344"/>
              <a:ext cx="1725964" cy="258418"/>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38" idx="0"/>
              <a:endCxn id="53" idx="3"/>
            </p:cNvCxnSpPr>
            <p:nvPr/>
          </p:nvCxnSpPr>
          <p:spPr>
            <a:xfrm flipH="1" flipV="1">
              <a:off x="4480470" y="1945344"/>
              <a:ext cx="3436458" cy="30539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4" name="Group 73"/>
          <p:cNvGrpSpPr/>
          <p:nvPr/>
        </p:nvGrpSpPr>
        <p:grpSpPr>
          <a:xfrm>
            <a:off x="1869455" y="5216505"/>
            <a:ext cx="5314845" cy="1359264"/>
            <a:chOff x="1869455" y="5216505"/>
            <a:chExt cx="5314845" cy="1359264"/>
          </a:xfrm>
        </p:grpSpPr>
        <p:sp>
          <p:nvSpPr>
            <p:cNvPr id="54" name="Can 53"/>
            <p:cNvSpPr/>
            <p:nvPr/>
          </p:nvSpPr>
          <p:spPr>
            <a:xfrm>
              <a:off x="1869455" y="5905726"/>
              <a:ext cx="5314845" cy="670043"/>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Identifiers for data &amp; publications (HS, DOI, URN)</a:t>
              </a:r>
              <a:endParaRPr lang="en-US" dirty="0">
                <a:solidFill>
                  <a:srgbClr val="000000"/>
                </a:solidFill>
              </a:endParaRPr>
            </a:p>
          </p:txBody>
        </p:sp>
        <p:cxnSp>
          <p:nvCxnSpPr>
            <p:cNvPr id="69" name="Straight Connector 68"/>
            <p:cNvCxnSpPr>
              <a:stCxn id="4" idx="3"/>
              <a:endCxn id="54" idx="1"/>
            </p:cNvCxnSpPr>
            <p:nvPr/>
          </p:nvCxnSpPr>
          <p:spPr>
            <a:xfrm>
              <a:off x="2084038" y="5250525"/>
              <a:ext cx="2442840" cy="655201"/>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 idx="3"/>
              <a:endCxn id="54" idx="1"/>
            </p:cNvCxnSpPr>
            <p:nvPr/>
          </p:nvCxnSpPr>
          <p:spPr>
            <a:xfrm flipH="1">
              <a:off x="4526878" y="5216505"/>
              <a:ext cx="2358107" cy="689221"/>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81" name="Elbow Connector 80"/>
          <p:cNvCxnSpPr/>
          <p:nvPr/>
        </p:nvCxnSpPr>
        <p:spPr>
          <a:xfrm>
            <a:off x="2761960" y="4697456"/>
            <a:ext cx="3444472" cy="7038"/>
          </a:xfrm>
          <a:prstGeom prst="bent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161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 Access and Interoperability T… F..</a:t>
            </a:r>
            <a:endParaRPr lang="en-US" dirty="0"/>
          </a:p>
        </p:txBody>
      </p:sp>
      <p:sp>
        <p:nvSpPr>
          <p:cNvPr id="3" name="Content Placeholder 2"/>
          <p:cNvSpPr>
            <a:spLocks noGrp="1"/>
          </p:cNvSpPr>
          <p:nvPr>
            <p:ph idx="1"/>
          </p:nvPr>
        </p:nvSpPr>
        <p:spPr/>
        <p:txBody>
          <a:bodyPr/>
          <a:lstStyle/>
          <a:p>
            <a:pPr marL="0" indent="0">
              <a:buNone/>
            </a:pPr>
            <a:r>
              <a:rPr lang="en-US" sz="2800" dirty="0" smtClean="0"/>
              <a:t>Access</a:t>
            </a:r>
          </a:p>
          <a:p>
            <a:pPr lvl="2"/>
            <a:r>
              <a:rPr lang="en-US" sz="1800" dirty="0" smtClean="0"/>
              <a:t>Visibility (</a:t>
            </a:r>
            <a:r>
              <a:rPr lang="en-US" sz="1800" i="1" dirty="0" smtClean="0"/>
              <a:t>metadata</a:t>
            </a:r>
            <a:r>
              <a:rPr lang="en-US" sz="1800" dirty="0" smtClean="0"/>
              <a:t>), </a:t>
            </a:r>
          </a:p>
          <a:p>
            <a:pPr lvl="2"/>
            <a:r>
              <a:rPr lang="en-US" sz="1800" dirty="0" smtClean="0"/>
              <a:t>Access (</a:t>
            </a:r>
            <a:r>
              <a:rPr lang="en-US" sz="1800" i="1" dirty="0" smtClean="0"/>
              <a:t>AAI </a:t>
            </a:r>
            <a:r>
              <a:rPr lang="en-US" sz="1800" i="1" dirty="0"/>
              <a:t>via Federated </a:t>
            </a:r>
            <a:r>
              <a:rPr lang="en-US" sz="1800" i="1" dirty="0" smtClean="0"/>
              <a:t>Identities)</a:t>
            </a:r>
            <a:endParaRPr lang="en-US" sz="1800" dirty="0" smtClean="0"/>
          </a:p>
          <a:p>
            <a:pPr lvl="2"/>
            <a:r>
              <a:rPr lang="en-US" sz="1800" dirty="0" smtClean="0"/>
              <a:t>deposits (</a:t>
            </a:r>
            <a:r>
              <a:rPr lang="en-US" sz="1800" i="1" dirty="0" smtClean="0"/>
              <a:t>organizational</a:t>
            </a:r>
            <a:r>
              <a:rPr lang="en-US" sz="1800" dirty="0" smtClean="0"/>
              <a:t> </a:t>
            </a:r>
            <a:r>
              <a:rPr lang="en-US" sz="1800" i="1" dirty="0" smtClean="0"/>
              <a:t>guarantees</a:t>
            </a:r>
            <a:r>
              <a:rPr lang="en-US" sz="1800" dirty="0" smtClean="0"/>
              <a:t>),</a:t>
            </a:r>
          </a:p>
          <a:p>
            <a:pPr lvl="2"/>
            <a:r>
              <a:rPr lang="en-US" sz="1800" dirty="0" smtClean="0"/>
              <a:t>interpretability (</a:t>
            </a:r>
            <a:r>
              <a:rPr lang="en-US" sz="1800" i="1" dirty="0" smtClean="0"/>
              <a:t>syntax, semantics</a:t>
            </a:r>
            <a:r>
              <a:rPr lang="en-US" sz="1800" dirty="0" smtClean="0"/>
              <a:t>),</a:t>
            </a:r>
          </a:p>
          <a:p>
            <a:pPr lvl="2"/>
            <a:r>
              <a:rPr lang="en-US" sz="1800" dirty="0" smtClean="0"/>
              <a:t>preservation (</a:t>
            </a:r>
            <a:r>
              <a:rPr lang="en-US" sz="1800" i="1" dirty="0" smtClean="0"/>
              <a:t>copies</a:t>
            </a:r>
            <a:r>
              <a:rPr lang="en-US" sz="1800" dirty="0" smtClean="0"/>
              <a:t>), </a:t>
            </a:r>
          </a:p>
          <a:p>
            <a:pPr lvl="2"/>
            <a:r>
              <a:rPr lang="en-US" sz="1800" dirty="0" err="1" smtClean="0"/>
              <a:t>curation</a:t>
            </a:r>
            <a:r>
              <a:rPr lang="en-US" sz="1800" dirty="0" smtClean="0"/>
              <a:t> (</a:t>
            </a:r>
            <a:r>
              <a:rPr lang="en-US" sz="1800" i="1" dirty="0" smtClean="0"/>
              <a:t>adapt data to new standards &amp; technology</a:t>
            </a:r>
            <a:r>
              <a:rPr lang="en-US" sz="1800" dirty="0" smtClean="0"/>
              <a:t>), </a:t>
            </a:r>
          </a:p>
          <a:p>
            <a:pPr lvl="2"/>
            <a:r>
              <a:rPr lang="en-US" sz="1800" dirty="0" smtClean="0"/>
              <a:t>verifiability (</a:t>
            </a:r>
            <a:r>
              <a:rPr lang="en-US" sz="1800" i="1" dirty="0" smtClean="0"/>
              <a:t>checksums</a:t>
            </a:r>
            <a:r>
              <a:rPr lang="en-US" sz="1800" dirty="0" smtClean="0"/>
              <a:t>), </a:t>
            </a:r>
          </a:p>
          <a:p>
            <a:pPr lvl="2"/>
            <a:r>
              <a:rPr lang="en-US" sz="1800" dirty="0" smtClean="0"/>
              <a:t>quality assessment (</a:t>
            </a:r>
            <a:r>
              <a:rPr lang="en-US" sz="1800" i="1" dirty="0" smtClean="0"/>
              <a:t>trust your archive </a:t>
            </a:r>
            <a:r>
              <a:rPr lang="en-US" sz="1800" dirty="0" smtClean="0"/>
              <a:t>), </a:t>
            </a:r>
          </a:p>
          <a:p>
            <a:pPr lvl="2"/>
            <a:r>
              <a:rPr lang="en-US" sz="1800" dirty="0" smtClean="0"/>
              <a:t>policy framework covering also legal &amp; ethical aspects (</a:t>
            </a:r>
            <a:r>
              <a:rPr lang="en-US" sz="1800" i="1" dirty="0" err="1" smtClean="0"/>
              <a:t>licences</a:t>
            </a:r>
            <a:r>
              <a:rPr lang="en-US" sz="1800" dirty="0" smtClean="0"/>
              <a:t>)</a:t>
            </a:r>
          </a:p>
          <a:p>
            <a:pPr marL="0" indent="0">
              <a:buNone/>
            </a:pPr>
            <a:r>
              <a:rPr lang="en-US" sz="2800" dirty="0" smtClean="0"/>
              <a:t>Interoperability</a:t>
            </a:r>
          </a:p>
          <a:p>
            <a:r>
              <a:rPr lang="en-US" sz="2400" dirty="0" smtClean="0"/>
              <a:t>integration of data in a single virtual domain and support joint operations </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5943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DAITF workshops</a:t>
            </a:r>
            <a:endParaRPr lang="en-US" dirty="0"/>
          </a:p>
        </p:txBody>
      </p:sp>
      <p:sp>
        <p:nvSpPr>
          <p:cNvPr id="3" name="Content Placeholder 2"/>
          <p:cNvSpPr>
            <a:spLocks noGrp="1"/>
          </p:cNvSpPr>
          <p:nvPr>
            <p:ph idx="1"/>
          </p:nvPr>
        </p:nvSpPr>
        <p:spPr/>
        <p:txBody>
          <a:bodyPr/>
          <a:lstStyle/>
          <a:p>
            <a:r>
              <a:rPr lang="en-US" dirty="0" smtClean="0"/>
              <a:t>Two DAITF workshops should be planned</a:t>
            </a:r>
          </a:p>
          <a:p>
            <a:r>
              <a:rPr lang="en-US" dirty="0" smtClean="0"/>
              <a:t>Proposal is to have a preparatory </a:t>
            </a:r>
            <a:r>
              <a:rPr lang="en-US" dirty="0" err="1" smtClean="0"/>
              <a:t>OpenAIRE</a:t>
            </a:r>
            <a:r>
              <a:rPr lang="en-US" dirty="0" smtClean="0"/>
              <a:t>/EUDAT meeting in Jan/Feb 2012 to synchronize terminology, ideas and ambitions</a:t>
            </a:r>
          </a:p>
          <a:p>
            <a:r>
              <a:rPr lang="en-US" dirty="0" smtClean="0"/>
              <a:t>First DAITF workshop would then be in April/May 2012</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0481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Cooperation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PhD exchange, expert hosting</a:t>
            </a:r>
          </a:p>
          <a:p>
            <a:r>
              <a:rPr lang="en-US" dirty="0" smtClean="0"/>
              <a:t>Joint (data management) API development</a:t>
            </a:r>
          </a:p>
          <a:p>
            <a:r>
              <a:rPr lang="en-US" dirty="0" smtClean="0"/>
              <a:t>Joint development data management middleware: possibly (based on) </a:t>
            </a:r>
            <a:r>
              <a:rPr lang="en-US" dirty="0" err="1" smtClean="0"/>
              <a:t>iRods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461377"/>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663700" y="1001570"/>
            <a:ext cx="5803900" cy="5499100"/>
          </a:xfrm>
          <a:prstGeom prst="rect">
            <a:avLst/>
          </a:prstGeom>
        </p:spPr>
      </p:pic>
      <p:sp>
        <p:nvSpPr>
          <p:cNvPr id="4" name="Title 3"/>
          <p:cNvSpPr>
            <a:spLocks noGrp="1"/>
          </p:cNvSpPr>
          <p:nvPr>
            <p:ph type="title"/>
          </p:nvPr>
        </p:nvSpPr>
        <p:spPr>
          <a:xfrm>
            <a:off x="457200" y="99454"/>
            <a:ext cx="8229600" cy="1143000"/>
          </a:xfrm>
        </p:spPr>
        <p:txBody>
          <a:bodyPr/>
          <a:lstStyle/>
          <a:p>
            <a:r>
              <a:rPr lang="en-US" dirty="0" smtClean="0"/>
              <a:t>EUDAT Consortium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8458686"/>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274578" y="1679378"/>
            <a:ext cx="8237322" cy="2585323"/>
          </a:xfrm>
          <a:prstGeom prst="rect">
            <a:avLst/>
          </a:prstGeom>
        </p:spPr>
        <p:txBody>
          <a:bodyPr wrap="square">
            <a:spAutoFit/>
          </a:bodyPr>
          <a:lstStyle/>
          <a:p>
            <a:r>
              <a:rPr lang="en-US" dirty="0" smtClean="0"/>
              <a:t>The Data Conservancy is one of two initial awards through the National Science Foundation's </a:t>
            </a:r>
            <a:r>
              <a:rPr lang="en-US" dirty="0" err="1" smtClean="0"/>
              <a:t>DataNet</a:t>
            </a:r>
            <a:r>
              <a:rPr lang="en-US" dirty="0" smtClean="0"/>
              <a:t> Program. The Data Conservancy shares a common vision that data </a:t>
            </a:r>
            <a:r>
              <a:rPr lang="en-US" dirty="0" err="1" smtClean="0"/>
              <a:t>curation</a:t>
            </a:r>
            <a:r>
              <a:rPr lang="en-US" dirty="0" smtClean="0"/>
              <a:t> is not an end, but rather a means to provide persistent access to a variety of scientific data for addressing grand challenge research problems. In addition to the infrastructure development that lies at the core of the Data Conservancy, the project team is directly focusing on a semantic view of data and other forms of content as compound objects that describe a full picture of the scientific process. This presentation will feature an overview of the Data Conservancy with an emphasis on the data framework aspects of the project.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5312692"/>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323850" y="188913"/>
            <a:ext cx="8229600" cy="777875"/>
          </a:xfrm>
          <a:prstGeom prst="rect">
            <a:avLst/>
          </a:prstGeom>
        </p:spPr>
        <p:txBody>
          <a:bodyPr/>
          <a:lstStyle/>
          <a:p>
            <a:pPr eaLnBrk="0" hangingPunct="0">
              <a:defRPr/>
            </a:pPr>
            <a:r>
              <a:rPr lang="fi-FI" sz="2400" b="1" dirty="0">
                <a:solidFill>
                  <a:srgbClr val="7030A0"/>
                </a:solidFill>
                <a:latin typeface="+mj-lt"/>
                <a:ea typeface="+mj-ea"/>
                <a:cs typeface="+mj-cs"/>
              </a:rPr>
              <a:t>WP4 First Analysis Results</a:t>
            </a:r>
            <a:endParaRPr lang="en-US" sz="2400" b="1" dirty="0">
              <a:solidFill>
                <a:srgbClr val="7030A0"/>
              </a:solidFill>
              <a:latin typeface="+mj-lt"/>
              <a:ea typeface="+mj-ea"/>
              <a:cs typeface="+mj-cs"/>
            </a:endParaRPr>
          </a:p>
        </p:txBody>
      </p:sp>
      <p:sp>
        <p:nvSpPr>
          <p:cNvPr id="39939" name="TextBox 81"/>
          <p:cNvSpPr txBox="1">
            <a:spLocks noChangeArrowheads="1"/>
          </p:cNvSpPr>
          <p:nvPr/>
        </p:nvSpPr>
        <p:spPr bwMode="auto">
          <a:xfrm>
            <a:off x="1843088" y="6338888"/>
            <a:ext cx="1968500" cy="33813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marL="285750" indent="-285750"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buFont typeface="Arial" charset="0"/>
              <a:buChar char="•"/>
            </a:pPr>
            <a:r>
              <a:rPr lang="en-US" sz="1600"/>
              <a:t>Produce a set of</a:t>
            </a:r>
          </a:p>
        </p:txBody>
      </p:sp>
      <p:sp>
        <p:nvSpPr>
          <p:cNvPr id="39940" name="TextBox 3"/>
          <p:cNvSpPr txBox="1">
            <a:spLocks noChangeArrowheads="1"/>
          </p:cNvSpPr>
          <p:nvPr/>
        </p:nvSpPr>
        <p:spPr bwMode="auto">
          <a:xfrm>
            <a:off x="544513" y="704850"/>
            <a:ext cx="5953125" cy="7080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2000"/>
              <a:t>Kahn</a:t>
            </a:r>
            <a:r>
              <a:rPr lang="ja-JP" altLang="en-US" sz="2000"/>
              <a:t>’</a:t>
            </a:r>
            <a:r>
              <a:rPr lang="en-US" sz="2000"/>
              <a:t>s Digital Object Architecture</a:t>
            </a:r>
          </a:p>
          <a:p>
            <a:pPr algn="ctr" eaLnBrk="1" hangingPunct="1"/>
            <a:r>
              <a:rPr lang="en-US" sz="2000"/>
              <a:t>(1995, 2006)</a:t>
            </a:r>
          </a:p>
        </p:txBody>
      </p:sp>
      <p:grpSp>
        <p:nvGrpSpPr>
          <p:cNvPr id="39941" name="Group 4"/>
          <p:cNvGrpSpPr>
            <a:grpSpLocks/>
          </p:cNvGrpSpPr>
          <p:nvPr/>
        </p:nvGrpSpPr>
        <p:grpSpPr bwMode="auto">
          <a:xfrm>
            <a:off x="784225" y="1711325"/>
            <a:ext cx="7599363" cy="3956050"/>
            <a:chOff x="1473110" y="1022443"/>
            <a:chExt cx="6436325" cy="3067714"/>
          </a:xfrm>
        </p:grpSpPr>
        <p:sp>
          <p:nvSpPr>
            <p:cNvPr id="6" name="TextBox 5"/>
            <p:cNvSpPr txBox="1"/>
            <p:nvPr/>
          </p:nvSpPr>
          <p:spPr>
            <a:xfrm>
              <a:off x="1473110" y="1843537"/>
              <a:ext cx="716642" cy="24620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originator</a:t>
              </a:r>
            </a:p>
          </p:txBody>
        </p:sp>
        <p:sp>
          <p:nvSpPr>
            <p:cNvPr id="7" name="TextBox 6"/>
            <p:cNvSpPr txBox="1"/>
            <p:nvPr/>
          </p:nvSpPr>
          <p:spPr>
            <a:xfrm>
              <a:off x="3081183" y="1843537"/>
              <a:ext cx="696473" cy="24620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depositor</a:t>
              </a:r>
            </a:p>
          </p:txBody>
        </p:sp>
        <p:sp>
          <p:nvSpPr>
            <p:cNvPr id="8" name="TextBox 7"/>
            <p:cNvSpPr txBox="1"/>
            <p:nvPr/>
          </p:nvSpPr>
          <p:spPr>
            <a:xfrm>
              <a:off x="5306401" y="1843537"/>
              <a:ext cx="822860" cy="24620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repository A</a:t>
              </a:r>
            </a:p>
          </p:txBody>
        </p:sp>
        <p:sp>
          <p:nvSpPr>
            <p:cNvPr id="9" name="TextBox 8"/>
            <p:cNvSpPr txBox="1"/>
            <p:nvPr/>
          </p:nvSpPr>
          <p:spPr>
            <a:xfrm>
              <a:off x="7175315" y="1843537"/>
              <a:ext cx="411430" cy="24620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user</a:t>
              </a:r>
            </a:p>
          </p:txBody>
        </p:sp>
        <p:sp>
          <p:nvSpPr>
            <p:cNvPr id="39946" name="TextBox 9"/>
            <p:cNvSpPr txBox="1">
              <a:spLocks noChangeArrowheads="1"/>
            </p:cNvSpPr>
            <p:nvPr/>
          </p:nvSpPr>
          <p:spPr bwMode="auto">
            <a:xfrm>
              <a:off x="4549415" y="2715004"/>
              <a:ext cx="1029449" cy="70788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b="1"/>
                <a:t>registered DO</a:t>
              </a:r>
            </a:p>
            <a:p>
              <a:pPr eaLnBrk="1" hangingPunct="1"/>
              <a:r>
                <a:rPr lang="en-US" sz="1000"/>
                <a:t>- data</a:t>
              </a:r>
            </a:p>
            <a:p>
              <a:pPr eaLnBrk="1" hangingPunct="1"/>
              <a:r>
                <a:rPr lang="en-US" sz="1000"/>
                <a:t>- metadata </a:t>
              </a:r>
            </a:p>
            <a:p>
              <a:pPr eaLnBrk="1" hangingPunct="1"/>
              <a:r>
                <a:rPr lang="en-US" sz="1000"/>
                <a:t>  (Key-MD)</a:t>
              </a:r>
            </a:p>
          </p:txBody>
        </p:sp>
        <p:sp>
          <p:nvSpPr>
            <p:cNvPr id="11" name="TextBox 10"/>
            <p:cNvSpPr txBox="1"/>
            <p:nvPr/>
          </p:nvSpPr>
          <p:spPr>
            <a:xfrm>
              <a:off x="5174636" y="1022443"/>
              <a:ext cx="1086390" cy="24620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handle generator</a:t>
              </a:r>
            </a:p>
          </p:txBody>
        </p:sp>
        <p:sp>
          <p:nvSpPr>
            <p:cNvPr id="39948" name="TextBox 11"/>
            <p:cNvSpPr txBox="1">
              <a:spLocks noChangeArrowheads="1"/>
            </p:cNvSpPr>
            <p:nvPr/>
          </p:nvSpPr>
          <p:spPr bwMode="auto">
            <a:xfrm>
              <a:off x="5684734" y="2766718"/>
              <a:ext cx="1306768" cy="132343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PID</a:t>
              </a:r>
            </a:p>
            <a:p>
              <a:pPr eaLnBrk="1" hangingPunct="1"/>
              <a:r>
                <a:rPr lang="en-US" sz="1000"/>
                <a:t>property record</a:t>
              </a:r>
            </a:p>
            <a:p>
              <a:pPr eaLnBrk="1" hangingPunct="1"/>
              <a:r>
                <a:rPr lang="en-US" sz="1000"/>
                <a:t>rights</a:t>
              </a:r>
            </a:p>
            <a:p>
              <a:pPr eaLnBrk="1" hangingPunct="1"/>
              <a:r>
                <a:rPr lang="en-US" sz="1000"/>
                <a:t>type (from central </a:t>
              </a:r>
            </a:p>
            <a:p>
              <a:pPr eaLnBrk="1" hangingPunct="1"/>
              <a:r>
                <a:rPr lang="en-US" sz="1000"/>
                <a:t>           registry)</a:t>
              </a:r>
            </a:p>
            <a:p>
              <a:pPr eaLnBrk="1" hangingPunct="1"/>
              <a:r>
                <a:rPr lang="en-US" sz="1000"/>
                <a:t>ROR flag</a:t>
              </a:r>
            </a:p>
            <a:p>
              <a:pPr eaLnBrk="1" hangingPunct="1"/>
              <a:r>
                <a:rPr lang="en-US" sz="1000"/>
                <a:t>mutable flag</a:t>
              </a:r>
            </a:p>
            <a:p>
              <a:pPr eaLnBrk="1" hangingPunct="1"/>
              <a:r>
                <a:rPr lang="en-US" sz="1000"/>
                <a:t>transaction record</a:t>
              </a:r>
            </a:p>
          </p:txBody>
        </p:sp>
        <p:cxnSp>
          <p:nvCxnSpPr>
            <p:cNvPr id="13" name="Straight Connector 12"/>
            <p:cNvCxnSpPr>
              <a:stCxn id="8" idx="2"/>
              <a:endCxn id="39946" idx="0"/>
            </p:cNvCxnSpPr>
            <p:nvPr/>
          </p:nvCxnSpPr>
          <p:spPr>
            <a:xfrm flipH="1">
              <a:off x="5064383" y="2089742"/>
              <a:ext cx="653448" cy="625361"/>
            </a:xfrm>
            <a:prstGeom prst="line">
              <a:avLst/>
            </a:prstGeom>
            <a:ln w="3175"/>
          </p:spPr>
          <p:style>
            <a:lnRef idx="1">
              <a:schemeClr val="dk1"/>
            </a:lnRef>
            <a:fillRef idx="0">
              <a:schemeClr val="dk1"/>
            </a:fillRef>
            <a:effectRef idx="0">
              <a:schemeClr val="dk1"/>
            </a:effectRef>
            <a:fontRef idx="minor">
              <a:schemeClr val="tx1"/>
            </a:fontRef>
          </p:style>
        </p:cxnSp>
        <p:cxnSp>
          <p:nvCxnSpPr>
            <p:cNvPr id="14" name="Straight Connector 13"/>
            <p:cNvCxnSpPr>
              <a:stCxn id="8" idx="2"/>
              <a:endCxn id="39948" idx="0"/>
            </p:cNvCxnSpPr>
            <p:nvPr/>
          </p:nvCxnSpPr>
          <p:spPr>
            <a:xfrm>
              <a:off x="5717831" y="2089742"/>
              <a:ext cx="619834" cy="677064"/>
            </a:xfrm>
            <a:prstGeom prst="line">
              <a:avLst/>
            </a:prstGeom>
            <a:ln w="3175"/>
          </p:spPr>
          <p:style>
            <a:lnRef idx="1">
              <a:schemeClr val="dk1"/>
            </a:lnRef>
            <a:fillRef idx="0">
              <a:schemeClr val="dk1"/>
            </a:fillRef>
            <a:effectRef idx="0">
              <a:schemeClr val="dk1"/>
            </a:effectRef>
            <a:fontRef idx="minor">
              <a:schemeClr val="tx1"/>
            </a:fontRef>
          </p:style>
        </p:cxnSp>
        <p:cxnSp>
          <p:nvCxnSpPr>
            <p:cNvPr id="15" name="Straight Connector 14"/>
            <p:cNvCxnSpPr>
              <a:stCxn id="11" idx="2"/>
              <a:endCxn id="8" idx="0"/>
            </p:cNvCxnSpPr>
            <p:nvPr/>
          </p:nvCxnSpPr>
          <p:spPr>
            <a:xfrm flipH="1">
              <a:off x="5717831" y="1268648"/>
              <a:ext cx="0" cy="574889"/>
            </a:xfrm>
            <a:prstGeom prst="line">
              <a:avLst/>
            </a:prstGeom>
            <a:ln w="3175"/>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090608" y="3099182"/>
              <a:ext cx="818827" cy="24620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repository B</a:t>
              </a:r>
            </a:p>
          </p:txBody>
        </p:sp>
        <p:cxnSp>
          <p:nvCxnSpPr>
            <p:cNvPr id="17" name="Straight Connector 16"/>
            <p:cNvCxnSpPr>
              <a:stCxn id="8" idx="2"/>
              <a:endCxn id="16" idx="0"/>
            </p:cNvCxnSpPr>
            <p:nvPr/>
          </p:nvCxnSpPr>
          <p:spPr>
            <a:xfrm>
              <a:off x="5717831" y="2089742"/>
              <a:ext cx="1781518" cy="1009440"/>
            </a:xfrm>
            <a:prstGeom prst="line">
              <a:avLst/>
            </a:prstGeom>
            <a:ln w="3175"/>
          </p:spPr>
          <p:style>
            <a:lnRef idx="1">
              <a:schemeClr val="dk1"/>
            </a:lnRef>
            <a:fillRef idx="0">
              <a:schemeClr val="dk1"/>
            </a:fillRef>
            <a:effectRef idx="0">
              <a:schemeClr val="dk1"/>
            </a:effectRef>
            <a:fontRef idx="minor">
              <a:schemeClr val="tx1"/>
            </a:fontRef>
          </p:style>
        </p:cxnSp>
        <p:cxnSp>
          <p:nvCxnSpPr>
            <p:cNvPr id="18" name="Straight Connector 17"/>
            <p:cNvCxnSpPr>
              <a:stCxn id="7" idx="3"/>
              <a:endCxn id="8" idx="1"/>
            </p:cNvCxnSpPr>
            <p:nvPr/>
          </p:nvCxnSpPr>
          <p:spPr>
            <a:xfrm>
              <a:off x="3777656" y="1966639"/>
              <a:ext cx="1528745" cy="0"/>
            </a:xfrm>
            <a:prstGeom prst="line">
              <a:avLst/>
            </a:prstGeom>
            <a:ln w="3175"/>
          </p:spPr>
          <p:style>
            <a:lnRef idx="1">
              <a:schemeClr val="dk1"/>
            </a:lnRef>
            <a:fillRef idx="0">
              <a:schemeClr val="dk1"/>
            </a:fillRef>
            <a:effectRef idx="0">
              <a:schemeClr val="dk1"/>
            </a:effectRef>
            <a:fontRef idx="minor">
              <a:schemeClr val="tx1"/>
            </a:fontRef>
          </p:style>
        </p:cxnSp>
        <p:cxnSp>
          <p:nvCxnSpPr>
            <p:cNvPr id="19" name="Straight Connector 18"/>
            <p:cNvCxnSpPr>
              <a:stCxn id="6" idx="3"/>
              <a:endCxn id="7" idx="1"/>
            </p:cNvCxnSpPr>
            <p:nvPr/>
          </p:nvCxnSpPr>
          <p:spPr>
            <a:xfrm>
              <a:off x="2189752" y="1966639"/>
              <a:ext cx="891431" cy="0"/>
            </a:xfrm>
            <a:prstGeom prst="line">
              <a:avLst/>
            </a:prstGeom>
            <a:ln w="3175"/>
          </p:spPr>
          <p:style>
            <a:lnRef idx="1">
              <a:schemeClr val="dk1"/>
            </a:lnRef>
            <a:fillRef idx="0">
              <a:schemeClr val="dk1"/>
            </a:fillRef>
            <a:effectRef idx="0">
              <a:schemeClr val="dk1"/>
            </a:effectRef>
            <a:fontRef idx="minor">
              <a:schemeClr val="tx1"/>
            </a:fontRef>
          </p:style>
        </p:cxnSp>
        <p:cxnSp>
          <p:nvCxnSpPr>
            <p:cNvPr id="20" name="Straight Connector 19"/>
            <p:cNvCxnSpPr>
              <a:stCxn id="8" idx="3"/>
              <a:endCxn id="9" idx="1"/>
            </p:cNvCxnSpPr>
            <p:nvPr/>
          </p:nvCxnSpPr>
          <p:spPr>
            <a:xfrm>
              <a:off x="6129261" y="1966639"/>
              <a:ext cx="1046054" cy="0"/>
            </a:xfrm>
            <a:prstGeom prst="line">
              <a:avLst/>
            </a:prstGeom>
            <a:ln w="3175"/>
          </p:spPr>
          <p:style>
            <a:lnRef idx="1">
              <a:schemeClr val="dk1"/>
            </a:lnRef>
            <a:fillRef idx="0">
              <a:schemeClr val="dk1"/>
            </a:fillRef>
            <a:effectRef idx="0">
              <a:schemeClr val="dk1"/>
            </a:effectRef>
            <a:fontRef idx="minor">
              <a:schemeClr val="tx1"/>
            </a:fontRef>
          </p:style>
        </p:cxnSp>
        <p:sp>
          <p:nvSpPr>
            <p:cNvPr id="39957" name="TextBox 20"/>
            <p:cNvSpPr txBox="1">
              <a:spLocks noChangeArrowheads="1"/>
            </p:cNvSpPr>
            <p:nvPr/>
          </p:nvSpPr>
          <p:spPr bwMode="auto">
            <a:xfrm>
              <a:off x="1608563" y="2672034"/>
              <a:ext cx="824265" cy="40011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work</a:t>
              </a:r>
            </a:p>
            <a:p>
              <a:pPr eaLnBrk="1" hangingPunct="1"/>
              <a:r>
                <a:rPr lang="en-US" sz="1000"/>
                <a:t>ownership</a:t>
              </a:r>
            </a:p>
          </p:txBody>
        </p:sp>
        <p:cxnSp>
          <p:nvCxnSpPr>
            <p:cNvPr id="22" name="Straight Connector 21"/>
            <p:cNvCxnSpPr/>
            <p:nvPr/>
          </p:nvCxnSpPr>
          <p:spPr>
            <a:xfrm flipH="1">
              <a:off x="1832103" y="2089742"/>
              <a:ext cx="0" cy="582274"/>
            </a:xfrm>
            <a:prstGeom prst="line">
              <a:avLst/>
            </a:prstGeom>
            <a:ln w="3175"/>
          </p:spPr>
          <p:style>
            <a:lnRef idx="1">
              <a:schemeClr val="dk1"/>
            </a:lnRef>
            <a:fillRef idx="0">
              <a:schemeClr val="dk1"/>
            </a:fillRef>
            <a:effectRef idx="0">
              <a:schemeClr val="dk1"/>
            </a:effectRef>
            <a:fontRef idx="minor">
              <a:schemeClr val="tx1"/>
            </a:fontRef>
          </p:style>
        </p:cxnSp>
        <p:sp>
          <p:nvSpPr>
            <p:cNvPr id="39959" name="TextBox 22"/>
            <p:cNvSpPr txBox="1">
              <a:spLocks noChangeArrowheads="1"/>
            </p:cNvSpPr>
            <p:nvPr/>
          </p:nvSpPr>
          <p:spPr bwMode="auto">
            <a:xfrm>
              <a:off x="3206301" y="2660465"/>
              <a:ext cx="998991" cy="86177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data</a:t>
              </a:r>
            </a:p>
            <a:p>
              <a:pPr eaLnBrk="1" hangingPunct="1"/>
              <a:r>
                <a:rPr lang="en-US" sz="1000"/>
                <a:t>metadata</a:t>
              </a:r>
            </a:p>
            <a:p>
              <a:pPr eaLnBrk="1" hangingPunct="1"/>
              <a:r>
                <a:rPr lang="en-US" sz="1000"/>
                <a:t>(Key-MD)</a:t>
              </a:r>
            </a:p>
            <a:p>
              <a:pPr eaLnBrk="1" hangingPunct="1"/>
              <a:r>
                <a:rPr lang="en-US" sz="1000"/>
                <a:t>PID</a:t>
              </a:r>
            </a:p>
            <a:p>
              <a:pPr eaLnBrk="1" hangingPunct="1"/>
              <a:r>
                <a:rPr lang="en-US" sz="1000"/>
                <a:t>access rights</a:t>
              </a:r>
            </a:p>
          </p:txBody>
        </p:sp>
        <p:cxnSp>
          <p:nvCxnSpPr>
            <p:cNvPr id="24" name="Straight Connector 23"/>
            <p:cNvCxnSpPr/>
            <p:nvPr/>
          </p:nvCxnSpPr>
          <p:spPr>
            <a:xfrm flipH="1">
              <a:off x="3429420" y="2077432"/>
              <a:ext cx="0" cy="583506"/>
            </a:xfrm>
            <a:prstGeom prst="line">
              <a:avLst/>
            </a:prstGeom>
            <a:ln w="3175"/>
          </p:spPr>
          <p:style>
            <a:lnRef idx="1">
              <a:schemeClr val="dk1"/>
            </a:lnRef>
            <a:fillRef idx="0">
              <a:schemeClr val="dk1"/>
            </a:fillRef>
            <a:effectRef idx="0">
              <a:schemeClr val="dk1"/>
            </a:effectRef>
            <a:fontRef idx="minor">
              <a:schemeClr val="tx1"/>
            </a:fontRef>
          </p:style>
        </p:cxnSp>
        <p:cxnSp>
          <p:nvCxnSpPr>
            <p:cNvPr id="25" name="Straight Connector 24"/>
            <p:cNvCxnSpPr>
              <a:stCxn id="6" idx="0"/>
              <a:endCxn id="11" idx="1"/>
            </p:cNvCxnSpPr>
            <p:nvPr/>
          </p:nvCxnSpPr>
          <p:spPr>
            <a:xfrm flipV="1">
              <a:off x="1832103" y="1145545"/>
              <a:ext cx="3342532" cy="697991"/>
            </a:xfrm>
            <a:prstGeom prst="line">
              <a:avLst/>
            </a:prstGeom>
            <a:ln w="3175"/>
          </p:spPr>
          <p:style>
            <a:lnRef idx="1">
              <a:schemeClr val="dk1"/>
            </a:lnRef>
            <a:fillRef idx="0">
              <a:schemeClr val="dk1"/>
            </a:fillRef>
            <a:effectRef idx="0">
              <a:schemeClr val="dk1"/>
            </a:effectRef>
            <a:fontRef idx="minor">
              <a:schemeClr val="tx1"/>
            </a:fontRef>
          </p:style>
        </p:cxnSp>
        <p:sp>
          <p:nvSpPr>
            <p:cNvPr id="26" name="Oval 25"/>
            <p:cNvSpPr/>
            <p:nvPr/>
          </p:nvSpPr>
          <p:spPr>
            <a:xfrm>
              <a:off x="2611938" y="1937095"/>
              <a:ext cx="88740" cy="7632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63" name="TextBox 26"/>
            <p:cNvSpPr txBox="1">
              <a:spLocks noChangeArrowheads="1"/>
            </p:cNvSpPr>
            <p:nvPr/>
          </p:nvSpPr>
          <p:spPr bwMode="auto">
            <a:xfrm>
              <a:off x="2271512" y="2257527"/>
              <a:ext cx="769763"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hands-over</a:t>
              </a:r>
            </a:p>
          </p:txBody>
        </p:sp>
        <p:cxnSp>
          <p:nvCxnSpPr>
            <p:cNvPr id="28" name="Straight Connector 27"/>
            <p:cNvCxnSpPr/>
            <p:nvPr/>
          </p:nvCxnSpPr>
          <p:spPr>
            <a:xfrm flipH="1">
              <a:off x="2656307" y="2013418"/>
              <a:ext cx="0" cy="22773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29" name="Oval 28"/>
            <p:cNvSpPr/>
            <p:nvPr/>
          </p:nvSpPr>
          <p:spPr>
            <a:xfrm>
              <a:off x="3374293" y="1470536"/>
              <a:ext cx="87396" cy="7632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0" name="Straight Connector 29"/>
            <p:cNvCxnSpPr>
              <a:endCxn id="29" idx="1"/>
            </p:cNvCxnSpPr>
            <p:nvPr/>
          </p:nvCxnSpPr>
          <p:spPr>
            <a:xfrm>
              <a:off x="3081183" y="1324044"/>
              <a:ext cx="306556" cy="157571"/>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39967" name="TextBox 30"/>
            <p:cNvSpPr txBox="1">
              <a:spLocks noChangeArrowheads="1"/>
            </p:cNvSpPr>
            <p:nvPr/>
          </p:nvSpPr>
          <p:spPr bwMode="auto">
            <a:xfrm>
              <a:off x="2525471" y="1191251"/>
              <a:ext cx="635110"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requests</a:t>
              </a:r>
            </a:p>
          </p:txBody>
        </p:sp>
        <p:sp>
          <p:nvSpPr>
            <p:cNvPr id="32" name="Oval 31"/>
            <p:cNvSpPr/>
            <p:nvPr/>
          </p:nvSpPr>
          <p:spPr>
            <a:xfrm>
              <a:off x="4259002" y="1937095"/>
              <a:ext cx="88740" cy="7632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69" name="TextBox 32"/>
            <p:cNvSpPr txBox="1">
              <a:spLocks noChangeArrowheads="1"/>
            </p:cNvSpPr>
            <p:nvPr/>
          </p:nvSpPr>
          <p:spPr bwMode="auto">
            <a:xfrm>
              <a:off x="4000923" y="2257527"/>
              <a:ext cx="622286" cy="40011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000">
                  <a:solidFill>
                    <a:srgbClr val="C00000"/>
                  </a:solidFill>
                </a:rPr>
                <a:t>deposits</a:t>
              </a:r>
            </a:p>
            <a:p>
              <a:pPr algn="ctr" eaLnBrk="1" hangingPunct="1"/>
              <a:r>
                <a:rPr lang="en-US" sz="1000">
                  <a:solidFill>
                    <a:srgbClr val="C00000"/>
                  </a:solidFill>
                </a:rPr>
                <a:t>via RAP</a:t>
              </a:r>
            </a:p>
          </p:txBody>
        </p:sp>
        <p:cxnSp>
          <p:nvCxnSpPr>
            <p:cNvPr id="34" name="Straight Connector 33"/>
            <p:cNvCxnSpPr/>
            <p:nvPr/>
          </p:nvCxnSpPr>
          <p:spPr>
            <a:xfrm flipH="1">
              <a:off x="4303372" y="2013418"/>
              <a:ext cx="0" cy="22773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35" name="Oval 34"/>
            <p:cNvSpPr/>
            <p:nvPr/>
          </p:nvSpPr>
          <p:spPr>
            <a:xfrm>
              <a:off x="5672116" y="1481616"/>
              <a:ext cx="87395" cy="7632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6" name="Straight Connector 35"/>
            <p:cNvCxnSpPr/>
            <p:nvPr/>
          </p:nvCxnSpPr>
          <p:spPr>
            <a:xfrm>
              <a:off x="5424721" y="1519777"/>
              <a:ext cx="251429" cy="0"/>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39973" name="TextBox 36"/>
            <p:cNvSpPr txBox="1">
              <a:spLocks noChangeArrowheads="1"/>
            </p:cNvSpPr>
            <p:nvPr/>
          </p:nvSpPr>
          <p:spPr bwMode="auto">
            <a:xfrm>
              <a:off x="4848456" y="1396156"/>
              <a:ext cx="635110"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requests</a:t>
              </a:r>
            </a:p>
          </p:txBody>
        </p:sp>
        <p:sp>
          <p:nvSpPr>
            <p:cNvPr id="38" name="Oval 37"/>
            <p:cNvSpPr/>
            <p:nvPr/>
          </p:nvSpPr>
          <p:spPr>
            <a:xfrm>
              <a:off x="5299678" y="2390112"/>
              <a:ext cx="87396" cy="7632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9" name="Straight Connector 38"/>
            <p:cNvCxnSpPr>
              <a:endCxn id="38" idx="1"/>
            </p:cNvCxnSpPr>
            <p:nvPr/>
          </p:nvCxnSpPr>
          <p:spPr>
            <a:xfrm>
              <a:off x="5155812" y="2275626"/>
              <a:ext cx="155967" cy="125565"/>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39976" name="TextBox 39"/>
            <p:cNvSpPr txBox="1">
              <a:spLocks noChangeArrowheads="1"/>
            </p:cNvSpPr>
            <p:nvPr/>
          </p:nvSpPr>
          <p:spPr bwMode="auto">
            <a:xfrm>
              <a:off x="4686575" y="2164853"/>
              <a:ext cx="503664"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stores</a:t>
              </a:r>
            </a:p>
          </p:txBody>
        </p:sp>
        <p:sp>
          <p:nvSpPr>
            <p:cNvPr id="41" name="Oval 40"/>
            <p:cNvSpPr/>
            <p:nvPr/>
          </p:nvSpPr>
          <p:spPr>
            <a:xfrm>
              <a:off x="5951781" y="2342102"/>
              <a:ext cx="88740" cy="7632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2" name="Straight Connector 41"/>
            <p:cNvCxnSpPr>
              <a:stCxn id="41" idx="2"/>
              <a:endCxn id="39979" idx="0"/>
            </p:cNvCxnSpPr>
            <p:nvPr/>
          </p:nvCxnSpPr>
          <p:spPr>
            <a:xfrm flipH="1">
              <a:off x="5791780" y="2380264"/>
              <a:ext cx="160001" cy="91096"/>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39979" name="TextBox 42"/>
            <p:cNvSpPr txBox="1">
              <a:spLocks noChangeArrowheads="1"/>
            </p:cNvSpPr>
            <p:nvPr/>
          </p:nvSpPr>
          <p:spPr bwMode="auto">
            <a:xfrm>
              <a:off x="5444769" y="2471567"/>
              <a:ext cx="694421"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maintains</a:t>
              </a:r>
            </a:p>
          </p:txBody>
        </p:sp>
        <p:sp>
          <p:nvSpPr>
            <p:cNvPr id="44" name="Oval 43"/>
            <p:cNvSpPr/>
            <p:nvPr/>
          </p:nvSpPr>
          <p:spPr>
            <a:xfrm>
              <a:off x="6716825" y="1932171"/>
              <a:ext cx="87396" cy="7632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81" name="TextBox 44"/>
            <p:cNvSpPr txBox="1">
              <a:spLocks noChangeArrowheads="1"/>
            </p:cNvSpPr>
            <p:nvPr/>
          </p:nvSpPr>
          <p:spPr bwMode="auto">
            <a:xfrm>
              <a:off x="6280400" y="1187905"/>
              <a:ext cx="960520" cy="55399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000">
                  <a:solidFill>
                    <a:srgbClr val="C00000"/>
                  </a:solidFill>
                </a:rPr>
                <a:t>receives</a:t>
              </a:r>
            </a:p>
            <a:p>
              <a:pPr algn="ctr" eaLnBrk="1" hangingPunct="1"/>
              <a:r>
                <a:rPr lang="en-US" sz="1000">
                  <a:solidFill>
                    <a:srgbClr val="C00000"/>
                  </a:solidFill>
                </a:rPr>
                <a:t>disseminations</a:t>
              </a:r>
            </a:p>
            <a:p>
              <a:pPr algn="ctr" eaLnBrk="1" hangingPunct="1"/>
              <a:r>
                <a:rPr lang="en-US" sz="1000">
                  <a:solidFill>
                    <a:srgbClr val="C00000"/>
                  </a:solidFill>
                </a:rPr>
                <a:t>via RAP</a:t>
              </a:r>
            </a:p>
          </p:txBody>
        </p:sp>
        <p:cxnSp>
          <p:nvCxnSpPr>
            <p:cNvPr id="46" name="Straight Connector 45"/>
            <p:cNvCxnSpPr>
              <a:stCxn id="44" idx="0"/>
              <a:endCxn id="39981" idx="2"/>
            </p:cNvCxnSpPr>
            <p:nvPr/>
          </p:nvCxnSpPr>
          <p:spPr>
            <a:xfrm flipV="1">
              <a:off x="6761196" y="1741362"/>
              <a:ext cx="0" cy="19080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7" name="Oval 46"/>
            <p:cNvSpPr/>
            <p:nvPr/>
          </p:nvSpPr>
          <p:spPr>
            <a:xfrm>
              <a:off x="6742372" y="2653551"/>
              <a:ext cx="87395" cy="75092"/>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8" name="Straight Connector 47"/>
            <p:cNvCxnSpPr>
              <a:stCxn id="47" idx="6"/>
              <a:endCxn id="39985" idx="1"/>
            </p:cNvCxnSpPr>
            <p:nvPr/>
          </p:nvCxnSpPr>
          <p:spPr>
            <a:xfrm flipV="1">
              <a:off x="6829767" y="2630161"/>
              <a:ext cx="272943" cy="61551"/>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39985" name="TextBox 48"/>
            <p:cNvSpPr txBox="1">
              <a:spLocks noChangeArrowheads="1"/>
            </p:cNvSpPr>
            <p:nvPr/>
          </p:nvSpPr>
          <p:spPr bwMode="auto">
            <a:xfrm>
              <a:off x="7102266" y="2507441"/>
              <a:ext cx="691215"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replicates</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0098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323850" y="188913"/>
            <a:ext cx="8229600" cy="777875"/>
          </a:xfrm>
          <a:prstGeom prst="rect">
            <a:avLst/>
          </a:prstGeom>
        </p:spPr>
        <p:txBody>
          <a:bodyPr/>
          <a:lstStyle/>
          <a:p>
            <a:pPr eaLnBrk="0" hangingPunct="0">
              <a:defRPr/>
            </a:pPr>
            <a:r>
              <a:rPr lang="fi-FI" sz="2400" b="1" dirty="0">
                <a:solidFill>
                  <a:srgbClr val="7030A0"/>
                </a:solidFill>
                <a:latin typeface="+mj-lt"/>
                <a:ea typeface="+mj-ea"/>
                <a:cs typeface="+mj-cs"/>
              </a:rPr>
              <a:t>WP4 First Analysis Results</a:t>
            </a:r>
            <a:endParaRPr lang="en-US" sz="2400" b="1" dirty="0">
              <a:solidFill>
                <a:srgbClr val="7030A0"/>
              </a:solidFill>
              <a:latin typeface="+mj-lt"/>
              <a:ea typeface="+mj-ea"/>
              <a:cs typeface="+mj-cs"/>
            </a:endParaRPr>
          </a:p>
        </p:txBody>
      </p:sp>
      <p:sp>
        <p:nvSpPr>
          <p:cNvPr id="40963" name="TextBox 81"/>
          <p:cNvSpPr txBox="1">
            <a:spLocks noChangeArrowheads="1"/>
          </p:cNvSpPr>
          <p:nvPr/>
        </p:nvSpPr>
        <p:spPr bwMode="auto">
          <a:xfrm>
            <a:off x="1492250" y="5916613"/>
            <a:ext cx="4230688" cy="7080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000">
                <a:solidFill>
                  <a:srgbClr val="FF0000"/>
                </a:solidFill>
              </a:rPr>
              <a:t>right level of abstraction?</a:t>
            </a:r>
          </a:p>
          <a:p>
            <a:pPr eaLnBrk="1" hangingPunct="1"/>
            <a:r>
              <a:rPr lang="en-US" sz="2000">
                <a:solidFill>
                  <a:srgbClr val="FF0000"/>
                </a:solidFill>
              </a:rPr>
              <a:t>ignore DO content - analogue email</a:t>
            </a:r>
          </a:p>
        </p:txBody>
      </p:sp>
      <p:sp>
        <p:nvSpPr>
          <p:cNvPr id="40964" name="TextBox 3"/>
          <p:cNvSpPr txBox="1">
            <a:spLocks noChangeArrowheads="1"/>
          </p:cNvSpPr>
          <p:nvPr/>
        </p:nvSpPr>
        <p:spPr bwMode="auto">
          <a:xfrm>
            <a:off x="6881813" y="1252538"/>
            <a:ext cx="1870075" cy="13223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2000"/>
              <a:t>DOBES Object</a:t>
            </a:r>
          </a:p>
          <a:p>
            <a:pPr algn="ctr" eaLnBrk="1" hangingPunct="1"/>
            <a:r>
              <a:rPr lang="en-US" sz="2000"/>
              <a:t>Architecture</a:t>
            </a:r>
          </a:p>
          <a:p>
            <a:pPr algn="ctr" eaLnBrk="1" hangingPunct="1"/>
            <a:r>
              <a:rPr lang="en-US" sz="2000"/>
              <a:t>(2002)</a:t>
            </a:r>
          </a:p>
        </p:txBody>
      </p:sp>
      <p:grpSp>
        <p:nvGrpSpPr>
          <p:cNvPr id="40965" name="Group 4"/>
          <p:cNvGrpSpPr>
            <a:grpSpLocks/>
          </p:cNvGrpSpPr>
          <p:nvPr/>
        </p:nvGrpSpPr>
        <p:grpSpPr bwMode="auto">
          <a:xfrm>
            <a:off x="398463" y="858838"/>
            <a:ext cx="6435725" cy="2451100"/>
            <a:chOff x="1473110" y="1022443"/>
            <a:chExt cx="6436325" cy="2452161"/>
          </a:xfrm>
        </p:grpSpPr>
        <p:sp>
          <p:nvSpPr>
            <p:cNvPr id="6" name="TextBox 5"/>
            <p:cNvSpPr txBox="1"/>
            <p:nvPr/>
          </p:nvSpPr>
          <p:spPr>
            <a:xfrm>
              <a:off x="1473110" y="1843535"/>
              <a:ext cx="717617" cy="246170"/>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originator</a:t>
              </a:r>
            </a:p>
          </p:txBody>
        </p:sp>
        <p:sp>
          <p:nvSpPr>
            <p:cNvPr id="7" name="TextBox 6"/>
            <p:cNvSpPr txBox="1"/>
            <p:nvPr/>
          </p:nvSpPr>
          <p:spPr>
            <a:xfrm>
              <a:off x="3081397" y="1843535"/>
              <a:ext cx="695390" cy="246170"/>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depositor</a:t>
              </a:r>
            </a:p>
          </p:txBody>
        </p:sp>
        <p:sp>
          <p:nvSpPr>
            <p:cNvPr id="8" name="TextBox 7"/>
            <p:cNvSpPr txBox="1"/>
            <p:nvPr/>
          </p:nvSpPr>
          <p:spPr>
            <a:xfrm>
              <a:off x="5307279" y="1843535"/>
              <a:ext cx="822402" cy="246170"/>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repository A</a:t>
              </a:r>
            </a:p>
          </p:txBody>
        </p:sp>
        <p:sp>
          <p:nvSpPr>
            <p:cNvPr id="9" name="TextBox 8"/>
            <p:cNvSpPr txBox="1"/>
            <p:nvPr/>
          </p:nvSpPr>
          <p:spPr>
            <a:xfrm>
              <a:off x="7175942" y="1843535"/>
              <a:ext cx="409613" cy="246170"/>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user</a:t>
              </a:r>
            </a:p>
          </p:txBody>
        </p:sp>
        <p:sp>
          <p:nvSpPr>
            <p:cNvPr id="41010" name="TextBox 9"/>
            <p:cNvSpPr txBox="1">
              <a:spLocks noChangeArrowheads="1"/>
            </p:cNvSpPr>
            <p:nvPr/>
          </p:nvSpPr>
          <p:spPr bwMode="auto">
            <a:xfrm>
              <a:off x="4549415" y="2715004"/>
              <a:ext cx="1029449" cy="70788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b="1"/>
                <a:t>registered DO</a:t>
              </a:r>
            </a:p>
            <a:p>
              <a:pPr eaLnBrk="1" hangingPunct="1"/>
              <a:r>
                <a:rPr lang="en-US" sz="1000"/>
                <a:t>- data</a:t>
              </a:r>
            </a:p>
            <a:p>
              <a:pPr eaLnBrk="1" hangingPunct="1"/>
              <a:r>
                <a:rPr lang="en-US" sz="1000"/>
                <a:t>- metadata</a:t>
              </a:r>
            </a:p>
            <a:p>
              <a:pPr eaLnBrk="1" hangingPunct="1"/>
              <a:r>
                <a:rPr lang="en-US" sz="1000"/>
                <a:t>- PID</a:t>
              </a:r>
            </a:p>
          </p:txBody>
        </p:sp>
        <p:sp>
          <p:nvSpPr>
            <p:cNvPr id="11" name="TextBox 10"/>
            <p:cNvSpPr txBox="1"/>
            <p:nvPr/>
          </p:nvSpPr>
          <p:spPr>
            <a:xfrm>
              <a:off x="5173917" y="1022443"/>
              <a:ext cx="1087539" cy="246169"/>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handle generator</a:t>
              </a:r>
            </a:p>
          </p:txBody>
        </p:sp>
        <p:sp>
          <p:nvSpPr>
            <p:cNvPr id="41012" name="TextBox 11"/>
            <p:cNvSpPr txBox="1">
              <a:spLocks noChangeArrowheads="1"/>
            </p:cNvSpPr>
            <p:nvPr/>
          </p:nvSpPr>
          <p:spPr bwMode="auto">
            <a:xfrm>
              <a:off x="5684734" y="2766718"/>
              <a:ext cx="1584088" cy="70788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rights</a:t>
              </a:r>
            </a:p>
            <a:p>
              <a:pPr eaLnBrk="1" hangingPunct="1"/>
              <a:r>
                <a:rPr lang="en-US" sz="1000"/>
                <a:t>type (open vocabulary)</a:t>
              </a:r>
            </a:p>
            <a:p>
              <a:pPr eaLnBrk="1" hangingPunct="1"/>
              <a:r>
                <a:rPr lang="en-US" sz="1000"/>
                <a:t>ROR flag</a:t>
              </a:r>
            </a:p>
            <a:p>
              <a:pPr eaLnBrk="1" hangingPunct="1"/>
              <a:r>
                <a:rPr lang="en-US" sz="1000"/>
                <a:t>transaction record</a:t>
              </a:r>
            </a:p>
          </p:txBody>
        </p:sp>
        <p:cxnSp>
          <p:nvCxnSpPr>
            <p:cNvPr id="13" name="Straight Connector 12"/>
            <p:cNvCxnSpPr>
              <a:stCxn id="8" idx="2"/>
              <a:endCxn id="41010" idx="0"/>
            </p:cNvCxnSpPr>
            <p:nvPr/>
          </p:nvCxnSpPr>
          <p:spPr>
            <a:xfrm flipH="1">
              <a:off x="5064370" y="2089705"/>
              <a:ext cx="654111" cy="625746"/>
            </a:xfrm>
            <a:prstGeom prst="line">
              <a:avLst/>
            </a:prstGeom>
            <a:ln w="3175"/>
          </p:spPr>
          <p:style>
            <a:lnRef idx="1">
              <a:schemeClr val="dk1"/>
            </a:lnRef>
            <a:fillRef idx="0">
              <a:schemeClr val="dk1"/>
            </a:fillRef>
            <a:effectRef idx="0">
              <a:schemeClr val="dk1"/>
            </a:effectRef>
            <a:fontRef idx="minor">
              <a:schemeClr val="tx1"/>
            </a:fontRef>
          </p:style>
        </p:cxnSp>
        <p:cxnSp>
          <p:nvCxnSpPr>
            <p:cNvPr id="14" name="Straight Connector 13"/>
            <p:cNvCxnSpPr>
              <a:stCxn id="8" idx="2"/>
            </p:cNvCxnSpPr>
            <p:nvPr/>
          </p:nvCxnSpPr>
          <p:spPr>
            <a:xfrm>
              <a:off x="5718481" y="2089705"/>
              <a:ext cx="398499" cy="663862"/>
            </a:xfrm>
            <a:prstGeom prst="line">
              <a:avLst/>
            </a:prstGeom>
            <a:ln w="3175"/>
          </p:spPr>
          <p:style>
            <a:lnRef idx="1">
              <a:schemeClr val="dk1"/>
            </a:lnRef>
            <a:fillRef idx="0">
              <a:schemeClr val="dk1"/>
            </a:fillRef>
            <a:effectRef idx="0">
              <a:schemeClr val="dk1"/>
            </a:effectRef>
            <a:fontRef idx="minor">
              <a:schemeClr val="tx1"/>
            </a:fontRef>
          </p:style>
        </p:cxnSp>
        <p:cxnSp>
          <p:nvCxnSpPr>
            <p:cNvPr id="15" name="Straight Connector 14"/>
            <p:cNvCxnSpPr>
              <a:stCxn id="11" idx="2"/>
              <a:endCxn id="8" idx="0"/>
            </p:cNvCxnSpPr>
            <p:nvPr/>
          </p:nvCxnSpPr>
          <p:spPr>
            <a:xfrm flipH="1">
              <a:off x="5718481" y="1268612"/>
              <a:ext cx="0" cy="574924"/>
            </a:xfrm>
            <a:prstGeom prst="line">
              <a:avLst/>
            </a:prstGeom>
            <a:ln w="3175"/>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090209" y="3098203"/>
              <a:ext cx="819226" cy="246170"/>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repository B</a:t>
              </a:r>
            </a:p>
          </p:txBody>
        </p:sp>
        <p:cxnSp>
          <p:nvCxnSpPr>
            <p:cNvPr id="17" name="Straight Connector 16"/>
            <p:cNvCxnSpPr>
              <a:stCxn id="8" idx="2"/>
              <a:endCxn id="16" idx="0"/>
            </p:cNvCxnSpPr>
            <p:nvPr/>
          </p:nvCxnSpPr>
          <p:spPr>
            <a:xfrm>
              <a:off x="5718481" y="2089705"/>
              <a:ext cx="1781341" cy="1008498"/>
            </a:xfrm>
            <a:prstGeom prst="line">
              <a:avLst/>
            </a:prstGeom>
            <a:ln w="3175"/>
          </p:spPr>
          <p:style>
            <a:lnRef idx="1">
              <a:schemeClr val="dk1"/>
            </a:lnRef>
            <a:fillRef idx="0">
              <a:schemeClr val="dk1"/>
            </a:fillRef>
            <a:effectRef idx="0">
              <a:schemeClr val="dk1"/>
            </a:effectRef>
            <a:fontRef idx="minor">
              <a:schemeClr val="tx1"/>
            </a:fontRef>
          </p:style>
        </p:cxnSp>
        <p:cxnSp>
          <p:nvCxnSpPr>
            <p:cNvPr id="18" name="Straight Connector 17"/>
            <p:cNvCxnSpPr>
              <a:stCxn id="7" idx="3"/>
              <a:endCxn id="8" idx="1"/>
            </p:cNvCxnSpPr>
            <p:nvPr/>
          </p:nvCxnSpPr>
          <p:spPr>
            <a:xfrm>
              <a:off x="3776787" y="1965826"/>
              <a:ext cx="1530493" cy="0"/>
            </a:xfrm>
            <a:prstGeom prst="line">
              <a:avLst/>
            </a:prstGeom>
            <a:ln w="3175"/>
          </p:spPr>
          <p:style>
            <a:lnRef idx="1">
              <a:schemeClr val="dk1"/>
            </a:lnRef>
            <a:fillRef idx="0">
              <a:schemeClr val="dk1"/>
            </a:fillRef>
            <a:effectRef idx="0">
              <a:schemeClr val="dk1"/>
            </a:effectRef>
            <a:fontRef idx="minor">
              <a:schemeClr val="tx1"/>
            </a:fontRef>
          </p:style>
        </p:cxnSp>
        <p:cxnSp>
          <p:nvCxnSpPr>
            <p:cNvPr id="19" name="Straight Connector 18"/>
            <p:cNvCxnSpPr>
              <a:stCxn id="6" idx="3"/>
              <a:endCxn id="7" idx="1"/>
            </p:cNvCxnSpPr>
            <p:nvPr/>
          </p:nvCxnSpPr>
          <p:spPr>
            <a:xfrm>
              <a:off x="2190727" y="1965826"/>
              <a:ext cx="890670" cy="0"/>
            </a:xfrm>
            <a:prstGeom prst="line">
              <a:avLst/>
            </a:prstGeom>
            <a:ln w="3175"/>
          </p:spPr>
          <p:style>
            <a:lnRef idx="1">
              <a:schemeClr val="dk1"/>
            </a:lnRef>
            <a:fillRef idx="0">
              <a:schemeClr val="dk1"/>
            </a:fillRef>
            <a:effectRef idx="0">
              <a:schemeClr val="dk1"/>
            </a:effectRef>
            <a:fontRef idx="minor">
              <a:schemeClr val="tx1"/>
            </a:fontRef>
          </p:style>
        </p:cxnSp>
        <p:cxnSp>
          <p:nvCxnSpPr>
            <p:cNvPr id="20" name="Straight Connector 19"/>
            <p:cNvCxnSpPr>
              <a:stCxn id="8" idx="3"/>
              <a:endCxn id="9" idx="1"/>
            </p:cNvCxnSpPr>
            <p:nvPr/>
          </p:nvCxnSpPr>
          <p:spPr>
            <a:xfrm>
              <a:off x="6129681" y="1965826"/>
              <a:ext cx="1046261" cy="0"/>
            </a:xfrm>
            <a:prstGeom prst="line">
              <a:avLst/>
            </a:prstGeom>
            <a:ln w="3175"/>
          </p:spPr>
          <p:style>
            <a:lnRef idx="1">
              <a:schemeClr val="dk1"/>
            </a:lnRef>
            <a:fillRef idx="0">
              <a:schemeClr val="dk1"/>
            </a:fillRef>
            <a:effectRef idx="0">
              <a:schemeClr val="dk1"/>
            </a:effectRef>
            <a:fontRef idx="minor">
              <a:schemeClr val="tx1"/>
            </a:fontRef>
          </p:style>
        </p:cxnSp>
        <p:sp>
          <p:nvSpPr>
            <p:cNvPr id="41021" name="TextBox 20"/>
            <p:cNvSpPr txBox="1">
              <a:spLocks noChangeArrowheads="1"/>
            </p:cNvSpPr>
            <p:nvPr/>
          </p:nvSpPr>
          <p:spPr bwMode="auto">
            <a:xfrm>
              <a:off x="1608563" y="2672034"/>
              <a:ext cx="824265" cy="40011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work</a:t>
              </a:r>
            </a:p>
            <a:p>
              <a:pPr eaLnBrk="1" hangingPunct="1"/>
              <a:r>
                <a:rPr lang="en-US" sz="1000"/>
                <a:t>ownership</a:t>
              </a:r>
            </a:p>
          </p:txBody>
        </p:sp>
        <p:cxnSp>
          <p:nvCxnSpPr>
            <p:cNvPr id="22" name="Straight Connector 21"/>
            <p:cNvCxnSpPr/>
            <p:nvPr/>
          </p:nvCxnSpPr>
          <p:spPr>
            <a:xfrm flipH="1">
              <a:off x="1831918" y="2089705"/>
              <a:ext cx="0" cy="582864"/>
            </a:xfrm>
            <a:prstGeom prst="line">
              <a:avLst/>
            </a:prstGeom>
            <a:ln w="3175"/>
          </p:spPr>
          <p:style>
            <a:lnRef idx="1">
              <a:schemeClr val="dk1"/>
            </a:lnRef>
            <a:fillRef idx="0">
              <a:schemeClr val="dk1"/>
            </a:fillRef>
            <a:effectRef idx="0">
              <a:schemeClr val="dk1"/>
            </a:effectRef>
            <a:fontRef idx="minor">
              <a:schemeClr val="tx1"/>
            </a:fontRef>
          </p:style>
        </p:cxnSp>
        <p:sp>
          <p:nvSpPr>
            <p:cNvPr id="41023" name="TextBox 22"/>
            <p:cNvSpPr txBox="1">
              <a:spLocks noChangeArrowheads="1"/>
            </p:cNvSpPr>
            <p:nvPr/>
          </p:nvSpPr>
          <p:spPr bwMode="auto">
            <a:xfrm>
              <a:off x="3206301" y="2660465"/>
              <a:ext cx="998991" cy="55399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data</a:t>
              </a:r>
            </a:p>
            <a:p>
              <a:pPr eaLnBrk="1" hangingPunct="1"/>
              <a:r>
                <a:rPr lang="en-US" sz="1000"/>
                <a:t>metadata</a:t>
              </a:r>
            </a:p>
            <a:p>
              <a:pPr eaLnBrk="1" hangingPunct="1"/>
              <a:r>
                <a:rPr lang="en-US" sz="1000"/>
                <a:t>access rights</a:t>
              </a:r>
            </a:p>
          </p:txBody>
        </p:sp>
        <p:cxnSp>
          <p:nvCxnSpPr>
            <p:cNvPr id="24" name="Straight Connector 23"/>
            <p:cNvCxnSpPr/>
            <p:nvPr/>
          </p:nvCxnSpPr>
          <p:spPr>
            <a:xfrm flipH="1">
              <a:off x="3429092" y="2076999"/>
              <a:ext cx="0" cy="582864"/>
            </a:xfrm>
            <a:prstGeom prst="line">
              <a:avLst/>
            </a:prstGeom>
            <a:ln w="3175"/>
          </p:spPr>
          <p:style>
            <a:lnRef idx="1">
              <a:schemeClr val="dk1"/>
            </a:lnRef>
            <a:fillRef idx="0">
              <a:schemeClr val="dk1"/>
            </a:fillRef>
            <a:effectRef idx="0">
              <a:schemeClr val="dk1"/>
            </a:effectRef>
            <a:fontRef idx="minor">
              <a:schemeClr val="tx1"/>
            </a:fontRef>
          </p:style>
        </p:cxnSp>
        <p:sp>
          <p:nvSpPr>
            <p:cNvPr id="25" name="Oval 24"/>
            <p:cNvSpPr/>
            <p:nvPr/>
          </p:nvSpPr>
          <p:spPr>
            <a:xfrm>
              <a:off x="2613041" y="1927710"/>
              <a:ext cx="87320" cy="76233"/>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26" name="TextBox 25"/>
            <p:cNvSpPr txBox="1">
              <a:spLocks noChangeArrowheads="1"/>
            </p:cNvSpPr>
            <p:nvPr/>
          </p:nvSpPr>
          <p:spPr bwMode="auto">
            <a:xfrm>
              <a:off x="2271512" y="2257527"/>
              <a:ext cx="769763"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hands-over</a:t>
              </a:r>
            </a:p>
          </p:txBody>
        </p:sp>
        <p:cxnSp>
          <p:nvCxnSpPr>
            <p:cNvPr id="27" name="Straight Connector 26"/>
            <p:cNvCxnSpPr/>
            <p:nvPr/>
          </p:nvCxnSpPr>
          <p:spPr>
            <a:xfrm flipH="1">
              <a:off x="2655907" y="2013472"/>
              <a:ext cx="0" cy="22869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28" name="Oval 27"/>
            <p:cNvSpPr/>
            <p:nvPr/>
          </p:nvSpPr>
          <p:spPr>
            <a:xfrm>
              <a:off x="4259432" y="1927710"/>
              <a:ext cx="87321" cy="76233"/>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29" name="TextBox 28"/>
            <p:cNvSpPr txBox="1">
              <a:spLocks noChangeArrowheads="1"/>
            </p:cNvSpPr>
            <p:nvPr/>
          </p:nvSpPr>
          <p:spPr bwMode="auto">
            <a:xfrm>
              <a:off x="3942414" y="2257527"/>
              <a:ext cx="739305" cy="40011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000">
                  <a:solidFill>
                    <a:srgbClr val="C00000"/>
                  </a:solidFill>
                </a:rPr>
                <a:t>deposits</a:t>
              </a:r>
            </a:p>
            <a:p>
              <a:pPr algn="ctr" eaLnBrk="1" hangingPunct="1"/>
              <a:r>
                <a:rPr lang="en-US" sz="1000">
                  <a:solidFill>
                    <a:srgbClr val="C00000"/>
                  </a:solidFill>
                </a:rPr>
                <a:t>via LAMUS</a:t>
              </a:r>
            </a:p>
          </p:txBody>
        </p:sp>
        <p:cxnSp>
          <p:nvCxnSpPr>
            <p:cNvPr id="30" name="Straight Connector 29"/>
            <p:cNvCxnSpPr/>
            <p:nvPr/>
          </p:nvCxnSpPr>
          <p:spPr>
            <a:xfrm flipH="1">
              <a:off x="4303886" y="2013472"/>
              <a:ext cx="0" cy="22869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31" name="Oval 30"/>
            <p:cNvSpPr/>
            <p:nvPr/>
          </p:nvSpPr>
          <p:spPr>
            <a:xfrm>
              <a:off x="5672438" y="1481429"/>
              <a:ext cx="87321" cy="76233"/>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2" name="Straight Connector 31"/>
            <p:cNvCxnSpPr/>
            <p:nvPr/>
          </p:nvCxnSpPr>
          <p:spPr>
            <a:xfrm>
              <a:off x="5424765" y="1519545"/>
              <a:ext cx="250848" cy="0"/>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1033" name="TextBox 32"/>
            <p:cNvSpPr txBox="1">
              <a:spLocks noChangeArrowheads="1"/>
            </p:cNvSpPr>
            <p:nvPr/>
          </p:nvSpPr>
          <p:spPr bwMode="auto">
            <a:xfrm>
              <a:off x="4848456" y="1396156"/>
              <a:ext cx="635110"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requests</a:t>
              </a:r>
            </a:p>
          </p:txBody>
        </p:sp>
        <p:sp>
          <p:nvSpPr>
            <p:cNvPr id="34" name="Oval 33"/>
            <p:cNvSpPr/>
            <p:nvPr/>
          </p:nvSpPr>
          <p:spPr>
            <a:xfrm>
              <a:off x="5299342" y="2381931"/>
              <a:ext cx="87320" cy="76233"/>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Straight Connector 34"/>
            <p:cNvCxnSpPr>
              <a:endCxn id="34" idx="1"/>
            </p:cNvCxnSpPr>
            <p:nvPr/>
          </p:nvCxnSpPr>
          <p:spPr>
            <a:xfrm>
              <a:off x="5156453" y="2265993"/>
              <a:ext cx="155590" cy="127055"/>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1036" name="TextBox 35"/>
            <p:cNvSpPr txBox="1">
              <a:spLocks noChangeArrowheads="1"/>
            </p:cNvSpPr>
            <p:nvPr/>
          </p:nvSpPr>
          <p:spPr bwMode="auto">
            <a:xfrm>
              <a:off x="4686575" y="2164853"/>
              <a:ext cx="503664"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stores</a:t>
              </a:r>
            </a:p>
          </p:txBody>
        </p:sp>
        <p:sp>
          <p:nvSpPr>
            <p:cNvPr id="37" name="Oval 36"/>
            <p:cNvSpPr/>
            <p:nvPr/>
          </p:nvSpPr>
          <p:spPr>
            <a:xfrm>
              <a:off x="5848668" y="2342226"/>
              <a:ext cx="87320" cy="76233"/>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Connector 37"/>
            <p:cNvCxnSpPr>
              <a:stCxn id="37" idx="2"/>
              <a:endCxn id="41039" idx="0"/>
            </p:cNvCxnSpPr>
            <p:nvPr/>
          </p:nvCxnSpPr>
          <p:spPr>
            <a:xfrm flipH="1">
              <a:off x="5732769" y="2380343"/>
              <a:ext cx="115899" cy="7940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1039" name="TextBox 38"/>
            <p:cNvSpPr txBox="1">
              <a:spLocks noChangeArrowheads="1"/>
            </p:cNvSpPr>
            <p:nvPr/>
          </p:nvSpPr>
          <p:spPr bwMode="auto">
            <a:xfrm>
              <a:off x="5385891" y="2460416"/>
              <a:ext cx="694421"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maintains</a:t>
              </a:r>
            </a:p>
          </p:txBody>
        </p:sp>
        <p:sp>
          <p:nvSpPr>
            <p:cNvPr id="40" name="Oval 39"/>
            <p:cNvSpPr/>
            <p:nvPr/>
          </p:nvSpPr>
          <p:spPr>
            <a:xfrm>
              <a:off x="6717111" y="1932474"/>
              <a:ext cx="87321" cy="76233"/>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41" name="TextBox 40"/>
            <p:cNvSpPr txBox="1">
              <a:spLocks noChangeArrowheads="1"/>
            </p:cNvSpPr>
            <p:nvPr/>
          </p:nvSpPr>
          <p:spPr bwMode="auto">
            <a:xfrm>
              <a:off x="6280400" y="1187905"/>
              <a:ext cx="960519" cy="55399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000">
                  <a:solidFill>
                    <a:srgbClr val="C00000"/>
                  </a:solidFill>
                </a:rPr>
                <a:t>receives</a:t>
              </a:r>
            </a:p>
            <a:p>
              <a:pPr algn="ctr" eaLnBrk="1" hangingPunct="1"/>
              <a:r>
                <a:rPr lang="en-US" sz="1000">
                  <a:solidFill>
                    <a:srgbClr val="C00000"/>
                  </a:solidFill>
                </a:rPr>
                <a:t>disseminations</a:t>
              </a:r>
            </a:p>
            <a:p>
              <a:pPr algn="ctr" eaLnBrk="1" hangingPunct="1"/>
              <a:r>
                <a:rPr lang="en-US" sz="1000">
                  <a:solidFill>
                    <a:srgbClr val="C00000"/>
                  </a:solidFill>
                </a:rPr>
                <a:t>via Apps</a:t>
              </a:r>
            </a:p>
          </p:txBody>
        </p:sp>
        <p:cxnSp>
          <p:nvCxnSpPr>
            <p:cNvPr id="42" name="Straight Connector 41"/>
            <p:cNvCxnSpPr>
              <a:stCxn id="40" idx="0"/>
              <a:endCxn id="41041" idx="2"/>
            </p:cNvCxnSpPr>
            <p:nvPr/>
          </p:nvCxnSpPr>
          <p:spPr>
            <a:xfrm flipV="1">
              <a:off x="6759978" y="1741891"/>
              <a:ext cx="0" cy="190582"/>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3" name="Oval 42"/>
            <p:cNvSpPr/>
            <p:nvPr/>
          </p:nvSpPr>
          <p:spPr>
            <a:xfrm>
              <a:off x="6742513" y="2653511"/>
              <a:ext cx="87321" cy="76233"/>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4" name="Straight Connector 43"/>
            <p:cNvCxnSpPr>
              <a:stCxn id="43" idx="6"/>
              <a:endCxn id="41045" idx="1"/>
            </p:cNvCxnSpPr>
            <p:nvPr/>
          </p:nvCxnSpPr>
          <p:spPr>
            <a:xfrm flipV="1">
              <a:off x="6829834" y="2631276"/>
              <a:ext cx="273075" cy="60351"/>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1045" name="TextBox 44"/>
            <p:cNvSpPr txBox="1">
              <a:spLocks noChangeArrowheads="1"/>
            </p:cNvSpPr>
            <p:nvPr/>
          </p:nvSpPr>
          <p:spPr bwMode="auto">
            <a:xfrm>
              <a:off x="7102266" y="2507441"/>
              <a:ext cx="691215"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replicates</a:t>
              </a:r>
            </a:p>
          </p:txBody>
        </p:sp>
      </p:grpSp>
      <p:grpSp>
        <p:nvGrpSpPr>
          <p:cNvPr id="40966" name="Group 45"/>
          <p:cNvGrpSpPr>
            <a:grpSpLocks/>
          </p:cNvGrpSpPr>
          <p:nvPr/>
        </p:nvGrpSpPr>
        <p:grpSpPr bwMode="auto">
          <a:xfrm>
            <a:off x="633413" y="3389313"/>
            <a:ext cx="6459537" cy="2852737"/>
            <a:chOff x="3535260" y="1030512"/>
            <a:chExt cx="5599958" cy="2852880"/>
          </a:xfrm>
        </p:grpSpPr>
        <p:sp>
          <p:nvSpPr>
            <p:cNvPr id="47" name="TextBox 46"/>
            <p:cNvSpPr txBox="1"/>
            <p:nvPr/>
          </p:nvSpPr>
          <p:spPr>
            <a:xfrm>
              <a:off x="3535260" y="1914793"/>
              <a:ext cx="696382" cy="24607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depositor</a:t>
              </a:r>
            </a:p>
          </p:txBody>
        </p:sp>
        <p:sp>
          <p:nvSpPr>
            <p:cNvPr id="48" name="TextBox 47"/>
            <p:cNvSpPr txBox="1"/>
            <p:nvPr/>
          </p:nvSpPr>
          <p:spPr>
            <a:xfrm>
              <a:off x="5719367" y="1914793"/>
              <a:ext cx="822997" cy="246075"/>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repository A</a:t>
              </a:r>
            </a:p>
          </p:txBody>
        </p:sp>
        <p:sp>
          <p:nvSpPr>
            <p:cNvPr id="49" name="TextBox 48"/>
            <p:cNvSpPr txBox="1"/>
            <p:nvPr/>
          </p:nvSpPr>
          <p:spPr>
            <a:xfrm>
              <a:off x="8341123" y="1913206"/>
              <a:ext cx="411498" cy="246074"/>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user</a:t>
              </a:r>
            </a:p>
          </p:txBody>
        </p:sp>
        <p:sp>
          <p:nvSpPr>
            <p:cNvPr id="40971" name="TextBox 49"/>
            <p:cNvSpPr txBox="1">
              <a:spLocks noChangeArrowheads="1"/>
            </p:cNvSpPr>
            <p:nvPr/>
          </p:nvSpPr>
          <p:spPr bwMode="auto">
            <a:xfrm>
              <a:off x="4468779" y="2786871"/>
              <a:ext cx="920445" cy="55399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b="1"/>
                <a:t>registered DO</a:t>
              </a:r>
            </a:p>
            <a:p>
              <a:pPr eaLnBrk="1" hangingPunct="1"/>
              <a:r>
                <a:rPr lang="en-US" sz="1000"/>
                <a:t>- data</a:t>
              </a:r>
            </a:p>
            <a:p>
              <a:pPr eaLnBrk="1" hangingPunct="1"/>
              <a:r>
                <a:rPr lang="en-US" sz="1000"/>
                <a:t>- metadata</a:t>
              </a:r>
            </a:p>
          </p:txBody>
        </p:sp>
        <p:sp>
          <p:nvSpPr>
            <p:cNvPr id="51" name="TextBox 50"/>
            <p:cNvSpPr txBox="1"/>
            <p:nvPr/>
          </p:nvSpPr>
          <p:spPr>
            <a:xfrm>
              <a:off x="5587247" y="1030512"/>
              <a:ext cx="1087237" cy="400070"/>
            </a:xfrm>
            <a:prstGeom prst="rect">
              <a:avLst/>
            </a:prstGeom>
            <a:solidFill>
              <a:schemeClr val="tx2">
                <a:lumMod val="20000"/>
                <a:lumOff val="80000"/>
              </a:schemeClr>
            </a:solidFill>
            <a:ln w="28575">
              <a:solidFill>
                <a:schemeClr val="tx1"/>
              </a:solidFill>
            </a:ln>
          </p:spPr>
          <p:txBody>
            <a:bodyPr wrap="none">
              <a:spAutoFit/>
            </a:bodyPr>
            <a:lstStyle/>
            <a:p>
              <a:pPr algn="ctr">
                <a:defRPr/>
              </a:pPr>
              <a:r>
                <a:rPr lang="en-US" sz="1000" dirty="0">
                  <a:ea typeface="+mn-ea"/>
                </a:rPr>
                <a:t>handle generator</a:t>
              </a:r>
            </a:p>
            <a:p>
              <a:pPr algn="ctr">
                <a:defRPr/>
              </a:pPr>
              <a:r>
                <a:rPr lang="en-US" sz="1000" dirty="0">
                  <a:ea typeface="+mn-ea"/>
                </a:rPr>
                <a:t>to come</a:t>
              </a:r>
            </a:p>
          </p:txBody>
        </p:sp>
        <p:sp>
          <p:nvSpPr>
            <p:cNvPr id="40973" name="TextBox 51"/>
            <p:cNvSpPr txBox="1">
              <a:spLocks noChangeArrowheads="1"/>
            </p:cNvSpPr>
            <p:nvPr/>
          </p:nvSpPr>
          <p:spPr bwMode="auto">
            <a:xfrm>
              <a:off x="5448650" y="2792865"/>
              <a:ext cx="1385316" cy="55399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rights</a:t>
              </a:r>
            </a:p>
            <a:p>
              <a:pPr eaLnBrk="1" hangingPunct="1"/>
              <a:r>
                <a:rPr lang="en-US" sz="1000"/>
                <a:t>type (open vocabulary)</a:t>
              </a:r>
            </a:p>
            <a:p>
              <a:pPr eaLnBrk="1" hangingPunct="1"/>
              <a:r>
                <a:rPr lang="en-US" sz="1000"/>
                <a:t>transaction record</a:t>
              </a:r>
            </a:p>
          </p:txBody>
        </p:sp>
        <p:cxnSp>
          <p:nvCxnSpPr>
            <p:cNvPr id="53" name="Straight Connector 52"/>
            <p:cNvCxnSpPr>
              <a:stCxn id="48" idx="2"/>
              <a:endCxn id="40971" idx="0"/>
            </p:cNvCxnSpPr>
            <p:nvPr/>
          </p:nvCxnSpPr>
          <p:spPr>
            <a:xfrm flipH="1">
              <a:off x="4929400" y="2160869"/>
              <a:ext cx="1201466" cy="625506"/>
            </a:xfrm>
            <a:prstGeom prst="line">
              <a:avLst/>
            </a:prstGeom>
            <a:ln w="3175"/>
          </p:spPr>
          <p:style>
            <a:lnRef idx="1">
              <a:schemeClr val="dk1"/>
            </a:lnRef>
            <a:fillRef idx="0">
              <a:schemeClr val="dk1"/>
            </a:fillRef>
            <a:effectRef idx="0">
              <a:schemeClr val="dk1"/>
            </a:effectRef>
            <a:fontRef idx="minor">
              <a:schemeClr val="tx1"/>
            </a:fontRef>
          </p:style>
        </p:cxnSp>
        <p:cxnSp>
          <p:nvCxnSpPr>
            <p:cNvPr id="54" name="Straight Connector 53"/>
            <p:cNvCxnSpPr>
              <a:stCxn id="48" idx="2"/>
              <a:endCxn id="40973" idx="0"/>
            </p:cNvCxnSpPr>
            <p:nvPr/>
          </p:nvCxnSpPr>
          <p:spPr>
            <a:xfrm>
              <a:off x="6130866" y="2160869"/>
              <a:ext cx="11010" cy="631857"/>
            </a:xfrm>
            <a:prstGeom prst="line">
              <a:avLst/>
            </a:prstGeom>
            <a:ln w="3175"/>
          </p:spPr>
          <p:style>
            <a:lnRef idx="1">
              <a:schemeClr val="dk1"/>
            </a:lnRef>
            <a:fillRef idx="0">
              <a:schemeClr val="dk1"/>
            </a:fillRef>
            <a:effectRef idx="0">
              <a:schemeClr val="dk1"/>
            </a:effectRef>
            <a:fontRef idx="minor">
              <a:schemeClr val="tx1"/>
            </a:fontRef>
          </p:style>
        </p:cxnSp>
        <p:cxnSp>
          <p:nvCxnSpPr>
            <p:cNvPr id="55" name="Straight Connector 54"/>
            <p:cNvCxnSpPr>
              <a:stCxn id="51" idx="2"/>
              <a:endCxn id="48" idx="0"/>
            </p:cNvCxnSpPr>
            <p:nvPr/>
          </p:nvCxnSpPr>
          <p:spPr>
            <a:xfrm flipH="1">
              <a:off x="6130866" y="1430582"/>
              <a:ext cx="0" cy="484211"/>
            </a:xfrm>
            <a:prstGeom prst="line">
              <a:avLst/>
            </a:prstGeom>
            <a:ln w="3175"/>
          </p:spPr>
          <p:style>
            <a:lnRef idx="1">
              <a:schemeClr val="dk1"/>
            </a:lnRef>
            <a:fillRef idx="0">
              <a:schemeClr val="dk1"/>
            </a:fillRef>
            <a:effectRef idx="0">
              <a:schemeClr val="dk1"/>
            </a:effectRef>
            <a:fontRef idx="minor">
              <a:schemeClr val="tx1"/>
            </a:fontRef>
          </p:style>
        </p:cxnSp>
        <p:cxnSp>
          <p:nvCxnSpPr>
            <p:cNvPr id="56" name="Straight Connector 55"/>
            <p:cNvCxnSpPr>
              <a:stCxn id="47" idx="3"/>
              <a:endCxn id="48" idx="1"/>
            </p:cNvCxnSpPr>
            <p:nvPr/>
          </p:nvCxnSpPr>
          <p:spPr>
            <a:xfrm>
              <a:off x="4231642" y="2038625"/>
              <a:ext cx="1487725" cy="0"/>
            </a:xfrm>
            <a:prstGeom prst="line">
              <a:avLst/>
            </a:prstGeom>
            <a:ln w="3175"/>
          </p:spPr>
          <p:style>
            <a:lnRef idx="1">
              <a:schemeClr val="dk1"/>
            </a:lnRef>
            <a:fillRef idx="0">
              <a:schemeClr val="dk1"/>
            </a:fillRef>
            <a:effectRef idx="0">
              <a:schemeClr val="dk1"/>
            </a:effectRef>
            <a:fontRef idx="minor">
              <a:schemeClr val="tx1"/>
            </a:fontRef>
          </p:style>
        </p:cxnSp>
        <p:cxnSp>
          <p:nvCxnSpPr>
            <p:cNvPr id="57" name="Straight Connector 56"/>
            <p:cNvCxnSpPr>
              <a:stCxn id="48" idx="3"/>
              <a:endCxn id="49" idx="1"/>
            </p:cNvCxnSpPr>
            <p:nvPr/>
          </p:nvCxnSpPr>
          <p:spPr>
            <a:xfrm flipV="1">
              <a:off x="6542364" y="2035449"/>
              <a:ext cx="1798758" cy="3175"/>
            </a:xfrm>
            <a:prstGeom prst="line">
              <a:avLst/>
            </a:prstGeom>
            <a:ln w="3175"/>
          </p:spPr>
          <p:style>
            <a:lnRef idx="1">
              <a:schemeClr val="dk1"/>
            </a:lnRef>
            <a:fillRef idx="0">
              <a:schemeClr val="dk1"/>
            </a:fillRef>
            <a:effectRef idx="0">
              <a:schemeClr val="dk1"/>
            </a:effectRef>
            <a:fontRef idx="minor">
              <a:schemeClr val="tx1"/>
            </a:fontRef>
          </p:style>
        </p:cxnSp>
        <p:sp>
          <p:nvSpPr>
            <p:cNvPr id="40979" name="TextBox 57"/>
            <p:cNvSpPr txBox="1">
              <a:spLocks noChangeArrowheads="1"/>
            </p:cNvSpPr>
            <p:nvPr/>
          </p:nvSpPr>
          <p:spPr bwMode="auto">
            <a:xfrm>
              <a:off x="3660293" y="2732332"/>
              <a:ext cx="866060" cy="55399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t>data</a:t>
              </a:r>
            </a:p>
            <a:p>
              <a:pPr eaLnBrk="1" hangingPunct="1"/>
              <a:r>
                <a:rPr lang="en-US" sz="1000"/>
                <a:t>metadata</a:t>
              </a:r>
            </a:p>
            <a:p>
              <a:pPr eaLnBrk="1" hangingPunct="1"/>
              <a:r>
                <a:rPr lang="en-US" sz="1000"/>
                <a:t>access rights</a:t>
              </a:r>
            </a:p>
          </p:txBody>
        </p:sp>
        <p:cxnSp>
          <p:nvCxnSpPr>
            <p:cNvPr id="59" name="Straight Connector 58"/>
            <p:cNvCxnSpPr/>
            <p:nvPr/>
          </p:nvCxnSpPr>
          <p:spPr>
            <a:xfrm flipH="1">
              <a:off x="3883451" y="2149755"/>
              <a:ext cx="0" cy="582642"/>
            </a:xfrm>
            <a:prstGeom prst="line">
              <a:avLst/>
            </a:prstGeom>
            <a:ln w="3175"/>
          </p:spPr>
          <p:style>
            <a:lnRef idx="1">
              <a:schemeClr val="dk1"/>
            </a:lnRef>
            <a:fillRef idx="0">
              <a:schemeClr val="dk1"/>
            </a:fillRef>
            <a:effectRef idx="0">
              <a:schemeClr val="dk1"/>
            </a:effectRef>
            <a:fontRef idx="minor">
              <a:schemeClr val="tx1"/>
            </a:fontRef>
          </p:style>
        </p:cxnSp>
        <p:sp>
          <p:nvSpPr>
            <p:cNvPr id="60" name="Oval 59"/>
            <p:cNvSpPr/>
            <p:nvPr/>
          </p:nvSpPr>
          <p:spPr>
            <a:xfrm>
              <a:off x="4661032" y="1998936"/>
              <a:ext cx="86703" cy="7620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82" name="TextBox 60"/>
            <p:cNvSpPr txBox="1">
              <a:spLocks noChangeArrowheads="1"/>
            </p:cNvSpPr>
            <p:nvPr/>
          </p:nvSpPr>
          <p:spPr bwMode="auto">
            <a:xfrm>
              <a:off x="4312257" y="1367687"/>
              <a:ext cx="776175" cy="40011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000">
                  <a:solidFill>
                    <a:srgbClr val="C00000"/>
                  </a:solidFill>
                </a:rPr>
                <a:t>deposits</a:t>
              </a:r>
            </a:p>
            <a:p>
              <a:pPr algn="ctr" eaLnBrk="1" hangingPunct="1"/>
              <a:r>
                <a:rPr lang="en-US" sz="1000">
                  <a:solidFill>
                    <a:srgbClr val="C00000"/>
                  </a:solidFill>
                </a:rPr>
                <a:t>via NETCDF</a:t>
              </a:r>
            </a:p>
          </p:txBody>
        </p:sp>
        <p:cxnSp>
          <p:nvCxnSpPr>
            <p:cNvPr id="62" name="Straight Connector 61"/>
            <p:cNvCxnSpPr>
              <a:stCxn id="40982" idx="2"/>
              <a:endCxn id="60" idx="0"/>
            </p:cNvCxnSpPr>
            <p:nvPr/>
          </p:nvCxnSpPr>
          <p:spPr>
            <a:xfrm>
              <a:off x="4700943" y="1767149"/>
              <a:ext cx="2752" cy="231787"/>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63" name="Oval 62"/>
            <p:cNvSpPr/>
            <p:nvPr/>
          </p:nvSpPr>
          <p:spPr>
            <a:xfrm>
              <a:off x="6085450" y="1617916"/>
              <a:ext cx="88080" cy="7620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4" name="Straight Connector 63"/>
            <p:cNvCxnSpPr/>
            <p:nvPr/>
          </p:nvCxnSpPr>
          <p:spPr>
            <a:xfrm>
              <a:off x="5837725" y="1656018"/>
              <a:ext cx="251854" cy="0"/>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0986" name="TextBox 64"/>
            <p:cNvSpPr txBox="1">
              <a:spLocks noChangeArrowheads="1"/>
            </p:cNvSpPr>
            <p:nvPr/>
          </p:nvSpPr>
          <p:spPr bwMode="auto">
            <a:xfrm>
              <a:off x="5170156" y="1489289"/>
              <a:ext cx="635110" cy="400110"/>
            </a:xfrm>
            <a:prstGeom prst="rect">
              <a:avLst/>
            </a:prstGeom>
            <a:noFill/>
            <a:ln w="19050">
              <a:solidFill>
                <a:schemeClr val="tx1"/>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requests</a:t>
              </a:r>
            </a:p>
            <a:p>
              <a:pPr eaLnBrk="1" hangingPunct="1"/>
              <a:r>
                <a:rPr lang="en-US" sz="1000">
                  <a:solidFill>
                    <a:srgbClr val="C00000"/>
                  </a:solidFill>
                </a:rPr>
                <a:t>to come</a:t>
              </a:r>
            </a:p>
          </p:txBody>
        </p:sp>
        <p:sp>
          <p:nvSpPr>
            <p:cNvPr id="66" name="Oval 65"/>
            <p:cNvSpPr/>
            <p:nvPr/>
          </p:nvSpPr>
          <p:spPr>
            <a:xfrm>
              <a:off x="5278967" y="2533949"/>
              <a:ext cx="88080" cy="7620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7" name="Straight Connector 66"/>
            <p:cNvCxnSpPr>
              <a:endCxn id="66" idx="1"/>
            </p:cNvCxnSpPr>
            <p:nvPr/>
          </p:nvCxnSpPr>
          <p:spPr>
            <a:xfrm>
              <a:off x="5135838" y="2419644"/>
              <a:ext cx="156892" cy="12541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0989" name="TextBox 67"/>
            <p:cNvSpPr txBox="1">
              <a:spLocks noChangeArrowheads="1"/>
            </p:cNvSpPr>
            <p:nvPr/>
          </p:nvSpPr>
          <p:spPr bwMode="auto">
            <a:xfrm>
              <a:off x="4666492" y="2317825"/>
              <a:ext cx="503664"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stores</a:t>
              </a:r>
            </a:p>
          </p:txBody>
        </p:sp>
        <p:sp>
          <p:nvSpPr>
            <p:cNvPr id="69" name="Oval 68"/>
            <p:cNvSpPr/>
            <p:nvPr/>
          </p:nvSpPr>
          <p:spPr>
            <a:xfrm>
              <a:off x="6088202" y="2414881"/>
              <a:ext cx="88080" cy="7620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0" name="Straight Connector 69"/>
            <p:cNvCxnSpPr>
              <a:stCxn id="69" idx="2"/>
              <a:endCxn id="40992" idx="0"/>
            </p:cNvCxnSpPr>
            <p:nvPr/>
          </p:nvCxnSpPr>
          <p:spPr>
            <a:xfrm flipH="1">
              <a:off x="5818457" y="2452983"/>
              <a:ext cx="269745" cy="79379"/>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0992" name="TextBox 70"/>
            <p:cNvSpPr txBox="1">
              <a:spLocks noChangeArrowheads="1"/>
            </p:cNvSpPr>
            <p:nvPr/>
          </p:nvSpPr>
          <p:spPr bwMode="auto">
            <a:xfrm>
              <a:off x="5471441" y="2532283"/>
              <a:ext cx="694421"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maintains</a:t>
              </a:r>
            </a:p>
          </p:txBody>
        </p:sp>
        <p:sp>
          <p:nvSpPr>
            <p:cNvPr id="72" name="Oval 71"/>
            <p:cNvSpPr/>
            <p:nvPr/>
          </p:nvSpPr>
          <p:spPr>
            <a:xfrm>
              <a:off x="7267648" y="2003698"/>
              <a:ext cx="86703" cy="7620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94" name="TextBox 72"/>
            <p:cNvSpPr txBox="1">
              <a:spLocks noChangeArrowheads="1"/>
            </p:cNvSpPr>
            <p:nvPr/>
          </p:nvSpPr>
          <p:spPr bwMode="auto">
            <a:xfrm>
              <a:off x="6680820" y="1460940"/>
              <a:ext cx="1260281" cy="40011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000">
                  <a:solidFill>
                    <a:srgbClr val="C00000"/>
                  </a:solidFill>
                </a:rPr>
                <a:t>users build arbitrary </a:t>
              </a:r>
            </a:p>
            <a:p>
              <a:pPr algn="ctr" eaLnBrk="1" hangingPunct="1"/>
              <a:r>
                <a:rPr lang="en-US" sz="1000">
                  <a:solidFill>
                    <a:srgbClr val="C00000"/>
                  </a:solidFill>
                </a:rPr>
                <a:t>virtual collections</a:t>
              </a:r>
            </a:p>
          </p:txBody>
        </p:sp>
        <p:cxnSp>
          <p:nvCxnSpPr>
            <p:cNvPr id="74" name="Straight Connector 73"/>
            <p:cNvCxnSpPr>
              <a:stCxn id="72" idx="0"/>
              <a:endCxn id="40994" idx="2"/>
            </p:cNvCxnSpPr>
            <p:nvPr/>
          </p:nvCxnSpPr>
          <p:spPr>
            <a:xfrm flipV="1">
              <a:off x="7310311" y="1860816"/>
              <a:ext cx="0" cy="142882"/>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0996" name="TextBox 74"/>
            <p:cNvSpPr txBox="1">
              <a:spLocks noChangeArrowheads="1"/>
            </p:cNvSpPr>
            <p:nvPr/>
          </p:nvSpPr>
          <p:spPr bwMode="auto">
            <a:xfrm>
              <a:off x="6726392" y="2793512"/>
              <a:ext cx="1484702" cy="70788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b="1"/>
                <a:t>Virtual Collection Object</a:t>
              </a:r>
            </a:p>
            <a:p>
              <a:pPr eaLnBrk="1" hangingPunct="1"/>
              <a:r>
                <a:rPr lang="en-US" sz="1000"/>
                <a:t>- metadata</a:t>
              </a:r>
            </a:p>
            <a:p>
              <a:pPr eaLnBrk="1" hangingPunct="1"/>
              <a:r>
                <a:rPr lang="en-US" sz="1000"/>
                <a:t>- mutable flag</a:t>
              </a:r>
            </a:p>
            <a:p>
              <a:pPr eaLnBrk="1" hangingPunct="1"/>
              <a:r>
                <a:rPr lang="en-US" sz="1000"/>
                <a:t>- DOI</a:t>
              </a:r>
            </a:p>
          </p:txBody>
        </p:sp>
        <p:cxnSp>
          <p:nvCxnSpPr>
            <p:cNvPr id="76" name="Straight Connector 75"/>
            <p:cNvCxnSpPr>
              <a:stCxn id="48" idx="2"/>
              <a:endCxn id="40996" idx="0"/>
            </p:cNvCxnSpPr>
            <p:nvPr/>
          </p:nvCxnSpPr>
          <p:spPr>
            <a:xfrm>
              <a:off x="6130866" y="2160869"/>
              <a:ext cx="1337714" cy="631857"/>
            </a:xfrm>
            <a:prstGeom prst="line">
              <a:avLst/>
            </a:prstGeom>
            <a:ln w="3175"/>
          </p:spPr>
          <p:style>
            <a:lnRef idx="1">
              <a:schemeClr val="dk1"/>
            </a:lnRef>
            <a:fillRef idx="0">
              <a:schemeClr val="dk1"/>
            </a:fillRef>
            <a:effectRef idx="0">
              <a:schemeClr val="dk1"/>
            </a:effectRef>
            <a:fontRef idx="minor">
              <a:schemeClr val="tx1"/>
            </a:fontRef>
          </p:style>
        </p:cxnSp>
        <p:sp>
          <p:nvSpPr>
            <p:cNvPr id="77" name="Oval 76"/>
            <p:cNvSpPr/>
            <p:nvPr/>
          </p:nvSpPr>
          <p:spPr>
            <a:xfrm>
              <a:off x="6916704" y="2516486"/>
              <a:ext cx="88080" cy="7620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8" name="Straight Connector 77"/>
            <p:cNvCxnSpPr>
              <a:stCxn id="41000" idx="1"/>
              <a:endCxn id="77" idx="7"/>
            </p:cNvCxnSpPr>
            <p:nvPr/>
          </p:nvCxnSpPr>
          <p:spPr>
            <a:xfrm flipH="1">
              <a:off x="6992398" y="2464096"/>
              <a:ext cx="110100" cy="63503"/>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sp>
          <p:nvSpPr>
            <p:cNvPr id="41000" name="TextBox 78"/>
            <p:cNvSpPr txBox="1">
              <a:spLocks noChangeArrowheads="1"/>
            </p:cNvSpPr>
            <p:nvPr/>
          </p:nvSpPr>
          <p:spPr bwMode="auto">
            <a:xfrm>
              <a:off x="7103004" y="2341024"/>
              <a:ext cx="503664" cy="24622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000">
                  <a:solidFill>
                    <a:srgbClr val="C00000"/>
                  </a:solidFill>
                </a:rPr>
                <a:t>stores</a:t>
              </a:r>
            </a:p>
          </p:txBody>
        </p:sp>
        <p:sp>
          <p:nvSpPr>
            <p:cNvPr id="80" name="TextBox 79"/>
            <p:cNvSpPr txBox="1"/>
            <p:nvPr/>
          </p:nvSpPr>
          <p:spPr>
            <a:xfrm>
              <a:off x="8060368" y="3483322"/>
              <a:ext cx="766570" cy="400070"/>
            </a:xfrm>
            <a:prstGeom prst="rect">
              <a:avLst/>
            </a:prstGeom>
            <a:solidFill>
              <a:schemeClr val="tx2">
                <a:lumMod val="20000"/>
                <a:lumOff val="80000"/>
              </a:schemeClr>
            </a:solidFill>
            <a:ln>
              <a:solidFill>
                <a:schemeClr val="tx1"/>
              </a:solidFill>
            </a:ln>
          </p:spPr>
          <p:txBody>
            <a:bodyPr wrap="none">
              <a:spAutoFit/>
            </a:bodyPr>
            <a:lstStyle/>
            <a:p>
              <a:pPr algn="ctr">
                <a:defRPr/>
              </a:pPr>
              <a:r>
                <a:rPr lang="en-US" sz="1000" dirty="0">
                  <a:ea typeface="+mn-ea"/>
                </a:rPr>
                <a:t>data</a:t>
              </a:r>
            </a:p>
            <a:p>
              <a:pPr algn="ctr">
                <a:defRPr/>
              </a:pPr>
              <a:r>
                <a:rPr lang="en-US" sz="1000" dirty="0">
                  <a:ea typeface="+mn-ea"/>
                </a:rPr>
                <a:t>publication</a:t>
              </a:r>
            </a:p>
          </p:txBody>
        </p:sp>
        <p:cxnSp>
          <p:nvCxnSpPr>
            <p:cNvPr id="81" name="Straight Connector 80"/>
            <p:cNvCxnSpPr>
              <a:endCxn id="80" idx="1"/>
            </p:cNvCxnSpPr>
            <p:nvPr/>
          </p:nvCxnSpPr>
          <p:spPr>
            <a:xfrm>
              <a:off x="7765850" y="3146755"/>
              <a:ext cx="294517" cy="536602"/>
            </a:xfrm>
            <a:prstGeom prst="line">
              <a:avLst/>
            </a:prstGeom>
            <a:ln w="3175"/>
          </p:spPr>
          <p:style>
            <a:lnRef idx="1">
              <a:schemeClr val="dk1"/>
            </a:lnRef>
            <a:fillRef idx="0">
              <a:schemeClr val="dk1"/>
            </a:fillRef>
            <a:effectRef idx="0">
              <a:schemeClr val="dk1"/>
            </a:effectRef>
            <a:fontRef idx="minor">
              <a:schemeClr val="tx1"/>
            </a:fontRef>
          </p:style>
        </p:cxnSp>
        <p:sp>
          <p:nvSpPr>
            <p:cNvPr id="82" name="Oval 81"/>
            <p:cNvSpPr/>
            <p:nvPr/>
          </p:nvSpPr>
          <p:spPr>
            <a:xfrm>
              <a:off x="7844296" y="3308688"/>
              <a:ext cx="88080" cy="76204"/>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04" name="TextBox 82"/>
            <p:cNvSpPr txBox="1">
              <a:spLocks noChangeArrowheads="1"/>
            </p:cNvSpPr>
            <p:nvPr/>
          </p:nvSpPr>
          <p:spPr bwMode="auto">
            <a:xfrm>
              <a:off x="8136227" y="2882048"/>
              <a:ext cx="998991" cy="55399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1000">
                  <a:solidFill>
                    <a:srgbClr val="C00000"/>
                  </a:solidFill>
                </a:rPr>
                <a:t>users register </a:t>
              </a:r>
            </a:p>
            <a:p>
              <a:pPr algn="ctr" eaLnBrk="1" hangingPunct="1"/>
              <a:r>
                <a:rPr lang="en-US" sz="1000">
                  <a:solidFill>
                    <a:srgbClr val="C00000"/>
                  </a:solidFill>
                </a:rPr>
                <a:t>collections with</a:t>
              </a:r>
            </a:p>
            <a:p>
              <a:pPr algn="ctr" eaLnBrk="1" hangingPunct="1"/>
              <a:r>
                <a:rPr lang="en-US" sz="1000">
                  <a:solidFill>
                    <a:srgbClr val="C00000"/>
                  </a:solidFill>
                </a:rPr>
                <a:t>publications</a:t>
              </a:r>
            </a:p>
          </p:txBody>
        </p:sp>
        <p:cxnSp>
          <p:nvCxnSpPr>
            <p:cNvPr id="84" name="Straight Connector 83"/>
            <p:cNvCxnSpPr>
              <a:stCxn id="82" idx="7"/>
              <a:endCxn id="41004" idx="1"/>
            </p:cNvCxnSpPr>
            <p:nvPr/>
          </p:nvCxnSpPr>
          <p:spPr>
            <a:xfrm flipV="1">
              <a:off x="7919990" y="3159456"/>
              <a:ext cx="216071" cy="160346"/>
            </a:xfrm>
            <a:prstGeom prst="line">
              <a:avLst/>
            </a:prstGeom>
            <a:ln w="3175">
              <a:solidFill>
                <a:srgbClr val="C00000"/>
              </a:solidFill>
            </a:ln>
          </p:spPr>
          <p:style>
            <a:lnRef idx="1">
              <a:schemeClr val="dk1"/>
            </a:lnRef>
            <a:fillRef idx="0">
              <a:schemeClr val="dk1"/>
            </a:fillRef>
            <a:effectRef idx="0">
              <a:schemeClr val="dk1"/>
            </a:effectRef>
            <a:fontRef idx="minor">
              <a:schemeClr val="tx1"/>
            </a:fontRef>
          </p:style>
        </p:cxnSp>
      </p:grpSp>
      <p:sp>
        <p:nvSpPr>
          <p:cNvPr id="40967" name="TextBox 84"/>
          <p:cNvSpPr txBox="1">
            <a:spLocks noChangeArrowheads="1"/>
          </p:cNvSpPr>
          <p:nvPr/>
        </p:nvSpPr>
        <p:spPr bwMode="auto">
          <a:xfrm>
            <a:off x="6881813" y="3767138"/>
            <a:ext cx="1870075" cy="13239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2000"/>
              <a:t>ENES</a:t>
            </a:r>
          </a:p>
          <a:p>
            <a:pPr algn="ctr" eaLnBrk="1" hangingPunct="1"/>
            <a:r>
              <a:rPr lang="en-US" sz="2000"/>
              <a:t>Object</a:t>
            </a:r>
          </a:p>
          <a:p>
            <a:pPr algn="ctr" eaLnBrk="1" hangingPunct="1"/>
            <a:r>
              <a:rPr lang="en-US" sz="2000"/>
              <a:t>Architecture</a:t>
            </a:r>
          </a:p>
          <a:p>
            <a:pPr algn="ctr" eaLnBrk="1" hangingPunct="1"/>
            <a:r>
              <a:rPr lang="en-US" sz="2000"/>
              <a:t>(2006)</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3225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a:xfrm>
            <a:off x="457200" y="1600200"/>
            <a:ext cx="8229600" cy="4799024"/>
          </a:xfrm>
        </p:spPr>
        <p:txBody>
          <a:bodyPr>
            <a:noAutofit/>
          </a:bodyPr>
          <a:lstStyle/>
          <a:p>
            <a:r>
              <a:rPr lang="en-US" sz="2000" dirty="0" smtClean="0"/>
              <a:t>EUDAT and </a:t>
            </a:r>
            <a:r>
              <a:rPr lang="en-US" sz="2000" dirty="0" err="1" smtClean="0"/>
              <a:t>OpenAIREplus</a:t>
            </a:r>
            <a:r>
              <a:rPr lang="en-US" sz="2000" dirty="0" smtClean="0"/>
              <a:t> projects were invited to collaborate on helping prepare DAITF </a:t>
            </a:r>
          </a:p>
          <a:p>
            <a:r>
              <a:rPr lang="en-US" sz="2000" dirty="0" smtClean="0"/>
              <a:t>… an organization dedicated to discussing and suggesting solutions for </a:t>
            </a:r>
            <a:r>
              <a:rPr lang="en-US" sz="2000" b="1" dirty="0" smtClean="0"/>
              <a:t>data access and interoperability</a:t>
            </a:r>
            <a:r>
              <a:rPr lang="en-US" sz="2000" dirty="0" smtClean="0"/>
              <a:t> in the context of e-infrastructures </a:t>
            </a:r>
          </a:p>
          <a:p>
            <a:r>
              <a:rPr lang="en-US" sz="2000" dirty="0" smtClean="0"/>
              <a:t>A ‘DAITF preparation group’ of experts was approached to discuss this: </a:t>
            </a:r>
            <a:r>
              <a:rPr lang="en-US" sz="1200" dirty="0" smtClean="0"/>
              <a:t>Michael </a:t>
            </a:r>
            <a:r>
              <a:rPr lang="en-US" sz="1200" dirty="0" err="1"/>
              <a:t>Lautenschlager</a:t>
            </a:r>
            <a:r>
              <a:rPr lang="en-US" sz="1200" dirty="0"/>
              <a:t>, </a:t>
            </a:r>
            <a:r>
              <a:rPr lang="en-US" sz="1200" dirty="0" err="1"/>
              <a:t>Reinhard</a:t>
            </a:r>
            <a:r>
              <a:rPr lang="en-US" sz="1200" dirty="0"/>
              <a:t> </a:t>
            </a:r>
            <a:r>
              <a:rPr lang="en-US" sz="1200" dirty="0" err="1"/>
              <a:t>Budich</a:t>
            </a:r>
            <a:r>
              <a:rPr lang="en-US" sz="1200" dirty="0"/>
              <a:t>, Johannes </a:t>
            </a:r>
            <a:r>
              <a:rPr lang="en-US" sz="1200" dirty="0" err="1"/>
              <a:t>Reetz</a:t>
            </a:r>
            <a:r>
              <a:rPr lang="en-US" sz="1200" dirty="0"/>
              <a:t>, Stefan </a:t>
            </a:r>
            <a:r>
              <a:rPr lang="en-US" sz="1200" dirty="0" err="1"/>
              <a:t>Heinzel</a:t>
            </a:r>
            <a:r>
              <a:rPr lang="en-US" sz="1200" dirty="0"/>
              <a:t>, Maurice </a:t>
            </a:r>
            <a:r>
              <a:rPr lang="en-US" sz="1200" dirty="0" err="1"/>
              <a:t>Bouwhuis</a:t>
            </a:r>
            <a:r>
              <a:rPr lang="en-US" sz="1200" dirty="0"/>
              <a:t>, Marc van der Sanden, Alberto </a:t>
            </a:r>
            <a:r>
              <a:rPr lang="en-US" sz="1200" dirty="0" err="1"/>
              <a:t>Michelini</a:t>
            </a:r>
            <a:r>
              <a:rPr lang="en-US" sz="1200" dirty="0"/>
              <a:t>, Daan Broeder, Willem </a:t>
            </a:r>
            <a:r>
              <a:rPr lang="en-US" sz="1200" dirty="0" err="1"/>
              <a:t>Elbers</a:t>
            </a:r>
            <a:r>
              <a:rPr lang="en-US" sz="1200" dirty="0"/>
              <a:t>, Peter </a:t>
            </a:r>
            <a:r>
              <a:rPr lang="en-US" sz="1200" dirty="0" err="1"/>
              <a:t>Wittenburg</a:t>
            </a:r>
            <a:r>
              <a:rPr lang="en-US" sz="1200" dirty="0"/>
              <a:t>, Giuseppe </a:t>
            </a:r>
            <a:r>
              <a:rPr lang="en-US" sz="1200" dirty="0" err="1"/>
              <a:t>Fiameni</a:t>
            </a:r>
            <a:r>
              <a:rPr lang="en-US" sz="1200" dirty="0"/>
              <a:t>, Jens Jensen, Adrian Burton, Ross Wilkinson, Andrew </a:t>
            </a:r>
            <a:r>
              <a:rPr lang="en-US" sz="1200" dirty="0" err="1"/>
              <a:t>Treolar</a:t>
            </a:r>
            <a:r>
              <a:rPr lang="en-US" sz="1200" dirty="0"/>
              <a:t>, Donatella </a:t>
            </a:r>
            <a:r>
              <a:rPr lang="en-US" sz="1200" dirty="0" err="1"/>
              <a:t>Castelli</a:t>
            </a:r>
            <a:r>
              <a:rPr lang="en-US" sz="1200" dirty="0"/>
              <a:t>, </a:t>
            </a:r>
            <a:r>
              <a:rPr lang="en-US" sz="1200" dirty="0" err="1"/>
              <a:t>Yannis</a:t>
            </a:r>
            <a:r>
              <a:rPr lang="en-US" sz="1200" dirty="0"/>
              <a:t> Ioannidis, Paolo </a:t>
            </a:r>
            <a:r>
              <a:rPr lang="en-US" sz="1200" dirty="0" err="1"/>
              <a:t>Manghi</a:t>
            </a:r>
            <a:r>
              <a:rPr lang="en-US" sz="1200" dirty="0"/>
              <a:t>, Herbert van de </a:t>
            </a:r>
            <a:r>
              <a:rPr lang="en-US" sz="1200" dirty="0" err="1"/>
              <a:t>Sompel</a:t>
            </a:r>
            <a:r>
              <a:rPr lang="en-US" sz="1200" dirty="0"/>
              <a:t>, Ken </a:t>
            </a:r>
            <a:r>
              <a:rPr lang="en-US" sz="1200" dirty="0" err="1"/>
              <a:t>Galluppi</a:t>
            </a:r>
            <a:r>
              <a:rPr lang="en-US" sz="1200" dirty="0"/>
              <a:t>, Reagan Moore, Bob Kahn, Larry </a:t>
            </a:r>
            <a:r>
              <a:rPr lang="en-US" sz="1200" dirty="0" err="1"/>
              <a:t>Lannom</a:t>
            </a:r>
            <a:r>
              <a:rPr lang="en-US" sz="1200" dirty="0"/>
              <a:t>, </a:t>
            </a:r>
            <a:r>
              <a:rPr lang="en-US" sz="1200" dirty="0" smtClean="0"/>
              <a:t>…</a:t>
            </a:r>
          </a:p>
          <a:p>
            <a:r>
              <a:rPr lang="en-US" sz="1800" dirty="0"/>
              <a:t>A</a:t>
            </a:r>
            <a:r>
              <a:rPr lang="en-US" sz="1800" dirty="0" smtClean="0"/>
              <a:t> ‘DAITF Preparation Note’ was drafted and is currently being discussed (ed. Peter </a:t>
            </a:r>
            <a:r>
              <a:rPr lang="en-US" sz="1800" dirty="0" err="1" smtClean="0"/>
              <a:t>Wittenburg</a:t>
            </a:r>
            <a:r>
              <a:rPr lang="en-US" sz="1800" dirty="0" smtClean="0"/>
              <a:t>, Michael </a:t>
            </a:r>
            <a:r>
              <a:rPr lang="en-US" sz="1800" dirty="0" err="1" smtClean="0"/>
              <a:t>Lautenschlager</a:t>
            </a:r>
            <a:r>
              <a:rPr lang="en-US" sz="1800" dirty="0" smtClean="0"/>
              <a:t>, Daan Broeder, …)</a:t>
            </a:r>
          </a:p>
          <a:p>
            <a:r>
              <a:rPr lang="en-US" sz="1800" dirty="0" smtClean="0"/>
              <a:t>A DAITF forum is in preparation and will be functional in a few weeks</a:t>
            </a:r>
          </a:p>
          <a:p>
            <a:r>
              <a:rPr lang="en-US" sz="1800" dirty="0" smtClean="0"/>
              <a:t>Some DAITF workshops will be organized by EUDAT and </a:t>
            </a:r>
            <a:r>
              <a:rPr lang="en-US" sz="1800" dirty="0" err="1" smtClean="0"/>
              <a:t>OpenAIREplus</a:t>
            </a:r>
            <a:endParaRPr lang="en-US" sz="1800" dirty="0" smtClean="0"/>
          </a:p>
          <a:p>
            <a:r>
              <a:rPr lang="en-US" sz="1800" dirty="0" smtClean="0"/>
              <a:t>However it should be stressed that </a:t>
            </a:r>
            <a:r>
              <a:rPr lang="en-US" sz="1800" b="1" dirty="0" smtClean="0"/>
              <a:t>concerning</a:t>
            </a:r>
            <a:r>
              <a:rPr lang="en-US" sz="1800" dirty="0" smtClean="0"/>
              <a:t> </a:t>
            </a:r>
            <a:r>
              <a:rPr lang="en-US" sz="1800" b="1" i="1" dirty="0" smtClean="0"/>
              <a:t>the content of the preparation note all is subject to further discussions</a:t>
            </a:r>
            <a:endParaRPr lang="en-US" sz="1800" b="1"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9276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323850" y="188913"/>
            <a:ext cx="8229600" cy="598487"/>
          </a:xfrm>
          <a:prstGeom prst="rect">
            <a:avLst/>
          </a:prstGeom>
        </p:spPr>
        <p:txBody>
          <a:bodyPr/>
          <a:lstStyle/>
          <a:p>
            <a:pPr eaLnBrk="0" hangingPunct="0">
              <a:defRPr/>
            </a:pPr>
            <a:r>
              <a:rPr lang="fi-FI" sz="2400" b="1" dirty="0">
                <a:solidFill>
                  <a:srgbClr val="7030A0"/>
                </a:solidFill>
                <a:latin typeface="+mj-lt"/>
                <a:ea typeface="+mj-ea"/>
                <a:cs typeface="+mj-cs"/>
              </a:rPr>
              <a:t>WP4 DataONE / DataConservancy</a:t>
            </a:r>
          </a:p>
        </p:txBody>
      </p:sp>
      <p:sp>
        <p:nvSpPr>
          <p:cNvPr id="4" name="TextBox 3"/>
          <p:cNvSpPr txBox="1">
            <a:spLocks noChangeArrowheads="1"/>
          </p:cNvSpPr>
          <p:nvPr/>
        </p:nvSpPr>
        <p:spPr bwMode="auto">
          <a:xfrm>
            <a:off x="558800" y="828675"/>
            <a:ext cx="8739188" cy="4648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itchFamily="34" charset="0"/>
              <a:buChar char="•"/>
              <a:defRPr/>
            </a:pPr>
            <a:r>
              <a:rPr lang="en-US" sz="2000" dirty="0" smtClean="0">
                <a:ea typeface="+mn-ea"/>
              </a:rPr>
              <a:t>not too bad to see what others are doing </a:t>
            </a:r>
            <a:r>
              <a:rPr lang="en-US" sz="2000" dirty="0" smtClean="0">
                <a:ea typeface="+mn-ea"/>
                <a:sym typeface="Wingdings" pitchFamily="2" charset="2"/>
              </a:rPr>
              <a:t> NSF </a:t>
            </a:r>
            <a:r>
              <a:rPr lang="en-US" sz="2000" dirty="0" err="1" smtClean="0">
                <a:ea typeface="+mn-ea"/>
                <a:sym typeface="Wingdings" pitchFamily="2" charset="2"/>
              </a:rPr>
              <a:t>DataNet</a:t>
            </a:r>
            <a:r>
              <a:rPr lang="en-US" sz="2000" dirty="0" smtClean="0">
                <a:ea typeface="+mn-ea"/>
                <a:sym typeface="Wingdings" pitchFamily="2" charset="2"/>
              </a:rPr>
              <a:t> initiative </a:t>
            </a:r>
          </a:p>
          <a:p>
            <a:pPr marL="342900" indent="-342900" eaLnBrk="1" hangingPunct="1">
              <a:buFont typeface="Arial" pitchFamily="34" charset="0"/>
              <a:buChar char="•"/>
              <a:defRPr/>
            </a:pPr>
            <a:r>
              <a:rPr lang="en-US" sz="2000" dirty="0" smtClean="0">
                <a:ea typeface="+mn-ea"/>
                <a:sym typeface="Wingdings" pitchFamily="2" charset="2"/>
              </a:rPr>
              <a:t>two research driven projects: </a:t>
            </a:r>
            <a:r>
              <a:rPr lang="en-US" sz="2000" dirty="0" err="1" smtClean="0">
                <a:ea typeface="+mn-ea"/>
                <a:sym typeface="Wingdings" pitchFamily="2" charset="2"/>
              </a:rPr>
              <a:t>DataONE</a:t>
            </a:r>
            <a:r>
              <a:rPr lang="en-US" sz="2000" dirty="0" smtClean="0">
                <a:ea typeface="+mn-ea"/>
                <a:sym typeface="Wingdings" pitchFamily="2" charset="2"/>
              </a:rPr>
              <a:t>, </a:t>
            </a:r>
            <a:r>
              <a:rPr lang="en-US" sz="2000" dirty="0" err="1" smtClean="0">
                <a:ea typeface="+mn-ea"/>
                <a:sym typeface="Wingdings" pitchFamily="2" charset="2"/>
              </a:rPr>
              <a:t>DataConservancy</a:t>
            </a:r>
            <a:endParaRPr lang="en-US" sz="2000" dirty="0" smtClean="0">
              <a:ea typeface="+mn-ea"/>
              <a:sym typeface="Wingdings" pitchFamily="2" charset="2"/>
            </a:endParaRPr>
          </a:p>
          <a:p>
            <a:pPr marL="342900" indent="-342900" eaLnBrk="1" hangingPunct="1">
              <a:buFont typeface="Arial" pitchFamily="34" charset="0"/>
              <a:buChar char="•"/>
              <a:defRPr/>
            </a:pPr>
            <a:r>
              <a:rPr lang="en-US" sz="2000" dirty="0" smtClean="0">
                <a:ea typeface="+mn-ea"/>
                <a:sym typeface="Wingdings" pitchFamily="2" charset="2"/>
              </a:rPr>
              <a:t>one horizontal project to come: DICE?</a:t>
            </a:r>
          </a:p>
          <a:p>
            <a:pPr marL="342900" indent="-342900" eaLnBrk="1" hangingPunct="1">
              <a:buFont typeface="Arial" pitchFamily="34" charset="0"/>
              <a:buChar char="•"/>
              <a:defRPr/>
            </a:pPr>
            <a:endParaRPr lang="en-US" sz="2000" dirty="0" smtClean="0">
              <a:ea typeface="+mn-ea"/>
              <a:sym typeface="Wingdings" pitchFamily="2" charset="2"/>
            </a:endParaRPr>
          </a:p>
          <a:p>
            <a:pPr marL="342900" indent="-342900" eaLnBrk="1" hangingPunct="1">
              <a:buFont typeface="Arial" pitchFamily="34" charset="0"/>
              <a:buChar char="•"/>
              <a:defRPr/>
            </a:pPr>
            <a:r>
              <a:rPr lang="en-US" sz="2000" dirty="0" err="1" smtClean="0">
                <a:ea typeface="+mn-ea"/>
              </a:rPr>
              <a:t>DataONE</a:t>
            </a:r>
            <a:r>
              <a:rPr lang="en-US" sz="2000" dirty="0" smtClean="0">
                <a:ea typeface="+mn-ea"/>
              </a:rPr>
              <a:t>:</a:t>
            </a:r>
          </a:p>
          <a:p>
            <a:pPr marL="1085850" lvl="1" indent="-342900" eaLnBrk="1" hangingPunct="1">
              <a:buFont typeface="Arial" pitchFamily="34" charset="0"/>
              <a:buChar char="•"/>
              <a:defRPr/>
            </a:pPr>
            <a:r>
              <a:rPr lang="en-US" sz="1600" dirty="0" smtClean="0">
                <a:ea typeface="+mn-ea"/>
              </a:rPr>
              <a:t>combination of biological (genome to ecosystem) and environmental (atmosphere,</a:t>
            </a:r>
          </a:p>
          <a:p>
            <a:pPr lvl="1" indent="0" eaLnBrk="1" hangingPunct="1">
              <a:defRPr/>
            </a:pPr>
            <a:r>
              <a:rPr lang="en-US" sz="1600" dirty="0" smtClean="0">
                <a:ea typeface="+mn-ea"/>
              </a:rPr>
              <a:t>	    ecology, hydrology, oceanography) researchers (want to reach out)</a:t>
            </a:r>
          </a:p>
          <a:p>
            <a:pPr marL="1028700" lvl="1" eaLnBrk="1" hangingPunct="1">
              <a:buFont typeface="Arial" pitchFamily="34" charset="0"/>
              <a:buChar char="•"/>
              <a:defRPr/>
            </a:pPr>
            <a:r>
              <a:rPr lang="en-US" sz="1600" dirty="0" smtClean="0">
                <a:ea typeface="+mn-ea"/>
              </a:rPr>
              <a:t>coordinating nodes (basic indexing, replication </a:t>
            </a:r>
            <a:r>
              <a:rPr lang="en-US" sz="1600" dirty="0" err="1" smtClean="0">
                <a:ea typeface="+mn-ea"/>
              </a:rPr>
              <a:t>etc</a:t>
            </a:r>
            <a:r>
              <a:rPr lang="en-US" sz="1600" dirty="0" smtClean="0">
                <a:ea typeface="+mn-ea"/>
              </a:rPr>
              <a:t>), member nodes with utilization</a:t>
            </a:r>
          </a:p>
          <a:p>
            <a:pPr lvl="1" indent="0" eaLnBrk="1" hangingPunct="1">
              <a:defRPr/>
            </a:pPr>
            <a:r>
              <a:rPr lang="en-US" sz="1600" dirty="0" smtClean="0">
                <a:ea typeface="+mn-ea"/>
              </a:rPr>
              <a:t>	    software to interact with researchers and citizen scientists </a:t>
            </a:r>
          </a:p>
          <a:p>
            <a:pPr marL="1028700" lvl="1" eaLnBrk="1" hangingPunct="1">
              <a:buFont typeface="Arial" pitchFamily="34" charset="0"/>
              <a:buChar char="•"/>
              <a:defRPr/>
            </a:pPr>
            <a:r>
              <a:rPr lang="en-US" sz="1600" dirty="0" smtClean="0">
                <a:ea typeface="+mn-ea"/>
              </a:rPr>
              <a:t>research institutions, libraries, information science, IT </a:t>
            </a:r>
          </a:p>
          <a:p>
            <a:pPr eaLnBrk="1" hangingPunct="1">
              <a:defRPr/>
            </a:pPr>
            <a:endParaRPr lang="en-US" sz="1600" dirty="0" smtClean="0">
              <a:ea typeface="+mn-ea"/>
            </a:endParaRPr>
          </a:p>
          <a:p>
            <a:pPr marL="285750" indent="-285750" eaLnBrk="1" hangingPunct="1">
              <a:buFont typeface="Arial" pitchFamily="34" charset="0"/>
              <a:buChar char="•"/>
              <a:defRPr/>
            </a:pPr>
            <a:r>
              <a:rPr lang="en-US" sz="2000" dirty="0" err="1" smtClean="0">
                <a:ea typeface="+mn-ea"/>
              </a:rPr>
              <a:t>DataConservancy</a:t>
            </a:r>
            <a:r>
              <a:rPr lang="en-US" sz="2000" dirty="0" smtClean="0">
                <a:ea typeface="+mn-ea"/>
              </a:rPr>
              <a:t>:</a:t>
            </a:r>
          </a:p>
          <a:p>
            <a:pPr marL="1028700" lvl="1" eaLnBrk="1" hangingPunct="1">
              <a:buFont typeface="Arial" pitchFamily="34" charset="0"/>
              <a:buChar char="•"/>
              <a:defRPr/>
            </a:pPr>
            <a:r>
              <a:rPr lang="en-US" sz="1600" dirty="0" smtClean="0">
                <a:ea typeface="+mn-ea"/>
              </a:rPr>
              <a:t>combination of astronomy, earth sciences, life sciences, and anthropology</a:t>
            </a:r>
          </a:p>
          <a:p>
            <a:pPr marL="1028700" lvl="1" eaLnBrk="1" hangingPunct="1">
              <a:buFont typeface="Arial" pitchFamily="34" charset="0"/>
              <a:buChar char="•"/>
              <a:defRPr/>
            </a:pPr>
            <a:r>
              <a:rPr lang="en-US" sz="1600" dirty="0" smtClean="0">
                <a:ea typeface="+mn-ea"/>
              </a:rPr>
              <a:t>infrastructure for data preservation &amp; </a:t>
            </a:r>
            <a:r>
              <a:rPr lang="en-US" sz="1600" dirty="0" err="1" smtClean="0">
                <a:ea typeface="+mn-ea"/>
              </a:rPr>
              <a:t>curation</a:t>
            </a:r>
            <a:r>
              <a:rPr lang="en-US" sz="1600" dirty="0" smtClean="0">
                <a:ea typeface="+mn-ea"/>
              </a:rPr>
              <a:t>, capacity building, libraries</a:t>
            </a:r>
          </a:p>
          <a:p>
            <a:pPr lvl="1" indent="0" eaLnBrk="1" hangingPunct="1">
              <a:defRPr/>
            </a:pPr>
            <a:r>
              <a:rPr lang="en-US" sz="1600" dirty="0" smtClean="0">
                <a:ea typeface="+mn-ea"/>
              </a:rPr>
              <a:t>	   as cornerstones for sustainability </a:t>
            </a:r>
          </a:p>
          <a:p>
            <a:pPr marL="1028700" lvl="1" eaLnBrk="1" hangingPunct="1">
              <a:buFont typeface="Arial" pitchFamily="34" charset="0"/>
              <a:buChar char="•"/>
              <a:defRPr/>
            </a:pPr>
            <a:r>
              <a:rPr lang="en-US" sz="1600" dirty="0" smtClean="0">
                <a:ea typeface="+mn-ea"/>
              </a:rPr>
              <a:t>all based on data modeling, data management support and capacity building</a:t>
            </a:r>
          </a:p>
          <a:p>
            <a:pPr marL="1028700" lvl="1" eaLnBrk="1" hangingPunct="1">
              <a:buFont typeface="Arial" pitchFamily="34" charset="0"/>
              <a:buChar char="•"/>
              <a:defRPr/>
            </a:pPr>
            <a:r>
              <a:rPr lang="en-US" sz="1600" dirty="0" smtClean="0">
                <a:ea typeface="+mn-ea"/>
              </a:rPr>
              <a:t>research institutions, libraries, information science, service providers,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3614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323850" y="188913"/>
            <a:ext cx="8229600" cy="777875"/>
          </a:xfrm>
          <a:prstGeom prst="rect">
            <a:avLst/>
          </a:prstGeo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fi-FI" sz="2400" b="1">
                <a:solidFill>
                  <a:srgbClr val="7030A0"/>
                </a:solidFill>
                <a:latin typeface="Calibri" charset="0"/>
              </a:rPr>
              <a:t>WP4 Start simple - but that’s not the end</a:t>
            </a:r>
            <a:endParaRPr lang="en-US" sz="2400" b="1">
              <a:solidFill>
                <a:srgbClr val="7030A0"/>
              </a:solidFill>
              <a:latin typeface="Calibri" charset="0"/>
            </a:endParaRPr>
          </a:p>
        </p:txBody>
      </p:sp>
      <p:sp>
        <p:nvSpPr>
          <p:cNvPr id="4" name="TextBox 3"/>
          <p:cNvSpPr txBox="1">
            <a:spLocks noChangeArrowheads="1"/>
          </p:cNvSpPr>
          <p:nvPr/>
        </p:nvSpPr>
        <p:spPr bwMode="auto">
          <a:xfrm>
            <a:off x="558800" y="977900"/>
            <a:ext cx="8588375" cy="47704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ＭＳ Ｐゴシック" charset="0"/>
                <a:cs typeface="Arial" charset="0"/>
              </a:defRPr>
            </a:lvl1pPr>
            <a:lvl2pPr marL="1085850" indent="-34290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buFont typeface="Arial" charset="0"/>
              <a:buChar char="•"/>
            </a:pPr>
            <a:r>
              <a:rPr lang="en-US" sz="2000" dirty="0"/>
              <a:t>HLEG: there will be NO ONE solution (technology, organization, </a:t>
            </a:r>
            <a:r>
              <a:rPr lang="en-US" sz="2000" dirty="0" err="1"/>
              <a:t>etc</a:t>
            </a:r>
            <a:r>
              <a:rPr lang="en-US" sz="2000" dirty="0"/>
              <a:t>) </a:t>
            </a:r>
          </a:p>
          <a:p>
            <a:pPr lvl="1" eaLnBrk="1" hangingPunct="1">
              <a:buFont typeface="Arial" charset="0"/>
              <a:buChar char="•"/>
            </a:pPr>
            <a:r>
              <a:rPr lang="en-US" sz="2000" dirty="0">
                <a:ea typeface="ＭＳ Ｐゴシック" charset="0"/>
              </a:rPr>
              <a:t>there will be heterogeneity and dynamics driven by research </a:t>
            </a:r>
          </a:p>
          <a:p>
            <a:pPr eaLnBrk="1" hangingPunct="1">
              <a:buFont typeface="Arial" charset="0"/>
              <a:buChar char="•"/>
            </a:pPr>
            <a:endParaRPr lang="en-US" sz="800" dirty="0"/>
          </a:p>
          <a:p>
            <a:pPr eaLnBrk="1" hangingPunct="1">
              <a:buFont typeface="Arial" charset="0"/>
              <a:buChar char="•"/>
            </a:pPr>
            <a:r>
              <a:rPr lang="en-US" sz="2000" dirty="0"/>
              <a:t>Trust/Usability:</a:t>
            </a:r>
          </a:p>
          <a:p>
            <a:pPr lvl="1" eaLnBrk="1" hangingPunct="1">
              <a:buFont typeface="Arial" charset="0"/>
              <a:buChar char="•"/>
            </a:pPr>
            <a:r>
              <a:rPr lang="en-US" sz="2000" dirty="0">
                <a:ea typeface="ＭＳ Ｐゴシック" charset="0"/>
              </a:rPr>
              <a:t>this is a sensitive issue in terms of risks, benefits, gain, etc.</a:t>
            </a:r>
          </a:p>
          <a:p>
            <a:pPr lvl="1" eaLnBrk="1" hangingPunct="1">
              <a:buFont typeface="Arial" charset="0"/>
              <a:buChar char="•"/>
            </a:pPr>
            <a:r>
              <a:rPr lang="en-US" sz="2000" dirty="0">
                <a:ea typeface="ＭＳ Ｐゴシック" charset="0"/>
              </a:rPr>
              <a:t>are we sensitive enough to connect with researchers workflows?</a:t>
            </a:r>
          </a:p>
          <a:p>
            <a:pPr eaLnBrk="1" hangingPunct="1">
              <a:buFont typeface="Arial" charset="0"/>
              <a:buChar char="•"/>
            </a:pPr>
            <a:endParaRPr lang="en-US" sz="2000" dirty="0"/>
          </a:p>
          <a:p>
            <a:pPr eaLnBrk="1" hangingPunct="1">
              <a:buFont typeface="Arial" charset="0"/>
              <a:buChar char="•"/>
            </a:pPr>
            <a:r>
              <a:rPr lang="en-US" sz="2000" dirty="0"/>
              <a:t>No Stupid Questions</a:t>
            </a:r>
          </a:p>
          <a:p>
            <a:pPr lvl="1" eaLnBrk="1" hangingPunct="1">
              <a:buFont typeface="Arial" charset="0"/>
              <a:buChar char="•"/>
            </a:pPr>
            <a:r>
              <a:rPr lang="ja-JP" altLang="en-US" sz="2000" dirty="0">
                <a:ea typeface="ＭＳ Ｐゴシック" charset="0"/>
              </a:rPr>
              <a:t>“</a:t>
            </a:r>
            <a:r>
              <a:rPr lang="en-US" sz="2000" dirty="0">
                <a:ea typeface="ＭＳ Ｐゴシック" charset="0"/>
              </a:rPr>
              <a:t>please say what you need and we will do it</a:t>
            </a:r>
            <a:r>
              <a:rPr lang="ja-JP" altLang="en-US" sz="2000" dirty="0">
                <a:ea typeface="ＭＳ Ｐゴシック" charset="0"/>
              </a:rPr>
              <a:t>”</a:t>
            </a:r>
            <a:r>
              <a:rPr lang="en-US" sz="2000" dirty="0">
                <a:ea typeface="ＭＳ Ｐゴシック" charset="0"/>
              </a:rPr>
              <a:t> </a:t>
            </a:r>
          </a:p>
          <a:p>
            <a:pPr lvl="1" eaLnBrk="1" hangingPunct="1">
              <a:buFont typeface="Arial" charset="0"/>
              <a:buChar char="•"/>
            </a:pPr>
            <a:r>
              <a:rPr lang="en-US" sz="2000" dirty="0">
                <a:ea typeface="ＭＳ Ｐゴシック" charset="0"/>
              </a:rPr>
              <a:t>no big questionnaires </a:t>
            </a:r>
          </a:p>
          <a:p>
            <a:pPr lvl="1" eaLnBrk="1" hangingPunct="1">
              <a:buFont typeface="Arial" charset="0"/>
              <a:buChar char="•"/>
            </a:pPr>
            <a:endParaRPr lang="en-US" sz="800" dirty="0">
              <a:ea typeface="ＭＳ Ｐゴシック" charset="0"/>
            </a:endParaRPr>
          </a:p>
          <a:p>
            <a:pPr eaLnBrk="1" hangingPunct="1">
              <a:buFont typeface="Arial" charset="0"/>
              <a:buChar char="•"/>
            </a:pPr>
            <a:r>
              <a:rPr lang="en-US" sz="2000" dirty="0"/>
              <a:t>real progress is a matter of interaction, evolving ideas, potentials, </a:t>
            </a:r>
          </a:p>
          <a:p>
            <a:pPr eaLnBrk="1" hangingPunct="1"/>
            <a:r>
              <a:rPr lang="en-US" sz="2000" dirty="0"/>
              <a:t>	sensitivity, changing research paradigms, etc.</a:t>
            </a:r>
          </a:p>
          <a:p>
            <a:pPr eaLnBrk="1" hangingPunct="1"/>
            <a:endParaRPr lang="en-US" sz="800" dirty="0"/>
          </a:p>
          <a:p>
            <a:pPr eaLnBrk="1" hangingPunct="1">
              <a:buFont typeface="Arial" charset="0"/>
              <a:buChar char="•"/>
            </a:pPr>
            <a:r>
              <a:rPr lang="en-US" sz="2000" dirty="0">
                <a:solidFill>
                  <a:srgbClr val="FF0000"/>
                </a:solidFill>
              </a:rPr>
              <a:t>AND some sensitive and experienced people need to dare to </a:t>
            </a:r>
          </a:p>
          <a:p>
            <a:pPr eaLnBrk="1" hangingPunct="1"/>
            <a:r>
              <a:rPr lang="en-US" sz="2000" dirty="0">
                <a:solidFill>
                  <a:srgbClr val="FF0000"/>
                </a:solidFill>
              </a:rPr>
              <a:t>	take some risks like entrepreneurs and design simple</a:t>
            </a:r>
          </a:p>
          <a:p>
            <a:pPr eaLnBrk="1" hangingPunct="1"/>
            <a:r>
              <a:rPr lang="en-US" sz="2000" dirty="0">
                <a:solidFill>
                  <a:srgbClr val="FF0000"/>
                </a:solidFill>
              </a:rPr>
              <a:t>	start-up services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8172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323850" y="188913"/>
            <a:ext cx="8229600" cy="777875"/>
          </a:xfrm>
          <a:prstGeom prst="rect">
            <a:avLst/>
          </a:prstGeom>
        </p:spPr>
        <p:txBody>
          <a:bodyPr/>
          <a:lstStyle/>
          <a:p>
            <a:pPr eaLnBrk="0" hangingPunct="0">
              <a:defRPr/>
            </a:pPr>
            <a:r>
              <a:rPr lang="fi-FI" sz="2400" b="1" dirty="0">
                <a:solidFill>
                  <a:srgbClr val="7030A0"/>
                </a:solidFill>
                <a:latin typeface="+mj-lt"/>
                <a:ea typeface="+mj-ea"/>
                <a:cs typeface="+mj-cs"/>
              </a:rPr>
              <a:t>WP4 Startup Plan (first 6 months)</a:t>
            </a:r>
            <a:endParaRPr lang="en-US" sz="2400" b="1" dirty="0">
              <a:solidFill>
                <a:srgbClr val="7030A0"/>
              </a:solidFill>
              <a:latin typeface="+mj-lt"/>
              <a:ea typeface="+mj-ea"/>
              <a:cs typeface="+mj-cs"/>
            </a:endParaRPr>
          </a:p>
        </p:txBody>
      </p:sp>
      <p:sp>
        <p:nvSpPr>
          <p:cNvPr id="33916" name="TextBox 81"/>
          <p:cNvSpPr txBox="1">
            <a:spLocks noChangeArrowheads="1"/>
          </p:cNvSpPr>
          <p:nvPr/>
        </p:nvSpPr>
        <p:spPr bwMode="auto">
          <a:xfrm>
            <a:off x="598488" y="915988"/>
            <a:ext cx="8051800" cy="53244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buFont typeface="Arial" pitchFamily="34" charset="0"/>
              <a:buChar char="•"/>
              <a:defRPr/>
            </a:pPr>
            <a:r>
              <a:rPr lang="en-US" sz="1600" dirty="0" smtClean="0">
                <a:ea typeface="+mn-ea"/>
              </a:rPr>
              <a:t>Produce a set of important questions for the interviews 		</a:t>
            </a:r>
            <a:r>
              <a:rPr lang="en-US" sz="1600" dirty="0" smtClean="0">
                <a:solidFill>
                  <a:srgbClr val="00B050"/>
                </a:solidFill>
                <a:ea typeface="+mn-ea"/>
              </a:rPr>
              <a:t>31. August</a:t>
            </a:r>
          </a:p>
          <a:p>
            <a:pPr marL="285750" indent="-285750" eaLnBrk="1" hangingPunct="1">
              <a:buFont typeface="Arial" pitchFamily="34" charset="0"/>
              <a:buChar char="•"/>
              <a:defRPr/>
            </a:pPr>
            <a:r>
              <a:rPr lang="en-US" sz="1600" dirty="0" smtClean="0">
                <a:ea typeface="+mn-ea"/>
              </a:rPr>
              <a:t>Plan a first SAF meeting in second half November			</a:t>
            </a:r>
            <a:r>
              <a:rPr lang="en-US" sz="1600" dirty="0" smtClean="0">
                <a:solidFill>
                  <a:srgbClr val="00B050"/>
                </a:solidFill>
                <a:ea typeface="+mn-ea"/>
              </a:rPr>
              <a:t>31. August </a:t>
            </a:r>
          </a:p>
          <a:p>
            <a:pPr marL="285750" indent="-285750" eaLnBrk="1" hangingPunct="1">
              <a:buFont typeface="Arial" pitchFamily="34" charset="0"/>
              <a:buChar char="•"/>
              <a:defRPr/>
            </a:pPr>
            <a:r>
              <a:rPr lang="en-US" sz="1600" dirty="0" smtClean="0">
                <a:ea typeface="+mn-ea"/>
              </a:rPr>
              <a:t>make first round of interviews with core communities			</a:t>
            </a:r>
            <a:r>
              <a:rPr lang="en-US" sz="1600" dirty="0" smtClean="0">
                <a:solidFill>
                  <a:srgbClr val="00B050"/>
                </a:solidFill>
                <a:ea typeface="+mn-ea"/>
              </a:rPr>
              <a:t>12. September</a:t>
            </a:r>
          </a:p>
          <a:p>
            <a:pPr marL="285750" indent="-285750" eaLnBrk="1" hangingPunct="1">
              <a:buFont typeface="Arial" pitchFamily="34" charset="0"/>
              <a:buChar char="•"/>
              <a:defRPr/>
            </a:pPr>
            <a:r>
              <a:rPr lang="en-US" sz="1600" dirty="0" smtClean="0">
                <a:ea typeface="+mn-ea"/>
              </a:rPr>
              <a:t>Finish CDI understanding work and include all core communities	</a:t>
            </a:r>
            <a:r>
              <a:rPr lang="en-US" sz="1600" dirty="0" smtClean="0">
                <a:solidFill>
                  <a:srgbClr val="FFC000"/>
                </a:solidFill>
                <a:ea typeface="+mn-ea"/>
              </a:rPr>
              <a:t>15. September </a:t>
            </a:r>
          </a:p>
          <a:p>
            <a:pPr eaLnBrk="1" hangingPunct="1">
              <a:defRPr/>
            </a:pPr>
            <a:r>
              <a:rPr lang="en-US" sz="1400" dirty="0" smtClean="0">
                <a:ea typeface="+mn-ea"/>
              </a:rPr>
              <a:t>      (this is inline with the </a:t>
            </a:r>
            <a:r>
              <a:rPr lang="en-US" sz="1400" dirty="0" err="1" smtClean="0">
                <a:ea typeface="+mn-ea"/>
              </a:rPr>
              <a:t>DAITF</a:t>
            </a:r>
            <a:r>
              <a:rPr lang="en-US" sz="1400" dirty="0" smtClean="0">
                <a:ea typeface="+mn-ea"/>
              </a:rPr>
              <a:t> DOA analysis work)</a:t>
            </a:r>
          </a:p>
          <a:p>
            <a:pPr marL="285750" indent="-285750" eaLnBrk="1" hangingPunct="1">
              <a:buFont typeface="Arial" pitchFamily="34" charset="0"/>
              <a:buChar char="•"/>
              <a:defRPr/>
            </a:pPr>
            <a:r>
              <a:rPr lang="en-US" sz="1600" dirty="0">
                <a:ea typeface="+mn-ea"/>
              </a:rPr>
              <a:t>Get a charter done for SAF (WP2/4)				</a:t>
            </a:r>
            <a:r>
              <a:rPr lang="en-US" sz="1600" dirty="0" smtClean="0">
                <a:ea typeface="+mn-ea"/>
              </a:rPr>
              <a:t>		</a:t>
            </a:r>
            <a:r>
              <a:rPr lang="en-US" sz="1600" dirty="0" smtClean="0">
                <a:solidFill>
                  <a:srgbClr val="FFC000"/>
                </a:solidFill>
                <a:ea typeface="+mn-ea"/>
              </a:rPr>
              <a:t>17</a:t>
            </a:r>
            <a:r>
              <a:rPr lang="en-US" sz="1600" dirty="0">
                <a:solidFill>
                  <a:srgbClr val="FFC000"/>
                </a:solidFill>
                <a:ea typeface="+mn-ea"/>
              </a:rPr>
              <a:t>. October</a:t>
            </a:r>
          </a:p>
          <a:p>
            <a:pPr marL="285750" indent="-285750" eaLnBrk="1" hangingPunct="1">
              <a:buFont typeface="Arial" pitchFamily="34" charset="0"/>
              <a:buChar char="•"/>
              <a:defRPr/>
            </a:pPr>
            <a:r>
              <a:rPr lang="en-US" sz="1600" dirty="0" smtClean="0">
                <a:ea typeface="+mn-ea"/>
              </a:rPr>
              <a:t>Plan </a:t>
            </a:r>
            <a:r>
              <a:rPr lang="en-US" sz="1600" dirty="0">
                <a:ea typeface="+mn-ea"/>
              </a:rPr>
              <a:t>a user forum for January				</a:t>
            </a:r>
            <a:r>
              <a:rPr lang="en-US" sz="1600" dirty="0" smtClean="0">
                <a:ea typeface="+mn-ea"/>
              </a:rPr>
              <a:t>			17</a:t>
            </a:r>
            <a:r>
              <a:rPr lang="en-US" sz="1600" dirty="0">
                <a:ea typeface="+mn-ea"/>
              </a:rPr>
              <a:t>. October</a:t>
            </a:r>
          </a:p>
          <a:p>
            <a:pPr marL="285750" indent="-285750" eaLnBrk="1" hangingPunct="1">
              <a:buFont typeface="Arial" pitchFamily="34" charset="0"/>
              <a:buChar char="•"/>
              <a:defRPr/>
            </a:pPr>
            <a:r>
              <a:rPr lang="en-US" sz="1600" dirty="0" smtClean="0">
                <a:ea typeface="+mn-ea"/>
              </a:rPr>
              <a:t>Structured interviews with all core communities 				31. October</a:t>
            </a:r>
          </a:p>
          <a:p>
            <a:pPr eaLnBrk="1" hangingPunct="1">
              <a:defRPr/>
            </a:pPr>
            <a:r>
              <a:rPr lang="en-US" sz="1400" dirty="0" smtClean="0">
                <a:ea typeface="+mn-ea"/>
              </a:rPr>
              <a:t>      - covering data organization, architectures, standards, registries, etc.</a:t>
            </a:r>
          </a:p>
          <a:p>
            <a:pPr eaLnBrk="1" hangingPunct="1">
              <a:defRPr/>
            </a:pPr>
            <a:r>
              <a:rPr lang="en-US" sz="1400" dirty="0" smtClean="0">
                <a:ea typeface="+mn-ea"/>
              </a:rPr>
              <a:t>      - covering wishes and requirements for use/service cases</a:t>
            </a:r>
          </a:p>
          <a:p>
            <a:pPr marL="285750" indent="-285750" eaLnBrk="1" hangingPunct="1">
              <a:buFont typeface="Arial" pitchFamily="34" charset="0"/>
              <a:buChar char="•"/>
              <a:defRPr/>
            </a:pPr>
            <a:r>
              <a:rPr lang="en-US" sz="1600" dirty="0" smtClean="0">
                <a:ea typeface="+mn-ea"/>
              </a:rPr>
              <a:t>Create a Requirements Spec. Doc. for </a:t>
            </a:r>
            <a:r>
              <a:rPr lang="en-US" sz="1600" dirty="0" err="1" smtClean="0">
                <a:ea typeface="+mn-ea"/>
              </a:rPr>
              <a:t>comm</a:t>
            </a:r>
            <a:r>
              <a:rPr lang="en-US" sz="1600" dirty="0" smtClean="0">
                <a:ea typeface="+mn-ea"/>
              </a:rPr>
              <a:t> . requirements(4/5/6) 	31. October</a:t>
            </a:r>
          </a:p>
          <a:p>
            <a:pPr marL="285750" indent="-285750" eaLnBrk="1" hangingPunct="1">
              <a:buFont typeface="Arial" pitchFamily="34" charset="0"/>
              <a:buChar char="•"/>
              <a:defRPr/>
            </a:pPr>
            <a:r>
              <a:rPr lang="en-US" sz="1600" dirty="0" smtClean="0">
                <a:ea typeface="+mn-ea"/>
              </a:rPr>
              <a:t>Analyze interviews and iterate to fill gaps </a:t>
            </a:r>
            <a:r>
              <a:rPr lang="en-US" sz="1600" dirty="0" err="1" smtClean="0">
                <a:ea typeface="+mn-ea"/>
              </a:rPr>
              <a:t>etc</a:t>
            </a:r>
            <a:r>
              <a:rPr lang="en-US" sz="1600" dirty="0" smtClean="0">
                <a:ea typeface="+mn-ea"/>
              </a:rPr>
              <a:t>				14. November</a:t>
            </a:r>
          </a:p>
          <a:p>
            <a:pPr eaLnBrk="1" hangingPunct="1">
              <a:defRPr/>
            </a:pPr>
            <a:r>
              <a:rPr lang="en-US" sz="1400" dirty="0" smtClean="0">
                <a:ea typeface="+mn-ea"/>
              </a:rPr>
              <a:t>      - transform results into </a:t>
            </a:r>
            <a:r>
              <a:rPr lang="en-US" sz="1400" dirty="0" err="1" smtClean="0">
                <a:ea typeface="+mn-ea"/>
              </a:rPr>
              <a:t>RSD</a:t>
            </a:r>
            <a:r>
              <a:rPr lang="en-US" sz="1400" dirty="0" smtClean="0">
                <a:ea typeface="+mn-ea"/>
              </a:rPr>
              <a:t> (</a:t>
            </a:r>
            <a:r>
              <a:rPr lang="en-US" sz="1400" dirty="0" err="1" smtClean="0">
                <a:ea typeface="+mn-ea"/>
              </a:rPr>
              <a:t>WP4</a:t>
            </a:r>
            <a:r>
              <a:rPr lang="en-US" sz="1400" dirty="0" smtClean="0">
                <a:ea typeface="+mn-ea"/>
              </a:rPr>
              <a:t>/5/6)</a:t>
            </a:r>
          </a:p>
          <a:p>
            <a:pPr marL="285750" indent="-285750" eaLnBrk="1" hangingPunct="1">
              <a:buFont typeface="Arial" pitchFamily="34" charset="0"/>
              <a:buChar char="•"/>
              <a:defRPr/>
            </a:pPr>
            <a:r>
              <a:rPr lang="en-US" sz="1600" dirty="0" smtClean="0">
                <a:ea typeface="+mn-ea"/>
              </a:rPr>
              <a:t>in parallel improve DAITF / DCI document 					14. November</a:t>
            </a:r>
          </a:p>
          <a:p>
            <a:pPr marL="285750" indent="-285750" eaLnBrk="1" hangingPunct="1">
              <a:buFont typeface="Arial" pitchFamily="34" charset="0"/>
              <a:buChar char="•"/>
              <a:defRPr/>
            </a:pPr>
            <a:r>
              <a:rPr lang="en-US" sz="1600" dirty="0" smtClean="0">
                <a:ea typeface="+mn-ea"/>
              </a:rPr>
              <a:t>Present &amp; discuss all results in first SAF Meeting			24. November</a:t>
            </a:r>
          </a:p>
          <a:p>
            <a:pPr eaLnBrk="1" hangingPunct="1">
              <a:defRPr/>
            </a:pPr>
            <a:r>
              <a:rPr lang="en-US" sz="1400" dirty="0" smtClean="0">
                <a:ea typeface="+mn-ea"/>
              </a:rPr>
              <a:t>      - decide about first 2 or 3 service cases to implement at </a:t>
            </a:r>
            <a:r>
              <a:rPr lang="en-US" sz="1400" dirty="0" err="1" smtClean="0">
                <a:ea typeface="+mn-ea"/>
              </a:rPr>
              <a:t>SAF</a:t>
            </a:r>
            <a:r>
              <a:rPr lang="en-US" sz="1400" dirty="0" smtClean="0">
                <a:ea typeface="+mn-ea"/>
              </a:rPr>
              <a:t> meeting</a:t>
            </a:r>
          </a:p>
          <a:p>
            <a:pPr eaLnBrk="1" hangingPunct="1">
              <a:defRPr/>
            </a:pPr>
            <a:r>
              <a:rPr lang="en-US" sz="1400" dirty="0" smtClean="0">
                <a:ea typeface="+mn-ea"/>
              </a:rPr>
              <a:t>      - consider </a:t>
            </a:r>
            <a:r>
              <a:rPr lang="en-US" sz="1400" dirty="0" err="1" smtClean="0">
                <a:ea typeface="+mn-ea"/>
              </a:rPr>
              <a:t>WP5</a:t>
            </a:r>
            <a:r>
              <a:rPr lang="en-US" sz="1400" dirty="0" smtClean="0">
                <a:ea typeface="+mn-ea"/>
              </a:rPr>
              <a:t>/6 technology watch in discussion/selection process</a:t>
            </a:r>
          </a:p>
          <a:p>
            <a:pPr marL="285750" indent="-285750" eaLnBrk="1" hangingPunct="1">
              <a:buFont typeface="Arial" pitchFamily="34" charset="0"/>
              <a:buChar char="•"/>
              <a:defRPr/>
            </a:pPr>
            <a:r>
              <a:rPr lang="en-US" sz="1600" dirty="0" smtClean="0">
                <a:ea typeface="+mn-ea"/>
              </a:rPr>
              <a:t>Make a full plan/roadmap for selected service cases			December</a:t>
            </a:r>
          </a:p>
          <a:p>
            <a:pPr marL="285750" indent="-285750" eaLnBrk="1" hangingPunct="1">
              <a:buFont typeface="Arial" pitchFamily="34" charset="0"/>
              <a:buChar char="•"/>
              <a:defRPr/>
            </a:pPr>
            <a:r>
              <a:rPr lang="en-US" sz="1600" dirty="0" smtClean="0">
                <a:ea typeface="+mn-ea"/>
              </a:rPr>
              <a:t>Run a first User Forum extending to other </a:t>
            </a:r>
            <a:r>
              <a:rPr lang="en-US" sz="1600" dirty="0" err="1" smtClean="0">
                <a:ea typeface="+mn-ea"/>
              </a:rPr>
              <a:t>EUDAT</a:t>
            </a:r>
            <a:r>
              <a:rPr lang="en-US" sz="1600" dirty="0" smtClean="0">
                <a:ea typeface="+mn-ea"/>
              </a:rPr>
              <a:t> communities	January 12</a:t>
            </a:r>
          </a:p>
          <a:p>
            <a:pPr marL="285750" indent="-285750" eaLnBrk="1" hangingPunct="1">
              <a:buFont typeface="Arial" pitchFamily="34" charset="0"/>
              <a:buChar char="•"/>
              <a:defRPr/>
            </a:pPr>
            <a:r>
              <a:rPr lang="en-US" sz="1600" dirty="0" smtClean="0">
                <a:ea typeface="+mn-ea"/>
              </a:rPr>
              <a:t>Prepare a first DAITF workshop							January 12</a:t>
            </a:r>
          </a:p>
          <a:p>
            <a:pPr marL="285750" indent="-285750" eaLnBrk="1" hangingPunct="1">
              <a:buFont typeface="Arial" pitchFamily="34" charset="0"/>
              <a:buChar char="•"/>
              <a:defRPr/>
            </a:pPr>
            <a:r>
              <a:rPr lang="en-US" sz="1600" dirty="0" smtClean="0">
                <a:ea typeface="+mn-ea"/>
              </a:rPr>
              <a:t>Extending interviews and analysis to other </a:t>
            </a:r>
            <a:r>
              <a:rPr lang="en-US" sz="1600" dirty="0" err="1" smtClean="0">
                <a:ea typeface="+mn-ea"/>
              </a:rPr>
              <a:t>EUDAT</a:t>
            </a:r>
            <a:r>
              <a:rPr lang="en-US" sz="1600" dirty="0" smtClean="0">
                <a:ea typeface="+mn-ea"/>
              </a:rPr>
              <a:t> comm.		Jan-March 12</a:t>
            </a:r>
          </a:p>
          <a:p>
            <a:pPr marL="285750" indent="-285750" eaLnBrk="1" hangingPunct="1">
              <a:buFont typeface="Arial" pitchFamily="34" charset="0"/>
              <a:buChar char="•"/>
              <a:defRPr/>
            </a:pPr>
            <a:r>
              <a:rPr lang="en-US" sz="1600" dirty="0" smtClean="0">
                <a:ea typeface="+mn-ea"/>
              </a:rPr>
              <a:t>Write Del. 4.1.1 - Analysis of CDI						March 12</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8786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323850" y="188913"/>
            <a:ext cx="8229600" cy="777875"/>
          </a:xfrm>
          <a:prstGeom prst="rect">
            <a:avLst/>
          </a:prstGeom>
        </p:spPr>
        <p:txBody>
          <a:bodyPr/>
          <a:lstStyle/>
          <a:p>
            <a:pPr eaLnBrk="0" hangingPunct="0">
              <a:defRPr/>
            </a:pPr>
            <a:r>
              <a:rPr lang="fi-FI" sz="2400" b="1" dirty="0">
                <a:solidFill>
                  <a:srgbClr val="7030A0"/>
                </a:solidFill>
                <a:latin typeface="+mj-lt"/>
                <a:ea typeface="+mj-ea"/>
                <a:cs typeface="+mj-cs"/>
              </a:rPr>
              <a:t>WP4 Update Meetings</a:t>
            </a:r>
            <a:endParaRPr lang="en-US" sz="2400" b="1" dirty="0">
              <a:solidFill>
                <a:srgbClr val="7030A0"/>
              </a:solidFill>
              <a:latin typeface="+mj-lt"/>
              <a:ea typeface="+mj-ea"/>
              <a:cs typeface="+mj-cs"/>
            </a:endParaRPr>
          </a:p>
        </p:txBody>
      </p:sp>
      <p:sp>
        <p:nvSpPr>
          <p:cNvPr id="33916" name="TextBox 81"/>
          <p:cNvSpPr txBox="1">
            <a:spLocks noChangeArrowheads="1"/>
          </p:cNvSpPr>
          <p:nvPr/>
        </p:nvSpPr>
        <p:spPr bwMode="auto">
          <a:xfrm>
            <a:off x="598488" y="1277938"/>
            <a:ext cx="7192962" cy="403066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eaLnBrk="1" hangingPunct="1">
              <a:buFont typeface="Arial" pitchFamily="34" charset="0"/>
              <a:buChar char="•"/>
              <a:defRPr/>
            </a:pPr>
            <a:endParaRPr lang="en-US" sz="1600" dirty="0" smtClean="0">
              <a:ea typeface="+mn-ea"/>
            </a:endParaRPr>
          </a:p>
          <a:p>
            <a:pPr marL="285750" indent="-285750" eaLnBrk="1" hangingPunct="1">
              <a:buFont typeface="Arial" pitchFamily="34" charset="0"/>
              <a:buChar char="•"/>
              <a:defRPr/>
            </a:pPr>
            <a:r>
              <a:rPr lang="en-US" sz="1600" dirty="0" smtClean="0">
                <a:ea typeface="+mn-ea"/>
              </a:rPr>
              <a:t>22/23. September		Lyon Meeting (</a:t>
            </a:r>
            <a:r>
              <a:rPr lang="en-US" sz="1600" dirty="0" err="1" smtClean="0">
                <a:ea typeface="+mn-ea"/>
              </a:rPr>
              <a:t>DAITF</a:t>
            </a:r>
            <a:r>
              <a:rPr lang="en-US" sz="1600" dirty="0" smtClean="0">
                <a:ea typeface="+mn-ea"/>
              </a:rPr>
              <a:t>)</a:t>
            </a:r>
          </a:p>
          <a:p>
            <a:pPr marL="285750" indent="-285750" eaLnBrk="1" hangingPunct="1">
              <a:buFont typeface="Arial" pitchFamily="34" charset="0"/>
              <a:buChar char="•"/>
              <a:defRPr/>
            </a:pPr>
            <a:r>
              <a:rPr lang="en-US" sz="1600" dirty="0" smtClean="0">
                <a:ea typeface="+mn-ea"/>
              </a:rPr>
              <a:t>6/7. October 2011		Meeting with Reagan Moore</a:t>
            </a:r>
          </a:p>
          <a:p>
            <a:pPr marL="285750" indent="-285750" eaLnBrk="1" hangingPunct="1">
              <a:buFont typeface="Arial" pitchFamily="34" charset="0"/>
              <a:buChar char="•"/>
              <a:defRPr/>
            </a:pPr>
            <a:r>
              <a:rPr lang="en-US" sz="1600" dirty="0" smtClean="0">
                <a:ea typeface="+mn-ea"/>
              </a:rPr>
              <a:t>12/13. October			e-</a:t>
            </a:r>
            <a:r>
              <a:rPr lang="en-US" sz="1600" dirty="0" err="1" smtClean="0">
                <a:ea typeface="+mn-ea"/>
              </a:rPr>
              <a:t>IRG</a:t>
            </a:r>
            <a:r>
              <a:rPr lang="en-US" sz="1600" dirty="0" smtClean="0">
                <a:ea typeface="+mn-ea"/>
              </a:rPr>
              <a:t> Meeting (</a:t>
            </a:r>
            <a:r>
              <a:rPr lang="en-US" sz="1600" dirty="0" err="1" smtClean="0">
                <a:ea typeface="+mn-ea"/>
              </a:rPr>
              <a:t>DAITF</a:t>
            </a:r>
            <a:r>
              <a:rPr lang="en-US" sz="1600" dirty="0" smtClean="0">
                <a:ea typeface="+mn-ea"/>
              </a:rPr>
              <a:t>) </a:t>
            </a:r>
            <a:endParaRPr lang="en-US" sz="1600" dirty="0">
              <a:ea typeface="+mn-ea"/>
            </a:endParaRPr>
          </a:p>
          <a:p>
            <a:pPr marL="285750" indent="-285750" eaLnBrk="1" hangingPunct="1">
              <a:buFont typeface="Arial" pitchFamily="34" charset="0"/>
              <a:buChar char="•"/>
              <a:defRPr/>
            </a:pPr>
            <a:r>
              <a:rPr lang="en-US" sz="1600" dirty="0" smtClean="0">
                <a:ea typeface="+mn-ea"/>
              </a:rPr>
              <a:t>17/19. October 2011		Hands-On Meeting with </a:t>
            </a:r>
            <a:r>
              <a:rPr lang="en-US" sz="1600" dirty="0" err="1" smtClean="0">
                <a:ea typeface="+mn-ea"/>
              </a:rPr>
              <a:t>DataONE</a:t>
            </a:r>
            <a:endParaRPr lang="en-US" sz="1600" dirty="0" smtClean="0">
              <a:ea typeface="+mn-ea"/>
            </a:endParaRPr>
          </a:p>
          <a:p>
            <a:pPr marL="285750" indent="-285750" eaLnBrk="1" hangingPunct="1">
              <a:buFont typeface="Arial" pitchFamily="34" charset="0"/>
              <a:buChar char="•"/>
              <a:defRPr/>
            </a:pPr>
            <a:r>
              <a:rPr lang="en-US" sz="1600" dirty="0" smtClean="0">
                <a:ea typeface="+mn-ea"/>
              </a:rPr>
              <a:t>17/18. November 2011		</a:t>
            </a:r>
            <a:r>
              <a:rPr lang="en-US" sz="1600" dirty="0" err="1" smtClean="0">
                <a:ea typeface="+mn-ea"/>
              </a:rPr>
              <a:t>SSH</a:t>
            </a:r>
            <a:r>
              <a:rPr lang="en-US" sz="1600" dirty="0" smtClean="0">
                <a:ea typeface="+mn-ea"/>
              </a:rPr>
              <a:t> Meeting </a:t>
            </a:r>
          </a:p>
          <a:p>
            <a:pPr marL="285750" indent="-285750" eaLnBrk="1" hangingPunct="1">
              <a:buFont typeface="Arial" pitchFamily="34" charset="0"/>
              <a:buChar char="•"/>
              <a:defRPr/>
            </a:pPr>
            <a:r>
              <a:rPr lang="en-US" sz="1600" dirty="0" smtClean="0">
                <a:ea typeface="+mn-ea"/>
              </a:rPr>
              <a:t>24</a:t>
            </a:r>
            <a:r>
              <a:rPr lang="en-US" sz="1600" dirty="0">
                <a:ea typeface="+mn-ea"/>
              </a:rPr>
              <a:t>. November </a:t>
            </a:r>
            <a:r>
              <a:rPr lang="en-US" sz="1600" dirty="0" smtClean="0">
                <a:ea typeface="+mn-ea"/>
              </a:rPr>
              <a:t>2011		first </a:t>
            </a:r>
            <a:r>
              <a:rPr lang="en-US" sz="1600" dirty="0" err="1" smtClean="0">
                <a:ea typeface="+mn-ea"/>
              </a:rPr>
              <a:t>SAF</a:t>
            </a:r>
            <a:r>
              <a:rPr lang="en-US" sz="1600" dirty="0" smtClean="0">
                <a:ea typeface="+mn-ea"/>
              </a:rPr>
              <a:t> Meeting</a:t>
            </a:r>
          </a:p>
          <a:p>
            <a:pPr marL="285750" indent="-285750" eaLnBrk="1" hangingPunct="1">
              <a:buFont typeface="Arial" pitchFamily="34" charset="0"/>
              <a:buChar char="•"/>
              <a:defRPr/>
            </a:pPr>
            <a:r>
              <a:rPr lang="en-US" sz="1600" dirty="0" smtClean="0">
                <a:ea typeface="+mn-ea"/>
              </a:rPr>
              <a:t>2/3. December 2011		Meeting with Bill Michener </a:t>
            </a:r>
            <a:r>
              <a:rPr lang="en-US" sz="1600" dirty="0" err="1" smtClean="0">
                <a:ea typeface="+mn-ea"/>
              </a:rPr>
              <a:t>DataONE</a:t>
            </a:r>
            <a:endParaRPr lang="en-US" sz="1600" dirty="0" smtClean="0">
              <a:ea typeface="+mn-ea"/>
            </a:endParaRPr>
          </a:p>
          <a:p>
            <a:pPr eaLnBrk="1" hangingPunct="1">
              <a:defRPr/>
            </a:pPr>
            <a:r>
              <a:rPr lang="en-US" sz="1600" dirty="0" smtClean="0">
                <a:ea typeface="+mn-ea"/>
              </a:rPr>
              <a:t>	</a:t>
            </a:r>
          </a:p>
          <a:p>
            <a:pPr marL="285750" indent="-285750" eaLnBrk="1" hangingPunct="1">
              <a:buFont typeface="Arial" pitchFamily="34" charset="0"/>
              <a:buChar char="•"/>
              <a:defRPr/>
            </a:pPr>
            <a:r>
              <a:rPr lang="en-US" sz="1600" dirty="0">
                <a:ea typeface="+mn-ea"/>
              </a:rPr>
              <a:t>January </a:t>
            </a:r>
            <a:r>
              <a:rPr lang="en-US" sz="1600" dirty="0" smtClean="0">
                <a:ea typeface="+mn-ea"/>
              </a:rPr>
              <a:t>12			first User Forum 	</a:t>
            </a:r>
          </a:p>
          <a:p>
            <a:pPr marL="285750" indent="-285750" eaLnBrk="1" hangingPunct="1">
              <a:buFont typeface="Arial" pitchFamily="34" charset="0"/>
              <a:buChar char="•"/>
              <a:defRPr/>
            </a:pPr>
            <a:r>
              <a:rPr lang="en-US" sz="1600" dirty="0" smtClean="0">
                <a:ea typeface="+mn-ea"/>
              </a:rPr>
              <a:t>March/April 2012			first </a:t>
            </a:r>
            <a:r>
              <a:rPr lang="en-US" sz="1600" dirty="0" err="1">
                <a:ea typeface="+mn-ea"/>
              </a:rPr>
              <a:t>DAITF</a:t>
            </a:r>
            <a:r>
              <a:rPr lang="en-US" sz="1600" dirty="0">
                <a:ea typeface="+mn-ea"/>
              </a:rPr>
              <a:t> workshop</a:t>
            </a:r>
            <a:endParaRPr lang="en-US" sz="1600" dirty="0" smtClean="0">
              <a:ea typeface="+mn-ea"/>
            </a:endParaRPr>
          </a:p>
          <a:p>
            <a:pPr eaLnBrk="1" hangingPunct="1">
              <a:defRPr/>
            </a:pPr>
            <a:endParaRPr lang="en-US" sz="1600" dirty="0" smtClean="0">
              <a:ea typeface="+mn-ea"/>
            </a:endParaRPr>
          </a:p>
          <a:p>
            <a:pPr eaLnBrk="1" hangingPunct="1">
              <a:defRPr/>
            </a:pPr>
            <a:r>
              <a:rPr lang="en-US" sz="1600" dirty="0" smtClean="0">
                <a:ea typeface="+mn-ea"/>
              </a:rPr>
              <a:t>Past Meetings</a:t>
            </a:r>
          </a:p>
          <a:p>
            <a:pPr marL="285750" indent="-285750" eaLnBrk="1" hangingPunct="1">
              <a:buFont typeface="Arial" pitchFamily="34" charset="0"/>
              <a:buChar char="•"/>
              <a:defRPr/>
            </a:pPr>
            <a:r>
              <a:rPr lang="en-US" sz="1600" dirty="0" smtClean="0">
                <a:ea typeface="+mn-ea"/>
              </a:rPr>
              <a:t>2. August			Meeting with Bob Kahn</a:t>
            </a:r>
          </a:p>
          <a:p>
            <a:pPr marL="285750" indent="-285750" eaLnBrk="1" hangingPunct="1">
              <a:buFont typeface="Arial" pitchFamily="34" charset="0"/>
              <a:buChar char="•"/>
              <a:defRPr/>
            </a:pPr>
            <a:r>
              <a:rPr lang="en-US" sz="1600" dirty="0" smtClean="0">
                <a:ea typeface="+mn-ea"/>
              </a:rPr>
              <a:t>23. August			</a:t>
            </a:r>
            <a:r>
              <a:rPr lang="en-US" sz="1600" dirty="0" err="1" smtClean="0">
                <a:ea typeface="+mn-ea"/>
              </a:rPr>
              <a:t>WP4</a:t>
            </a:r>
            <a:r>
              <a:rPr lang="en-US" sz="1600" dirty="0" smtClean="0">
                <a:ea typeface="+mn-ea"/>
              </a:rPr>
              <a:t>/5/6 Meeting </a:t>
            </a:r>
          </a:p>
          <a:p>
            <a:pPr marL="285750" indent="-285750" eaLnBrk="1" hangingPunct="1">
              <a:buFont typeface="Arial" pitchFamily="34" charset="0"/>
              <a:buChar char="•"/>
              <a:defRPr/>
            </a:pPr>
            <a:r>
              <a:rPr lang="en-US" sz="1600" dirty="0" smtClean="0">
                <a:ea typeface="+mn-ea"/>
              </a:rPr>
              <a:t>August			several EPIC </a:t>
            </a:r>
            <a:r>
              <a:rPr lang="en-US" sz="1600" dirty="0" err="1" smtClean="0">
                <a:ea typeface="+mn-ea"/>
              </a:rPr>
              <a:t>PID</a:t>
            </a:r>
            <a:r>
              <a:rPr lang="en-US" sz="1600" dirty="0" smtClean="0">
                <a:ea typeface="+mn-ea"/>
              </a:rPr>
              <a:t> Meetings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259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Ever increasing amounts of (scientific) data and the need to properly manage that.</a:t>
            </a:r>
          </a:p>
          <a:p>
            <a:r>
              <a:rPr lang="en-US" dirty="0" smtClean="0"/>
              <a:t>Should make that data available for reuse and recombination in new research contexts.</a:t>
            </a:r>
          </a:p>
          <a:p>
            <a:r>
              <a:rPr lang="en-US" dirty="0" smtClean="0"/>
              <a:t>Should establish proper trust relation between data creators, managers and users.</a:t>
            </a:r>
          </a:p>
          <a:p>
            <a:r>
              <a:rPr lang="en-US" dirty="0" smtClean="0"/>
              <a:t>Then there is the large variety and fragmentation preventing easy solutions</a:t>
            </a:r>
          </a:p>
          <a:p>
            <a:pPr lvl="1"/>
            <a:r>
              <a:rPr lang="en-US" dirty="0" smtClean="0"/>
              <a:t>Data types</a:t>
            </a:r>
          </a:p>
          <a:p>
            <a:pPr lvl="1"/>
            <a:r>
              <a:rPr lang="en-US" dirty="0" smtClean="0"/>
              <a:t>Design: data models, formats, semantics</a:t>
            </a:r>
          </a:p>
          <a:p>
            <a:pPr lvl="1"/>
            <a:r>
              <a:rPr lang="en-US" dirty="0" smtClean="0"/>
              <a:t>Implementations: repository systems, tools, etc.</a:t>
            </a:r>
          </a:p>
          <a:p>
            <a:pPr lvl="1"/>
            <a:r>
              <a:rPr lang="en-US" dirty="0" smtClean="0"/>
              <a:t>This diversity will probably be increasing</a:t>
            </a:r>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8337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Data Infrastructure</a:t>
            </a:r>
            <a:endParaRPr lang="en-US" dirty="0"/>
          </a:p>
        </p:txBody>
      </p:sp>
      <p:sp>
        <p:nvSpPr>
          <p:cNvPr id="6" name="Content Placeholder 5"/>
          <p:cNvSpPr>
            <a:spLocks noGrp="1"/>
          </p:cNvSpPr>
          <p:nvPr>
            <p:ph sz="half" idx="1"/>
          </p:nvPr>
        </p:nvSpPr>
        <p:spPr>
          <a:xfrm>
            <a:off x="457199" y="4506470"/>
            <a:ext cx="7413409" cy="2248600"/>
          </a:xfrm>
        </p:spPr>
        <p:txBody>
          <a:bodyPr>
            <a:normAutofit fontScale="92500" lnSpcReduction="20000"/>
          </a:bodyPr>
          <a:lstStyle/>
          <a:p>
            <a:r>
              <a:rPr lang="en-US" dirty="0" smtClean="0"/>
              <a:t>Integrate existing data solutions from different communities</a:t>
            </a:r>
          </a:p>
          <a:p>
            <a:r>
              <a:rPr lang="en-US" dirty="0"/>
              <a:t>A</a:t>
            </a:r>
            <a:r>
              <a:rPr lang="en-US" dirty="0" smtClean="0"/>
              <a:t> ‘common data model’ or ‘abstract architecture’ would facilitate this</a:t>
            </a:r>
          </a:p>
          <a:p>
            <a:r>
              <a:rPr lang="en-US" dirty="0" smtClean="0"/>
              <a:t>Will require considerable work and collaboration from all actors</a:t>
            </a:r>
          </a:p>
          <a:p>
            <a:pPr marL="0" indent="0">
              <a:buNone/>
            </a:pPr>
            <a:endParaRPr lang="en-US" dirty="0"/>
          </a:p>
        </p:txBody>
      </p:sp>
      <p:sp>
        <p:nvSpPr>
          <p:cNvPr id="7" name="Content Placeholder 6"/>
          <p:cNvSpPr>
            <a:spLocks noGrp="1"/>
          </p:cNvSpPr>
          <p:nvPr>
            <p:ph sz="half" idx="2"/>
          </p:nvPr>
        </p:nvSpPr>
        <p:spPr>
          <a:xfrm>
            <a:off x="5488388" y="1600201"/>
            <a:ext cx="3655612" cy="2906270"/>
          </a:xfrm>
        </p:spPr>
        <p:txBody>
          <a:bodyPr>
            <a:normAutofit fontScale="92500" lnSpcReduction="20000"/>
          </a:bodyPr>
          <a:lstStyle/>
          <a:p>
            <a:r>
              <a:rPr lang="en-US" dirty="0" smtClean="0"/>
              <a:t>Most problems concerning heterogeneity and fragmentation are the interfacing between community services and common data services</a:t>
            </a:r>
            <a:endParaRPr lang="en-US" dirty="0"/>
          </a:p>
        </p:txBody>
      </p:sp>
      <p:pic>
        <p:nvPicPr>
          <p:cNvPr id="4" name="Picture 8"/>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05782" y="1575944"/>
            <a:ext cx="5030788" cy="293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5" name="Oval 4"/>
          <p:cNvSpPr/>
          <p:nvPr/>
        </p:nvSpPr>
        <p:spPr>
          <a:xfrm>
            <a:off x="1562958" y="3210051"/>
            <a:ext cx="2163022" cy="7536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8373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853"/>
            <a:ext cx="8229600" cy="1143000"/>
          </a:xfrm>
        </p:spPr>
        <p:txBody>
          <a:bodyPr/>
          <a:lstStyle/>
          <a:p>
            <a:r>
              <a:rPr lang="en-US" dirty="0"/>
              <a:t>S</a:t>
            </a:r>
            <a:r>
              <a:rPr lang="en-US" dirty="0" smtClean="0"/>
              <a:t>cope</a:t>
            </a:r>
            <a:endParaRPr lang="en-US" dirty="0"/>
          </a:p>
        </p:txBody>
      </p:sp>
      <p:sp>
        <p:nvSpPr>
          <p:cNvPr id="3" name="Content Placeholder 2"/>
          <p:cNvSpPr>
            <a:spLocks noGrp="1"/>
          </p:cNvSpPr>
          <p:nvPr>
            <p:ph idx="1"/>
          </p:nvPr>
        </p:nvSpPr>
        <p:spPr>
          <a:xfrm>
            <a:off x="348874" y="1270066"/>
            <a:ext cx="8540448" cy="5443134"/>
          </a:xfrm>
        </p:spPr>
        <p:txBody>
          <a:bodyPr>
            <a:normAutofit fontScale="77500" lnSpcReduction="20000"/>
          </a:bodyPr>
          <a:lstStyle/>
          <a:p>
            <a:pPr marL="0" indent="0">
              <a:buNone/>
            </a:pPr>
            <a:r>
              <a:rPr lang="en-US" dirty="0"/>
              <a:t>M</a:t>
            </a:r>
            <a:r>
              <a:rPr lang="en-US" dirty="0" smtClean="0"/>
              <a:t>any aspects to DAITF, but the core points are:</a:t>
            </a:r>
          </a:p>
          <a:p>
            <a:r>
              <a:rPr lang="en-US" dirty="0" smtClean="0"/>
              <a:t>Terminology synchronization between different participating communities</a:t>
            </a:r>
          </a:p>
          <a:p>
            <a:r>
              <a:rPr lang="en-US" dirty="0" smtClean="0"/>
              <a:t>Support for the scientific work flow incl. enriched publications</a:t>
            </a:r>
          </a:p>
          <a:p>
            <a:r>
              <a:rPr lang="en-US" dirty="0" smtClean="0"/>
              <a:t>Improving access and interoperability while accepting heterogeneous community solutions</a:t>
            </a:r>
          </a:p>
          <a:p>
            <a:r>
              <a:rPr lang="en-US" dirty="0"/>
              <a:t>L</a:t>
            </a:r>
            <a:r>
              <a:rPr lang="en-US" dirty="0" smtClean="0"/>
              <a:t>ong-term preservation and </a:t>
            </a:r>
            <a:r>
              <a:rPr lang="en-US" dirty="0" err="1" smtClean="0"/>
              <a:t>curation</a:t>
            </a:r>
            <a:r>
              <a:rPr lang="en-US" dirty="0" smtClean="0"/>
              <a:t> policies</a:t>
            </a:r>
          </a:p>
          <a:p>
            <a:r>
              <a:rPr lang="en-US" dirty="0" smtClean="0"/>
              <a:t>Trust framework for data creators, managers and users</a:t>
            </a:r>
          </a:p>
          <a:p>
            <a:r>
              <a:rPr lang="en-US" dirty="0"/>
              <a:t>Abstract architecture </a:t>
            </a:r>
            <a:r>
              <a:rPr lang="en-US" dirty="0" smtClean="0"/>
              <a:t>that the different communities </a:t>
            </a:r>
            <a:r>
              <a:rPr lang="en-US" dirty="0"/>
              <a:t>can </a:t>
            </a:r>
            <a:r>
              <a:rPr lang="en-US" dirty="0" smtClean="0"/>
              <a:t>relate to</a:t>
            </a:r>
            <a:endParaRPr lang="en-US" dirty="0"/>
          </a:p>
          <a:p>
            <a:r>
              <a:rPr lang="en-US" dirty="0"/>
              <a:t>… including an analysis of the necessary </a:t>
            </a:r>
            <a:r>
              <a:rPr lang="en-US" dirty="0" smtClean="0"/>
              <a:t>primitives</a:t>
            </a:r>
            <a:r>
              <a:rPr lang="en-US" dirty="0"/>
              <a:t>: data object, metadata, resource, </a:t>
            </a:r>
            <a:r>
              <a:rPr lang="en-US" dirty="0" smtClean="0"/>
              <a:t>identifier</a:t>
            </a:r>
            <a:endParaRPr lang="en-US" dirty="0"/>
          </a:p>
          <a:p>
            <a:r>
              <a:rPr lang="en-US" dirty="0" smtClean="0"/>
              <a:t>But only registered data: data that is visible and that some organization takes responsibility for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6464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Abstract Architecture</a:t>
            </a:r>
            <a:endParaRPr lang="en-US" dirty="0"/>
          </a:p>
        </p:txBody>
      </p:sp>
      <p:sp>
        <p:nvSpPr>
          <p:cNvPr id="3" name="Content Placeholder 2"/>
          <p:cNvSpPr>
            <a:spLocks noGrp="1"/>
          </p:cNvSpPr>
          <p:nvPr>
            <p:ph idx="1"/>
          </p:nvPr>
        </p:nvSpPr>
        <p:spPr>
          <a:xfrm>
            <a:off x="457199" y="1600200"/>
            <a:ext cx="8418167" cy="4525963"/>
          </a:xfrm>
        </p:spPr>
        <p:txBody>
          <a:bodyPr>
            <a:normAutofit fontScale="92500" lnSpcReduction="10000"/>
          </a:bodyPr>
          <a:lstStyle/>
          <a:p>
            <a:r>
              <a:rPr lang="en-US" dirty="0" smtClean="0"/>
              <a:t>Needs a community driven discussion, but some guidance for harmonization could help (std. orgs?)</a:t>
            </a:r>
          </a:p>
          <a:p>
            <a:r>
              <a:rPr lang="en-US" dirty="0" smtClean="0"/>
              <a:t>Analyzed  existing community solutions and general models and implementations: </a:t>
            </a:r>
          </a:p>
          <a:p>
            <a:pPr lvl="1"/>
            <a:r>
              <a:rPr lang="en-US" i="1" dirty="0" smtClean="0"/>
              <a:t>Kahn</a:t>
            </a:r>
            <a:r>
              <a:rPr lang="en-US" i="1" dirty="0"/>
              <a:t>/</a:t>
            </a:r>
            <a:r>
              <a:rPr lang="en-US" i="1" dirty="0" err="1"/>
              <a:t>Wilensky</a:t>
            </a:r>
            <a:r>
              <a:rPr lang="en-US" i="1" dirty="0"/>
              <a:t> </a:t>
            </a:r>
            <a:r>
              <a:rPr lang="en-US" i="1" dirty="0" smtClean="0"/>
              <a:t>DOA (CNRI), CMIS (OASIS), </a:t>
            </a:r>
            <a:r>
              <a:rPr lang="en-US" i="1" dirty="0" err="1" smtClean="0"/>
              <a:t>IRods</a:t>
            </a:r>
            <a:r>
              <a:rPr lang="en-US" i="1" dirty="0" smtClean="0"/>
              <a:t> (Data Grid)</a:t>
            </a:r>
          </a:p>
          <a:p>
            <a:pPr lvl="1"/>
            <a:r>
              <a:rPr lang="en-US" i="1" dirty="0" smtClean="0"/>
              <a:t>DOBES/CLARIN DOA (Linguistics/Humanities) ,ENES DOA (Climate), EPOS (Earth Sciences)</a:t>
            </a:r>
          </a:p>
          <a:p>
            <a:r>
              <a:rPr lang="en-US" dirty="0" smtClean="0"/>
              <a:t>Need to increase this number: more research communities, more models as W3C </a:t>
            </a:r>
            <a:r>
              <a:rPr lang="en-US" dirty="0" err="1" smtClean="0"/>
              <a:t>a.o.</a:t>
            </a:r>
            <a:endParaRPr lang="en-US" dirty="0" smtClean="0"/>
          </a:p>
          <a:p>
            <a:endParaRPr lang="en-US" i="1" dirty="0" smtClean="0"/>
          </a:p>
          <a:p>
            <a:endParaRPr lang="en-US" i="1"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634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DAITF Governance Structure </a:t>
            </a:r>
            <a:endParaRPr lang="en-US" dirty="0"/>
          </a:p>
        </p:txBody>
      </p:sp>
      <p:sp>
        <p:nvSpPr>
          <p:cNvPr id="3" name="Content Placeholder 2"/>
          <p:cNvSpPr>
            <a:spLocks noGrp="1"/>
          </p:cNvSpPr>
          <p:nvPr>
            <p:ph idx="1"/>
          </p:nvPr>
        </p:nvSpPr>
        <p:spPr>
          <a:xfrm>
            <a:off x="457200" y="1529652"/>
            <a:ext cx="8229600" cy="4637542"/>
          </a:xfrm>
        </p:spPr>
        <p:txBody>
          <a:bodyPr>
            <a:normAutofit/>
          </a:bodyPr>
          <a:lstStyle/>
          <a:p>
            <a:r>
              <a:rPr lang="en-US" dirty="0" smtClean="0"/>
              <a:t>Focus should be on discussions by experts not on governance, so start lightweight</a:t>
            </a:r>
          </a:p>
          <a:p>
            <a:r>
              <a:rPr lang="en-US" dirty="0" smtClean="0"/>
              <a:t>Comparing ISO, IETF, OASIS. IETF seems closest to a grass-roots approach we need </a:t>
            </a:r>
          </a:p>
          <a:p>
            <a:r>
              <a:rPr lang="en-US" dirty="0" smtClean="0"/>
              <a:t>However DAITF scope is more heterogeneous: different disciplines, funding organizations, global initiatives, software developers and vendors.</a:t>
            </a:r>
          </a:p>
          <a:p>
            <a:endParaRPr lang="en-US" dirty="0" smtClean="0"/>
          </a:p>
          <a:p>
            <a:endParaRPr lang="en-US" dirty="0" smtClean="0"/>
          </a:p>
          <a:p>
            <a:endParaRPr lang="en-US" dirty="0" smtClean="0"/>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18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853"/>
            <a:ext cx="8229600" cy="1143000"/>
          </a:xfrm>
        </p:spPr>
        <p:txBody>
          <a:bodyPr>
            <a:normAutofit/>
          </a:bodyPr>
          <a:lstStyle/>
          <a:p>
            <a:r>
              <a:rPr lang="en-US" dirty="0" smtClean="0"/>
              <a:t>Next steps?</a:t>
            </a:r>
            <a:endParaRPr lang="en-US" dirty="0"/>
          </a:p>
        </p:txBody>
      </p:sp>
      <p:sp>
        <p:nvSpPr>
          <p:cNvPr id="3" name="Content Placeholder 2"/>
          <p:cNvSpPr>
            <a:spLocks noGrp="1"/>
          </p:cNvSpPr>
          <p:nvPr>
            <p:ph idx="1"/>
          </p:nvPr>
        </p:nvSpPr>
        <p:spPr>
          <a:xfrm>
            <a:off x="457199" y="1242151"/>
            <a:ext cx="8390257" cy="2302865"/>
          </a:xfrm>
        </p:spPr>
        <p:txBody>
          <a:bodyPr>
            <a:normAutofit fontScale="62500" lnSpcReduction="20000"/>
          </a:bodyPr>
          <a:lstStyle/>
          <a:p>
            <a:endParaRPr lang="en-US" sz="3800" dirty="0" smtClean="0"/>
          </a:p>
          <a:p>
            <a:r>
              <a:rPr lang="en-US" sz="3800" dirty="0" smtClean="0"/>
              <a:t>Suggestion would be to first collect a core group of experts from a few domains, continue working on preparatory docs + forum discussions</a:t>
            </a:r>
          </a:p>
          <a:p>
            <a:r>
              <a:rPr lang="en-US" sz="3800" dirty="0" smtClean="0"/>
              <a:t>Should organize a series of well prepared workshops</a:t>
            </a:r>
          </a:p>
          <a:p>
            <a:r>
              <a:rPr lang="en-US" sz="3800" dirty="0"/>
              <a:t>S</a:t>
            </a:r>
            <a:r>
              <a:rPr lang="en-US" sz="3800" dirty="0" smtClean="0"/>
              <a:t>tarting Apr/May 2012 as planned by EUDAT &amp; </a:t>
            </a:r>
            <a:r>
              <a:rPr lang="en-US" sz="3800" dirty="0" err="1" smtClean="0"/>
              <a:t>OpenAIREplus</a:t>
            </a:r>
            <a:endParaRPr lang="en-US" sz="3800" dirty="0" smtClean="0"/>
          </a:p>
          <a:p>
            <a:endParaRPr lang="en-US" dirty="0" smtClean="0"/>
          </a:p>
          <a:p>
            <a:endParaRPr lang="en-US" dirty="0" smtClean="0"/>
          </a:p>
          <a:p>
            <a:endParaRPr lang="en-US" dirty="0" smtClean="0"/>
          </a:p>
          <a:p>
            <a:endParaRPr lang="en-US" dirty="0"/>
          </a:p>
        </p:txBody>
      </p:sp>
      <p:grpSp>
        <p:nvGrpSpPr>
          <p:cNvPr id="21" name="Group 20"/>
          <p:cNvGrpSpPr/>
          <p:nvPr/>
        </p:nvGrpSpPr>
        <p:grpSpPr>
          <a:xfrm>
            <a:off x="4288233" y="3678068"/>
            <a:ext cx="4727059" cy="2879896"/>
            <a:chOff x="3899238" y="3703467"/>
            <a:chExt cx="4979877" cy="2879896"/>
          </a:xfrm>
        </p:grpSpPr>
        <p:sp>
          <p:nvSpPr>
            <p:cNvPr id="5" name="Oval 4"/>
            <p:cNvSpPr/>
            <p:nvPr/>
          </p:nvSpPr>
          <p:spPr>
            <a:xfrm>
              <a:off x="6559207" y="5640866"/>
              <a:ext cx="1704668"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Communities</a:t>
              </a:r>
              <a:endParaRPr lang="en-US" sz="1400" dirty="0">
                <a:solidFill>
                  <a:srgbClr val="000000"/>
                </a:solidFill>
              </a:endParaRPr>
            </a:p>
          </p:txBody>
        </p:sp>
        <p:sp>
          <p:nvSpPr>
            <p:cNvPr id="6" name="Oval 5"/>
            <p:cNvSpPr/>
            <p:nvPr/>
          </p:nvSpPr>
          <p:spPr>
            <a:xfrm>
              <a:off x="4000157" y="5668963"/>
              <a:ext cx="1704668" cy="914400"/>
            </a:xfrm>
            <a:prstGeom prst="ellipse">
              <a:avLst/>
            </a:prstGeom>
          </p:spPr>
          <p:style>
            <a:lnRef idx="1">
              <a:schemeClr val="accent1"/>
            </a:lnRef>
            <a:fillRef idx="3">
              <a:schemeClr val="accent1"/>
            </a:fillRef>
            <a:effectRef idx="2">
              <a:schemeClr val="accent1"/>
            </a:effectRef>
            <a:fontRef idx="minor">
              <a:schemeClr val="lt1"/>
            </a:fontRef>
          </p:style>
          <p:txBody>
            <a:bodyPr lIns="0" tIns="0" rtlCol="0" anchor="ctr"/>
            <a:lstStyle/>
            <a:p>
              <a:pPr algn="ctr"/>
              <a:r>
                <a:rPr lang="en-US" sz="1400" dirty="0" smtClean="0">
                  <a:solidFill>
                    <a:srgbClr val="000000"/>
                  </a:solidFill>
                </a:rPr>
                <a:t>Expert group</a:t>
              </a:r>
              <a:endParaRPr lang="en-US" sz="1400" dirty="0">
                <a:solidFill>
                  <a:srgbClr val="000000"/>
                </a:solidFill>
              </a:endParaRPr>
            </a:p>
          </p:txBody>
        </p:sp>
        <p:cxnSp>
          <p:nvCxnSpPr>
            <p:cNvPr id="9" name="Straight Arrow Connector 8"/>
            <p:cNvCxnSpPr>
              <a:stCxn id="6" idx="6"/>
            </p:cNvCxnSpPr>
            <p:nvPr/>
          </p:nvCxnSpPr>
          <p:spPr>
            <a:xfrm>
              <a:off x="5704826" y="6126163"/>
              <a:ext cx="854380" cy="2129"/>
            </a:xfrm>
            <a:prstGeom prst="straightConnector1">
              <a:avLst/>
            </a:prstGeom>
            <a:ln>
              <a:headEnd type="arrow"/>
              <a:tailEnd type="none"/>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899238" y="3703467"/>
              <a:ext cx="4979877" cy="1384995"/>
            </a:xfrm>
            <a:prstGeom prst="rect">
              <a:avLst/>
            </a:prstGeom>
            <a:solidFill>
              <a:schemeClr val="bg1">
                <a:lumMod val="95000"/>
              </a:schemeClr>
            </a:solidFill>
            <a:ln>
              <a:solidFill>
                <a:schemeClr val="tx1"/>
              </a:solidFill>
            </a:ln>
          </p:spPr>
          <p:txBody>
            <a:bodyPr wrap="square" rtlCol="0">
              <a:spAutoFit/>
            </a:bodyPr>
            <a:lstStyle/>
            <a:p>
              <a:pPr lvl="0"/>
              <a:r>
                <a:rPr lang="en-US" sz="1600" dirty="0" smtClean="0"/>
                <a:t>From different communities world wide</a:t>
              </a:r>
            </a:p>
            <a:p>
              <a:pPr lvl="0"/>
              <a:r>
                <a:rPr lang="en-US" sz="1600" dirty="0"/>
                <a:t>U</a:t>
              </a:r>
              <a:r>
                <a:rPr lang="en-US" sz="1600" dirty="0" smtClean="0"/>
                <a:t>nderstand &amp; experienced with scientific workflow</a:t>
              </a:r>
              <a:endParaRPr lang="en-US" sz="1600" dirty="0"/>
            </a:p>
            <a:p>
              <a:pPr lvl="0"/>
              <a:r>
                <a:rPr lang="en-US" sz="1600" dirty="0" smtClean="0"/>
                <a:t>Participated </a:t>
              </a:r>
              <a:r>
                <a:rPr lang="en-US" sz="1600" dirty="0"/>
                <a:t>in </a:t>
              </a:r>
              <a:r>
                <a:rPr lang="en-US" sz="1600" dirty="0" smtClean="0"/>
                <a:t>design &amp; implementation of solutions</a:t>
              </a:r>
              <a:endParaRPr lang="en-US" sz="1600" dirty="0"/>
            </a:p>
            <a:p>
              <a:pPr lvl="0"/>
              <a:r>
                <a:rPr lang="en-US" sz="1600" dirty="0" smtClean="0"/>
                <a:t>Willing </a:t>
              </a:r>
              <a:r>
                <a:rPr lang="en-US" sz="1600" dirty="0"/>
                <a:t>to abstract </a:t>
              </a:r>
              <a:r>
                <a:rPr lang="en-US" sz="1600" dirty="0" smtClean="0"/>
                <a:t>from their base</a:t>
              </a:r>
              <a:endParaRPr lang="en-US" sz="1600" dirty="0"/>
            </a:p>
            <a:p>
              <a:pPr lvl="0"/>
              <a:endParaRPr lang="en-US" dirty="0"/>
            </a:p>
          </p:txBody>
        </p:sp>
        <p:cxnSp>
          <p:nvCxnSpPr>
            <p:cNvPr id="17" name="Straight Connector 16"/>
            <p:cNvCxnSpPr>
              <a:stCxn id="6" idx="7"/>
              <a:endCxn id="15" idx="2"/>
            </p:cNvCxnSpPr>
            <p:nvPr/>
          </p:nvCxnSpPr>
          <p:spPr>
            <a:xfrm flipV="1">
              <a:off x="5455183" y="5088462"/>
              <a:ext cx="933994" cy="71441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534533" y="3714929"/>
            <a:ext cx="4086465" cy="2840337"/>
            <a:chOff x="134098" y="3714929"/>
            <a:chExt cx="4086465" cy="2840337"/>
          </a:xfrm>
        </p:grpSpPr>
        <p:sp>
          <p:nvSpPr>
            <p:cNvPr id="4" name="Oval 3"/>
            <p:cNvSpPr/>
            <p:nvPr/>
          </p:nvSpPr>
          <p:spPr>
            <a:xfrm>
              <a:off x="1464415" y="5640866"/>
              <a:ext cx="1704668"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Steering</a:t>
              </a:r>
            </a:p>
            <a:p>
              <a:pPr algn="ctr"/>
              <a:r>
                <a:rPr lang="en-US" sz="1400" dirty="0" smtClean="0">
                  <a:solidFill>
                    <a:srgbClr val="000000"/>
                  </a:solidFill>
                </a:rPr>
                <a:t>board</a:t>
              </a:r>
              <a:endParaRPr lang="en-US" sz="1400" dirty="0">
                <a:solidFill>
                  <a:srgbClr val="000000"/>
                </a:solidFill>
              </a:endParaRPr>
            </a:p>
          </p:txBody>
        </p:sp>
        <p:cxnSp>
          <p:nvCxnSpPr>
            <p:cNvPr id="8" name="Straight Arrow Connector 7"/>
            <p:cNvCxnSpPr>
              <a:stCxn id="4" idx="6"/>
              <a:endCxn id="6" idx="2"/>
            </p:cNvCxnSpPr>
            <p:nvPr/>
          </p:nvCxnSpPr>
          <p:spPr>
            <a:xfrm>
              <a:off x="3169083" y="6098066"/>
              <a:ext cx="814511" cy="269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34098" y="3714929"/>
              <a:ext cx="2583660" cy="1323439"/>
            </a:xfrm>
            <a:prstGeom prst="rect">
              <a:avLst/>
            </a:prstGeom>
            <a:solidFill>
              <a:schemeClr val="bg1">
                <a:lumMod val="95000"/>
              </a:schemeClr>
            </a:solidFill>
            <a:ln>
              <a:solidFill>
                <a:schemeClr val="tx1"/>
              </a:solidFill>
            </a:ln>
          </p:spPr>
          <p:txBody>
            <a:bodyPr wrap="none" rtlCol="0">
              <a:spAutoFit/>
            </a:bodyPr>
            <a:lstStyle/>
            <a:p>
              <a:pPr lvl="0"/>
              <a:r>
                <a:rPr lang="en-US" sz="1600" dirty="0" smtClean="0"/>
                <a:t>Continuity</a:t>
              </a:r>
              <a:endParaRPr lang="en-US" sz="1600" dirty="0"/>
            </a:p>
            <a:p>
              <a:pPr lvl="0"/>
              <a:r>
                <a:rPr lang="en-US" sz="1600" dirty="0" smtClean="0"/>
                <a:t>Summarizing</a:t>
              </a:r>
              <a:endParaRPr lang="en-US" sz="1600" dirty="0"/>
            </a:p>
            <a:p>
              <a:pPr lvl="0"/>
              <a:r>
                <a:rPr lang="en-US" sz="1600" dirty="0" smtClean="0"/>
                <a:t>Initiating </a:t>
              </a:r>
              <a:r>
                <a:rPr lang="en-US" sz="1600" dirty="0"/>
                <a:t>topics </a:t>
              </a:r>
              <a:endParaRPr lang="en-US" sz="1600" dirty="0" smtClean="0"/>
            </a:p>
            <a:p>
              <a:pPr lvl="0"/>
              <a:r>
                <a:rPr lang="en-US" sz="1600" dirty="0" smtClean="0"/>
                <a:t>Encourage convergence</a:t>
              </a:r>
            </a:p>
            <a:p>
              <a:pPr lvl="0"/>
              <a:r>
                <a:rPr lang="en-US" sz="1600" dirty="0" smtClean="0"/>
                <a:t>Start special working groups</a:t>
              </a:r>
              <a:endParaRPr lang="en-US" sz="1600" dirty="0"/>
            </a:p>
          </p:txBody>
        </p:sp>
        <p:cxnSp>
          <p:nvCxnSpPr>
            <p:cNvPr id="13" name="Curved Connector 12"/>
            <p:cNvCxnSpPr>
              <a:stCxn id="6" idx="1"/>
              <a:endCxn id="4" idx="7"/>
            </p:cNvCxnSpPr>
            <p:nvPr/>
          </p:nvCxnSpPr>
          <p:spPr>
            <a:xfrm rot="16200000" flipV="1">
              <a:off x="3568653" y="5125564"/>
              <a:ext cx="2698" cy="1301123"/>
            </a:xfrm>
            <a:prstGeom prst="curvedConnector3">
              <a:avLst>
                <a:gd name="adj1" fmla="val 13536286"/>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163139" y="5386771"/>
              <a:ext cx="736099" cy="369332"/>
            </a:xfrm>
            <a:prstGeom prst="rect">
              <a:avLst/>
            </a:prstGeom>
            <a:noFill/>
          </p:spPr>
          <p:txBody>
            <a:bodyPr wrap="none" rtlCol="0">
              <a:spAutoFit/>
            </a:bodyPr>
            <a:lstStyle/>
            <a:p>
              <a:r>
                <a:rPr lang="en-US" dirty="0" smtClean="0"/>
                <a:t>elects</a:t>
              </a:r>
              <a:endParaRPr lang="en-US" dirty="0"/>
            </a:p>
          </p:txBody>
        </p:sp>
        <p:cxnSp>
          <p:nvCxnSpPr>
            <p:cNvPr id="19" name="Straight Connector 18"/>
            <p:cNvCxnSpPr>
              <a:stCxn id="4" idx="0"/>
              <a:endCxn id="11" idx="2"/>
            </p:cNvCxnSpPr>
            <p:nvPr/>
          </p:nvCxnSpPr>
          <p:spPr>
            <a:xfrm flipH="1" flipV="1">
              <a:off x="1425928" y="5038368"/>
              <a:ext cx="890821" cy="60249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81702" y="5796500"/>
            <a:ext cx="1783148" cy="609600"/>
            <a:chOff x="81702" y="5796500"/>
            <a:chExt cx="1783148" cy="609600"/>
          </a:xfrm>
        </p:grpSpPr>
        <p:sp>
          <p:nvSpPr>
            <p:cNvPr id="23" name="Oval 22"/>
            <p:cNvSpPr/>
            <p:nvPr/>
          </p:nvSpPr>
          <p:spPr>
            <a:xfrm>
              <a:off x="81702" y="5796500"/>
              <a:ext cx="1302625" cy="609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a:t>
              </a:r>
              <a:endParaRPr lang="en-US" sz="1400" dirty="0">
                <a:solidFill>
                  <a:srgbClr val="000000"/>
                </a:solidFill>
              </a:endParaRPr>
            </a:p>
          </p:txBody>
        </p:sp>
        <p:cxnSp>
          <p:nvCxnSpPr>
            <p:cNvPr id="28" name="Straight Arrow Connector 27"/>
            <p:cNvCxnSpPr>
              <a:stCxn id="4" idx="2"/>
              <a:endCxn id="23" idx="6"/>
            </p:cNvCxnSpPr>
            <p:nvPr/>
          </p:nvCxnSpPr>
          <p:spPr>
            <a:xfrm flipH="1">
              <a:off x="1384327" y="6098066"/>
              <a:ext cx="480523" cy="32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105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1026"/>
          <p:cNvSpPr>
            <a:spLocks noChangeArrowheads="1"/>
          </p:cNvSpPr>
          <p:nvPr/>
        </p:nvSpPr>
        <p:spPr bwMode="auto">
          <a:xfrm>
            <a:off x="762000" y="2590800"/>
            <a:ext cx="7924800" cy="1143000"/>
          </a:xfrm>
          <a:prstGeom prst="rect">
            <a:avLst/>
          </a:prstGeom>
          <a:noFill/>
          <a:ln w="9525">
            <a:noFill/>
            <a:miter lim="800000"/>
            <a:headEnd/>
            <a:tailEnd/>
          </a:ln>
        </p:spPr>
        <p:txBody>
          <a:bodyPr lIns="0" anchor="ctr"/>
          <a:lstStyle/>
          <a:p>
            <a:pPr algn="r"/>
            <a:r>
              <a:rPr lang="en-US" sz="3400"/>
              <a:t>Thank you for your attention</a:t>
            </a:r>
            <a:endParaRPr lang="en-GB" sz="34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9714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EUD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EUDAT.thmx</Template>
  <TotalTime>6478</TotalTime>
  <Words>2414</Words>
  <Application>Microsoft Macintosh PowerPoint</Application>
  <PresentationFormat>On-screen Show (4:3)</PresentationFormat>
  <Paragraphs>393</Paragraphs>
  <Slides>23</Slides>
  <Notes>9</Notes>
  <HiddenSlides>0</HiddenSlides>
  <MMClips>0</MMClips>
  <ScaleCrop>false</ScaleCrop>
  <HeadingPairs>
    <vt:vector size="4" baseType="variant">
      <vt:variant>
        <vt:lpstr>Design Template</vt:lpstr>
      </vt:variant>
      <vt:variant>
        <vt:i4>3</vt:i4>
      </vt:variant>
      <vt:variant>
        <vt:lpstr>Slide Titles</vt:lpstr>
      </vt:variant>
      <vt:variant>
        <vt:i4>23</vt:i4>
      </vt:variant>
    </vt:vector>
  </HeadingPairs>
  <TitlesOfParts>
    <vt:vector size="26" baseType="lpstr">
      <vt:lpstr>EUDAT</vt:lpstr>
      <vt:lpstr>Custom Design</vt:lpstr>
      <vt:lpstr>1_Custom Design</vt:lpstr>
      <vt:lpstr>DAITF Data Access and Interoperability Task Force DAITF Preparation Group status report </vt:lpstr>
      <vt:lpstr>Context</vt:lpstr>
      <vt:lpstr>Motivation</vt:lpstr>
      <vt:lpstr>Collaborative Data Infrastructure</vt:lpstr>
      <vt:lpstr>Scope</vt:lpstr>
      <vt:lpstr>Abstract Architecture</vt:lpstr>
      <vt:lpstr>Possible DAITF Governance Structure </vt:lpstr>
      <vt:lpstr>Next steps?</vt:lpstr>
      <vt:lpstr>Slide 9</vt:lpstr>
      <vt:lpstr>Scientific workflow</vt:lpstr>
      <vt:lpstr>Non-EU Contacts</vt:lpstr>
      <vt:lpstr>EUDAT &lt;-&gt; OpenAIRE</vt:lpstr>
      <vt:lpstr>D… Access and Interoperability T… F..</vt:lpstr>
      <vt:lpstr>DAITF workshops</vt:lpstr>
      <vt:lpstr>US Cooperation</vt:lpstr>
      <vt:lpstr>EUDAT Consortium</vt:lpstr>
      <vt:lpstr>Slide 17</vt:lpstr>
      <vt:lpstr>Slide 18</vt:lpstr>
      <vt:lpstr>Slide 19</vt:lpstr>
      <vt:lpstr>Slide 20</vt:lpstr>
      <vt:lpstr>Slide 21</vt:lpstr>
      <vt:lpstr>Slide 22</vt:lpstr>
      <vt:lpstr>Slide 23</vt:lpstr>
    </vt:vector>
  </TitlesOfParts>
  <Company>MPI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DAITF status report (EUDAT side)</dc:title>
  <dc:creator>Daan Broeder</dc:creator>
  <cp:lastModifiedBy>ftuser</cp:lastModifiedBy>
  <cp:revision>135</cp:revision>
  <cp:lastPrinted>2011-09-21T15:58:52Z</cp:lastPrinted>
  <dcterms:created xsi:type="dcterms:W3CDTF">2011-09-22T08:29:16Z</dcterms:created>
  <dcterms:modified xsi:type="dcterms:W3CDTF">2011-09-22T08:30:52Z</dcterms:modified>
</cp:coreProperties>
</file>