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2"/>
  </p:notesMasterIdLst>
  <p:handoutMasterIdLst>
    <p:handoutMasterId r:id="rId13"/>
  </p:handout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AC00"/>
    <a:srgbClr val="ABDA00"/>
  </p:clrMru>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134" d="100"/>
          <a:sy n="134" d="100"/>
        </p:scale>
        <p:origin x="-78" y="-156"/>
      </p:cViewPr>
      <p:guideLst>
        <p:guide orient="horz" pos="2160"/>
        <p:guide pos="2880"/>
      </p:guideLst>
    </p:cSldViewPr>
  </p:slideViewPr>
  <p:notesTextViewPr>
    <p:cViewPr>
      <p:scale>
        <a:sx n="100" d="100"/>
        <a:sy n="100" d="100"/>
      </p:scale>
      <p:origin x="0" y="0"/>
    </p:cViewPr>
  </p:notesTextViewPr>
  <p:notesViewPr>
    <p:cSldViewPr snapToGrid="0">
      <p:cViewPr varScale="1">
        <p:scale>
          <a:sx n="93" d="100"/>
          <a:sy n="93" d="100"/>
        </p:scale>
        <p:origin x="-274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8ADA46-E9D8-4287-8605-FEDCDF64B3F3}" type="datetimeFigureOut">
              <a:rPr lang="fr-FR" smtClean="0"/>
              <a:pPr/>
              <a:t>16/09/2011</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469E7BE-AA6D-4BB5-9B3A-B2C51B02B53D}" type="datetimeFigureOut">
              <a:rPr lang="en-US"/>
              <a:pPr/>
              <a:t>9/16/2011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r>
              <a:rPr lang="en-US" smtClean="0"/>
              <a:t>EGI TF 2011 , Lyon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65A76BC-75A0-4236-9104-E054848DCCBD}" type="slidenum">
              <a:rPr lang="en-US"/>
              <a:pPr/>
              <a:t>‹N°›</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65A76BC-75A0-4236-9104-E054848DCCB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u numéro de diapositive 4"/>
          <p:cNvSpPr>
            <a:spLocks noGrp="1"/>
          </p:cNvSpPr>
          <p:nvPr>
            <p:ph type="sldNum" sz="quarter" idx="10"/>
          </p:nvPr>
        </p:nvSpPr>
        <p:spPr/>
        <p:txBody>
          <a:bodyPr/>
          <a:lstStyle/>
          <a:p>
            <a:fld id="{365A76BC-75A0-4236-9104-E054848DCCB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65A76BC-75A0-4236-9104-E054848DCCB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6" name="Espace réservé du numéro de diapositive 5"/>
          <p:cNvSpPr>
            <a:spLocks noGrp="1"/>
          </p:cNvSpPr>
          <p:nvPr>
            <p:ph type="sldNum" sz="quarter" idx="10"/>
          </p:nvPr>
        </p:nvSpPr>
        <p:spPr/>
        <p:txBody>
          <a:bodyPr/>
          <a:lstStyle/>
          <a:p>
            <a:fld id="{365A76BC-75A0-4236-9104-E054848DCCBD}"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a:p>
        </p:txBody>
      </p:sp>
      <p:sp>
        <p:nvSpPr>
          <p:cNvPr id="3" name="Espace réservé du numéro de diapositive 2"/>
          <p:cNvSpPr>
            <a:spLocks noGrp="1"/>
          </p:cNvSpPr>
          <p:nvPr>
            <p:ph type="sldNum" sz="quarter" idx="11"/>
          </p:nvPr>
        </p:nvSpPr>
        <p:spPr/>
        <p:txBody>
          <a:bodyPr/>
          <a:lstStyle/>
          <a:p>
            <a:fld id="{685D1FCC-C3FC-4B04-B21C-A76C0A818E1F}" type="slidenum">
              <a:rPr lang="en-US" smtClean="0"/>
              <a:pPr/>
              <a:t>‹N°›</a:t>
            </a:fld>
            <a:endParaRPr lang="en-US"/>
          </a:p>
        </p:txBody>
      </p:sp>
      <p:sp>
        <p:nvSpPr>
          <p:cNvPr id="4" name="Espace réservé du pied de page 3"/>
          <p:cNvSpPr>
            <a:spLocks noGrp="1"/>
          </p:cNvSpPr>
          <p:nvPr>
            <p:ph type="ftr" sz="quarter" idx="12"/>
          </p:nvPr>
        </p:nvSpPr>
        <p:spPr/>
        <p:txBody>
          <a:bodyPr/>
          <a:lstStyle/>
          <a:p>
            <a:pPr>
              <a:defRPr/>
            </a:pPr>
            <a:r>
              <a:rPr lang="en-US" dirty="0" smtClean="0"/>
              <a:t>EGI Technical Forum 2011 , Lyon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srcRect/>
          <a:stretch>
            <a:fillRect/>
          </a:stretch>
        </p:blipFill>
        <p:spPr bwMode="auto">
          <a:xfrm>
            <a:off x="0" y="685800"/>
            <a:ext cx="1447800" cy="5794375"/>
          </a:xfrm>
          <a:prstGeom prst="rect">
            <a:avLst/>
          </a:prstGeom>
          <a:noFill/>
          <a:ln w="9525">
            <a:noFill/>
            <a:round/>
            <a:headEnd/>
            <a:tailEnd/>
          </a:ln>
        </p:spPr>
      </p:pic>
      <p:sp>
        <p:nvSpPr>
          <p:cNvPr id="5"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endParaRPr lang="en-US" dirty="0" smtClean="0">
              <a:latin typeface="Arial"/>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fr-FR"/>
            </a:p>
          </p:txBody>
        </p:sp>
        <p:pic>
          <p:nvPicPr>
            <p:cNvPr id="8" name="Picture 5"/>
            <p:cNvPicPr>
              <a:picLocks noChangeAspect="1" noChangeArrowheads="1"/>
            </p:cNvPicPr>
            <p:nvPr/>
          </p:nvPicPr>
          <p:blipFill>
            <a:blip r:embed="rId3"/>
            <a:srcRect/>
            <a:stretch>
              <a:fillRect/>
            </a:stretch>
          </p:blipFill>
          <p:spPr bwMode="auto">
            <a:xfrm>
              <a:off x="0" y="0"/>
              <a:ext cx="1735138" cy="979488"/>
            </a:xfrm>
            <a:prstGeom prst="rect">
              <a:avLst/>
            </a:prstGeom>
            <a:noFill/>
            <a:ln w="9525">
              <a:noFill/>
              <a:round/>
              <a:headEnd/>
              <a:tailEnd/>
            </a:ln>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fr-FR"/>
            </a:p>
          </p:txBody>
        </p:sp>
        <p:sp>
          <p:nvSpPr>
            <p:cNvPr id="10"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fr-FR"/>
            </a:p>
          </p:txBody>
        </p:sp>
        <p:sp>
          <p:nvSpPr>
            <p:cNvPr id="11" name="Text Box 12"/>
            <p:cNvSpPr txBox="1">
              <a:spLocks noChangeArrowheads="1"/>
            </p:cNvSpPr>
            <p:nvPr/>
          </p:nvSpPr>
          <p:spPr bwMode="auto">
            <a:xfrm>
              <a:off x="6551613" y="503238"/>
              <a:ext cx="2663825" cy="577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9pPr>
            </a:lstStyle>
            <a:p>
              <a:pPr eaLnBrk="1" hangingPunct="1">
                <a:defRPr/>
              </a:pPr>
              <a:r>
                <a:rPr lang="en-GB" sz="3200" b="1" dirty="0" smtClean="0">
                  <a:solidFill>
                    <a:srgbClr val="FFFFFF"/>
                  </a:solidFill>
                  <a:ea typeface="SimSun" charset="0"/>
                  <a:cs typeface="Arial" charset="0"/>
                </a:rPr>
                <a:t>EGI-</a:t>
              </a:r>
              <a:r>
                <a:rPr lang="en-GB" sz="3200" b="1" dirty="0" err="1" smtClean="0">
                  <a:solidFill>
                    <a:srgbClr val="FFFFFF"/>
                  </a:solidFill>
                  <a:ea typeface="SimSun" charset="0"/>
                  <a:cs typeface="Arial" charset="0"/>
                </a:rPr>
                <a:t>InSPIRE</a:t>
              </a:r>
              <a:endParaRPr lang="en-GB" sz="3200" b="1" dirty="0" smtClean="0">
                <a:solidFill>
                  <a:srgbClr val="FFFFFF"/>
                </a:solidFill>
                <a:ea typeface="SimSun" charset="0"/>
                <a:cs typeface="Arial" charset="0"/>
              </a:endParaRPr>
            </a:p>
          </p:txBody>
        </p:sp>
      </p:grpSp>
      <p:pic>
        <p:nvPicPr>
          <p:cNvPr id="12" name="Picture 3"/>
          <p:cNvPicPr>
            <a:picLocks noChangeAspect="1" noChangeArrowheads="1"/>
          </p:cNvPicPr>
          <p:nvPr/>
        </p:nvPicPr>
        <p:blipFill>
          <a:blip r:embed="rId4"/>
          <a:srcRect/>
          <a:stretch>
            <a:fillRect/>
          </a:stretch>
        </p:blipFill>
        <p:spPr bwMode="auto">
          <a:xfrm>
            <a:off x="8243888" y="5713413"/>
            <a:ext cx="781050" cy="523875"/>
          </a:xfrm>
          <a:prstGeom prst="rect">
            <a:avLst/>
          </a:prstGeom>
          <a:noFill/>
          <a:ln w="9525">
            <a:noFill/>
            <a:round/>
            <a:headEnd/>
            <a:tailEnd/>
          </a:ln>
        </p:spPr>
      </p:pic>
      <p:pic>
        <p:nvPicPr>
          <p:cNvPr id="13" name="Picture 4"/>
          <p:cNvPicPr>
            <a:picLocks noChangeAspect="1" noChangeArrowheads="1"/>
          </p:cNvPicPr>
          <p:nvPr/>
        </p:nvPicPr>
        <p:blipFill>
          <a:blip r:embed="rId5"/>
          <a:srcRect/>
          <a:stretch>
            <a:fillRect/>
          </a:stretch>
        </p:blipFill>
        <p:spPr bwMode="auto">
          <a:xfrm>
            <a:off x="6580188" y="5640388"/>
            <a:ext cx="1447800" cy="588962"/>
          </a:xfrm>
          <a:prstGeom prst="rect">
            <a:avLst/>
          </a:prstGeom>
          <a:noFill/>
          <a:ln w="9525">
            <a:noFill/>
            <a:round/>
            <a:headEnd/>
            <a:tailEnd/>
          </a:ln>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5"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pic>
        <p:nvPicPr>
          <p:cNvPr id="16" name="Picture 26"/>
          <p:cNvPicPr>
            <a:picLocks noChangeAspect="1"/>
          </p:cNvPicPr>
          <p:nvPr userDrawn="1"/>
        </p:nvPicPr>
        <p:blipFill>
          <a:blip r:embed="rId6"/>
          <a:srcRect/>
          <a:stretch>
            <a:fillRect/>
          </a:stretch>
        </p:blipFill>
        <p:spPr bwMode="auto">
          <a:xfrm>
            <a:off x="5711825" y="5661025"/>
            <a:ext cx="731838" cy="593725"/>
          </a:xfrm>
          <a:prstGeom prst="rect">
            <a:avLst/>
          </a:prstGeom>
          <a:noFill/>
          <a:ln w="9525">
            <a:noFill/>
            <a:miter lim="800000"/>
            <a:headEnd/>
            <a:tailEnd/>
          </a:ln>
        </p:spPr>
      </p:pic>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7" name="Date Placeholder 3"/>
          <p:cNvSpPr>
            <a:spLocks noGrp="1"/>
          </p:cNvSpPr>
          <p:nvPr>
            <p:ph type="dt" sz="half" idx="10"/>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endParaRPr lang="en-US" dirty="0" smtClean="0">
              <a:latin typeface="Arial"/>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fr-FR"/>
            </a:p>
          </p:txBody>
        </p:sp>
        <p:pic>
          <p:nvPicPr>
            <p:cNvPr id="1036" name="Picture 5"/>
            <p:cNvPicPr>
              <a:picLocks noChangeAspect="1" noChangeArrowheads="1"/>
            </p:cNvPicPr>
            <p:nvPr/>
          </p:nvPicPr>
          <p:blipFill>
            <a:blip r:embed="rId4"/>
            <a:srcRect/>
            <a:stretch>
              <a:fillRect/>
            </a:stretch>
          </p:blipFill>
          <p:spPr bwMode="auto">
            <a:xfrm>
              <a:off x="0" y="0"/>
              <a:ext cx="1735138" cy="979488"/>
            </a:xfrm>
            <a:prstGeom prst="rect">
              <a:avLst/>
            </a:prstGeom>
            <a:noFill/>
            <a:ln w="9525">
              <a:noFill/>
              <a:round/>
              <a:headEnd/>
              <a:tailEnd/>
            </a:ln>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fr-FR"/>
            </a:p>
          </p:txBody>
        </p:sp>
        <p:sp>
          <p:nvSpPr>
            <p:cNvPr id="1038"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fr-FR"/>
            </a:p>
          </p:txBody>
        </p:sp>
      </p:grpSp>
      <p:sp>
        <p:nvSpPr>
          <p:cNvPr id="1028" name="Title Placeholder 1"/>
          <p:cNvSpPr>
            <a:spLocks noGrp="1"/>
          </p:cNvSpPr>
          <p:nvPr>
            <p:ph type="title"/>
          </p:nvPr>
        </p:nvSpPr>
        <p:spPr bwMode="auto">
          <a:xfrm>
            <a:off x="2124075" y="115888"/>
            <a:ext cx="6840538"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1"/>
                </a:solidFill>
                <a:cs typeface="Arial" pitchFamily="34" charset="0"/>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err="1" smtClean="0">
                <a:solidFill>
                  <a:schemeClr val="bg1"/>
                </a:solidFill>
                <a:latin typeface="Arial" pitchFamily="34" charset="0"/>
                <a:ea typeface="+mn-ea"/>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cs typeface="Arial" pitchFamily="34" charset="0"/>
              </a:defRPr>
            </a:lvl1pPr>
          </a:lstStyle>
          <a:p>
            <a:fld id="{685D1FCC-C3FC-4B04-B21C-A76C0A818E1F}" type="slidenum">
              <a:rPr lang="en-US"/>
              <a:pPr/>
              <a:t>‹N°›</a:t>
            </a:fld>
            <a:endParaRPr lang="en-US"/>
          </a:p>
        </p:txBody>
      </p:sp>
      <p:sp>
        <p:nvSpPr>
          <p:cNvPr id="1033"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034"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hf hdr="0" dt="0"/>
  <p:txStyles>
    <p:titleStyle>
      <a:lvl1pPr algn="ctr" rtl="0" eaLnBrk="0" fontAlgn="base" hangingPunct="0">
        <a:lnSpc>
          <a:spcPct val="90000"/>
        </a:lnSpc>
        <a:spcBef>
          <a:spcPct val="0"/>
        </a:spcBef>
        <a:spcAft>
          <a:spcPct val="0"/>
        </a:spcAft>
        <a:defRPr sz="3200" kern="1200">
          <a:solidFill>
            <a:schemeClr val="bg1"/>
          </a:solidFill>
          <a:latin typeface="Arial" pitchFamily="34" charset="0"/>
          <a:ea typeface="ＭＳ Ｐゴシック" charset="0"/>
          <a:cs typeface="Arial" pitchFamily="34" charset="0"/>
        </a:defRPr>
      </a:lvl1pPr>
      <a:lvl2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2pPr>
      <a:lvl3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3pPr>
      <a:lvl4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4pPr>
      <a:lvl5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accent2"/>
        </a:buClr>
        <a:buFont typeface="Arial" pitchFamily="34" charset="0"/>
        <a:buChar char="•"/>
        <a:defRPr sz="3200" kern="1200">
          <a:solidFill>
            <a:schemeClr val="tx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Clr>
          <a:schemeClr val="accent2"/>
        </a:buClr>
        <a:buFont typeface="Arial" pitchFamily="34" charset="0"/>
        <a:buChar char="•"/>
        <a:defRPr sz="28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accent2"/>
        </a:buClr>
        <a:buFont typeface="Arial" pitchFamily="34" charset="0"/>
        <a:buChar char="•"/>
        <a:defRPr sz="2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accent2"/>
        </a:buClr>
        <a:buFont typeface="Arial" pitchFamily="34"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accent2"/>
        </a:buClr>
        <a:buFont typeface="Arial" pitchFamily="34"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3"/>
          <p:cNvSpPr>
            <a:spLocks noGrp="1"/>
          </p:cNvSpPr>
          <p:nvPr>
            <p:ph type="ctrTitle"/>
          </p:nvPr>
        </p:nvSpPr>
        <p:spPr>
          <a:xfrm>
            <a:off x="1619250" y="2130425"/>
            <a:ext cx="7200900" cy="1906588"/>
          </a:xfrm>
        </p:spPr>
        <p:txBody>
          <a:bodyPr/>
          <a:lstStyle/>
          <a:p>
            <a:pPr>
              <a:lnSpc>
                <a:spcPct val="104000"/>
              </a:lnSpc>
            </a:pPr>
            <a:r>
              <a:rPr lang="en-US" sz="5400" dirty="0" smtClean="0">
                <a:solidFill>
                  <a:srgbClr val="000000"/>
                </a:solidFill>
              </a:rPr>
              <a:t>Operations Portal</a:t>
            </a:r>
            <a:br>
              <a:rPr lang="en-US" sz="5400" dirty="0" smtClean="0">
                <a:solidFill>
                  <a:srgbClr val="000000"/>
                </a:solidFill>
              </a:rPr>
            </a:br>
            <a:r>
              <a:rPr lang="en-US" dirty="0" smtClean="0">
                <a:solidFill>
                  <a:srgbClr val="000000"/>
                </a:solidFill>
              </a:rPr>
              <a:t>OTAG</a:t>
            </a:r>
            <a:r>
              <a:rPr lang="en-US" dirty="0" smtClean="0">
                <a:solidFill>
                  <a:srgbClr val="000000"/>
                </a:solidFill>
              </a:rPr>
              <a:t/>
            </a:r>
            <a:br>
              <a:rPr lang="en-US" dirty="0" smtClean="0">
                <a:solidFill>
                  <a:srgbClr val="000000"/>
                </a:solidFill>
              </a:rPr>
            </a:br>
            <a:r>
              <a:rPr lang="en-US" dirty="0" smtClean="0">
                <a:solidFill>
                  <a:srgbClr val="000000"/>
                </a:solidFill>
              </a:rPr>
              <a:t>September</a:t>
            </a:r>
            <a:r>
              <a:rPr lang="en-US" dirty="0" smtClean="0">
                <a:solidFill>
                  <a:srgbClr val="000000"/>
                </a:solidFill>
                <a:latin typeface="Arial"/>
                <a:ea typeface="DejaVu Sans"/>
              </a:rPr>
              <a:t>, </a:t>
            </a:r>
            <a:r>
              <a:rPr lang="en-US" dirty="0" smtClean="0">
                <a:solidFill>
                  <a:srgbClr val="000000"/>
                </a:solidFill>
                <a:latin typeface="Arial"/>
                <a:ea typeface="DejaVu Sans"/>
              </a:rPr>
              <a:t>21th </a:t>
            </a:r>
            <a:r>
              <a:rPr lang="en-US" dirty="0" smtClean="0">
                <a:solidFill>
                  <a:srgbClr val="000000"/>
                </a:solidFill>
                <a:latin typeface="Arial"/>
                <a:ea typeface="DejaVu Sans"/>
              </a:rPr>
              <a:t>2011</a:t>
            </a:r>
            <a:endParaRPr lang="en-US" dirty="0"/>
          </a:p>
        </p:txBody>
      </p:sp>
      <p:sp>
        <p:nvSpPr>
          <p:cNvPr id="6146" name="Subtitle 4"/>
          <p:cNvSpPr>
            <a:spLocks noGrp="1"/>
          </p:cNvSpPr>
          <p:nvPr>
            <p:ph type="subTitle" idx="1"/>
          </p:nvPr>
        </p:nvSpPr>
        <p:spPr>
          <a:xfrm>
            <a:off x="2339975" y="4652963"/>
            <a:ext cx="5832475" cy="406400"/>
          </a:xfrm>
        </p:spPr>
        <p:txBody>
          <a:bodyPr/>
          <a:lstStyle/>
          <a:p>
            <a:pPr eaLnBrk="1" hangingPunct="1"/>
            <a:r>
              <a:rPr lang="en-GB" sz="1800" dirty="0" smtClean="0">
                <a:ea typeface="ＭＳ Ｐゴシック" charset="-128"/>
              </a:rPr>
              <a:t>Cyril </a:t>
            </a:r>
            <a:r>
              <a:rPr lang="en-GB" sz="1800" dirty="0" err="1" smtClean="0">
                <a:ea typeface="ＭＳ Ｐゴシック" charset="-128"/>
              </a:rPr>
              <a:t>L’Orphelin</a:t>
            </a:r>
            <a:r>
              <a:rPr lang="en-GB" sz="1800" dirty="0" smtClean="0">
                <a:ea typeface="ＭＳ Ｐゴシック" charset="-128"/>
              </a:rPr>
              <a:t> – CCIN2P3/CNRS</a:t>
            </a:r>
          </a:p>
        </p:txBody>
      </p:sp>
      <p:sp>
        <p:nvSpPr>
          <p:cNvPr id="9" name="Espace réservé du numéro de diapositive 8"/>
          <p:cNvSpPr>
            <a:spLocks noGrp="1"/>
          </p:cNvSpPr>
          <p:nvPr>
            <p:ph type="sldNum" sz="quarter" idx="4294967295"/>
          </p:nvPr>
        </p:nvSpPr>
        <p:spPr>
          <a:xfrm>
            <a:off x="6975475" y="6356350"/>
            <a:ext cx="2133600" cy="365125"/>
          </a:xfrm>
        </p:spPr>
        <p:txBody>
          <a:bodyPr/>
          <a:lstStyle/>
          <a:p>
            <a:fld id="{9F029138-26BC-4533-AC90-2E919F395469}" type="slidenum">
              <a:rPr lang="en-US" smtClean="0"/>
              <a:pPr/>
              <a:t>1</a:t>
            </a:fld>
            <a:endParaRPr lang="en-US"/>
          </a:p>
        </p:txBody>
      </p:sp>
      <p:sp>
        <p:nvSpPr>
          <p:cNvPr id="10" name="Espace réservé du pied de page 9"/>
          <p:cNvSpPr>
            <a:spLocks noGrp="1"/>
          </p:cNvSpPr>
          <p:nvPr>
            <p:ph type="ftr" sz="quarter" idx="4294967295"/>
          </p:nvPr>
        </p:nvSpPr>
        <p:spPr>
          <a:xfrm>
            <a:off x="3124200" y="6356350"/>
            <a:ext cx="2895600" cy="365125"/>
          </a:xfrm>
        </p:spPr>
        <p:txBody>
          <a:bodyPr/>
          <a:lstStyle/>
          <a:p>
            <a:pP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Shape 3"/>
          <p:cNvSpPr txBox="1"/>
          <p:nvPr/>
        </p:nvSpPr>
        <p:spPr>
          <a:xfrm>
            <a:off x="3929058" y="0"/>
            <a:ext cx="4698000" cy="596880"/>
          </a:xfrm>
          <a:prstGeom prst="rect">
            <a:avLst/>
          </a:prstGeom>
        </p:spPr>
        <p:txBody>
          <a:bodyPr wrap="none" lIns="90000" tIns="45000" rIns="90000" bIns="45000"/>
          <a:lstStyle/>
          <a:p>
            <a:pPr algn="r">
              <a:lnSpc>
                <a:spcPct val="102000"/>
              </a:lnSpc>
            </a:pPr>
            <a:r>
              <a:rPr lang="fr-FR" sz="3200" dirty="0" smtClean="0">
                <a:solidFill>
                  <a:srgbClr val="FFFFFF"/>
                </a:solidFill>
                <a:latin typeface="Arial"/>
              </a:rPr>
              <a:t>VO </a:t>
            </a:r>
            <a:r>
              <a:rPr lang="fr-FR" sz="3200" dirty="0" err="1" smtClean="0">
                <a:solidFill>
                  <a:srgbClr val="FFFFFF"/>
                </a:solidFill>
                <a:latin typeface="Arial"/>
              </a:rPr>
              <a:t>oriented</a:t>
            </a:r>
            <a:r>
              <a:rPr lang="fr-FR" sz="3200" dirty="0" smtClean="0">
                <a:solidFill>
                  <a:srgbClr val="FFFFFF"/>
                </a:solidFill>
                <a:latin typeface="Arial"/>
              </a:rPr>
              <a:t> Dashboard</a:t>
            </a:r>
          </a:p>
          <a:p>
            <a:pPr algn="r">
              <a:lnSpc>
                <a:spcPct val="102000"/>
              </a:lnSpc>
            </a:pPr>
            <a:r>
              <a:rPr lang="fr-FR" sz="3200" dirty="0" err="1" smtClean="0">
                <a:solidFill>
                  <a:srgbClr val="FFFFFF"/>
                </a:solidFill>
                <a:latin typeface="Arial"/>
              </a:rPr>
              <a:t>Roadmap</a:t>
            </a:r>
            <a:endParaRPr lang="fr-FR" sz="3200" dirty="0" smtClean="0">
              <a:solidFill>
                <a:srgbClr val="FFFFFF"/>
              </a:solidFill>
              <a:latin typeface="Arial"/>
            </a:endParaRPr>
          </a:p>
        </p:txBody>
      </p:sp>
      <p:graphicFrame>
        <p:nvGraphicFramePr>
          <p:cNvPr id="3" name="Tableau 2"/>
          <p:cNvGraphicFramePr>
            <a:graphicFrameLocks noGrp="1"/>
          </p:cNvGraphicFramePr>
          <p:nvPr/>
        </p:nvGraphicFramePr>
        <p:xfrm>
          <a:off x="1285852" y="1571612"/>
          <a:ext cx="7309017" cy="1800097"/>
        </p:xfrm>
        <a:graphic>
          <a:graphicData uri="http://schemas.openxmlformats.org/drawingml/2006/table">
            <a:tbl>
              <a:tblPr>
                <a:tableStyleId>{3C2FFA5D-87B4-456A-9821-1D502468CF0F}</a:tableStyleId>
              </a:tblPr>
              <a:tblGrid>
                <a:gridCol w="4562055"/>
                <a:gridCol w="2746962"/>
              </a:tblGrid>
              <a:tr h="216839">
                <a:tc>
                  <a:txBody>
                    <a:bodyPr/>
                    <a:lstStyle/>
                    <a:p>
                      <a:pPr marL="457200" indent="-365760" algn="ctr">
                        <a:spcBef>
                          <a:spcPts val="200"/>
                        </a:spcBef>
                        <a:spcAft>
                          <a:spcPts val="0"/>
                        </a:spcAft>
                      </a:pPr>
                      <a:r>
                        <a:rPr lang="en-GB" sz="1000" dirty="0"/>
                        <a:t>Tasks for phase Development I</a:t>
                      </a:r>
                      <a:endParaRPr lang="fr-FR" sz="1100" dirty="0">
                        <a:latin typeface="Calibri"/>
                        <a:ea typeface="Arial"/>
                        <a:cs typeface="Cambria"/>
                      </a:endParaRPr>
                    </a:p>
                  </a:txBody>
                  <a:tcPr marL="68580" marR="68580" marT="0" marB="0">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8900000" scaled="1"/>
                      <a:tileRect/>
                    </a:gradFill>
                  </a:tcPr>
                </a:tc>
                <a:tc>
                  <a:txBody>
                    <a:bodyPr/>
                    <a:lstStyle/>
                    <a:p>
                      <a:pPr marL="457200" indent="-365760" algn="ctr">
                        <a:spcBef>
                          <a:spcPts val="200"/>
                        </a:spcBef>
                        <a:spcAft>
                          <a:spcPts val="0"/>
                        </a:spcAft>
                      </a:pPr>
                      <a:r>
                        <a:rPr lang="en-GB" sz="1000" dirty="0"/>
                        <a:t>Estimated required effort (</a:t>
                      </a:r>
                      <a:r>
                        <a:rPr lang="en-GB" sz="1000" dirty="0" err="1"/>
                        <a:t>personweek</a:t>
                      </a:r>
                      <a:r>
                        <a:rPr lang="en-GB" sz="1000" dirty="0"/>
                        <a:t>)</a:t>
                      </a:r>
                      <a:endParaRPr lang="fr-FR" sz="1100" dirty="0">
                        <a:latin typeface="Calibri"/>
                        <a:ea typeface="Arial"/>
                        <a:cs typeface="Cambria"/>
                      </a:endParaRPr>
                    </a:p>
                  </a:txBody>
                  <a:tcPr marL="68580" marR="68580" marT="0" marB="0">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8900000" scaled="1"/>
                      <a:tileRect/>
                    </a:gradFill>
                  </a:tcPr>
                </a:tc>
              </a:tr>
              <a:tr h="216214">
                <a:tc>
                  <a:txBody>
                    <a:bodyPr/>
                    <a:lstStyle/>
                    <a:p>
                      <a:pPr marL="457200" indent="-365760" algn="l">
                        <a:spcBef>
                          <a:spcPts val="200"/>
                        </a:spcBef>
                        <a:spcAft>
                          <a:spcPts val="0"/>
                        </a:spcAft>
                      </a:pPr>
                      <a:r>
                        <a:rPr lang="en-GB" sz="1000"/>
                        <a:t>Data connection and treatment</a:t>
                      </a:r>
                      <a:endParaRPr lang="fr-FR" sz="1100">
                        <a:latin typeface="Calibri"/>
                        <a:ea typeface="Arial"/>
                        <a:cs typeface="Cambria"/>
                      </a:endParaRPr>
                    </a:p>
                  </a:txBody>
                  <a:tcPr marL="68580" marR="68580" marT="0" marB="0"/>
                </a:tc>
                <a:tc>
                  <a:txBody>
                    <a:bodyPr/>
                    <a:lstStyle/>
                    <a:p>
                      <a:pPr marL="457200" indent="-365760" algn="r">
                        <a:spcBef>
                          <a:spcPts val="200"/>
                        </a:spcBef>
                        <a:spcAft>
                          <a:spcPts val="0"/>
                        </a:spcAft>
                      </a:pPr>
                      <a:r>
                        <a:rPr lang="en-GB" sz="1000" dirty="0"/>
                        <a:t>1</a:t>
                      </a:r>
                      <a:endParaRPr lang="fr-FR" sz="1100" dirty="0">
                        <a:latin typeface="Calibri"/>
                        <a:ea typeface="Arial"/>
                        <a:cs typeface="Cambria"/>
                      </a:endParaRPr>
                    </a:p>
                  </a:txBody>
                  <a:tcPr marL="68580" marR="68580" marT="0" marB="0"/>
                </a:tc>
              </a:tr>
              <a:tr h="218713">
                <a:tc>
                  <a:txBody>
                    <a:bodyPr/>
                    <a:lstStyle/>
                    <a:p>
                      <a:pPr marL="457200" indent="-365760" algn="l">
                        <a:spcBef>
                          <a:spcPts val="200"/>
                        </a:spcBef>
                        <a:spcAft>
                          <a:spcPts val="0"/>
                        </a:spcAft>
                      </a:pPr>
                      <a:r>
                        <a:rPr lang="en-GB" sz="1000"/>
                        <a:t>Interface developments</a:t>
                      </a:r>
                      <a:endParaRPr lang="fr-FR" sz="1100">
                        <a:latin typeface="Calibri"/>
                        <a:ea typeface="Arial"/>
                        <a:cs typeface="Cambria"/>
                      </a:endParaRPr>
                    </a:p>
                  </a:txBody>
                  <a:tcPr marL="34925" marR="34925" marT="34925" marB="34925"/>
                </a:tc>
                <a:tc>
                  <a:txBody>
                    <a:bodyPr/>
                    <a:lstStyle/>
                    <a:p>
                      <a:pPr marL="457200" indent="-365760" algn="r">
                        <a:spcBef>
                          <a:spcPts val="200"/>
                        </a:spcBef>
                        <a:spcAft>
                          <a:spcPts val="0"/>
                        </a:spcAft>
                      </a:pPr>
                      <a:r>
                        <a:rPr lang="en-GB" sz="1000"/>
                        <a:t>4</a:t>
                      </a:r>
                      <a:endParaRPr lang="fr-FR" sz="1100">
                        <a:latin typeface="Calibri"/>
                        <a:ea typeface="Arial"/>
                        <a:cs typeface="Cambria"/>
                      </a:endParaRPr>
                    </a:p>
                  </a:txBody>
                  <a:tcPr marL="34925" marR="34925" marT="34925" marB="34925"/>
                </a:tc>
              </a:tr>
              <a:tr h="218713">
                <a:tc>
                  <a:txBody>
                    <a:bodyPr/>
                    <a:lstStyle/>
                    <a:p>
                      <a:pPr marL="457200" indent="-365760" algn="r">
                        <a:spcBef>
                          <a:spcPts val="200"/>
                        </a:spcBef>
                        <a:spcAft>
                          <a:spcPts val="0"/>
                        </a:spcAft>
                      </a:pPr>
                      <a:r>
                        <a:rPr lang="en-GB" sz="1000" dirty="0"/>
                        <a:t>Overview part (dashboard)</a:t>
                      </a:r>
                      <a:endParaRPr lang="fr-FR" sz="1100" dirty="0">
                        <a:latin typeface="Calibri"/>
                        <a:ea typeface="Arial"/>
                        <a:cs typeface="Cambria"/>
                      </a:endParaRPr>
                    </a:p>
                  </a:txBody>
                  <a:tcPr marL="34925" marR="34925" marT="34925" marB="34925"/>
                </a:tc>
                <a:tc>
                  <a:txBody>
                    <a:bodyPr/>
                    <a:lstStyle/>
                    <a:p>
                      <a:pPr marL="457200" indent="-365760" algn="l">
                        <a:spcBef>
                          <a:spcPts val="200"/>
                        </a:spcBef>
                        <a:spcAft>
                          <a:spcPts val="0"/>
                        </a:spcAft>
                      </a:pPr>
                      <a:r>
                        <a:rPr lang="en-GB" sz="1000" dirty="0"/>
                        <a:t>2</a:t>
                      </a:r>
                      <a:endParaRPr lang="fr-FR" sz="1100" dirty="0">
                        <a:latin typeface="Calibri"/>
                        <a:ea typeface="Arial"/>
                        <a:cs typeface="Cambria"/>
                      </a:endParaRPr>
                    </a:p>
                  </a:txBody>
                  <a:tcPr marL="34925" marR="34925" marT="34925" marB="34925"/>
                </a:tc>
              </a:tr>
              <a:tr h="218713">
                <a:tc>
                  <a:txBody>
                    <a:bodyPr/>
                    <a:lstStyle/>
                    <a:p>
                      <a:pPr marL="457200" indent="-365760" algn="r">
                        <a:spcBef>
                          <a:spcPts val="200"/>
                        </a:spcBef>
                        <a:spcAft>
                          <a:spcPts val="0"/>
                        </a:spcAft>
                      </a:pPr>
                      <a:r>
                        <a:rPr lang="en-GB" sz="1000" dirty="0"/>
                        <a:t>Metrics part</a:t>
                      </a:r>
                      <a:endParaRPr lang="fr-FR" sz="1100" dirty="0">
                        <a:latin typeface="Calibri"/>
                        <a:ea typeface="Arial"/>
                        <a:cs typeface="Cambria"/>
                      </a:endParaRPr>
                    </a:p>
                  </a:txBody>
                  <a:tcPr marL="34925" marR="34925" marT="34925" marB="34925"/>
                </a:tc>
                <a:tc>
                  <a:txBody>
                    <a:bodyPr/>
                    <a:lstStyle/>
                    <a:p>
                      <a:pPr marL="457200" indent="-365760" algn="l">
                        <a:spcBef>
                          <a:spcPts val="200"/>
                        </a:spcBef>
                        <a:spcAft>
                          <a:spcPts val="0"/>
                        </a:spcAft>
                      </a:pPr>
                      <a:r>
                        <a:rPr lang="en-GB" sz="1000" dirty="0"/>
                        <a:t>1</a:t>
                      </a:r>
                      <a:endParaRPr lang="fr-FR" sz="1100" dirty="0">
                        <a:latin typeface="Calibri"/>
                        <a:ea typeface="Arial"/>
                        <a:cs typeface="Cambria"/>
                      </a:endParaRPr>
                    </a:p>
                  </a:txBody>
                  <a:tcPr marL="34925" marR="34925" marT="34925" marB="34925"/>
                </a:tc>
              </a:tr>
              <a:tr h="218713">
                <a:tc>
                  <a:txBody>
                    <a:bodyPr/>
                    <a:lstStyle/>
                    <a:p>
                      <a:pPr marL="457200" indent="-365760" algn="r">
                        <a:spcBef>
                          <a:spcPts val="200"/>
                        </a:spcBef>
                        <a:spcAft>
                          <a:spcPts val="0"/>
                        </a:spcAft>
                      </a:pPr>
                      <a:r>
                        <a:rPr lang="en-GB" sz="1000" dirty="0"/>
                        <a:t>Handover Part</a:t>
                      </a:r>
                      <a:endParaRPr lang="fr-FR" sz="1100" dirty="0">
                        <a:latin typeface="Calibri"/>
                        <a:ea typeface="Arial"/>
                        <a:cs typeface="Cambria"/>
                      </a:endParaRPr>
                    </a:p>
                  </a:txBody>
                  <a:tcPr marL="34925" marR="34925" marT="34925" marB="34925"/>
                </a:tc>
                <a:tc>
                  <a:txBody>
                    <a:bodyPr/>
                    <a:lstStyle/>
                    <a:p>
                      <a:pPr marL="457200" indent="-365760" algn="l">
                        <a:spcBef>
                          <a:spcPts val="200"/>
                        </a:spcBef>
                        <a:spcAft>
                          <a:spcPts val="0"/>
                        </a:spcAft>
                      </a:pPr>
                      <a:r>
                        <a:rPr lang="en-GB" sz="1000" dirty="0"/>
                        <a:t>1</a:t>
                      </a:r>
                      <a:endParaRPr lang="fr-FR" sz="1100" dirty="0">
                        <a:latin typeface="Calibri"/>
                        <a:ea typeface="Arial"/>
                        <a:cs typeface="Cambria"/>
                      </a:endParaRPr>
                    </a:p>
                  </a:txBody>
                  <a:tcPr marL="34925" marR="34925" marT="34925" marB="34925"/>
                </a:tc>
              </a:tr>
              <a:tr h="159348">
                <a:tc>
                  <a:txBody>
                    <a:bodyPr/>
                    <a:lstStyle/>
                    <a:p>
                      <a:pPr marL="457200" indent="-365760" algn="l">
                        <a:spcBef>
                          <a:spcPts val="200"/>
                        </a:spcBef>
                        <a:spcAft>
                          <a:spcPts val="0"/>
                        </a:spcAft>
                      </a:pPr>
                      <a:r>
                        <a:rPr lang="en-GB" sz="1000"/>
                        <a:t>Authentication and control access</a:t>
                      </a:r>
                      <a:endParaRPr lang="fr-FR" sz="1100">
                        <a:latin typeface="Calibri"/>
                        <a:ea typeface="Arial"/>
                        <a:cs typeface="Cambria"/>
                      </a:endParaRPr>
                    </a:p>
                  </a:txBody>
                  <a:tcPr marL="68580" marR="68580" marT="0" marB="0"/>
                </a:tc>
                <a:tc>
                  <a:txBody>
                    <a:bodyPr/>
                    <a:lstStyle/>
                    <a:p>
                      <a:pPr marL="457200" indent="-365760" algn="r">
                        <a:spcBef>
                          <a:spcPts val="200"/>
                        </a:spcBef>
                        <a:spcAft>
                          <a:spcPts val="200"/>
                        </a:spcAft>
                      </a:pPr>
                      <a:r>
                        <a:rPr lang="en-GB" sz="1000"/>
                        <a:t>1</a:t>
                      </a:r>
                      <a:endParaRPr lang="fr-FR" sz="1100">
                        <a:latin typeface="Calibri"/>
                        <a:ea typeface="Arial"/>
                        <a:cs typeface="Cambria"/>
                      </a:endParaRPr>
                    </a:p>
                  </a:txBody>
                  <a:tcPr marL="68580" marR="68580" marT="0" marB="0"/>
                </a:tc>
              </a:tr>
              <a:tr h="159348">
                <a:tc>
                  <a:txBody>
                    <a:bodyPr/>
                    <a:lstStyle/>
                    <a:p>
                      <a:pPr marL="457200" indent="-365760" algn="l">
                        <a:spcBef>
                          <a:spcPts val="200"/>
                        </a:spcBef>
                        <a:spcAft>
                          <a:spcPts val="0"/>
                        </a:spcAft>
                      </a:pPr>
                      <a:r>
                        <a:rPr lang="en-GB" sz="1000"/>
                        <a:t>Notepad and tickets creation</a:t>
                      </a:r>
                      <a:endParaRPr lang="fr-FR" sz="1100">
                        <a:latin typeface="Calibri"/>
                        <a:ea typeface="Arial"/>
                        <a:cs typeface="Cambria"/>
                      </a:endParaRPr>
                    </a:p>
                  </a:txBody>
                  <a:tcPr marL="68580" marR="68580" marT="0" marB="0"/>
                </a:tc>
                <a:tc>
                  <a:txBody>
                    <a:bodyPr/>
                    <a:lstStyle/>
                    <a:p>
                      <a:pPr marL="457200" indent="-365760" algn="r">
                        <a:spcBef>
                          <a:spcPts val="200"/>
                        </a:spcBef>
                        <a:spcAft>
                          <a:spcPts val="200"/>
                        </a:spcAft>
                      </a:pPr>
                      <a:r>
                        <a:rPr lang="en-GB" sz="1000"/>
                        <a:t>2</a:t>
                      </a:r>
                      <a:endParaRPr lang="fr-FR" sz="1100">
                        <a:latin typeface="Calibri"/>
                        <a:ea typeface="Arial"/>
                        <a:cs typeface="Cambria"/>
                      </a:endParaRPr>
                    </a:p>
                  </a:txBody>
                  <a:tcPr marL="68580" marR="68580" marT="0" marB="0"/>
                </a:tc>
              </a:tr>
              <a:tr h="159348">
                <a:tc>
                  <a:txBody>
                    <a:bodyPr/>
                    <a:lstStyle/>
                    <a:p>
                      <a:pPr marL="457200" indent="-365760" algn="l">
                        <a:spcBef>
                          <a:spcPts val="200"/>
                        </a:spcBef>
                        <a:spcAft>
                          <a:spcPts val="0"/>
                        </a:spcAft>
                      </a:pPr>
                      <a:r>
                        <a:rPr lang="en-GB" sz="1000"/>
                        <a:t>TOTAL EFFORT</a:t>
                      </a:r>
                      <a:endParaRPr lang="fr-FR" sz="1100">
                        <a:latin typeface="Calibri"/>
                        <a:ea typeface="Arial"/>
                        <a:cs typeface="Cambria"/>
                      </a:endParaRPr>
                    </a:p>
                  </a:txBody>
                  <a:tcPr marL="68580" marR="68580" marT="0" marB="0" anchor="b"/>
                </a:tc>
                <a:tc>
                  <a:txBody>
                    <a:bodyPr/>
                    <a:lstStyle/>
                    <a:p>
                      <a:pPr marL="457200" indent="-365760" algn="r">
                        <a:spcBef>
                          <a:spcPts val="200"/>
                        </a:spcBef>
                        <a:spcAft>
                          <a:spcPts val="200"/>
                        </a:spcAft>
                      </a:pPr>
                      <a:r>
                        <a:rPr lang="en-GB" sz="1000" dirty="0"/>
                        <a:t>8</a:t>
                      </a:r>
                      <a:endParaRPr lang="fr-FR" sz="1100" dirty="0">
                        <a:latin typeface="Calibri"/>
                        <a:ea typeface="Arial"/>
                        <a:cs typeface="Cambria"/>
                      </a:endParaRPr>
                    </a:p>
                  </a:txBody>
                  <a:tcPr marL="68580" marR="68580" marT="0" marB="0" anchor="b"/>
                </a:tc>
              </a:tr>
            </a:tbl>
          </a:graphicData>
        </a:graphic>
      </p:graphicFrame>
      <p:pic>
        <p:nvPicPr>
          <p:cNvPr id="15361" name="Picture 1"/>
          <p:cNvPicPr>
            <a:picLocks noChangeAspect="1" noChangeArrowheads="1"/>
          </p:cNvPicPr>
          <p:nvPr/>
        </p:nvPicPr>
        <p:blipFill>
          <a:blip r:embed="rId2"/>
          <a:srcRect/>
          <a:stretch>
            <a:fillRect/>
          </a:stretch>
        </p:blipFill>
        <p:spPr bwMode="auto">
          <a:xfrm>
            <a:off x="1357290" y="4000504"/>
            <a:ext cx="5757862" cy="1701800"/>
          </a:xfrm>
          <a:prstGeom prst="rect">
            <a:avLst/>
          </a:prstGeom>
          <a:solidFill>
            <a:srgbClr val="FFFFFF"/>
          </a:solidFill>
          <a:ln w="9525">
            <a:noFill/>
            <a:miter lim="800000"/>
            <a:headEnd/>
            <a:tailEnd/>
          </a:ln>
        </p:spPr>
      </p:pic>
      <p:sp>
        <p:nvSpPr>
          <p:cNvPr id="5" name="Espace réservé du numéro de diapositive 4"/>
          <p:cNvSpPr>
            <a:spLocks noGrp="1"/>
          </p:cNvSpPr>
          <p:nvPr>
            <p:ph type="sldNum" sz="quarter" idx="11"/>
          </p:nvPr>
        </p:nvSpPr>
        <p:spPr/>
        <p:txBody>
          <a:bodyPr/>
          <a:lstStyle/>
          <a:p>
            <a:fld id="{685D1FCC-C3FC-4B04-B21C-A76C0A818E1F}" type="slidenum">
              <a:rPr lang="en-US" smtClean="0"/>
              <a:pPr/>
              <a:t>10</a:t>
            </a:fld>
            <a:endParaRPr lang="en-US"/>
          </a:p>
        </p:txBody>
      </p:sp>
      <p:sp>
        <p:nvSpPr>
          <p:cNvPr id="6" name="Espace réservé du pied de page 5"/>
          <p:cNvSpPr>
            <a:spLocks noGrp="1"/>
          </p:cNvSpPr>
          <p:nvPr>
            <p:ph type="ftr" sz="quarter" idx="12"/>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Shape 1"/>
          <p:cNvSpPr txBox="1"/>
          <p:nvPr/>
        </p:nvSpPr>
        <p:spPr>
          <a:xfrm>
            <a:off x="1000080" y="142920"/>
            <a:ext cx="8000640" cy="1142640"/>
          </a:xfrm>
          <a:prstGeom prst="rect">
            <a:avLst/>
          </a:prstGeom>
        </p:spPr>
        <p:txBody>
          <a:bodyPr lIns="90000" tIns="45000" rIns="90000" bIns="45000"/>
          <a:lstStyle/>
          <a:p>
            <a:pPr algn="r">
              <a:lnSpc>
                <a:spcPct val="104000"/>
              </a:lnSpc>
            </a:pPr>
            <a:r>
              <a:rPr lang="fr-FR" sz="4000">
                <a:solidFill>
                  <a:srgbClr val="FFFFFF"/>
                </a:solidFill>
                <a:latin typeface="Arial"/>
              </a:rPr>
              <a:t>Last and next Releases</a:t>
            </a:r>
            <a:endParaRPr/>
          </a:p>
        </p:txBody>
      </p:sp>
      <p:sp>
        <p:nvSpPr>
          <p:cNvPr id="36" name="CustomShape 2"/>
          <p:cNvSpPr/>
          <p:nvPr/>
        </p:nvSpPr>
        <p:spPr>
          <a:xfrm>
            <a:off x="214200" y="1285920"/>
            <a:ext cx="8929440" cy="3763800"/>
          </a:xfrm>
          <a:prstGeom prst="rect">
            <a:avLst/>
          </a:prstGeom>
        </p:spPr>
        <p:txBody>
          <a:bodyPr lIns="90000" tIns="45000" rIns="90000" bIns="45000"/>
          <a:lstStyle/>
          <a:p>
            <a:pPr>
              <a:lnSpc>
                <a:spcPct val="104000"/>
              </a:lnSpc>
              <a:buFont typeface="Wingdings"/>
              <a:buChar char="§"/>
            </a:pPr>
            <a:r>
              <a:rPr lang="fr-FR" sz="2000" b="1" dirty="0">
                <a:solidFill>
                  <a:srgbClr val="000000"/>
                </a:solidFill>
                <a:latin typeface="Verdana"/>
              </a:rPr>
              <a:t>  Release 2.6.3 and 2.6.4</a:t>
            </a:r>
            <a:endParaRPr/>
          </a:p>
          <a:p>
            <a:endParaRPr/>
          </a:p>
          <a:p>
            <a:pPr>
              <a:lnSpc>
                <a:spcPct val="104000"/>
              </a:lnSpc>
              <a:buSzPct val="45000"/>
              <a:buFont typeface="Wingdings" pitchFamily="2" charset="2"/>
              <a:buChar char="§"/>
            </a:pPr>
            <a:r>
              <a:rPr lang="fr-FR" sz="2000" dirty="0">
                <a:solidFill>
                  <a:srgbClr val="000000"/>
                </a:solidFill>
                <a:latin typeface="Verdana"/>
              </a:rPr>
              <a:t> Interface to update </a:t>
            </a:r>
            <a:r>
              <a:rPr lang="fr-FR" sz="2000" dirty="0" err="1">
                <a:solidFill>
                  <a:srgbClr val="000000"/>
                </a:solidFill>
                <a:latin typeface="Verdana"/>
              </a:rPr>
              <a:t>operations</a:t>
            </a:r>
            <a:r>
              <a:rPr lang="fr-FR" sz="2000" dirty="0">
                <a:solidFill>
                  <a:srgbClr val="000000"/>
                </a:solidFill>
                <a:latin typeface="Verdana"/>
              </a:rPr>
              <a:t> tests</a:t>
            </a:r>
            <a:endParaRPr/>
          </a:p>
          <a:p>
            <a:pPr>
              <a:lnSpc>
                <a:spcPct val="104000"/>
              </a:lnSpc>
              <a:buSzPct val="45000"/>
              <a:buFont typeface="Wingdings" pitchFamily="2" charset="2"/>
              <a:buChar char="§"/>
            </a:pPr>
            <a:r>
              <a:rPr lang="fr-FR" sz="2000" dirty="0">
                <a:solidFill>
                  <a:srgbClr val="000000"/>
                </a:solidFill>
                <a:latin typeface="Verdana"/>
              </a:rPr>
              <a:t> </a:t>
            </a:r>
            <a:r>
              <a:rPr lang="fr-FR" sz="2000" dirty="0" err="1">
                <a:solidFill>
                  <a:srgbClr val="000000"/>
                </a:solidFill>
                <a:latin typeface="Verdana"/>
              </a:rPr>
              <a:t>Permalinks</a:t>
            </a:r>
            <a:r>
              <a:rPr lang="fr-FR" sz="2000" dirty="0">
                <a:solidFill>
                  <a:srgbClr val="000000"/>
                </a:solidFill>
                <a:latin typeface="Verdana"/>
              </a:rPr>
              <a:t> for the </a:t>
            </a:r>
            <a:r>
              <a:rPr lang="fr-FR" sz="2000" dirty="0" err="1">
                <a:solidFill>
                  <a:srgbClr val="000000"/>
                </a:solidFill>
                <a:latin typeface="Verdana"/>
              </a:rPr>
              <a:t>dashboard</a:t>
            </a:r>
            <a:r>
              <a:rPr lang="fr-FR" sz="2000" dirty="0">
                <a:solidFill>
                  <a:srgbClr val="000000"/>
                </a:solidFill>
                <a:latin typeface="Verdana"/>
              </a:rPr>
              <a:t> and the VO</a:t>
            </a:r>
            <a:endParaRPr/>
          </a:p>
          <a:p>
            <a:pPr>
              <a:lnSpc>
                <a:spcPct val="104000"/>
              </a:lnSpc>
              <a:buSzPct val="45000"/>
              <a:buFont typeface="Wingdings" pitchFamily="2" charset="2"/>
              <a:buChar char="§"/>
            </a:pPr>
            <a:r>
              <a:rPr lang="fr-FR" sz="2000" dirty="0">
                <a:solidFill>
                  <a:srgbClr val="000000"/>
                </a:solidFill>
                <a:latin typeface="Verdana"/>
              </a:rPr>
              <a:t> </a:t>
            </a:r>
            <a:r>
              <a:rPr lang="fr-FR" sz="2000" dirty="0" err="1">
                <a:solidFill>
                  <a:srgbClr val="000000"/>
                </a:solidFill>
                <a:latin typeface="Verdana"/>
              </a:rPr>
              <a:t>Synchronization</a:t>
            </a:r>
            <a:r>
              <a:rPr lang="fr-FR" sz="2000" dirty="0">
                <a:solidFill>
                  <a:srgbClr val="000000"/>
                </a:solidFill>
                <a:latin typeface="Verdana"/>
              </a:rPr>
              <a:t> exchange </a:t>
            </a:r>
            <a:r>
              <a:rPr lang="fr-FR" sz="2000" dirty="0" err="1">
                <a:solidFill>
                  <a:srgbClr val="000000"/>
                </a:solidFill>
                <a:latin typeface="Verdana"/>
              </a:rPr>
              <a:t>between</a:t>
            </a:r>
            <a:r>
              <a:rPr lang="fr-FR" sz="2000" dirty="0">
                <a:solidFill>
                  <a:srgbClr val="000000"/>
                </a:solidFill>
                <a:latin typeface="Verdana"/>
              </a:rPr>
              <a:t> </a:t>
            </a:r>
            <a:r>
              <a:rPr lang="fr-FR" sz="2000" dirty="0" err="1">
                <a:solidFill>
                  <a:srgbClr val="000000"/>
                </a:solidFill>
                <a:latin typeface="Verdana"/>
              </a:rPr>
              <a:t>regional</a:t>
            </a:r>
            <a:r>
              <a:rPr lang="fr-FR" sz="2000" dirty="0">
                <a:solidFill>
                  <a:srgbClr val="000000"/>
                </a:solidFill>
                <a:latin typeface="Verdana"/>
              </a:rPr>
              <a:t> / central </a:t>
            </a:r>
            <a:r>
              <a:rPr lang="fr-FR" sz="2000" dirty="0" err="1">
                <a:solidFill>
                  <a:srgbClr val="000000"/>
                </a:solidFill>
                <a:latin typeface="Verdana"/>
              </a:rPr>
              <a:t>portals</a:t>
            </a:r>
            <a:endParaRPr/>
          </a:p>
          <a:p>
            <a:pPr>
              <a:lnSpc>
                <a:spcPct val="104000"/>
              </a:lnSpc>
              <a:buSzPct val="45000"/>
              <a:buFont typeface="Wingdings" pitchFamily="2" charset="2"/>
              <a:buChar char="§"/>
            </a:pPr>
            <a:r>
              <a:rPr lang="fr-FR" sz="2000" dirty="0">
                <a:solidFill>
                  <a:srgbClr val="000000"/>
                </a:solidFill>
                <a:latin typeface="Verdana"/>
              </a:rPr>
              <a:t> CSI </a:t>
            </a:r>
            <a:r>
              <a:rPr lang="fr-FR" sz="2000" dirty="0" err="1">
                <a:solidFill>
                  <a:srgbClr val="000000"/>
                </a:solidFill>
                <a:latin typeface="Verdana"/>
              </a:rPr>
              <a:t>dashboard</a:t>
            </a:r>
            <a:r>
              <a:rPr lang="fr-FR" sz="2000" dirty="0">
                <a:solidFill>
                  <a:srgbClr val="000000"/>
                </a:solidFill>
                <a:latin typeface="Verdana"/>
              </a:rPr>
              <a:t> : candidate release </a:t>
            </a:r>
            <a:r>
              <a:rPr lang="fr-FR" sz="2000" dirty="0" err="1">
                <a:solidFill>
                  <a:srgbClr val="000000"/>
                </a:solidFill>
                <a:latin typeface="Verdana"/>
              </a:rPr>
              <a:t>without</a:t>
            </a:r>
            <a:r>
              <a:rPr lang="fr-FR" sz="2000" dirty="0">
                <a:solidFill>
                  <a:srgbClr val="000000"/>
                </a:solidFill>
                <a:latin typeface="Verdana"/>
              </a:rPr>
              <a:t> RT </a:t>
            </a:r>
            <a:r>
              <a:rPr lang="fr-FR" sz="2000" dirty="0" err="1">
                <a:solidFill>
                  <a:srgbClr val="000000"/>
                </a:solidFill>
                <a:latin typeface="Verdana"/>
              </a:rPr>
              <a:t>connection</a:t>
            </a:r>
            <a:endParaRPr/>
          </a:p>
          <a:p>
            <a:endParaRPr/>
          </a:p>
          <a:p>
            <a:pPr>
              <a:lnSpc>
                <a:spcPct val="104000"/>
              </a:lnSpc>
              <a:buFont typeface="Wingdings" pitchFamily="2" charset="2"/>
              <a:buChar char="§"/>
            </a:pPr>
            <a:r>
              <a:rPr lang="fr-FR" sz="2000" b="1" dirty="0">
                <a:solidFill>
                  <a:srgbClr val="000000"/>
                </a:solidFill>
                <a:latin typeface="Verdana"/>
              </a:rPr>
              <a:t>  Release 2.7 (</a:t>
            </a:r>
            <a:r>
              <a:rPr lang="fr-FR" sz="2000" b="1" dirty="0" err="1">
                <a:solidFill>
                  <a:srgbClr val="000000"/>
                </a:solidFill>
                <a:latin typeface="Verdana"/>
              </a:rPr>
              <a:t>October</a:t>
            </a:r>
            <a:r>
              <a:rPr lang="fr-FR" sz="2000" b="1" dirty="0">
                <a:solidFill>
                  <a:srgbClr val="000000"/>
                </a:solidFill>
                <a:latin typeface="Verdana"/>
              </a:rPr>
              <a:t>)</a:t>
            </a:r>
            <a:endParaRPr/>
          </a:p>
          <a:p>
            <a:endParaRPr/>
          </a:p>
          <a:p>
            <a:pPr>
              <a:lnSpc>
                <a:spcPct val="104000"/>
              </a:lnSpc>
            </a:pPr>
            <a:r>
              <a:rPr lang="fr-FR" sz="2000" dirty="0" smtClean="0">
                <a:solidFill>
                  <a:srgbClr val="000000"/>
                </a:solidFill>
                <a:latin typeface="Verdana"/>
              </a:rPr>
              <a:t>CSI </a:t>
            </a:r>
            <a:r>
              <a:rPr lang="fr-FR" sz="2000" dirty="0" err="1">
                <a:solidFill>
                  <a:srgbClr val="000000"/>
                </a:solidFill>
                <a:latin typeface="Verdana"/>
              </a:rPr>
              <a:t>dashboard</a:t>
            </a:r>
            <a:r>
              <a:rPr lang="fr-FR" sz="2000" dirty="0">
                <a:solidFill>
                  <a:srgbClr val="000000"/>
                </a:solidFill>
                <a:latin typeface="Verdana"/>
              </a:rPr>
              <a:t> : official release </a:t>
            </a:r>
            <a:r>
              <a:rPr lang="fr-FR" sz="2000" dirty="0" err="1">
                <a:solidFill>
                  <a:srgbClr val="000000"/>
                </a:solidFill>
                <a:latin typeface="Verdana"/>
              </a:rPr>
              <a:t>with</a:t>
            </a:r>
            <a:r>
              <a:rPr lang="fr-FR" sz="2000" dirty="0">
                <a:solidFill>
                  <a:srgbClr val="000000"/>
                </a:solidFill>
                <a:latin typeface="Verdana"/>
              </a:rPr>
              <a:t> RT </a:t>
            </a:r>
            <a:r>
              <a:rPr lang="fr-FR" sz="2000" dirty="0" err="1">
                <a:solidFill>
                  <a:srgbClr val="000000"/>
                </a:solidFill>
                <a:latin typeface="Verdana"/>
              </a:rPr>
              <a:t>connection</a:t>
            </a:r>
            <a:endParaRPr/>
          </a:p>
          <a:p>
            <a:endParaRPr/>
          </a:p>
          <a:p>
            <a:endParaRPr/>
          </a:p>
        </p:txBody>
      </p:sp>
      <p:sp>
        <p:nvSpPr>
          <p:cNvPr id="4" name="Espace réservé du numéro de diapositive 3"/>
          <p:cNvSpPr>
            <a:spLocks noGrp="1"/>
          </p:cNvSpPr>
          <p:nvPr>
            <p:ph type="sldNum" sz="quarter" idx="11"/>
          </p:nvPr>
        </p:nvSpPr>
        <p:spPr/>
        <p:txBody>
          <a:bodyPr/>
          <a:lstStyle/>
          <a:p>
            <a:fld id="{685D1FCC-C3FC-4B04-B21C-A76C0A818E1F}" type="slidenum">
              <a:rPr lang="en-US" smtClean="0"/>
              <a:pPr/>
              <a:t>2</a:t>
            </a:fld>
            <a:endParaRPr lang="en-US"/>
          </a:p>
        </p:txBody>
      </p:sp>
      <p:sp>
        <p:nvSpPr>
          <p:cNvPr id="5" name="Espace réservé du pied de page 4"/>
          <p:cNvSpPr>
            <a:spLocks noGrp="1"/>
          </p:cNvSpPr>
          <p:nvPr>
            <p:ph type="ftr" sz="quarter" idx="12"/>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CustomShape 1"/>
          <p:cNvSpPr/>
          <p:nvPr/>
        </p:nvSpPr>
        <p:spPr>
          <a:xfrm>
            <a:off x="2124000" y="160200"/>
            <a:ext cx="6838560" cy="774360"/>
          </a:xfrm>
          <a:prstGeom prst="rect">
            <a:avLst/>
          </a:prstGeom>
        </p:spPr>
        <p:txBody>
          <a:bodyPr wrap="none" lIns="90000" tIns="45000" rIns="90000" bIns="45000" anchor="ctr"/>
          <a:lstStyle/>
          <a:p>
            <a:pPr algn="r">
              <a:lnSpc>
                <a:spcPct val="102000"/>
              </a:lnSpc>
            </a:pPr>
            <a:r>
              <a:rPr lang="fr-FR" sz="3200">
                <a:solidFill>
                  <a:srgbClr val="FFFFFF"/>
                </a:solidFill>
                <a:latin typeface="Arial"/>
              </a:rPr>
              <a:t>Security Dashboard (1/3)</a:t>
            </a:r>
            <a:endParaRPr/>
          </a:p>
        </p:txBody>
      </p:sp>
      <p:sp>
        <p:nvSpPr>
          <p:cNvPr id="38" name="CustomShape 2"/>
          <p:cNvSpPr/>
          <p:nvPr/>
        </p:nvSpPr>
        <p:spPr>
          <a:xfrm>
            <a:off x="180000" y="1071546"/>
            <a:ext cx="8820720" cy="5254374"/>
          </a:xfrm>
          <a:prstGeom prst="rect">
            <a:avLst/>
          </a:prstGeom>
        </p:spPr>
        <p:txBody>
          <a:bodyPr lIns="90000" tIns="45000" rIns="90000" bIns="45000"/>
          <a:lstStyle/>
          <a:p>
            <a:pPr>
              <a:lnSpc>
                <a:spcPct val="104000"/>
              </a:lnSpc>
            </a:pPr>
            <a:r>
              <a:rPr lang="fr-FR" sz="1400" b="1" dirty="0">
                <a:solidFill>
                  <a:srgbClr val="000000"/>
                </a:solidFill>
                <a:latin typeface="Verdana" pitchFamily="34" charset="0"/>
              </a:rPr>
              <a:t>Goal </a:t>
            </a:r>
            <a:endParaRPr>
              <a:latin typeface="Verdana" pitchFamily="34" charset="0"/>
            </a:endParaRPr>
          </a:p>
          <a:p>
            <a:endParaRPr>
              <a:latin typeface="Verdana" pitchFamily="34" charset="0"/>
            </a:endParaRPr>
          </a:p>
          <a:p>
            <a:pPr>
              <a:lnSpc>
                <a:spcPct val="104000"/>
              </a:lnSpc>
            </a:pPr>
            <a:r>
              <a:rPr lang="en-US" sz="1200" dirty="0">
                <a:solidFill>
                  <a:srgbClr val="000000"/>
                </a:solidFill>
                <a:latin typeface="Verdana" pitchFamily="34" charset="0"/>
              </a:rPr>
              <a:t>Detect and inform sites about security incidents and vulnerabilities. </a:t>
            </a:r>
            <a:endParaRPr>
              <a:latin typeface="Verdana" pitchFamily="34" charset="0"/>
            </a:endParaRPr>
          </a:p>
          <a:p>
            <a:pPr>
              <a:lnSpc>
                <a:spcPct val="104000"/>
              </a:lnSpc>
            </a:pPr>
            <a:r>
              <a:rPr lang="fr-FR" sz="1200" dirty="0">
                <a:solidFill>
                  <a:srgbClr val="000000"/>
                </a:solidFill>
                <a:latin typeface="Verdana" pitchFamily="34" charset="0"/>
              </a:rPr>
              <a:t>Propose an </a:t>
            </a:r>
            <a:r>
              <a:rPr lang="fr-FR" sz="1200" dirty="0" err="1">
                <a:solidFill>
                  <a:srgbClr val="000000"/>
                </a:solidFill>
                <a:latin typeface="Verdana" pitchFamily="34" charset="0"/>
              </a:rPr>
              <a:t>adapted</a:t>
            </a:r>
            <a:r>
              <a:rPr lang="fr-FR" sz="1200" dirty="0">
                <a:solidFill>
                  <a:srgbClr val="000000"/>
                </a:solidFill>
                <a:latin typeface="Verdana" pitchFamily="34" charset="0"/>
              </a:rPr>
              <a:t> display and </a:t>
            </a:r>
            <a:r>
              <a:rPr lang="fr-FR" sz="1200" dirty="0" err="1">
                <a:solidFill>
                  <a:srgbClr val="000000"/>
                </a:solidFill>
                <a:latin typeface="Verdana" pitchFamily="34" charset="0"/>
              </a:rPr>
              <a:t>workflow</a:t>
            </a:r>
            <a:r>
              <a:rPr lang="fr-FR" sz="1200" dirty="0">
                <a:solidFill>
                  <a:srgbClr val="000000"/>
                </a:solidFill>
                <a:latin typeface="Verdana" pitchFamily="34" charset="0"/>
              </a:rPr>
              <a:t> to open tickets </a:t>
            </a:r>
            <a:r>
              <a:rPr lang="fr-FR" sz="1200" dirty="0" err="1">
                <a:solidFill>
                  <a:srgbClr val="000000"/>
                </a:solidFill>
                <a:latin typeface="Verdana" pitchFamily="34" charset="0"/>
              </a:rPr>
              <a:t>against</a:t>
            </a:r>
            <a:r>
              <a:rPr lang="fr-FR" sz="1200" dirty="0">
                <a:solidFill>
                  <a:srgbClr val="000000"/>
                </a:solidFill>
                <a:latin typeface="Verdana" pitchFamily="34" charset="0"/>
              </a:rPr>
              <a:t> sites in the Operations Dashboard.</a:t>
            </a:r>
            <a:endParaRPr>
              <a:latin typeface="Verdana" pitchFamily="34" charset="0"/>
            </a:endParaRPr>
          </a:p>
          <a:p>
            <a:endParaRPr>
              <a:latin typeface="Verdana" pitchFamily="34" charset="0"/>
            </a:endParaRPr>
          </a:p>
          <a:p>
            <a:pPr>
              <a:lnSpc>
                <a:spcPct val="104000"/>
              </a:lnSpc>
              <a:buSzPct val="45000"/>
            </a:pPr>
            <a:r>
              <a:rPr lang="fr-FR" sz="1400" b="1" dirty="0" err="1">
                <a:solidFill>
                  <a:srgbClr val="000000"/>
                </a:solidFill>
                <a:latin typeface="Verdana" pitchFamily="34" charset="0"/>
              </a:rPr>
              <a:t>Achieved</a:t>
            </a:r>
            <a:r>
              <a:rPr lang="fr-FR" sz="1400" b="1" dirty="0">
                <a:solidFill>
                  <a:srgbClr val="000000"/>
                </a:solidFill>
                <a:latin typeface="Verdana" pitchFamily="34" charset="0"/>
              </a:rPr>
              <a:t> </a:t>
            </a:r>
            <a:r>
              <a:rPr lang="en-ZA" sz="1400" b="1" dirty="0">
                <a:solidFill>
                  <a:srgbClr val="000000"/>
                </a:solidFill>
                <a:latin typeface="Verdana" pitchFamily="34" charset="0"/>
              </a:rPr>
              <a:t>work</a:t>
            </a:r>
            <a:r>
              <a:rPr lang="fr-FR" sz="1400" b="1" dirty="0">
                <a:solidFill>
                  <a:srgbClr val="000000"/>
                </a:solidFill>
                <a:latin typeface="Verdana" pitchFamily="34" charset="0"/>
              </a:rPr>
              <a:t> </a:t>
            </a:r>
            <a:endParaRPr>
              <a:latin typeface="Verdana" pitchFamily="34" charset="0"/>
            </a:endParaRPr>
          </a:p>
          <a:p>
            <a:endParaRPr>
              <a:latin typeface="Verdana" pitchFamily="34" charset="0"/>
            </a:endParaRPr>
          </a:p>
          <a:p>
            <a:pPr>
              <a:lnSpc>
                <a:spcPct val="104000"/>
              </a:lnSpc>
              <a:buFont typeface="Arial" pitchFamily="34" charset="0"/>
              <a:buChar char="•"/>
            </a:pPr>
            <a:r>
              <a:rPr lang="fr-FR" sz="1200" dirty="0" smtClean="0">
                <a:solidFill>
                  <a:srgbClr val="000000"/>
                </a:solidFill>
                <a:latin typeface="Verdana" pitchFamily="34" charset="0"/>
              </a:rPr>
              <a:t> </a:t>
            </a:r>
            <a:r>
              <a:rPr lang="fr-FR" sz="1200" dirty="0" err="1" smtClean="0">
                <a:solidFill>
                  <a:srgbClr val="000000"/>
                </a:solidFill>
                <a:latin typeface="Verdana" pitchFamily="34" charset="0"/>
              </a:rPr>
              <a:t>Authentication</a:t>
            </a:r>
            <a:r>
              <a:rPr lang="fr-FR" sz="1200" dirty="0" smtClean="0">
                <a:solidFill>
                  <a:srgbClr val="000000"/>
                </a:solidFill>
                <a:latin typeface="Verdana" pitchFamily="34" charset="0"/>
              </a:rPr>
              <a:t> </a:t>
            </a:r>
            <a:r>
              <a:rPr lang="fr-FR" sz="1200" dirty="0">
                <a:solidFill>
                  <a:srgbClr val="000000"/>
                </a:solidFill>
                <a:latin typeface="Verdana" pitchFamily="34" charset="0"/>
              </a:rPr>
              <a:t>model : </a:t>
            </a:r>
            <a:r>
              <a:rPr lang="fr-FR" sz="1200" dirty="0" err="1">
                <a:solidFill>
                  <a:srgbClr val="000000"/>
                </a:solidFill>
                <a:latin typeface="Verdana" pitchFamily="34" charset="0"/>
              </a:rPr>
              <a:t>authorization</a:t>
            </a:r>
            <a:r>
              <a:rPr lang="fr-FR" sz="1200" dirty="0">
                <a:solidFill>
                  <a:srgbClr val="000000"/>
                </a:solidFill>
                <a:latin typeface="Verdana" pitchFamily="34" charset="0"/>
              </a:rPr>
              <a:t> </a:t>
            </a:r>
            <a:r>
              <a:rPr lang="fr-FR" sz="1200" dirty="0" err="1">
                <a:solidFill>
                  <a:srgbClr val="000000"/>
                </a:solidFill>
                <a:latin typeface="Verdana" pitchFamily="34" charset="0"/>
              </a:rPr>
              <a:t>is</a:t>
            </a:r>
            <a:r>
              <a:rPr lang="fr-FR" sz="1200" dirty="0">
                <a:solidFill>
                  <a:srgbClr val="000000"/>
                </a:solidFill>
                <a:latin typeface="Verdana" pitchFamily="34" charset="0"/>
              </a:rPr>
              <a:t> </a:t>
            </a:r>
            <a:r>
              <a:rPr lang="fr-FR" sz="1200" dirty="0" err="1">
                <a:solidFill>
                  <a:srgbClr val="000000"/>
                </a:solidFill>
                <a:latin typeface="Verdana" pitchFamily="34" charset="0"/>
              </a:rPr>
              <a:t>applied</a:t>
            </a:r>
            <a:r>
              <a:rPr lang="fr-FR" sz="1200" dirty="0">
                <a:solidFill>
                  <a:srgbClr val="000000"/>
                </a:solidFill>
                <a:latin typeface="Verdana" pitchFamily="34" charset="0"/>
              </a:rPr>
              <a:t> </a:t>
            </a:r>
            <a:r>
              <a:rPr lang="fr-FR" sz="1200" dirty="0" err="1">
                <a:solidFill>
                  <a:srgbClr val="000000"/>
                </a:solidFill>
                <a:latin typeface="Verdana" pitchFamily="34" charset="0"/>
              </a:rPr>
              <a:t>based</a:t>
            </a:r>
            <a:r>
              <a:rPr lang="fr-FR" sz="1200" dirty="0">
                <a:solidFill>
                  <a:srgbClr val="000000"/>
                </a:solidFill>
                <a:latin typeface="Verdana" pitchFamily="34" charset="0"/>
              </a:rPr>
              <a:t> on GOC DB and EGI SSO in </a:t>
            </a:r>
            <a:r>
              <a:rPr lang="fr-FR" sz="1200" dirty="0" err="1">
                <a:solidFill>
                  <a:srgbClr val="000000"/>
                </a:solidFill>
                <a:latin typeface="Verdana" pitchFamily="34" charset="0"/>
              </a:rPr>
              <a:t>order</a:t>
            </a:r>
            <a:r>
              <a:rPr lang="fr-FR" sz="1200" dirty="0">
                <a:solidFill>
                  <a:srgbClr val="000000"/>
                </a:solidFill>
                <a:latin typeface="Verdana" pitchFamily="34" charset="0"/>
              </a:rPr>
              <a:t> </a:t>
            </a:r>
            <a:r>
              <a:rPr lang="fr-FR" sz="1200" dirty="0" err="1">
                <a:solidFill>
                  <a:srgbClr val="000000"/>
                </a:solidFill>
                <a:latin typeface="Verdana" pitchFamily="34" charset="0"/>
              </a:rPr>
              <a:t>that</a:t>
            </a:r>
            <a:r>
              <a:rPr lang="fr-FR" sz="1200" dirty="0">
                <a:solidFill>
                  <a:srgbClr val="000000"/>
                </a:solidFill>
                <a:latin typeface="Verdana" pitchFamily="34" charset="0"/>
              </a:rPr>
              <a:t> </a:t>
            </a:r>
            <a:r>
              <a:rPr lang="fr-FR" sz="1200" dirty="0" err="1">
                <a:solidFill>
                  <a:srgbClr val="000000"/>
                </a:solidFill>
                <a:latin typeface="Verdana" pitchFamily="34" charset="0"/>
              </a:rPr>
              <a:t>security</a:t>
            </a:r>
            <a:r>
              <a:rPr lang="fr-FR" sz="1200" dirty="0">
                <a:solidFill>
                  <a:srgbClr val="000000"/>
                </a:solidFill>
                <a:latin typeface="Verdana" pitchFamily="34" charset="0"/>
              </a:rPr>
              <a:t> staff </a:t>
            </a:r>
            <a:r>
              <a:rPr lang="fr-FR" sz="1200" dirty="0" err="1">
                <a:solidFill>
                  <a:srgbClr val="000000"/>
                </a:solidFill>
                <a:latin typeface="Verdana" pitchFamily="34" charset="0"/>
              </a:rPr>
              <a:t>access</a:t>
            </a:r>
            <a:r>
              <a:rPr lang="fr-FR" sz="1200" dirty="0">
                <a:solidFill>
                  <a:srgbClr val="000000"/>
                </a:solidFill>
                <a:latin typeface="Verdana" pitchFamily="34" charset="0"/>
              </a:rPr>
              <a:t> </a:t>
            </a:r>
            <a:r>
              <a:rPr lang="fr-FR" sz="1200" dirty="0" err="1">
                <a:solidFill>
                  <a:srgbClr val="000000"/>
                </a:solidFill>
                <a:latin typeface="Verdana" pitchFamily="34" charset="0"/>
              </a:rPr>
              <a:t>only</a:t>
            </a:r>
            <a:r>
              <a:rPr lang="fr-FR" sz="1200" dirty="0">
                <a:solidFill>
                  <a:srgbClr val="000000"/>
                </a:solidFill>
                <a:latin typeface="Verdana" pitchFamily="34" charset="0"/>
              </a:rPr>
              <a:t> data in </a:t>
            </a:r>
            <a:r>
              <a:rPr lang="fr-FR" sz="1200" dirty="0" err="1">
                <a:solidFill>
                  <a:srgbClr val="000000"/>
                </a:solidFill>
                <a:latin typeface="Verdana" pitchFamily="34" charset="0"/>
              </a:rPr>
              <a:t>their</a:t>
            </a:r>
            <a:r>
              <a:rPr lang="fr-FR" sz="1200" dirty="0">
                <a:solidFill>
                  <a:srgbClr val="000000"/>
                </a:solidFill>
                <a:latin typeface="Verdana" pitchFamily="34" charset="0"/>
              </a:rPr>
              <a:t> </a:t>
            </a:r>
            <a:r>
              <a:rPr lang="fr-FR" sz="1200" dirty="0" err="1">
                <a:solidFill>
                  <a:srgbClr val="000000"/>
                </a:solidFill>
                <a:latin typeface="Verdana" pitchFamily="34" charset="0"/>
              </a:rPr>
              <a:t>own</a:t>
            </a:r>
            <a:r>
              <a:rPr lang="fr-FR" sz="1200" dirty="0">
                <a:solidFill>
                  <a:srgbClr val="000000"/>
                </a:solidFill>
                <a:latin typeface="Verdana" pitchFamily="34" charset="0"/>
              </a:rPr>
              <a:t> scope (EGI / NGI or site )</a:t>
            </a:r>
            <a:endParaRPr>
              <a:latin typeface="Verdana" pitchFamily="34" charset="0"/>
            </a:endParaRPr>
          </a:p>
          <a:p>
            <a:endParaRPr>
              <a:latin typeface="Verdana" pitchFamily="34" charset="0"/>
            </a:endParaRPr>
          </a:p>
          <a:p>
            <a:pPr>
              <a:lnSpc>
                <a:spcPct val="104000"/>
              </a:lnSpc>
              <a:buFont typeface="Arial" pitchFamily="34" charset="0"/>
              <a:buChar char="•"/>
            </a:pPr>
            <a:r>
              <a:rPr lang="fr-FR" sz="1200" dirty="0" smtClean="0">
                <a:solidFill>
                  <a:srgbClr val="000000"/>
                </a:solidFill>
                <a:latin typeface="Verdana" pitchFamily="34" charset="0"/>
              </a:rPr>
              <a:t> </a:t>
            </a:r>
            <a:r>
              <a:rPr lang="fr-FR" sz="1200" dirty="0" err="1" smtClean="0">
                <a:solidFill>
                  <a:srgbClr val="000000"/>
                </a:solidFill>
                <a:latin typeface="Verdana" pitchFamily="34" charset="0"/>
              </a:rPr>
              <a:t>Summary</a:t>
            </a:r>
            <a:r>
              <a:rPr lang="fr-FR" sz="1200" dirty="0" smtClean="0">
                <a:solidFill>
                  <a:srgbClr val="000000"/>
                </a:solidFill>
                <a:latin typeface="Verdana" pitchFamily="34" charset="0"/>
              </a:rPr>
              <a:t> </a:t>
            </a:r>
            <a:r>
              <a:rPr lang="fr-FR" sz="1200" dirty="0">
                <a:solidFill>
                  <a:srgbClr val="000000"/>
                </a:solidFill>
                <a:latin typeface="Verdana" pitchFamily="34" charset="0"/>
              </a:rPr>
              <a:t>of the </a:t>
            </a:r>
            <a:r>
              <a:rPr lang="fr-FR" sz="1200" dirty="0" err="1">
                <a:solidFill>
                  <a:srgbClr val="000000"/>
                </a:solidFill>
                <a:latin typeface="Verdana" pitchFamily="34" charset="0"/>
              </a:rPr>
              <a:t>current</a:t>
            </a:r>
            <a:r>
              <a:rPr lang="fr-FR" sz="1200" dirty="0">
                <a:solidFill>
                  <a:srgbClr val="000000"/>
                </a:solidFill>
                <a:latin typeface="Verdana" pitchFamily="34" charset="0"/>
              </a:rPr>
              <a:t> issues : </a:t>
            </a:r>
            <a:r>
              <a:rPr lang="fr-FR" sz="1200" dirty="0" err="1">
                <a:solidFill>
                  <a:srgbClr val="000000"/>
                </a:solidFill>
                <a:latin typeface="Verdana" pitchFamily="34" charset="0"/>
              </a:rPr>
              <a:t>Nagios</a:t>
            </a:r>
            <a:r>
              <a:rPr lang="fr-FR" sz="1200" dirty="0">
                <a:solidFill>
                  <a:srgbClr val="000000"/>
                </a:solidFill>
                <a:latin typeface="Verdana" pitchFamily="34" charset="0"/>
              </a:rPr>
              <a:t> and </a:t>
            </a:r>
            <a:r>
              <a:rPr lang="fr-FR" sz="1200" dirty="0" err="1">
                <a:solidFill>
                  <a:srgbClr val="000000"/>
                </a:solidFill>
                <a:latin typeface="Verdana" pitchFamily="34" charset="0"/>
              </a:rPr>
              <a:t>pakiti</a:t>
            </a:r>
            <a:r>
              <a:rPr lang="fr-FR" sz="1200" dirty="0">
                <a:solidFill>
                  <a:srgbClr val="000000"/>
                </a:solidFill>
                <a:latin typeface="Verdana" pitchFamily="34" charset="0"/>
              </a:rPr>
              <a:t> </a:t>
            </a:r>
            <a:r>
              <a:rPr lang="fr-FR" sz="1200" dirty="0" err="1">
                <a:solidFill>
                  <a:srgbClr val="000000"/>
                </a:solidFill>
                <a:latin typeface="Verdana" pitchFamily="34" charset="0"/>
              </a:rPr>
              <a:t>with</a:t>
            </a:r>
            <a:r>
              <a:rPr lang="fr-FR" sz="1200" dirty="0">
                <a:solidFill>
                  <a:srgbClr val="000000"/>
                </a:solidFill>
                <a:latin typeface="Verdana" pitchFamily="34" charset="0"/>
              </a:rPr>
              <a:t> </a:t>
            </a:r>
            <a:r>
              <a:rPr lang="fr-FR" sz="1200" dirty="0" err="1">
                <a:solidFill>
                  <a:srgbClr val="000000"/>
                </a:solidFill>
                <a:latin typeface="Verdana" pitchFamily="34" charset="0"/>
              </a:rPr>
              <a:t>historical</a:t>
            </a:r>
            <a:r>
              <a:rPr lang="fr-FR" sz="1200" dirty="0">
                <a:solidFill>
                  <a:srgbClr val="000000"/>
                </a:solidFill>
                <a:latin typeface="Verdana" pitchFamily="34" charset="0"/>
              </a:rPr>
              <a:t> </a:t>
            </a:r>
            <a:r>
              <a:rPr lang="fr-FR" sz="1200" dirty="0" err="1">
                <a:solidFill>
                  <a:srgbClr val="000000"/>
                </a:solidFill>
                <a:latin typeface="Verdana" pitchFamily="34" charset="0"/>
              </a:rPr>
              <a:t>details</a:t>
            </a:r>
            <a:r>
              <a:rPr lang="fr-FR" sz="1200" dirty="0">
                <a:solidFill>
                  <a:srgbClr val="000000"/>
                </a:solidFill>
                <a:latin typeface="Verdana" pitchFamily="34" charset="0"/>
              </a:rPr>
              <a:t> + </a:t>
            </a:r>
            <a:r>
              <a:rPr lang="fr-FR" sz="1200" dirty="0" err="1">
                <a:solidFill>
                  <a:srgbClr val="000000"/>
                </a:solidFill>
                <a:latin typeface="Verdana" pitchFamily="34" charset="0"/>
              </a:rPr>
              <a:t>Notepads</a:t>
            </a:r>
            <a:r>
              <a:rPr lang="fr-FR" sz="1200" dirty="0">
                <a:solidFill>
                  <a:srgbClr val="000000"/>
                </a:solidFill>
                <a:latin typeface="Verdana" pitchFamily="34" charset="0"/>
              </a:rPr>
              <a:t> and </a:t>
            </a:r>
            <a:r>
              <a:rPr lang="fr-FR" sz="1200" dirty="0" err="1">
                <a:solidFill>
                  <a:srgbClr val="000000"/>
                </a:solidFill>
                <a:latin typeface="Verdana" pitchFamily="34" charset="0"/>
              </a:rPr>
              <a:t>attached</a:t>
            </a:r>
            <a:r>
              <a:rPr lang="fr-FR" sz="1200" dirty="0">
                <a:solidFill>
                  <a:srgbClr val="000000"/>
                </a:solidFill>
                <a:latin typeface="Verdana" pitchFamily="34" charset="0"/>
              </a:rPr>
              <a:t> </a:t>
            </a:r>
            <a:r>
              <a:rPr lang="fr-FR" sz="1200" dirty="0" err="1">
                <a:solidFill>
                  <a:srgbClr val="000000"/>
                </a:solidFill>
                <a:latin typeface="Verdana" pitchFamily="34" charset="0"/>
              </a:rPr>
              <a:t>problems</a:t>
            </a:r>
            <a:endParaRPr>
              <a:latin typeface="Verdana" pitchFamily="34" charset="0"/>
            </a:endParaRPr>
          </a:p>
          <a:p>
            <a:pPr>
              <a:buFont typeface="Arial" pitchFamily="34" charset="0"/>
              <a:buChar char="•"/>
            </a:pPr>
            <a:endParaRPr>
              <a:latin typeface="Verdana" pitchFamily="34" charset="0"/>
            </a:endParaRPr>
          </a:p>
          <a:p>
            <a:pPr>
              <a:lnSpc>
                <a:spcPct val="104000"/>
              </a:lnSpc>
              <a:buFont typeface="Arial" pitchFamily="34" charset="0"/>
              <a:buChar char="•"/>
            </a:pPr>
            <a:r>
              <a:rPr lang="fr-FR" sz="1200" dirty="0" smtClean="0">
                <a:solidFill>
                  <a:srgbClr val="000000"/>
                </a:solidFill>
                <a:latin typeface="Verdana" pitchFamily="34" charset="0"/>
              </a:rPr>
              <a:t> </a:t>
            </a:r>
            <a:r>
              <a:rPr lang="fr-FR" sz="1200" dirty="0" err="1" smtClean="0">
                <a:solidFill>
                  <a:srgbClr val="000000"/>
                </a:solidFill>
                <a:latin typeface="Verdana" pitchFamily="34" charset="0"/>
              </a:rPr>
              <a:t>Possibility</a:t>
            </a:r>
            <a:r>
              <a:rPr lang="fr-FR" sz="1200" dirty="0" smtClean="0">
                <a:solidFill>
                  <a:srgbClr val="000000"/>
                </a:solidFill>
                <a:latin typeface="Verdana" pitchFamily="34" charset="0"/>
              </a:rPr>
              <a:t> </a:t>
            </a:r>
            <a:r>
              <a:rPr lang="fr-FR" sz="1200" dirty="0">
                <a:solidFill>
                  <a:srgbClr val="000000"/>
                </a:solidFill>
                <a:latin typeface="Verdana" pitchFamily="34" charset="0"/>
              </a:rPr>
              <a:t>to </a:t>
            </a:r>
            <a:r>
              <a:rPr lang="fr-FR" sz="1200" dirty="0" err="1">
                <a:solidFill>
                  <a:srgbClr val="000000"/>
                </a:solidFill>
                <a:latin typeface="Verdana" pitchFamily="34" charset="0"/>
              </a:rPr>
              <a:t>create</a:t>
            </a:r>
            <a:r>
              <a:rPr lang="fr-FR" sz="1200" dirty="0">
                <a:solidFill>
                  <a:srgbClr val="000000"/>
                </a:solidFill>
                <a:latin typeface="Verdana" pitchFamily="34" charset="0"/>
              </a:rPr>
              <a:t> / update </a:t>
            </a:r>
            <a:r>
              <a:rPr lang="fr-FR" sz="1200" dirty="0" err="1">
                <a:solidFill>
                  <a:srgbClr val="000000"/>
                </a:solidFill>
                <a:latin typeface="Verdana" pitchFamily="34" charset="0"/>
              </a:rPr>
              <a:t>notepads</a:t>
            </a:r>
            <a:r>
              <a:rPr lang="fr-FR" sz="1200" dirty="0">
                <a:solidFill>
                  <a:srgbClr val="000000"/>
                </a:solidFill>
                <a:latin typeface="Verdana" pitchFamily="34" charset="0"/>
              </a:rPr>
              <a:t> </a:t>
            </a:r>
            <a:r>
              <a:rPr lang="fr-FR" sz="1200" dirty="0" err="1">
                <a:solidFill>
                  <a:srgbClr val="000000"/>
                </a:solidFill>
                <a:latin typeface="Verdana" pitchFamily="34" charset="0"/>
              </a:rPr>
              <a:t>againt</a:t>
            </a:r>
            <a:r>
              <a:rPr lang="fr-FR" sz="1200" dirty="0">
                <a:solidFill>
                  <a:srgbClr val="000000"/>
                </a:solidFill>
                <a:latin typeface="Verdana" pitchFamily="34" charset="0"/>
              </a:rPr>
              <a:t> the site and </a:t>
            </a:r>
            <a:r>
              <a:rPr lang="fr-FR" sz="1200" dirty="0" err="1">
                <a:solidFill>
                  <a:srgbClr val="000000"/>
                </a:solidFill>
                <a:latin typeface="Verdana" pitchFamily="34" charset="0"/>
              </a:rPr>
              <a:t>attach</a:t>
            </a:r>
            <a:r>
              <a:rPr lang="fr-FR" sz="1200" dirty="0">
                <a:solidFill>
                  <a:srgbClr val="000000"/>
                </a:solidFill>
                <a:latin typeface="Verdana" pitchFamily="34" charset="0"/>
              </a:rPr>
              <a:t> </a:t>
            </a:r>
            <a:r>
              <a:rPr lang="fr-FR" sz="1200" dirty="0" err="1">
                <a:solidFill>
                  <a:srgbClr val="000000"/>
                </a:solidFill>
                <a:latin typeface="Verdana" pitchFamily="34" charset="0"/>
              </a:rPr>
              <a:t>problems</a:t>
            </a:r>
            <a:r>
              <a:rPr lang="fr-FR" sz="1200" dirty="0">
                <a:solidFill>
                  <a:srgbClr val="000000"/>
                </a:solidFill>
                <a:latin typeface="Verdana" pitchFamily="34" charset="0"/>
              </a:rPr>
              <a:t> to </a:t>
            </a:r>
            <a:r>
              <a:rPr lang="fr-FR" sz="1200" dirty="0" err="1">
                <a:solidFill>
                  <a:srgbClr val="000000"/>
                </a:solidFill>
                <a:latin typeface="Verdana" pitchFamily="34" charset="0"/>
              </a:rPr>
              <a:t>this</a:t>
            </a:r>
            <a:r>
              <a:rPr lang="fr-FR" sz="1200" dirty="0">
                <a:solidFill>
                  <a:srgbClr val="000000"/>
                </a:solidFill>
                <a:latin typeface="Verdana" pitchFamily="34" charset="0"/>
              </a:rPr>
              <a:t> </a:t>
            </a:r>
            <a:r>
              <a:rPr lang="fr-FR" sz="1200" dirty="0" err="1">
                <a:solidFill>
                  <a:srgbClr val="000000"/>
                </a:solidFill>
                <a:latin typeface="Verdana" pitchFamily="34" charset="0"/>
              </a:rPr>
              <a:t>notepad</a:t>
            </a:r>
            <a:r>
              <a:rPr lang="fr-FR" sz="1200" dirty="0">
                <a:solidFill>
                  <a:srgbClr val="000000"/>
                </a:solidFill>
                <a:latin typeface="Verdana" pitchFamily="34" charset="0"/>
              </a:rPr>
              <a:t> .</a:t>
            </a:r>
            <a:endParaRPr>
              <a:latin typeface="Verdana" pitchFamily="34" charset="0"/>
            </a:endParaRPr>
          </a:p>
          <a:p>
            <a:pPr>
              <a:buFont typeface="Arial" pitchFamily="34" charset="0"/>
              <a:buChar char="•"/>
            </a:pPr>
            <a:endParaRPr>
              <a:latin typeface="Verdana" pitchFamily="34" charset="0"/>
            </a:endParaRPr>
          </a:p>
          <a:p>
            <a:pPr>
              <a:lnSpc>
                <a:spcPct val="104000"/>
              </a:lnSpc>
              <a:buFont typeface="Arial" pitchFamily="34" charset="0"/>
              <a:buChar char="•"/>
            </a:pPr>
            <a:r>
              <a:rPr lang="fr-FR" sz="1200" dirty="0" smtClean="0">
                <a:solidFill>
                  <a:srgbClr val="000000"/>
                </a:solidFill>
                <a:latin typeface="Verdana" pitchFamily="34" charset="0"/>
              </a:rPr>
              <a:t> </a:t>
            </a:r>
            <a:r>
              <a:rPr lang="fr-FR" sz="1200" dirty="0" err="1" smtClean="0">
                <a:solidFill>
                  <a:srgbClr val="000000"/>
                </a:solidFill>
                <a:latin typeface="Verdana" pitchFamily="34" charset="0"/>
              </a:rPr>
              <a:t>Possibility</a:t>
            </a:r>
            <a:r>
              <a:rPr lang="fr-FR" sz="1200" dirty="0" smtClean="0">
                <a:solidFill>
                  <a:srgbClr val="000000"/>
                </a:solidFill>
                <a:latin typeface="Verdana" pitchFamily="34" charset="0"/>
              </a:rPr>
              <a:t> </a:t>
            </a:r>
            <a:r>
              <a:rPr lang="fr-FR" sz="1200" dirty="0">
                <a:solidFill>
                  <a:srgbClr val="000000"/>
                </a:solidFill>
                <a:latin typeface="Verdana" pitchFamily="34" charset="0"/>
              </a:rPr>
              <a:t>to </a:t>
            </a:r>
            <a:r>
              <a:rPr lang="fr-FR" sz="1200" dirty="0" err="1">
                <a:solidFill>
                  <a:srgbClr val="000000"/>
                </a:solidFill>
                <a:latin typeface="Verdana" pitchFamily="34" charset="0"/>
              </a:rPr>
              <a:t>generate</a:t>
            </a:r>
            <a:r>
              <a:rPr lang="fr-FR" sz="1200" dirty="0">
                <a:solidFill>
                  <a:srgbClr val="000000"/>
                </a:solidFill>
                <a:latin typeface="Verdana" pitchFamily="34" charset="0"/>
              </a:rPr>
              <a:t> </a:t>
            </a:r>
            <a:r>
              <a:rPr lang="fr-FR" sz="1200" dirty="0" err="1">
                <a:solidFill>
                  <a:srgbClr val="000000"/>
                </a:solidFill>
                <a:latin typeface="Verdana" pitchFamily="34" charset="0"/>
              </a:rPr>
              <a:t>dynamically</a:t>
            </a:r>
            <a:r>
              <a:rPr lang="fr-FR" sz="1200" dirty="0">
                <a:solidFill>
                  <a:srgbClr val="000000"/>
                </a:solidFill>
                <a:latin typeface="Verdana" pitchFamily="34" charset="0"/>
              </a:rPr>
              <a:t> </a:t>
            </a:r>
            <a:r>
              <a:rPr lang="fr-FR" sz="1200" dirty="0" err="1">
                <a:solidFill>
                  <a:srgbClr val="000000"/>
                </a:solidFill>
                <a:latin typeface="Verdana" pitchFamily="34" charset="0"/>
              </a:rPr>
              <a:t>metrics</a:t>
            </a:r>
            <a:r>
              <a:rPr lang="fr-FR" sz="1200" dirty="0">
                <a:solidFill>
                  <a:srgbClr val="000000"/>
                </a:solidFill>
                <a:latin typeface="Verdana" pitchFamily="34" charset="0"/>
              </a:rPr>
              <a:t> (table or </a:t>
            </a:r>
            <a:r>
              <a:rPr lang="fr-FR" sz="1200" dirty="0" err="1">
                <a:solidFill>
                  <a:srgbClr val="000000"/>
                </a:solidFill>
                <a:latin typeface="Verdana" pitchFamily="34" charset="0"/>
              </a:rPr>
              <a:t>charts</a:t>
            </a:r>
            <a:r>
              <a:rPr lang="fr-FR" sz="1200" dirty="0">
                <a:solidFill>
                  <a:srgbClr val="000000"/>
                </a:solidFill>
                <a:latin typeface="Verdana" pitchFamily="34" charset="0"/>
              </a:rPr>
              <a:t>) </a:t>
            </a:r>
            <a:endParaRPr>
              <a:latin typeface="Verdana" pitchFamily="34" charset="0"/>
            </a:endParaRPr>
          </a:p>
          <a:p>
            <a:pPr>
              <a:buFont typeface="Arial" pitchFamily="34" charset="0"/>
              <a:buChar char="•"/>
            </a:pPr>
            <a:endParaRPr>
              <a:latin typeface="Verdana" pitchFamily="34" charset="0"/>
            </a:endParaRPr>
          </a:p>
          <a:p>
            <a:pPr>
              <a:lnSpc>
                <a:spcPct val="104000"/>
              </a:lnSpc>
              <a:buFont typeface="Arial" pitchFamily="34" charset="0"/>
              <a:buChar char="•"/>
            </a:pPr>
            <a:r>
              <a:rPr lang="fr-FR" sz="1200" dirty="0" smtClean="0">
                <a:solidFill>
                  <a:srgbClr val="000000"/>
                </a:solidFill>
                <a:latin typeface="Verdana" pitchFamily="34" charset="0"/>
              </a:rPr>
              <a:t> </a:t>
            </a:r>
            <a:r>
              <a:rPr lang="fr-FR" sz="1200" dirty="0" err="1" smtClean="0">
                <a:solidFill>
                  <a:srgbClr val="000000"/>
                </a:solidFill>
                <a:latin typeface="Verdana" pitchFamily="34" charset="0"/>
              </a:rPr>
              <a:t>Possibility</a:t>
            </a:r>
            <a:r>
              <a:rPr lang="fr-FR" sz="1200" dirty="0" smtClean="0">
                <a:solidFill>
                  <a:srgbClr val="000000"/>
                </a:solidFill>
                <a:latin typeface="Verdana" pitchFamily="34" charset="0"/>
              </a:rPr>
              <a:t> </a:t>
            </a:r>
            <a:r>
              <a:rPr lang="fr-FR" sz="1200" dirty="0">
                <a:solidFill>
                  <a:srgbClr val="000000"/>
                </a:solidFill>
                <a:latin typeface="Verdana" pitchFamily="34" charset="0"/>
              </a:rPr>
              <a:t>to manage / </a:t>
            </a:r>
            <a:r>
              <a:rPr lang="fr-FR" sz="1200" dirty="0" err="1">
                <a:solidFill>
                  <a:srgbClr val="000000"/>
                </a:solidFill>
                <a:latin typeface="Verdana" pitchFamily="34" charset="0"/>
              </a:rPr>
              <a:t>declare</a:t>
            </a:r>
            <a:r>
              <a:rPr lang="fr-FR" sz="1200" dirty="0">
                <a:solidFill>
                  <a:srgbClr val="000000"/>
                </a:solidFill>
                <a:latin typeface="Verdana" pitchFamily="34" charset="0"/>
              </a:rPr>
              <a:t> </a:t>
            </a:r>
            <a:r>
              <a:rPr lang="fr-FR" sz="1200" dirty="0" err="1">
                <a:solidFill>
                  <a:srgbClr val="000000"/>
                </a:solidFill>
                <a:latin typeface="Verdana" pitchFamily="34" charset="0"/>
              </a:rPr>
              <a:t>events</a:t>
            </a:r>
            <a:r>
              <a:rPr lang="fr-FR" sz="1200" dirty="0">
                <a:solidFill>
                  <a:srgbClr val="000000"/>
                </a:solidFill>
                <a:latin typeface="Verdana" pitchFamily="34" charset="0"/>
              </a:rPr>
              <a:t> </a:t>
            </a:r>
            <a:endParaRPr>
              <a:latin typeface="Verdana" pitchFamily="34" charset="0"/>
            </a:endParaRPr>
          </a:p>
          <a:p>
            <a:endParaRPr>
              <a:latin typeface="Verdana" pitchFamily="34" charset="0"/>
            </a:endParaRPr>
          </a:p>
          <a:p>
            <a:pPr>
              <a:lnSpc>
                <a:spcPct val="104000"/>
              </a:lnSpc>
            </a:pPr>
            <a:r>
              <a:rPr lang="fr-FR" sz="1400" b="1" dirty="0" err="1">
                <a:solidFill>
                  <a:srgbClr val="000000"/>
                </a:solidFill>
                <a:latin typeface="Verdana" pitchFamily="34" charset="0"/>
              </a:rPr>
              <a:t>Remaining</a:t>
            </a:r>
            <a:r>
              <a:rPr lang="fr-FR" sz="1400" b="1" dirty="0">
                <a:solidFill>
                  <a:srgbClr val="000000"/>
                </a:solidFill>
                <a:latin typeface="Verdana" pitchFamily="34" charset="0"/>
              </a:rPr>
              <a:t> </a:t>
            </a:r>
            <a:r>
              <a:rPr lang="fr-FR" sz="1400" b="1" dirty="0" err="1">
                <a:solidFill>
                  <a:srgbClr val="000000"/>
                </a:solidFill>
                <a:latin typeface="Verdana" pitchFamily="34" charset="0"/>
              </a:rPr>
              <a:t>work</a:t>
            </a:r>
            <a:endParaRPr>
              <a:latin typeface="Verdana" pitchFamily="34" charset="0"/>
            </a:endParaRPr>
          </a:p>
          <a:p>
            <a:endParaRPr>
              <a:latin typeface="Verdana" pitchFamily="34" charset="0"/>
            </a:endParaRPr>
          </a:p>
          <a:p>
            <a:pPr>
              <a:lnSpc>
                <a:spcPct val="104000"/>
              </a:lnSpc>
            </a:pPr>
            <a:r>
              <a:rPr lang="fr-FR" sz="1200" dirty="0">
                <a:solidFill>
                  <a:srgbClr val="000000"/>
                </a:solidFill>
                <a:latin typeface="Verdana" pitchFamily="34" charset="0"/>
              </a:rPr>
              <a:t>Extension of the </a:t>
            </a:r>
            <a:r>
              <a:rPr lang="fr-FR" sz="1200" dirty="0" err="1">
                <a:solidFill>
                  <a:srgbClr val="000000"/>
                </a:solidFill>
                <a:latin typeface="Verdana" pitchFamily="34" charset="0"/>
              </a:rPr>
              <a:t>notepad</a:t>
            </a:r>
            <a:r>
              <a:rPr lang="fr-FR" sz="1200" dirty="0">
                <a:solidFill>
                  <a:srgbClr val="000000"/>
                </a:solidFill>
                <a:latin typeface="Verdana" pitchFamily="34" charset="0"/>
              </a:rPr>
              <a:t> to tickets </a:t>
            </a:r>
            <a:r>
              <a:rPr lang="fr-FR" sz="1200" dirty="0" err="1">
                <a:solidFill>
                  <a:srgbClr val="000000"/>
                </a:solidFill>
                <a:latin typeface="Verdana" pitchFamily="34" charset="0"/>
              </a:rPr>
              <a:t>into</a:t>
            </a:r>
            <a:r>
              <a:rPr lang="fr-FR" sz="1200" dirty="0">
                <a:solidFill>
                  <a:srgbClr val="000000"/>
                </a:solidFill>
                <a:latin typeface="Verdana" pitchFamily="34" charset="0"/>
              </a:rPr>
              <a:t> RT</a:t>
            </a:r>
            <a:endParaRPr>
              <a:latin typeface="Verdana" pitchFamily="34" charset="0"/>
            </a:endParaRPr>
          </a:p>
          <a:p>
            <a:endParaRPr/>
          </a:p>
          <a:p>
            <a:endParaRPr/>
          </a:p>
          <a:p>
            <a:endParaRPr/>
          </a:p>
          <a:p>
            <a:endParaRPr/>
          </a:p>
        </p:txBody>
      </p:sp>
      <p:sp>
        <p:nvSpPr>
          <p:cNvPr id="4" name="Espace réservé du numéro de diapositive 3"/>
          <p:cNvSpPr>
            <a:spLocks noGrp="1"/>
          </p:cNvSpPr>
          <p:nvPr>
            <p:ph type="sldNum" sz="quarter" idx="11"/>
          </p:nvPr>
        </p:nvSpPr>
        <p:spPr/>
        <p:txBody>
          <a:bodyPr/>
          <a:lstStyle/>
          <a:p>
            <a:fld id="{685D1FCC-C3FC-4B04-B21C-A76C0A818E1F}" type="slidenum">
              <a:rPr lang="en-US" smtClean="0"/>
              <a:pPr/>
              <a:t>3</a:t>
            </a:fld>
            <a:endParaRPr lang="en-US"/>
          </a:p>
        </p:txBody>
      </p:sp>
      <p:sp>
        <p:nvSpPr>
          <p:cNvPr id="5" name="Espace réservé du pied de page 4"/>
          <p:cNvSpPr>
            <a:spLocks noGrp="1"/>
          </p:cNvSpPr>
          <p:nvPr>
            <p:ph type="ftr" sz="quarter" idx="12"/>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3960000" y="180000"/>
            <a:ext cx="4698000" cy="596880"/>
          </a:xfrm>
          <a:prstGeom prst="rect">
            <a:avLst/>
          </a:prstGeom>
        </p:spPr>
        <p:txBody>
          <a:bodyPr wrap="none" lIns="90000" tIns="45000" rIns="90000" bIns="45000"/>
          <a:lstStyle/>
          <a:p>
            <a:pPr algn="r">
              <a:lnSpc>
                <a:spcPct val="102000"/>
              </a:lnSpc>
            </a:pPr>
            <a:r>
              <a:rPr lang="fr-FR" sz="3200">
                <a:solidFill>
                  <a:srgbClr val="FFFFFF"/>
                </a:solidFill>
                <a:latin typeface="Arial"/>
              </a:rPr>
              <a:t>Security Dashboard (2/3)</a:t>
            </a:r>
            <a:endParaRPr/>
          </a:p>
        </p:txBody>
      </p:sp>
      <p:pic>
        <p:nvPicPr>
          <p:cNvPr id="40" name="Image 39"/>
          <p:cNvPicPr/>
          <p:nvPr/>
        </p:nvPicPr>
        <p:blipFill>
          <a:blip r:embed="rId3"/>
          <a:srcRect l="6675" t="25768" r="10792" b="8503"/>
          <a:stretch>
            <a:fillRect/>
          </a:stretch>
        </p:blipFill>
        <p:spPr>
          <a:xfrm>
            <a:off x="428596" y="1428736"/>
            <a:ext cx="8429684" cy="4357718"/>
          </a:xfrm>
          <a:prstGeom prst="rect">
            <a:avLst/>
          </a:prstGeom>
        </p:spPr>
      </p:pic>
      <p:sp>
        <p:nvSpPr>
          <p:cNvPr id="4" name="Espace réservé du numéro de diapositive 3"/>
          <p:cNvSpPr>
            <a:spLocks noGrp="1"/>
          </p:cNvSpPr>
          <p:nvPr>
            <p:ph type="sldNum" sz="quarter" idx="11"/>
          </p:nvPr>
        </p:nvSpPr>
        <p:spPr/>
        <p:txBody>
          <a:bodyPr/>
          <a:lstStyle/>
          <a:p>
            <a:fld id="{685D1FCC-C3FC-4B04-B21C-A76C0A818E1F}" type="slidenum">
              <a:rPr lang="en-US" smtClean="0"/>
              <a:pPr/>
              <a:t>4</a:t>
            </a:fld>
            <a:endParaRPr lang="en-US"/>
          </a:p>
        </p:txBody>
      </p:sp>
      <p:sp>
        <p:nvSpPr>
          <p:cNvPr id="5" name="Espace réservé du pied de page 4"/>
          <p:cNvSpPr>
            <a:spLocks noGrp="1"/>
          </p:cNvSpPr>
          <p:nvPr>
            <p:ph type="ftr" sz="quarter" idx="12"/>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1"/>
          <p:cNvPicPr/>
          <p:nvPr/>
        </p:nvPicPr>
        <p:blipFill>
          <a:blip r:embed="rId2"/>
          <a:stretch>
            <a:fillRect/>
          </a:stretch>
        </p:blipFill>
        <p:spPr>
          <a:xfrm>
            <a:off x="285840" y="1179000"/>
            <a:ext cx="6918120" cy="5035680"/>
          </a:xfrm>
          <a:prstGeom prst="rect">
            <a:avLst/>
          </a:prstGeom>
        </p:spPr>
      </p:pic>
      <p:sp>
        <p:nvSpPr>
          <p:cNvPr id="42" name="CustomShape 1"/>
          <p:cNvSpPr/>
          <p:nvPr/>
        </p:nvSpPr>
        <p:spPr>
          <a:xfrm>
            <a:off x="2124000" y="160200"/>
            <a:ext cx="6838560" cy="774360"/>
          </a:xfrm>
          <a:prstGeom prst="rect">
            <a:avLst/>
          </a:prstGeom>
        </p:spPr>
        <p:txBody>
          <a:bodyPr wrap="none" lIns="90000" tIns="45000" rIns="90000" bIns="45000" anchor="ctr"/>
          <a:lstStyle/>
          <a:p>
            <a:pPr algn="r">
              <a:lnSpc>
                <a:spcPct val="102000"/>
              </a:lnSpc>
            </a:pPr>
            <a:r>
              <a:rPr lang="fr-FR" sz="3200">
                <a:solidFill>
                  <a:srgbClr val="FFFFFF"/>
                </a:solidFill>
                <a:latin typeface="Arial"/>
              </a:rPr>
              <a:t>Security Dashboard (3/3)</a:t>
            </a:r>
            <a:endParaRPr/>
          </a:p>
        </p:txBody>
      </p:sp>
      <p:sp>
        <p:nvSpPr>
          <p:cNvPr id="4" name="Espace réservé du numéro de diapositive 3"/>
          <p:cNvSpPr>
            <a:spLocks noGrp="1"/>
          </p:cNvSpPr>
          <p:nvPr>
            <p:ph type="sldNum" sz="quarter" idx="11"/>
          </p:nvPr>
        </p:nvSpPr>
        <p:spPr/>
        <p:txBody>
          <a:bodyPr/>
          <a:lstStyle/>
          <a:p>
            <a:fld id="{685D1FCC-C3FC-4B04-B21C-A76C0A818E1F}" type="slidenum">
              <a:rPr lang="en-US" smtClean="0"/>
              <a:pPr/>
              <a:t>5</a:t>
            </a:fld>
            <a:endParaRPr lang="en-US"/>
          </a:p>
        </p:txBody>
      </p:sp>
      <p:sp>
        <p:nvSpPr>
          <p:cNvPr id="5" name="Espace réservé du pied de page 4"/>
          <p:cNvSpPr>
            <a:spLocks noGrp="1"/>
          </p:cNvSpPr>
          <p:nvPr>
            <p:ph type="ftr" sz="quarter" idx="12"/>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2"/>
          <p:cNvSpPr txBox="1"/>
          <p:nvPr/>
        </p:nvSpPr>
        <p:spPr>
          <a:xfrm>
            <a:off x="180000" y="1044000"/>
            <a:ext cx="8821156" cy="6173280"/>
          </a:xfrm>
          <a:prstGeom prst="rect">
            <a:avLst/>
          </a:prstGeom>
        </p:spPr>
        <p:txBody>
          <a:bodyPr wrap="none" lIns="90000" tIns="45000" rIns="90000" bIns="45000"/>
          <a:lstStyle/>
          <a:p>
            <a:r>
              <a:rPr lang="fr-FR" sz="1200" b="1" dirty="0" smtClean="0">
                <a:latin typeface="Verdana" pitchFamily="34" charset="0"/>
              </a:rPr>
              <a:t>VO Module – </a:t>
            </a:r>
            <a:r>
              <a:rPr lang="fr-FR" sz="1200" b="1" dirty="0" err="1" smtClean="0">
                <a:latin typeface="Verdana" pitchFamily="34" charset="0"/>
              </a:rPr>
              <a:t>Improvements</a:t>
            </a:r>
            <a:r>
              <a:rPr lang="fr-FR" sz="1200" b="1" dirty="0" smtClean="0">
                <a:latin typeface="Verdana" pitchFamily="34" charset="0"/>
              </a:rPr>
              <a:t> and </a:t>
            </a:r>
            <a:r>
              <a:rPr lang="fr-FR" sz="1200" b="1" dirty="0" err="1" smtClean="0">
                <a:latin typeface="Verdana" pitchFamily="34" charset="0"/>
              </a:rPr>
              <a:t>minor</a:t>
            </a:r>
            <a:r>
              <a:rPr lang="fr-FR" sz="1200" b="1" dirty="0" smtClean="0">
                <a:latin typeface="Verdana" pitchFamily="34" charset="0"/>
              </a:rPr>
              <a:t> </a:t>
            </a:r>
            <a:r>
              <a:rPr lang="fr-FR" sz="1200" b="1" dirty="0" err="1" smtClean="0">
                <a:latin typeface="Verdana" pitchFamily="34" charset="0"/>
              </a:rPr>
              <a:t>requirements</a:t>
            </a:r>
            <a:endParaRPr lang="fr-FR" sz="1200" b="1" dirty="0" smtClean="0">
              <a:latin typeface="Verdana" pitchFamily="34" charset="0"/>
            </a:endParaRPr>
          </a:p>
          <a:p>
            <a:endParaRPr lang="fr-FR" sz="1200" dirty="0" smtClean="0">
              <a:latin typeface="Verdana" pitchFamily="34" charset="0"/>
            </a:endParaRPr>
          </a:p>
          <a:p>
            <a:pPr>
              <a:buFont typeface="Arial" pitchFamily="34" charset="0"/>
              <a:buChar char="•"/>
            </a:pPr>
            <a:r>
              <a:rPr lang="fr-FR" sz="1200" dirty="0" smtClean="0">
                <a:latin typeface="Verdana" pitchFamily="34" charset="0"/>
              </a:rPr>
              <a:t> GGUS 74120 </a:t>
            </a:r>
            <a:r>
              <a:rPr lang="fr-FR" sz="1200" dirty="0">
                <a:latin typeface="Verdana" pitchFamily="34" charset="0"/>
              </a:rPr>
              <a:t>- info in </a:t>
            </a:r>
            <a:r>
              <a:rPr lang="fr-FR" sz="1200" dirty="0" err="1">
                <a:latin typeface="Verdana" pitchFamily="34" charset="0"/>
              </a:rPr>
              <a:t>ops</a:t>
            </a:r>
            <a:r>
              <a:rPr lang="fr-FR" sz="1200" dirty="0">
                <a:latin typeface="Verdana" pitchFamily="34" charset="0"/>
              </a:rPr>
              <a:t> portal </a:t>
            </a:r>
            <a:r>
              <a:rPr lang="fr-FR" sz="1200" dirty="0" err="1">
                <a:latin typeface="Verdana" pitchFamily="34" charset="0"/>
              </a:rPr>
              <a:t>is</a:t>
            </a:r>
            <a:r>
              <a:rPr lang="fr-FR" sz="1200" dirty="0">
                <a:latin typeface="Verdana" pitchFamily="34" charset="0"/>
              </a:rPr>
              <a:t> not </a:t>
            </a:r>
            <a:r>
              <a:rPr lang="fr-FR" sz="1200" dirty="0" err="1" smtClean="0">
                <a:latin typeface="Verdana" pitchFamily="34" charset="0"/>
              </a:rPr>
              <a:t>synchronized</a:t>
            </a:r>
            <a:r>
              <a:rPr lang="fr-FR" sz="1200" dirty="0" smtClean="0">
                <a:latin typeface="Verdana" pitchFamily="34" charset="0"/>
              </a:rPr>
              <a:t> </a:t>
            </a:r>
            <a:r>
              <a:rPr lang="fr-FR" sz="1200" dirty="0" err="1">
                <a:latin typeface="Verdana" pitchFamily="34" charset="0"/>
              </a:rPr>
              <a:t>with</a:t>
            </a:r>
            <a:r>
              <a:rPr lang="fr-FR" sz="1200" dirty="0">
                <a:latin typeface="Verdana" pitchFamily="34" charset="0"/>
              </a:rPr>
              <a:t> </a:t>
            </a:r>
            <a:r>
              <a:rPr lang="fr-FR" sz="1200" dirty="0" err="1" smtClean="0">
                <a:latin typeface="Verdana" pitchFamily="34" charset="0"/>
              </a:rPr>
              <a:t>voms</a:t>
            </a:r>
            <a:endParaRPr sz="1200">
              <a:latin typeface="Verdana" pitchFamily="34" charset="0"/>
            </a:endParaRPr>
          </a:p>
          <a:p>
            <a:pPr>
              <a:lnSpc>
                <a:spcPct val="150000"/>
              </a:lnSpc>
              <a:buFont typeface="Arial" pitchFamily="34" charset="0"/>
              <a:buChar char="•"/>
            </a:pPr>
            <a:r>
              <a:rPr lang="fr-FR" sz="1200" dirty="0" smtClean="0">
                <a:latin typeface="Verdana" pitchFamily="34" charset="0"/>
              </a:rPr>
              <a:t> RT 1970 </a:t>
            </a:r>
            <a:r>
              <a:rPr lang="fr-FR" sz="1200" dirty="0">
                <a:latin typeface="Verdana" pitchFamily="34" charset="0"/>
              </a:rPr>
              <a:t>- VO Management: </a:t>
            </a:r>
            <a:r>
              <a:rPr lang="fr-FR" sz="1200" dirty="0" err="1">
                <a:latin typeface="Verdana" pitchFamily="34" charset="0"/>
              </a:rPr>
              <a:t>pending</a:t>
            </a:r>
            <a:r>
              <a:rPr lang="fr-FR" sz="1200" dirty="0">
                <a:latin typeface="Verdana" pitchFamily="34" charset="0"/>
              </a:rPr>
              <a:t> modifications interface </a:t>
            </a:r>
            <a:r>
              <a:rPr lang="fr-FR" sz="1200" dirty="0" err="1">
                <a:latin typeface="Verdana" pitchFamily="34" charset="0"/>
              </a:rPr>
              <a:t>should</a:t>
            </a:r>
            <a:r>
              <a:rPr lang="fr-FR" sz="1200" dirty="0">
                <a:latin typeface="Verdana" pitchFamily="34" charset="0"/>
              </a:rPr>
              <a:t> show </a:t>
            </a:r>
            <a:r>
              <a:rPr lang="fr-FR" sz="1200" dirty="0" err="1">
                <a:latin typeface="Verdana" pitchFamily="34" charset="0"/>
              </a:rPr>
              <a:t>only</a:t>
            </a:r>
            <a:r>
              <a:rPr lang="fr-FR" sz="1200" dirty="0">
                <a:latin typeface="Verdana" pitchFamily="34" charset="0"/>
              </a:rPr>
              <a:t> last VO ID </a:t>
            </a:r>
            <a:r>
              <a:rPr lang="fr-FR" sz="1200" dirty="0" err="1">
                <a:latin typeface="Verdana" pitchFamily="34" charset="0"/>
              </a:rPr>
              <a:t>Card</a:t>
            </a:r>
            <a:r>
              <a:rPr lang="fr-FR" sz="1200" dirty="0">
                <a:latin typeface="Verdana" pitchFamily="34" charset="0"/>
              </a:rPr>
              <a:t> update 		</a:t>
            </a:r>
            <a:endParaRPr sz="1200">
              <a:latin typeface="Verdana" pitchFamily="34" charset="0"/>
            </a:endParaRPr>
          </a:p>
          <a:p>
            <a:pPr>
              <a:lnSpc>
                <a:spcPct val="150000"/>
              </a:lnSpc>
              <a:buFont typeface="Arial" pitchFamily="34" charset="0"/>
              <a:buChar char="•"/>
            </a:pPr>
            <a:r>
              <a:rPr lang="fr-FR" sz="1200" dirty="0" smtClean="0">
                <a:latin typeface="Verdana" pitchFamily="34" charset="0"/>
              </a:rPr>
              <a:t> RT 2190 </a:t>
            </a:r>
            <a:r>
              <a:rPr lang="fr-FR" sz="1200" dirty="0">
                <a:latin typeface="Verdana" pitchFamily="34" charset="0"/>
              </a:rPr>
              <a:t>- VO Information: </a:t>
            </a:r>
            <a:r>
              <a:rPr lang="fr-FR" sz="1200" dirty="0" err="1">
                <a:latin typeface="Verdana" pitchFamily="34" charset="0"/>
              </a:rPr>
              <a:t>counting</a:t>
            </a:r>
            <a:r>
              <a:rPr lang="fr-FR" sz="1200" dirty="0">
                <a:latin typeface="Verdana" pitchFamily="34" charset="0"/>
              </a:rPr>
              <a:t> real </a:t>
            </a:r>
            <a:r>
              <a:rPr lang="fr-FR" sz="1200" dirty="0" err="1">
                <a:latin typeface="Verdana" pitchFamily="34" charset="0"/>
              </a:rPr>
              <a:t>users</a:t>
            </a:r>
            <a:r>
              <a:rPr lang="fr-FR" sz="1200" dirty="0">
                <a:latin typeface="Verdana" pitchFamily="34" charset="0"/>
              </a:rPr>
              <a:t> </a:t>
            </a:r>
            <a:r>
              <a:rPr lang="fr-FR" sz="1200" dirty="0" err="1">
                <a:latin typeface="Verdana" pitchFamily="34" charset="0"/>
              </a:rPr>
              <a:t>within</a:t>
            </a:r>
            <a:r>
              <a:rPr lang="fr-FR" sz="1200" dirty="0">
                <a:latin typeface="Verdana" pitchFamily="34" charset="0"/>
              </a:rPr>
              <a:t> a VO 		</a:t>
            </a:r>
            <a:endParaRPr sz="1200">
              <a:latin typeface="Verdana" pitchFamily="34" charset="0"/>
            </a:endParaRPr>
          </a:p>
          <a:p>
            <a:pPr>
              <a:lnSpc>
                <a:spcPct val="150000"/>
              </a:lnSpc>
              <a:buFont typeface="Arial" pitchFamily="34" charset="0"/>
              <a:buChar char="•"/>
            </a:pPr>
            <a:r>
              <a:rPr lang="fr-FR" sz="1200" dirty="0" smtClean="0">
                <a:latin typeface="Verdana" pitchFamily="34" charset="0"/>
              </a:rPr>
              <a:t> RT 2241 </a:t>
            </a:r>
            <a:r>
              <a:rPr lang="fr-FR" sz="1200" dirty="0">
                <a:latin typeface="Verdana" pitchFamily="34" charset="0"/>
              </a:rPr>
              <a:t>- VO Registration </a:t>
            </a:r>
            <a:r>
              <a:rPr lang="fr-FR" sz="1200" dirty="0" err="1">
                <a:latin typeface="Verdana" pitchFamily="34" charset="0"/>
              </a:rPr>
              <a:t>Form</a:t>
            </a:r>
            <a:r>
              <a:rPr lang="fr-FR" sz="1200" dirty="0">
                <a:latin typeface="Verdana" pitchFamily="34" charset="0"/>
              </a:rPr>
              <a:t>: </a:t>
            </a:r>
            <a:r>
              <a:rPr lang="fr-FR" sz="1200" dirty="0" err="1">
                <a:latin typeface="Verdana" pitchFamily="34" charset="0"/>
              </a:rPr>
              <a:t>validate</a:t>
            </a:r>
            <a:r>
              <a:rPr lang="fr-FR" sz="1200" dirty="0">
                <a:latin typeface="Verdana" pitchFamily="34" charset="0"/>
              </a:rPr>
              <a:t> new vo </a:t>
            </a:r>
            <a:r>
              <a:rPr lang="fr-FR" sz="1200" dirty="0" err="1">
                <a:latin typeface="Verdana" pitchFamily="34" charset="0"/>
              </a:rPr>
              <a:t>name</a:t>
            </a:r>
            <a:r>
              <a:rPr lang="fr-FR" sz="1200" dirty="0">
                <a:latin typeface="Verdana" pitchFamily="34" charset="0"/>
              </a:rPr>
              <a:t> </a:t>
            </a:r>
            <a:r>
              <a:rPr lang="fr-FR" sz="1200" dirty="0" err="1">
                <a:latin typeface="Verdana" pitchFamily="34" charset="0"/>
              </a:rPr>
              <a:t>against</a:t>
            </a:r>
            <a:r>
              <a:rPr lang="fr-FR" sz="1200" dirty="0">
                <a:latin typeface="Verdana" pitchFamily="34" charset="0"/>
              </a:rPr>
              <a:t> </a:t>
            </a:r>
            <a:r>
              <a:rPr lang="fr-FR" sz="1200" dirty="0" err="1">
                <a:latin typeface="Verdana" pitchFamily="34" charset="0"/>
              </a:rPr>
              <a:t>chosen</a:t>
            </a:r>
            <a:r>
              <a:rPr lang="fr-FR" sz="1200" dirty="0">
                <a:latin typeface="Verdana" pitchFamily="34" charset="0"/>
              </a:rPr>
              <a:t> VOMS </a:t>
            </a:r>
            <a:r>
              <a:rPr lang="fr-FR" sz="1200" dirty="0" smtClean="0">
                <a:latin typeface="Verdana" pitchFamily="34" charset="0"/>
              </a:rPr>
              <a:t>server</a:t>
            </a:r>
          </a:p>
          <a:p>
            <a:pPr>
              <a:lnSpc>
                <a:spcPct val="150000"/>
              </a:lnSpc>
              <a:buFont typeface="Arial" pitchFamily="34" charset="0"/>
              <a:buChar char="•"/>
            </a:pPr>
            <a:r>
              <a:rPr lang="en-US" sz="1200" dirty="0" smtClean="0">
                <a:latin typeface="Verdana" pitchFamily="34" charset="0"/>
              </a:rPr>
              <a:t> RT 2318 - VO Management: VO </a:t>
            </a:r>
            <a:r>
              <a:rPr lang="en-US" sz="1200" dirty="0" err="1" smtClean="0">
                <a:latin typeface="Verdana" pitchFamily="34" charset="0"/>
              </a:rPr>
              <a:t>supervizor</a:t>
            </a:r>
            <a:r>
              <a:rPr lang="en-US" sz="1200" dirty="0" smtClean="0">
                <a:latin typeface="Verdana" pitchFamily="34" charset="0"/>
              </a:rPr>
              <a:t> should be able edit VO details</a:t>
            </a:r>
          </a:p>
          <a:p>
            <a:pPr>
              <a:lnSpc>
                <a:spcPct val="150000"/>
              </a:lnSpc>
              <a:buFont typeface="Symbol" pitchFamily="18" charset="2"/>
              <a:buChar char="Þ"/>
            </a:pPr>
            <a:r>
              <a:rPr lang="fr-FR" sz="1200" dirty="0" err="1" smtClean="0">
                <a:latin typeface="Verdana" pitchFamily="34" charset="0"/>
              </a:rPr>
              <a:t>Developements</a:t>
            </a:r>
            <a:r>
              <a:rPr lang="fr-FR" sz="1200" dirty="0" smtClean="0">
                <a:latin typeface="Verdana" pitchFamily="34" charset="0"/>
              </a:rPr>
              <a:t> </a:t>
            </a:r>
            <a:r>
              <a:rPr lang="fr-FR" sz="1200" dirty="0" err="1" smtClean="0">
                <a:latin typeface="Verdana" pitchFamily="34" charset="0"/>
              </a:rPr>
              <a:t>will</a:t>
            </a:r>
            <a:r>
              <a:rPr lang="fr-FR" sz="1200" dirty="0" smtClean="0">
                <a:latin typeface="Verdana" pitchFamily="34" charset="0"/>
              </a:rPr>
              <a:t> </a:t>
            </a:r>
            <a:r>
              <a:rPr lang="fr-FR" sz="1200" dirty="0" err="1" smtClean="0">
                <a:latin typeface="Verdana" pitchFamily="34" charset="0"/>
              </a:rPr>
              <a:t>be</a:t>
            </a:r>
            <a:r>
              <a:rPr lang="fr-FR" sz="1200" dirty="0" smtClean="0">
                <a:latin typeface="Verdana" pitchFamily="34" charset="0"/>
              </a:rPr>
              <a:t> </a:t>
            </a:r>
            <a:r>
              <a:rPr lang="fr-FR" sz="1200" dirty="0" err="1" smtClean="0">
                <a:latin typeface="Verdana" pitchFamily="34" charset="0"/>
              </a:rPr>
              <a:t>done</a:t>
            </a:r>
            <a:r>
              <a:rPr lang="fr-FR" sz="1200" dirty="0" smtClean="0">
                <a:latin typeface="Verdana" pitchFamily="34" charset="0"/>
              </a:rPr>
              <a:t> </a:t>
            </a:r>
            <a:r>
              <a:rPr lang="fr-FR" sz="1200" dirty="0" err="1" smtClean="0">
                <a:latin typeface="Verdana" pitchFamily="34" charset="0"/>
              </a:rPr>
              <a:t>before</a:t>
            </a:r>
            <a:r>
              <a:rPr lang="fr-FR" sz="1200" dirty="0" smtClean="0">
                <a:latin typeface="Verdana" pitchFamily="34" charset="0"/>
              </a:rPr>
              <a:t> the end of the </a:t>
            </a:r>
            <a:r>
              <a:rPr lang="fr-FR" sz="1200" dirty="0" err="1" smtClean="0">
                <a:latin typeface="Verdana" pitchFamily="34" charset="0"/>
              </a:rPr>
              <a:t>year</a:t>
            </a:r>
            <a:r>
              <a:rPr lang="fr-FR" sz="1200" dirty="0" smtClean="0">
                <a:latin typeface="Verdana" pitchFamily="34" charset="0"/>
              </a:rPr>
              <a:t> </a:t>
            </a:r>
          </a:p>
          <a:p>
            <a:pPr>
              <a:lnSpc>
                <a:spcPct val="150000"/>
              </a:lnSpc>
              <a:buFont typeface="Symbol" pitchFamily="18" charset="2"/>
              <a:buChar char="Þ"/>
            </a:pPr>
            <a:endParaRPr lang="fr-FR" sz="1200" dirty="0" smtClean="0">
              <a:latin typeface="Verdana" pitchFamily="34" charset="0"/>
            </a:endParaRPr>
          </a:p>
          <a:p>
            <a:pPr>
              <a:lnSpc>
                <a:spcPct val="150000"/>
              </a:lnSpc>
            </a:pPr>
            <a:r>
              <a:rPr lang="fr-FR" sz="1200" b="1" dirty="0" smtClean="0">
                <a:latin typeface="Verdana" pitchFamily="34" charset="0"/>
              </a:rPr>
              <a:t>VO Module – </a:t>
            </a:r>
            <a:r>
              <a:rPr lang="fr-FR" sz="1200" b="1" dirty="0" err="1" smtClean="0">
                <a:latin typeface="Verdana" pitchFamily="34" charset="0"/>
              </a:rPr>
              <a:t>Big</a:t>
            </a:r>
            <a:r>
              <a:rPr lang="fr-FR" sz="1200" b="1" dirty="0" smtClean="0">
                <a:latin typeface="Verdana" pitchFamily="34" charset="0"/>
              </a:rPr>
              <a:t> </a:t>
            </a:r>
            <a:r>
              <a:rPr lang="fr-FR" sz="1200" b="1" dirty="0" err="1" smtClean="0">
                <a:latin typeface="Verdana" pitchFamily="34" charset="0"/>
              </a:rPr>
              <a:t>requirement</a:t>
            </a:r>
            <a:endParaRPr sz="1200">
              <a:latin typeface="Verdana" pitchFamily="34" charset="0"/>
            </a:endParaRPr>
          </a:p>
          <a:p>
            <a:pPr>
              <a:lnSpc>
                <a:spcPct val="150000"/>
              </a:lnSpc>
              <a:buFont typeface="Arial" pitchFamily="34" charset="0"/>
              <a:buChar char="•"/>
            </a:pPr>
            <a:r>
              <a:rPr lang="fr-FR" sz="1200" dirty="0" smtClean="0">
                <a:latin typeface="Verdana" pitchFamily="34" charset="0"/>
              </a:rPr>
              <a:t> RT 2317 </a:t>
            </a:r>
            <a:r>
              <a:rPr lang="fr-FR" sz="1200" dirty="0">
                <a:latin typeface="Verdana" pitchFamily="34" charset="0"/>
              </a:rPr>
              <a:t>- VO </a:t>
            </a:r>
            <a:r>
              <a:rPr lang="fr-FR" sz="1200" dirty="0" err="1" smtClean="0">
                <a:latin typeface="Verdana" pitchFamily="34" charset="0"/>
              </a:rPr>
              <a:t>Information:browse</a:t>
            </a:r>
            <a:r>
              <a:rPr lang="fr-FR" sz="1200" dirty="0" smtClean="0">
                <a:latin typeface="Verdana" pitchFamily="34" charset="0"/>
              </a:rPr>
              <a:t> </a:t>
            </a:r>
            <a:r>
              <a:rPr lang="fr-FR" sz="1200" dirty="0" err="1">
                <a:latin typeface="Verdana" pitchFamily="34" charset="0"/>
              </a:rPr>
              <a:t>resources</a:t>
            </a:r>
            <a:r>
              <a:rPr lang="fr-FR" sz="1200" dirty="0">
                <a:latin typeface="Verdana" pitchFamily="34" charset="0"/>
              </a:rPr>
              <a:t>/information by a </a:t>
            </a:r>
            <a:r>
              <a:rPr lang="fr-FR" sz="1200" dirty="0" err="1">
                <a:latin typeface="Verdana" pitchFamily="34" charset="0"/>
              </a:rPr>
              <a:t>specific</a:t>
            </a:r>
            <a:r>
              <a:rPr lang="fr-FR" sz="1200" dirty="0">
                <a:latin typeface="Verdana" pitchFamily="34" charset="0"/>
              </a:rPr>
              <a:t> </a:t>
            </a:r>
            <a:r>
              <a:rPr lang="fr-FR" sz="1200" dirty="0" smtClean="0">
                <a:latin typeface="Verdana" pitchFamily="34" charset="0"/>
              </a:rPr>
              <a:t>VO, « </a:t>
            </a:r>
            <a:r>
              <a:rPr lang="fr-FR" sz="1200" dirty="0" err="1" smtClean="0">
                <a:latin typeface="Verdana" pitchFamily="34" charset="0"/>
              </a:rPr>
              <a:t>find</a:t>
            </a:r>
            <a:r>
              <a:rPr lang="fr-FR" sz="1200" dirty="0" smtClean="0">
                <a:latin typeface="Verdana" pitchFamily="34" charset="0"/>
              </a:rPr>
              <a:t> all </a:t>
            </a:r>
            <a:r>
              <a:rPr lang="fr-FR" sz="1200" dirty="0" err="1" smtClean="0">
                <a:latin typeface="Verdana" pitchFamily="34" charset="0"/>
              </a:rPr>
              <a:t>resources</a:t>
            </a:r>
            <a:r>
              <a:rPr lang="fr-FR" sz="1200" dirty="0" smtClean="0">
                <a:latin typeface="Verdana" pitchFamily="34" charset="0"/>
              </a:rPr>
              <a:t> </a:t>
            </a:r>
            <a:r>
              <a:rPr lang="fr-FR" sz="1200" dirty="0" err="1" smtClean="0">
                <a:latin typeface="Verdana" pitchFamily="34" charset="0"/>
              </a:rPr>
              <a:t>available</a:t>
            </a:r>
            <a:r>
              <a:rPr lang="fr-FR" sz="1200" dirty="0" smtClean="0">
                <a:latin typeface="Verdana" pitchFamily="34" charset="0"/>
              </a:rPr>
              <a:t> for a VO » . </a:t>
            </a:r>
          </a:p>
          <a:p>
            <a:pPr>
              <a:lnSpc>
                <a:spcPct val="150000"/>
              </a:lnSpc>
            </a:pPr>
            <a:r>
              <a:rPr lang="fr-FR" sz="1200" dirty="0" err="1" smtClean="0">
                <a:latin typeface="Verdana" pitchFamily="34" charset="0"/>
              </a:rPr>
              <a:t>Work</a:t>
            </a:r>
            <a:r>
              <a:rPr lang="fr-FR" sz="1200" dirty="0" smtClean="0">
                <a:latin typeface="Verdana" pitchFamily="34" charset="0"/>
              </a:rPr>
              <a:t> to </a:t>
            </a:r>
            <a:r>
              <a:rPr lang="fr-FR" sz="1200" dirty="0" err="1" smtClean="0">
                <a:latin typeface="Verdana" pitchFamily="34" charset="0"/>
              </a:rPr>
              <a:t>be</a:t>
            </a:r>
            <a:r>
              <a:rPr lang="fr-FR" sz="1200" dirty="0" smtClean="0">
                <a:latin typeface="Verdana" pitchFamily="34" charset="0"/>
              </a:rPr>
              <a:t> </a:t>
            </a:r>
            <a:r>
              <a:rPr lang="fr-FR" sz="1200" dirty="0" err="1" smtClean="0">
                <a:latin typeface="Verdana" pitchFamily="34" charset="0"/>
              </a:rPr>
              <a:t>evaluated</a:t>
            </a:r>
            <a:r>
              <a:rPr lang="fr-FR" sz="1200" dirty="0" smtClean="0">
                <a:latin typeface="Verdana" pitchFamily="34" charset="0"/>
              </a:rPr>
              <a:t> . </a:t>
            </a:r>
            <a:r>
              <a:rPr lang="fr-FR" sz="1200" dirty="0" err="1" smtClean="0">
                <a:latin typeface="Verdana" pitchFamily="34" charset="0"/>
              </a:rPr>
              <a:t>Could</a:t>
            </a:r>
            <a:r>
              <a:rPr lang="fr-FR" sz="1200" dirty="0" smtClean="0">
                <a:latin typeface="Verdana" pitchFamily="34" charset="0"/>
              </a:rPr>
              <a:t> </a:t>
            </a:r>
            <a:r>
              <a:rPr lang="fr-FR" sz="1200" dirty="0" err="1" smtClean="0">
                <a:latin typeface="Verdana" pitchFamily="34" charset="0"/>
              </a:rPr>
              <a:t>be</a:t>
            </a:r>
            <a:r>
              <a:rPr lang="fr-FR" sz="1200" dirty="0" smtClean="0">
                <a:latin typeface="Verdana" pitchFamily="34" charset="0"/>
              </a:rPr>
              <a:t> </a:t>
            </a:r>
            <a:r>
              <a:rPr lang="fr-FR" sz="1200" dirty="0" err="1" smtClean="0">
                <a:latin typeface="Verdana" pitchFamily="34" charset="0"/>
              </a:rPr>
              <a:t>integrated</a:t>
            </a:r>
            <a:r>
              <a:rPr lang="fr-FR" sz="1200" dirty="0" smtClean="0">
                <a:latin typeface="Verdana" pitchFamily="34" charset="0"/>
              </a:rPr>
              <a:t> </a:t>
            </a:r>
            <a:r>
              <a:rPr lang="fr-FR" sz="1200" dirty="0" err="1" smtClean="0">
                <a:latin typeface="Verdana" pitchFamily="34" charset="0"/>
              </a:rPr>
              <a:t>into</a:t>
            </a:r>
            <a:r>
              <a:rPr lang="fr-FR" sz="1200" dirty="0" smtClean="0">
                <a:latin typeface="Verdana" pitchFamily="34" charset="0"/>
              </a:rPr>
              <a:t> the VO </a:t>
            </a:r>
            <a:r>
              <a:rPr lang="fr-FR" sz="1200" dirty="0" err="1" smtClean="0">
                <a:latin typeface="Verdana" pitchFamily="34" charset="0"/>
              </a:rPr>
              <a:t>oriented</a:t>
            </a:r>
            <a:r>
              <a:rPr lang="fr-FR" sz="1200" dirty="0" smtClean="0">
                <a:latin typeface="Verdana" pitchFamily="34" charset="0"/>
              </a:rPr>
              <a:t> </a:t>
            </a:r>
            <a:r>
              <a:rPr lang="fr-FR" sz="1200" dirty="0" err="1" smtClean="0">
                <a:latin typeface="Verdana" pitchFamily="34" charset="0"/>
              </a:rPr>
              <a:t>dashboard</a:t>
            </a:r>
            <a:endParaRPr lang="fr-FR" sz="1200" dirty="0" smtClean="0">
              <a:latin typeface="Verdana" pitchFamily="34" charset="0"/>
            </a:endParaRPr>
          </a:p>
          <a:p>
            <a:pPr>
              <a:lnSpc>
                <a:spcPct val="150000"/>
              </a:lnSpc>
              <a:buFont typeface="Arial" pitchFamily="34" charset="0"/>
              <a:buChar char="•"/>
            </a:pPr>
            <a:r>
              <a:rPr lang="fr-FR" sz="1200" dirty="0" smtClean="0">
                <a:latin typeface="Verdana" pitchFamily="34" charset="0"/>
              </a:rPr>
              <a:t> VO </a:t>
            </a:r>
            <a:r>
              <a:rPr lang="fr-FR" sz="1200" dirty="0" err="1" smtClean="0">
                <a:latin typeface="Verdana" pitchFamily="34" charset="0"/>
              </a:rPr>
              <a:t>Oriented</a:t>
            </a:r>
            <a:r>
              <a:rPr lang="fr-FR" sz="1200" dirty="0" smtClean="0">
                <a:latin typeface="Verdana" pitchFamily="34" charset="0"/>
              </a:rPr>
              <a:t> Dashboard – </a:t>
            </a:r>
            <a:r>
              <a:rPr lang="fr-FR" sz="1200" dirty="0" err="1" smtClean="0">
                <a:latin typeface="Verdana" pitchFamily="34" charset="0"/>
              </a:rPr>
              <a:t>Detailled</a:t>
            </a:r>
            <a:r>
              <a:rPr lang="fr-FR" sz="1200" dirty="0" smtClean="0">
                <a:latin typeface="Verdana" pitchFamily="34" charset="0"/>
              </a:rPr>
              <a:t> in the </a:t>
            </a:r>
            <a:r>
              <a:rPr lang="fr-FR" sz="1200" dirty="0" err="1" smtClean="0">
                <a:latin typeface="Verdana" pitchFamily="34" charset="0"/>
              </a:rPr>
              <a:t>next</a:t>
            </a:r>
            <a:r>
              <a:rPr lang="fr-FR" sz="1200" dirty="0" smtClean="0">
                <a:latin typeface="Verdana" pitchFamily="34" charset="0"/>
              </a:rPr>
              <a:t> </a:t>
            </a:r>
            <a:r>
              <a:rPr lang="fr-FR" sz="1200" dirty="0" err="1" smtClean="0">
                <a:latin typeface="Verdana" pitchFamily="34" charset="0"/>
              </a:rPr>
              <a:t>slides</a:t>
            </a:r>
            <a:endParaRPr lang="fr-FR" sz="1200" dirty="0" smtClean="0">
              <a:latin typeface="Verdana" pitchFamily="34" charset="0"/>
            </a:endParaRPr>
          </a:p>
          <a:p>
            <a:pPr>
              <a:lnSpc>
                <a:spcPct val="150000"/>
              </a:lnSpc>
            </a:pPr>
            <a:endParaRPr lang="fr-FR" sz="1200" dirty="0" smtClean="0">
              <a:latin typeface="Verdana" pitchFamily="34" charset="0"/>
            </a:endParaRPr>
          </a:p>
          <a:p>
            <a:pPr>
              <a:lnSpc>
                <a:spcPct val="150000"/>
              </a:lnSpc>
            </a:pPr>
            <a:r>
              <a:rPr lang="fr-FR" sz="1200" b="1" dirty="0" err="1" smtClean="0">
                <a:latin typeface="Verdana" pitchFamily="34" charset="0"/>
              </a:rPr>
              <a:t>Regionalization</a:t>
            </a:r>
            <a:endParaRPr sz="1200">
              <a:latin typeface="Verdana" pitchFamily="34" charset="0"/>
            </a:endParaRPr>
          </a:p>
          <a:p>
            <a:pPr>
              <a:lnSpc>
                <a:spcPct val="150000"/>
              </a:lnSpc>
              <a:buFont typeface="Arial" pitchFamily="34" charset="0"/>
              <a:buChar char="•"/>
            </a:pPr>
            <a:r>
              <a:rPr lang="fr-FR" sz="1200" dirty="0" smtClean="0">
                <a:latin typeface="Verdana" pitchFamily="34" charset="0"/>
              </a:rPr>
              <a:t> RT 2796 </a:t>
            </a:r>
            <a:r>
              <a:rPr lang="fr-FR" sz="1200" dirty="0">
                <a:latin typeface="Verdana" pitchFamily="34" charset="0"/>
              </a:rPr>
              <a:t>- </a:t>
            </a:r>
            <a:r>
              <a:rPr lang="fr-FR" sz="1200" dirty="0" err="1">
                <a:latin typeface="Verdana" pitchFamily="34" charset="0"/>
              </a:rPr>
              <a:t>Regional</a:t>
            </a:r>
            <a:r>
              <a:rPr lang="fr-FR" sz="1200" dirty="0">
                <a:latin typeface="Verdana" pitchFamily="34" charset="0"/>
              </a:rPr>
              <a:t> </a:t>
            </a:r>
            <a:r>
              <a:rPr lang="fr-FR" sz="1200" dirty="0" err="1">
                <a:latin typeface="Verdana" pitchFamily="34" charset="0"/>
              </a:rPr>
              <a:t>Ops</a:t>
            </a:r>
            <a:r>
              <a:rPr lang="fr-FR" sz="1200" dirty="0">
                <a:latin typeface="Verdana" pitchFamily="34" charset="0"/>
              </a:rPr>
              <a:t> Portal: Manage </a:t>
            </a:r>
            <a:r>
              <a:rPr lang="fr-FR" sz="1200" dirty="0" err="1">
                <a:latin typeface="Verdana" pitchFamily="34" charset="0"/>
              </a:rPr>
              <a:t>alarms</a:t>
            </a:r>
            <a:r>
              <a:rPr lang="fr-FR" sz="1200" dirty="0">
                <a:latin typeface="Verdana" pitchFamily="34" charset="0"/>
              </a:rPr>
              <a:t> for non EGI sites in the </a:t>
            </a:r>
            <a:r>
              <a:rPr lang="fr-FR" sz="1200" dirty="0" err="1" smtClean="0">
                <a:latin typeface="Verdana" pitchFamily="34" charset="0"/>
              </a:rPr>
              <a:t>dashboard</a:t>
            </a:r>
            <a:endParaRPr lang="fr-FR" sz="1200" dirty="0" smtClean="0">
              <a:latin typeface="Verdana" pitchFamily="34" charset="0"/>
            </a:endParaRPr>
          </a:p>
          <a:p>
            <a:r>
              <a:rPr lang="fr-FR" sz="1200" dirty="0" smtClean="0">
                <a:latin typeface="Verdana" pitchFamily="34" charset="0"/>
              </a:rPr>
              <a:t>=&gt; </a:t>
            </a:r>
            <a:r>
              <a:rPr lang="fr-FR" sz="1200" dirty="0" err="1" smtClean="0">
                <a:latin typeface="Verdana" pitchFamily="34" charset="0"/>
              </a:rPr>
              <a:t>depending</a:t>
            </a:r>
            <a:r>
              <a:rPr lang="fr-FR" sz="1200" dirty="0" smtClean="0">
                <a:latin typeface="Verdana" pitchFamily="34" charset="0"/>
              </a:rPr>
              <a:t> </a:t>
            </a:r>
            <a:r>
              <a:rPr lang="fr-FR" sz="1200" dirty="0" err="1" smtClean="0">
                <a:latin typeface="Verdana" pitchFamily="34" charset="0"/>
              </a:rPr>
              <a:t>from</a:t>
            </a:r>
            <a:r>
              <a:rPr lang="fr-FR" sz="1200" dirty="0" smtClean="0">
                <a:latin typeface="Verdana" pitchFamily="34" charset="0"/>
              </a:rPr>
              <a:t> GOC DB and SAM</a:t>
            </a:r>
            <a:endParaRPr sz="1200">
              <a:latin typeface="Verdana" pitchFamily="34" charset="0"/>
            </a:endParaRPr>
          </a:p>
          <a:p>
            <a:pPr>
              <a:lnSpc>
                <a:spcPct val="150000"/>
              </a:lnSpc>
              <a:buFont typeface="Arial" pitchFamily="34" charset="0"/>
              <a:buChar char="•"/>
            </a:pPr>
            <a:r>
              <a:rPr lang="fr-FR" sz="1200" dirty="0" smtClean="0">
                <a:latin typeface="Verdana" pitchFamily="34" charset="0"/>
              </a:rPr>
              <a:t> RT 2797 </a:t>
            </a:r>
            <a:r>
              <a:rPr lang="fr-FR" sz="1200" dirty="0">
                <a:latin typeface="Verdana" pitchFamily="34" charset="0"/>
              </a:rPr>
              <a:t>- </a:t>
            </a:r>
            <a:r>
              <a:rPr lang="fr-FR" sz="1200" dirty="0" err="1">
                <a:latin typeface="Verdana" pitchFamily="34" charset="0"/>
              </a:rPr>
              <a:t>Regional</a:t>
            </a:r>
            <a:r>
              <a:rPr lang="fr-FR" sz="1200" dirty="0">
                <a:latin typeface="Verdana" pitchFamily="34" charset="0"/>
              </a:rPr>
              <a:t> </a:t>
            </a:r>
            <a:r>
              <a:rPr lang="fr-FR" sz="1200" dirty="0" err="1">
                <a:latin typeface="Verdana" pitchFamily="34" charset="0"/>
              </a:rPr>
              <a:t>Ops</a:t>
            </a:r>
            <a:r>
              <a:rPr lang="fr-FR" sz="1200" dirty="0">
                <a:latin typeface="Verdana" pitchFamily="34" charset="0"/>
              </a:rPr>
              <a:t> Portal: Use </a:t>
            </a:r>
            <a:r>
              <a:rPr lang="fr-FR" sz="1200" dirty="0" err="1">
                <a:latin typeface="Verdana" pitchFamily="34" charset="0"/>
              </a:rPr>
              <a:t>regional</a:t>
            </a:r>
            <a:r>
              <a:rPr lang="fr-FR" sz="1200" dirty="0">
                <a:latin typeface="Verdana" pitchFamily="34" charset="0"/>
              </a:rPr>
              <a:t> helpdesk </a:t>
            </a:r>
            <a:r>
              <a:rPr lang="fr-FR" sz="1200" dirty="0" err="1" smtClean="0">
                <a:latin typeface="Verdana" pitchFamily="34" charset="0"/>
              </a:rPr>
              <a:t>directly</a:t>
            </a:r>
            <a:endParaRPr lang="fr-FR" sz="1200" dirty="0" smtClean="0">
              <a:latin typeface="Verdana" pitchFamily="34" charset="0"/>
            </a:endParaRPr>
          </a:p>
          <a:p>
            <a:pPr>
              <a:buFont typeface="Symbol" pitchFamily="18" charset="2"/>
              <a:buChar char="Þ"/>
            </a:pPr>
            <a:r>
              <a:rPr lang="fr-FR" sz="1200" dirty="0" smtClean="0">
                <a:latin typeface="Verdana" pitchFamily="34" charset="0"/>
              </a:rPr>
              <a:t> </a:t>
            </a:r>
            <a:r>
              <a:rPr lang="fr-FR" sz="1200" dirty="0" err="1" smtClean="0">
                <a:latin typeface="Verdana" pitchFamily="34" charset="0"/>
              </a:rPr>
              <a:t>will</a:t>
            </a:r>
            <a:r>
              <a:rPr lang="fr-FR" sz="1200" dirty="0" smtClean="0">
                <a:latin typeface="Verdana" pitchFamily="34" charset="0"/>
              </a:rPr>
              <a:t> </a:t>
            </a:r>
            <a:r>
              <a:rPr lang="fr-FR" sz="1200" dirty="0" err="1">
                <a:latin typeface="Verdana" pitchFamily="34" charset="0"/>
              </a:rPr>
              <a:t>be</a:t>
            </a:r>
            <a:r>
              <a:rPr lang="fr-FR" sz="1200" dirty="0">
                <a:latin typeface="Verdana" pitchFamily="34" charset="0"/>
              </a:rPr>
              <a:t> </a:t>
            </a:r>
            <a:r>
              <a:rPr lang="fr-FR" sz="1200" dirty="0" err="1" smtClean="0">
                <a:latin typeface="Verdana" pitchFamily="34" charset="0"/>
              </a:rPr>
              <a:t>initiated</a:t>
            </a:r>
            <a:r>
              <a:rPr lang="fr-FR" sz="1200" dirty="0" smtClean="0">
                <a:latin typeface="Verdana" pitchFamily="34" charset="0"/>
              </a:rPr>
              <a:t> in </a:t>
            </a:r>
            <a:r>
              <a:rPr lang="fr-FR" sz="1200" dirty="0">
                <a:latin typeface="Verdana" pitchFamily="34" charset="0"/>
              </a:rPr>
              <a:t>the last </a:t>
            </a:r>
            <a:r>
              <a:rPr lang="fr-FR" sz="1200" dirty="0" err="1">
                <a:latin typeface="Verdana" pitchFamily="34" charset="0"/>
              </a:rPr>
              <a:t>development</a:t>
            </a:r>
            <a:r>
              <a:rPr lang="fr-FR" sz="1200" dirty="0">
                <a:latin typeface="Verdana" pitchFamily="34" charset="0"/>
              </a:rPr>
              <a:t> phase of the CSI </a:t>
            </a:r>
            <a:r>
              <a:rPr lang="fr-FR" sz="1200" dirty="0" err="1" smtClean="0">
                <a:latin typeface="Verdana" pitchFamily="34" charset="0"/>
              </a:rPr>
              <a:t>dashboard</a:t>
            </a:r>
            <a:r>
              <a:rPr lang="fr-FR" sz="1200" dirty="0" smtClean="0">
                <a:latin typeface="Verdana" pitchFamily="34" charset="0"/>
              </a:rPr>
              <a:t> </a:t>
            </a:r>
            <a:r>
              <a:rPr lang="fr-FR" sz="1200" dirty="0" err="1" smtClean="0">
                <a:latin typeface="Verdana" pitchFamily="34" charset="0"/>
              </a:rPr>
              <a:t>with</a:t>
            </a:r>
            <a:r>
              <a:rPr lang="fr-FR" sz="1200" dirty="0" smtClean="0">
                <a:latin typeface="Verdana" pitchFamily="34" charset="0"/>
              </a:rPr>
              <a:t> a </a:t>
            </a:r>
            <a:r>
              <a:rPr lang="fr-FR" sz="1200" dirty="0" err="1" smtClean="0">
                <a:latin typeface="Verdana" pitchFamily="34" charset="0"/>
              </a:rPr>
              <a:t>generic</a:t>
            </a:r>
            <a:r>
              <a:rPr lang="fr-FR" sz="1200" dirty="0" smtClean="0">
                <a:latin typeface="Verdana" pitchFamily="34" charset="0"/>
              </a:rPr>
              <a:t> </a:t>
            </a:r>
            <a:r>
              <a:rPr lang="fr-FR" sz="1200" dirty="0" err="1" smtClean="0">
                <a:latin typeface="Verdana" pitchFamily="34" charset="0"/>
              </a:rPr>
              <a:t>access</a:t>
            </a:r>
            <a:r>
              <a:rPr lang="fr-FR" sz="1200" dirty="0" smtClean="0">
                <a:latin typeface="Verdana" pitchFamily="34" charset="0"/>
              </a:rPr>
              <a:t> to RT.</a:t>
            </a:r>
          </a:p>
          <a:p>
            <a:endParaRPr sz="1200">
              <a:latin typeface="Verdana" pitchFamily="34" charset="0"/>
            </a:endParaRPr>
          </a:p>
          <a:p>
            <a:endParaRPr sz="1200">
              <a:latin typeface="Verdana" pitchFamily="34" charset="0"/>
            </a:endParaRPr>
          </a:p>
          <a:p>
            <a:endParaRPr sz="1200">
              <a:latin typeface="Verdana" pitchFamily="34" charset="0"/>
            </a:endParaRPr>
          </a:p>
          <a:p>
            <a:endParaRPr sz="1200">
              <a:latin typeface="Verdana" pitchFamily="34" charset="0"/>
            </a:endParaRPr>
          </a:p>
        </p:txBody>
      </p:sp>
      <p:sp>
        <p:nvSpPr>
          <p:cNvPr id="45" name="TextShape 3"/>
          <p:cNvSpPr txBox="1"/>
          <p:nvPr/>
        </p:nvSpPr>
        <p:spPr>
          <a:xfrm>
            <a:off x="3960000" y="180000"/>
            <a:ext cx="4698000" cy="596880"/>
          </a:xfrm>
          <a:prstGeom prst="rect">
            <a:avLst/>
          </a:prstGeom>
        </p:spPr>
        <p:txBody>
          <a:bodyPr wrap="none" lIns="90000" tIns="45000" rIns="90000" bIns="45000"/>
          <a:lstStyle/>
          <a:p>
            <a:pPr algn="r">
              <a:lnSpc>
                <a:spcPct val="102000"/>
              </a:lnSpc>
            </a:pPr>
            <a:r>
              <a:rPr lang="fr-FR" sz="3200" dirty="0" err="1" smtClean="0">
                <a:solidFill>
                  <a:srgbClr val="FFFFFF"/>
                </a:solidFill>
                <a:latin typeface="Arial"/>
              </a:rPr>
              <a:t>Requirements</a:t>
            </a:r>
            <a:r>
              <a:rPr lang="fr-FR" sz="3200" dirty="0" smtClean="0">
                <a:solidFill>
                  <a:srgbClr val="FFFFFF"/>
                </a:solidFill>
                <a:latin typeface="Arial"/>
              </a:rPr>
              <a:t> List</a:t>
            </a:r>
            <a:endParaRPr/>
          </a:p>
        </p:txBody>
      </p:sp>
      <p:sp>
        <p:nvSpPr>
          <p:cNvPr id="4" name="Espace réservé du numéro de diapositive 3"/>
          <p:cNvSpPr>
            <a:spLocks noGrp="1"/>
          </p:cNvSpPr>
          <p:nvPr>
            <p:ph type="sldNum" sz="quarter" idx="11"/>
          </p:nvPr>
        </p:nvSpPr>
        <p:spPr/>
        <p:txBody>
          <a:bodyPr/>
          <a:lstStyle/>
          <a:p>
            <a:fld id="{685D1FCC-C3FC-4B04-B21C-A76C0A818E1F}" type="slidenum">
              <a:rPr lang="en-US" smtClean="0"/>
              <a:pPr/>
              <a:t>6</a:t>
            </a:fld>
            <a:endParaRPr lang="en-US"/>
          </a:p>
        </p:txBody>
      </p:sp>
      <p:sp>
        <p:nvSpPr>
          <p:cNvPr id="5" name="Espace réservé du pied de page 4"/>
          <p:cNvSpPr>
            <a:spLocks noGrp="1"/>
          </p:cNvSpPr>
          <p:nvPr>
            <p:ph type="ftr" sz="quarter" idx="12"/>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214422"/>
            <a:ext cx="8929782" cy="5032147"/>
          </a:xfrm>
          <a:prstGeom prst="rect">
            <a:avLst/>
          </a:prstGeom>
        </p:spPr>
        <p:txBody>
          <a:bodyPr wrap="square">
            <a:spAutoFit/>
          </a:bodyPr>
          <a:lstStyle/>
          <a:p>
            <a:pPr>
              <a:lnSpc>
                <a:spcPct val="150000"/>
              </a:lnSpc>
            </a:pPr>
            <a:r>
              <a:rPr lang="en-GB" sz="1600" b="1" dirty="0" smtClean="0">
                <a:latin typeface="Verdana" pitchFamily="34" charset="0"/>
              </a:rPr>
              <a:t>Need </a:t>
            </a:r>
          </a:p>
          <a:p>
            <a:pPr>
              <a:lnSpc>
                <a:spcPct val="150000"/>
              </a:lnSpc>
            </a:pPr>
            <a:r>
              <a:rPr lang="en-GB" sz="1400" dirty="0" smtClean="0">
                <a:latin typeface="Verdana" pitchFamily="34" charset="0"/>
              </a:rPr>
              <a:t>Several communities representatives (GISELA, BIOMED, We-NMR) have requested the possibility for the project to provide a tool allowing a quick and easy identification of resources failing automatic VO SAM tests. VO experts could then access to this tool to validate results and alert infrastructure providers about how to mitigate the issues. The benefit of the such tool is straightforward since it optimizes the work of VO experts allowing them to pro-actively supervise the infrastructure, easily identify problems and push for their resolution before those issues are experienced by the end users. </a:t>
            </a:r>
          </a:p>
          <a:p>
            <a:pPr>
              <a:lnSpc>
                <a:spcPct val="150000"/>
              </a:lnSpc>
            </a:pPr>
            <a:endParaRPr lang="en-GB" sz="1400" dirty="0" smtClean="0">
              <a:latin typeface="Verdana" pitchFamily="34" charset="0"/>
            </a:endParaRPr>
          </a:p>
          <a:p>
            <a:pPr>
              <a:lnSpc>
                <a:spcPct val="150000"/>
              </a:lnSpc>
            </a:pPr>
            <a:r>
              <a:rPr lang="en-GB" sz="1600" b="1" dirty="0" smtClean="0">
                <a:latin typeface="Verdana" pitchFamily="34" charset="0"/>
              </a:rPr>
              <a:t>Tickets RT / Status</a:t>
            </a:r>
          </a:p>
          <a:p>
            <a:pPr>
              <a:lnSpc>
                <a:spcPct val="150000"/>
              </a:lnSpc>
            </a:pPr>
            <a:endParaRPr lang="en-GB" sz="1400" dirty="0" smtClean="0">
              <a:latin typeface="Verdana" pitchFamily="34" charset="0"/>
            </a:endParaRPr>
          </a:p>
          <a:p>
            <a:pPr>
              <a:lnSpc>
                <a:spcPct val="150000"/>
              </a:lnSpc>
              <a:buFont typeface="Arial" pitchFamily="34" charset="0"/>
              <a:buChar char="•"/>
            </a:pPr>
            <a:r>
              <a:rPr lang="fr-FR" sz="1400" dirty="0" smtClean="0">
                <a:latin typeface="Verdana" pitchFamily="34" charset="0"/>
              </a:rPr>
              <a:t> RT Ticket 1135 - Dashboard VO </a:t>
            </a:r>
            <a:r>
              <a:rPr lang="fr-FR" sz="1400" dirty="0" err="1" smtClean="0">
                <a:latin typeface="Verdana" pitchFamily="34" charset="0"/>
              </a:rPr>
              <a:t>View</a:t>
            </a:r>
            <a:r>
              <a:rPr lang="fr-FR" sz="1400" dirty="0" smtClean="0">
                <a:latin typeface="Verdana" pitchFamily="34" charset="0"/>
              </a:rPr>
              <a:t> </a:t>
            </a:r>
            <a:r>
              <a:rPr lang="fr-FR" sz="1400" dirty="0" err="1" smtClean="0">
                <a:latin typeface="Verdana" pitchFamily="34" charset="0"/>
              </a:rPr>
              <a:t>Request</a:t>
            </a:r>
            <a:r>
              <a:rPr lang="fr-FR" sz="1400" dirty="0" smtClean="0">
                <a:latin typeface="Verdana" pitchFamily="34" charset="0"/>
              </a:rPr>
              <a:t> </a:t>
            </a:r>
          </a:p>
          <a:p>
            <a:pPr>
              <a:lnSpc>
                <a:spcPct val="150000"/>
              </a:lnSpc>
              <a:buFont typeface="Arial" pitchFamily="34" charset="0"/>
              <a:buChar char="•"/>
            </a:pPr>
            <a:r>
              <a:rPr lang="fr-FR" sz="1400" dirty="0" smtClean="0">
                <a:latin typeface="Verdana" pitchFamily="34" charset="0"/>
              </a:rPr>
              <a:t> RT Ticket 1800 - </a:t>
            </a:r>
            <a:r>
              <a:rPr lang="fr-FR" sz="1400" dirty="0" err="1" smtClean="0">
                <a:latin typeface="Verdana" pitchFamily="34" charset="0"/>
              </a:rPr>
              <a:t>Proposal</a:t>
            </a:r>
            <a:r>
              <a:rPr lang="fr-FR" sz="1400" dirty="0" smtClean="0">
                <a:latin typeface="Verdana" pitchFamily="34" charset="0"/>
              </a:rPr>
              <a:t> for a VO </a:t>
            </a:r>
            <a:r>
              <a:rPr lang="fr-FR" sz="1400" dirty="0" err="1" smtClean="0">
                <a:latin typeface="Verdana" pitchFamily="34" charset="0"/>
              </a:rPr>
              <a:t>Operational</a:t>
            </a:r>
            <a:r>
              <a:rPr lang="fr-FR" sz="1400" dirty="0" smtClean="0">
                <a:latin typeface="Verdana" pitchFamily="34" charset="0"/>
              </a:rPr>
              <a:t> Dashboard</a:t>
            </a:r>
          </a:p>
          <a:p>
            <a:pPr>
              <a:lnSpc>
                <a:spcPct val="150000"/>
              </a:lnSpc>
              <a:buFont typeface="Arial" pitchFamily="34" charset="0"/>
              <a:buChar char="•"/>
            </a:pPr>
            <a:r>
              <a:rPr lang="fr-FR" sz="1400" dirty="0" smtClean="0">
                <a:latin typeface="Verdana" pitchFamily="34" charset="0"/>
              </a:rPr>
              <a:t> </a:t>
            </a:r>
            <a:r>
              <a:rPr lang="fr-FR" sz="1400" dirty="0" err="1" smtClean="0">
                <a:latin typeface="Verdana" pitchFamily="34" charset="0"/>
              </a:rPr>
              <a:t>Demand</a:t>
            </a:r>
            <a:r>
              <a:rPr lang="fr-FR" sz="1400" dirty="0" smtClean="0">
                <a:latin typeface="Verdana" pitchFamily="34" charset="0"/>
              </a:rPr>
              <a:t> </a:t>
            </a:r>
            <a:r>
              <a:rPr lang="fr-FR" sz="1400" dirty="0" err="1" smtClean="0">
                <a:latin typeface="Verdana" pitchFamily="34" charset="0"/>
              </a:rPr>
              <a:t>approved</a:t>
            </a:r>
            <a:r>
              <a:rPr lang="fr-FR" sz="1400" dirty="0" smtClean="0">
                <a:latin typeface="Verdana" pitchFamily="34" charset="0"/>
              </a:rPr>
              <a:t> by UCST (S. </a:t>
            </a:r>
            <a:r>
              <a:rPr lang="fr-FR" sz="1400" dirty="0" err="1" smtClean="0">
                <a:latin typeface="Verdana" pitchFamily="34" charset="0"/>
              </a:rPr>
              <a:t>Brewer</a:t>
            </a:r>
            <a:r>
              <a:rPr lang="fr-FR" sz="1400" dirty="0" smtClean="0">
                <a:latin typeface="Verdana" pitchFamily="34" charset="0"/>
              </a:rPr>
              <a:t>)</a:t>
            </a:r>
          </a:p>
          <a:p>
            <a:pPr>
              <a:lnSpc>
                <a:spcPct val="150000"/>
              </a:lnSpc>
              <a:buFont typeface="Arial" pitchFamily="34" charset="0"/>
              <a:buChar char="•"/>
            </a:pPr>
            <a:r>
              <a:rPr lang="fr-FR" sz="1400" dirty="0" smtClean="0">
                <a:latin typeface="Verdana" pitchFamily="34" charset="0"/>
              </a:rPr>
              <a:t> Complete documentation </a:t>
            </a:r>
            <a:r>
              <a:rPr lang="fr-FR" sz="1400" dirty="0" err="1" smtClean="0">
                <a:latin typeface="Verdana" pitchFamily="34" charset="0"/>
              </a:rPr>
              <a:t>written</a:t>
            </a:r>
            <a:r>
              <a:rPr lang="fr-FR" sz="1400" dirty="0" smtClean="0">
                <a:latin typeface="Verdana" pitchFamily="34" charset="0"/>
              </a:rPr>
              <a:t> </a:t>
            </a:r>
            <a:r>
              <a:rPr lang="fr-FR" sz="1400" dirty="0" err="1" smtClean="0">
                <a:latin typeface="Verdana" pitchFamily="34" charset="0"/>
              </a:rPr>
              <a:t>with</a:t>
            </a:r>
            <a:r>
              <a:rPr lang="fr-FR" sz="1400" dirty="0" smtClean="0">
                <a:latin typeface="Verdana" pitchFamily="34" charset="0"/>
              </a:rPr>
              <a:t> </a:t>
            </a:r>
            <a:r>
              <a:rPr lang="fr-FR" sz="1400" dirty="0" err="1" smtClean="0">
                <a:latin typeface="Verdana" pitchFamily="34" charset="0"/>
              </a:rPr>
              <a:t>Gonçalo</a:t>
            </a:r>
            <a:r>
              <a:rPr lang="fr-FR" sz="1400" dirty="0" smtClean="0">
                <a:latin typeface="Verdana" pitchFamily="34" charset="0"/>
              </a:rPr>
              <a:t> Borges.</a:t>
            </a:r>
          </a:p>
        </p:txBody>
      </p:sp>
      <p:sp>
        <p:nvSpPr>
          <p:cNvPr id="3" name="TextShape 3"/>
          <p:cNvSpPr txBox="1"/>
          <p:nvPr/>
        </p:nvSpPr>
        <p:spPr>
          <a:xfrm>
            <a:off x="3929058" y="0"/>
            <a:ext cx="4698000" cy="596880"/>
          </a:xfrm>
          <a:prstGeom prst="rect">
            <a:avLst/>
          </a:prstGeom>
        </p:spPr>
        <p:txBody>
          <a:bodyPr wrap="none" lIns="90000" tIns="45000" rIns="90000" bIns="45000"/>
          <a:lstStyle/>
          <a:p>
            <a:pPr algn="r">
              <a:lnSpc>
                <a:spcPct val="102000"/>
              </a:lnSpc>
            </a:pPr>
            <a:r>
              <a:rPr lang="fr-FR" sz="3200" dirty="0" smtClean="0">
                <a:solidFill>
                  <a:srgbClr val="FFFFFF"/>
                </a:solidFill>
                <a:latin typeface="Arial"/>
              </a:rPr>
              <a:t>VO </a:t>
            </a:r>
            <a:r>
              <a:rPr lang="fr-FR" sz="3200" dirty="0" err="1" smtClean="0">
                <a:solidFill>
                  <a:srgbClr val="FFFFFF"/>
                </a:solidFill>
                <a:latin typeface="Arial"/>
              </a:rPr>
              <a:t>oriented</a:t>
            </a:r>
            <a:r>
              <a:rPr lang="fr-FR" sz="3200" dirty="0" smtClean="0">
                <a:solidFill>
                  <a:srgbClr val="FFFFFF"/>
                </a:solidFill>
                <a:latin typeface="Arial"/>
              </a:rPr>
              <a:t> Dashboard</a:t>
            </a:r>
          </a:p>
          <a:p>
            <a:pPr algn="r">
              <a:lnSpc>
                <a:spcPct val="102000"/>
              </a:lnSpc>
            </a:pPr>
            <a:r>
              <a:rPr lang="fr-FR" sz="3200" dirty="0" smtClean="0">
                <a:solidFill>
                  <a:srgbClr val="FFFFFF"/>
                </a:solidFill>
                <a:latin typeface="Arial"/>
              </a:rPr>
              <a:t>Initial </a:t>
            </a:r>
            <a:r>
              <a:rPr lang="fr-FR" sz="3200" dirty="0" err="1" smtClean="0">
                <a:solidFill>
                  <a:srgbClr val="FFFFFF"/>
                </a:solidFill>
                <a:latin typeface="Arial"/>
              </a:rPr>
              <a:t>requirements</a:t>
            </a:r>
            <a:endParaRPr/>
          </a:p>
        </p:txBody>
      </p:sp>
      <p:sp>
        <p:nvSpPr>
          <p:cNvPr id="4" name="Espace réservé du numéro de diapositive 3"/>
          <p:cNvSpPr>
            <a:spLocks noGrp="1"/>
          </p:cNvSpPr>
          <p:nvPr>
            <p:ph type="sldNum" sz="quarter" idx="11"/>
          </p:nvPr>
        </p:nvSpPr>
        <p:spPr/>
        <p:txBody>
          <a:bodyPr/>
          <a:lstStyle/>
          <a:p>
            <a:fld id="{685D1FCC-C3FC-4B04-B21C-A76C0A818E1F}" type="slidenum">
              <a:rPr lang="en-US" smtClean="0"/>
              <a:pPr/>
              <a:t>7</a:t>
            </a:fld>
            <a:endParaRPr lang="en-US"/>
          </a:p>
        </p:txBody>
      </p:sp>
      <p:sp>
        <p:nvSpPr>
          <p:cNvPr id="5" name="Espace réservé du pied de page 4"/>
          <p:cNvSpPr>
            <a:spLocks noGrp="1"/>
          </p:cNvSpPr>
          <p:nvPr>
            <p:ph type="ftr" sz="quarter" idx="12"/>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1142984"/>
            <a:ext cx="8501122" cy="5155257"/>
          </a:xfrm>
          <a:prstGeom prst="rect">
            <a:avLst/>
          </a:prstGeom>
        </p:spPr>
        <p:txBody>
          <a:bodyPr wrap="square">
            <a:spAutoFit/>
          </a:bodyPr>
          <a:lstStyle/>
          <a:p>
            <a:pPr>
              <a:lnSpc>
                <a:spcPct val="150000"/>
              </a:lnSpc>
            </a:pPr>
            <a:r>
              <a:rPr lang="en-US" sz="1400" dirty="0" smtClean="0">
                <a:latin typeface="Verdana" pitchFamily="34" charset="0"/>
              </a:rPr>
              <a:t>• Collecting results from </a:t>
            </a:r>
            <a:r>
              <a:rPr lang="en-US" sz="1400" dirty="0" err="1" smtClean="0">
                <a:latin typeface="Verdana" pitchFamily="34" charset="0"/>
              </a:rPr>
              <a:t>Nagios</a:t>
            </a:r>
            <a:endParaRPr lang="en-US" sz="1400" dirty="0" smtClean="0">
              <a:latin typeface="Verdana" pitchFamily="34" charset="0"/>
            </a:endParaRPr>
          </a:p>
          <a:p>
            <a:pPr>
              <a:lnSpc>
                <a:spcPct val="150000"/>
              </a:lnSpc>
            </a:pPr>
            <a:r>
              <a:rPr lang="en-US" sz="1400" dirty="0" smtClean="0">
                <a:latin typeface="Verdana" pitchFamily="34" charset="0"/>
              </a:rPr>
              <a:t>• The basic “unit” of the report will be a site, the Dashboard will be able to “construct” a VO view out of the relevant sites.</a:t>
            </a:r>
          </a:p>
          <a:p>
            <a:pPr>
              <a:lnSpc>
                <a:spcPct val="150000"/>
              </a:lnSpc>
            </a:pPr>
            <a:r>
              <a:rPr lang="en-US" sz="1400" dirty="0" smtClean="0">
                <a:latin typeface="Verdana" pitchFamily="34" charset="0"/>
              </a:rPr>
              <a:t>• Providing a view of a VO/NGI/site</a:t>
            </a:r>
          </a:p>
          <a:p>
            <a:pPr>
              <a:lnSpc>
                <a:spcPct val="150000"/>
              </a:lnSpc>
            </a:pPr>
            <a:r>
              <a:rPr lang="en-US" sz="1400" dirty="0" smtClean="0">
                <a:latin typeface="Verdana" pitchFamily="34" charset="0"/>
              </a:rPr>
              <a:t>• Proper access control must be applied : VO shifters either declared in the VO ID cards either based on a VOMS role</a:t>
            </a:r>
          </a:p>
          <a:p>
            <a:pPr>
              <a:lnSpc>
                <a:spcPct val="150000"/>
              </a:lnSpc>
            </a:pPr>
            <a:r>
              <a:rPr lang="en-US" sz="1400" dirty="0" smtClean="0">
                <a:latin typeface="Verdana" pitchFamily="34" charset="0"/>
              </a:rPr>
              <a:t>• Dispatching alerts when needed</a:t>
            </a:r>
          </a:p>
          <a:p>
            <a:pPr>
              <a:lnSpc>
                <a:spcPct val="150000"/>
              </a:lnSpc>
            </a:pPr>
            <a:r>
              <a:rPr lang="en-US" sz="1400" dirty="0" smtClean="0">
                <a:latin typeface="Verdana" pitchFamily="34" charset="0"/>
              </a:rPr>
              <a:t>• Operations functions – links to GOC DB, EGI RT , GGUS or </a:t>
            </a:r>
            <a:r>
              <a:rPr lang="en-US" sz="1400" dirty="0" err="1" smtClean="0">
                <a:latin typeface="Verdana" pitchFamily="34" charset="0"/>
              </a:rPr>
              <a:t>Gstat</a:t>
            </a:r>
            <a:endParaRPr lang="en-US" sz="1400" dirty="0" smtClean="0">
              <a:latin typeface="Verdana" pitchFamily="34" charset="0"/>
            </a:endParaRPr>
          </a:p>
          <a:p>
            <a:pPr>
              <a:lnSpc>
                <a:spcPct val="150000"/>
              </a:lnSpc>
            </a:pPr>
            <a:r>
              <a:rPr lang="en-US" sz="1400" dirty="0" smtClean="0">
                <a:latin typeface="Verdana" pitchFamily="34" charset="0"/>
              </a:rPr>
              <a:t>• Reporting functions – generation on demand and automatically on regular basis</a:t>
            </a:r>
          </a:p>
          <a:p>
            <a:pPr>
              <a:lnSpc>
                <a:spcPct val="150000"/>
              </a:lnSpc>
            </a:pPr>
            <a:r>
              <a:rPr lang="en-US" sz="1400" dirty="0" smtClean="0">
                <a:latin typeface="Verdana" pitchFamily="34" charset="0"/>
              </a:rPr>
              <a:t>• compute VO metrics based on the numbers gathered</a:t>
            </a:r>
          </a:p>
          <a:p>
            <a:pPr>
              <a:lnSpc>
                <a:spcPct val="150000"/>
              </a:lnSpc>
            </a:pPr>
            <a:r>
              <a:rPr lang="en-US" sz="1400" dirty="0" smtClean="0">
                <a:latin typeface="Verdana" pitchFamily="34" charset="0"/>
              </a:rPr>
              <a:t>• Possibility to declare a list of tests to take into account on a VO basis.</a:t>
            </a:r>
          </a:p>
          <a:p>
            <a:pPr>
              <a:lnSpc>
                <a:spcPct val="150000"/>
              </a:lnSpc>
            </a:pPr>
            <a:endParaRPr lang="en-US" sz="1400" dirty="0" smtClean="0">
              <a:latin typeface="Verdana" pitchFamily="34" charset="0"/>
            </a:endParaRPr>
          </a:p>
          <a:p>
            <a:pPr>
              <a:lnSpc>
                <a:spcPct val="150000"/>
              </a:lnSpc>
            </a:pPr>
            <a:r>
              <a:rPr lang="en-US" sz="1400" dirty="0" smtClean="0">
                <a:latin typeface="Verdana" pitchFamily="34" charset="0"/>
              </a:rPr>
              <a:t> Different additional communication channels :</a:t>
            </a:r>
          </a:p>
          <a:p>
            <a:pPr>
              <a:lnSpc>
                <a:spcPct val="150000"/>
              </a:lnSpc>
            </a:pPr>
            <a:r>
              <a:rPr lang="en-US" sz="1400" dirty="0" smtClean="0">
                <a:latin typeface="Verdana" pitchFamily="34" charset="0"/>
              </a:rPr>
              <a:t>• notepad to send a note to the site</a:t>
            </a:r>
          </a:p>
          <a:p>
            <a:pPr>
              <a:lnSpc>
                <a:spcPct val="150000"/>
              </a:lnSpc>
            </a:pPr>
            <a:r>
              <a:rPr lang="en-US" sz="1400" dirty="0" smtClean="0">
                <a:latin typeface="Verdana" pitchFamily="34" charset="0"/>
              </a:rPr>
              <a:t>• handover to communicate between shifters</a:t>
            </a:r>
          </a:p>
          <a:p>
            <a:endParaRPr lang="fr-FR" sz="1400" dirty="0">
              <a:latin typeface="Verdana" pitchFamily="34" charset="0"/>
            </a:endParaRPr>
          </a:p>
        </p:txBody>
      </p:sp>
      <p:sp>
        <p:nvSpPr>
          <p:cNvPr id="5" name="TextShape 3"/>
          <p:cNvSpPr txBox="1"/>
          <p:nvPr/>
        </p:nvSpPr>
        <p:spPr>
          <a:xfrm>
            <a:off x="3929058" y="0"/>
            <a:ext cx="4698000" cy="596880"/>
          </a:xfrm>
          <a:prstGeom prst="rect">
            <a:avLst/>
          </a:prstGeom>
        </p:spPr>
        <p:txBody>
          <a:bodyPr wrap="none" lIns="90000" tIns="45000" rIns="90000" bIns="45000"/>
          <a:lstStyle/>
          <a:p>
            <a:pPr algn="r">
              <a:lnSpc>
                <a:spcPct val="102000"/>
              </a:lnSpc>
            </a:pPr>
            <a:r>
              <a:rPr lang="fr-FR" sz="3200" dirty="0" smtClean="0">
                <a:solidFill>
                  <a:srgbClr val="FFFFFF"/>
                </a:solidFill>
                <a:latin typeface="Arial"/>
              </a:rPr>
              <a:t>VO </a:t>
            </a:r>
            <a:r>
              <a:rPr lang="fr-FR" sz="3200" dirty="0" err="1" smtClean="0">
                <a:solidFill>
                  <a:srgbClr val="FFFFFF"/>
                </a:solidFill>
                <a:latin typeface="Arial"/>
              </a:rPr>
              <a:t>oriented</a:t>
            </a:r>
            <a:r>
              <a:rPr lang="fr-FR" sz="3200" dirty="0" smtClean="0">
                <a:solidFill>
                  <a:srgbClr val="FFFFFF"/>
                </a:solidFill>
                <a:latin typeface="Arial"/>
              </a:rPr>
              <a:t> Dashboard</a:t>
            </a:r>
          </a:p>
          <a:p>
            <a:pPr algn="r">
              <a:lnSpc>
                <a:spcPct val="102000"/>
              </a:lnSpc>
            </a:pPr>
            <a:r>
              <a:rPr lang="fr-FR" sz="3200" dirty="0" smtClean="0">
                <a:solidFill>
                  <a:srgbClr val="FFFFFF"/>
                </a:solidFill>
                <a:latin typeface="Arial"/>
              </a:rPr>
              <a:t>Basic </a:t>
            </a:r>
            <a:r>
              <a:rPr lang="fr-FR" sz="3200" dirty="0" err="1" smtClean="0">
                <a:solidFill>
                  <a:srgbClr val="FFFFFF"/>
                </a:solidFill>
                <a:latin typeface="Arial"/>
              </a:rPr>
              <a:t>functions</a:t>
            </a:r>
            <a:endParaRPr lang="fr-FR" sz="3200" dirty="0" smtClean="0">
              <a:solidFill>
                <a:srgbClr val="FFFFFF"/>
              </a:solidFill>
              <a:latin typeface="Arial"/>
            </a:endParaRPr>
          </a:p>
        </p:txBody>
      </p:sp>
      <p:sp>
        <p:nvSpPr>
          <p:cNvPr id="6" name="Espace réservé du numéro de diapositive 5"/>
          <p:cNvSpPr>
            <a:spLocks noGrp="1"/>
          </p:cNvSpPr>
          <p:nvPr>
            <p:ph type="sldNum" sz="quarter" idx="11"/>
          </p:nvPr>
        </p:nvSpPr>
        <p:spPr/>
        <p:txBody>
          <a:bodyPr/>
          <a:lstStyle/>
          <a:p>
            <a:fld id="{685D1FCC-C3FC-4B04-B21C-A76C0A818E1F}" type="slidenum">
              <a:rPr lang="en-US" smtClean="0"/>
              <a:pPr/>
              <a:t>8</a:t>
            </a:fld>
            <a:endParaRPr lang="en-US"/>
          </a:p>
        </p:txBody>
      </p:sp>
      <p:sp>
        <p:nvSpPr>
          <p:cNvPr id="7" name="Espace réservé du pied de page 6"/>
          <p:cNvSpPr>
            <a:spLocks noGrp="1"/>
          </p:cNvSpPr>
          <p:nvPr>
            <p:ph type="ftr" sz="quarter" idx="12"/>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Shape 3"/>
          <p:cNvSpPr txBox="1"/>
          <p:nvPr/>
        </p:nvSpPr>
        <p:spPr>
          <a:xfrm>
            <a:off x="3929058" y="0"/>
            <a:ext cx="4698000" cy="596880"/>
          </a:xfrm>
          <a:prstGeom prst="rect">
            <a:avLst/>
          </a:prstGeom>
        </p:spPr>
        <p:txBody>
          <a:bodyPr wrap="none" lIns="90000" tIns="45000" rIns="90000" bIns="45000"/>
          <a:lstStyle/>
          <a:p>
            <a:pPr algn="r">
              <a:lnSpc>
                <a:spcPct val="102000"/>
              </a:lnSpc>
            </a:pPr>
            <a:r>
              <a:rPr lang="fr-FR" sz="3200" dirty="0" smtClean="0">
                <a:solidFill>
                  <a:srgbClr val="FFFFFF"/>
                </a:solidFill>
                <a:latin typeface="Arial"/>
              </a:rPr>
              <a:t>VO </a:t>
            </a:r>
            <a:r>
              <a:rPr lang="fr-FR" sz="3200" dirty="0" err="1" smtClean="0">
                <a:solidFill>
                  <a:srgbClr val="FFFFFF"/>
                </a:solidFill>
                <a:latin typeface="Arial"/>
              </a:rPr>
              <a:t>oriented</a:t>
            </a:r>
            <a:r>
              <a:rPr lang="fr-FR" sz="3200" dirty="0" smtClean="0">
                <a:solidFill>
                  <a:srgbClr val="FFFFFF"/>
                </a:solidFill>
                <a:latin typeface="Arial"/>
              </a:rPr>
              <a:t> Dashboard</a:t>
            </a:r>
          </a:p>
          <a:p>
            <a:pPr algn="r">
              <a:lnSpc>
                <a:spcPct val="102000"/>
              </a:lnSpc>
            </a:pPr>
            <a:r>
              <a:rPr lang="fr-FR" sz="3200" dirty="0" smtClean="0">
                <a:solidFill>
                  <a:srgbClr val="FFFFFF"/>
                </a:solidFill>
                <a:latin typeface="Arial"/>
              </a:rPr>
              <a:t>Architecture</a:t>
            </a:r>
          </a:p>
        </p:txBody>
      </p:sp>
      <p:pic>
        <p:nvPicPr>
          <p:cNvPr id="16386" name="Picture 2"/>
          <p:cNvPicPr>
            <a:picLocks noChangeAspect="1" noChangeArrowheads="1"/>
          </p:cNvPicPr>
          <p:nvPr/>
        </p:nvPicPr>
        <p:blipFill>
          <a:blip r:embed="rId2"/>
          <a:srcRect/>
          <a:stretch>
            <a:fillRect/>
          </a:stretch>
        </p:blipFill>
        <p:spPr bwMode="auto">
          <a:xfrm>
            <a:off x="1571604" y="1857364"/>
            <a:ext cx="5756275" cy="4011613"/>
          </a:xfrm>
          <a:prstGeom prst="rect">
            <a:avLst/>
          </a:prstGeom>
          <a:solidFill>
            <a:srgbClr val="FFFFFF"/>
          </a:solidFill>
          <a:ln w="9525">
            <a:noFill/>
            <a:miter lim="800000"/>
            <a:headEnd/>
            <a:tailEnd/>
          </a:ln>
        </p:spPr>
      </p:pic>
      <p:sp>
        <p:nvSpPr>
          <p:cNvPr id="4" name="Espace réservé du numéro de diapositive 3"/>
          <p:cNvSpPr>
            <a:spLocks noGrp="1"/>
          </p:cNvSpPr>
          <p:nvPr>
            <p:ph type="sldNum" sz="quarter" idx="11"/>
          </p:nvPr>
        </p:nvSpPr>
        <p:spPr/>
        <p:txBody>
          <a:bodyPr/>
          <a:lstStyle/>
          <a:p>
            <a:fld id="{685D1FCC-C3FC-4B04-B21C-A76C0A818E1F}" type="slidenum">
              <a:rPr lang="en-US" smtClean="0"/>
              <a:pPr/>
              <a:t>9</a:t>
            </a:fld>
            <a:endParaRPr lang="en-US"/>
          </a:p>
        </p:txBody>
      </p:sp>
      <p:sp>
        <p:nvSpPr>
          <p:cNvPr id="6" name="Espace réservé du pied de page 5"/>
          <p:cNvSpPr>
            <a:spLocks noGrp="1"/>
          </p:cNvSpPr>
          <p:nvPr>
            <p:ph type="ftr" sz="quarter" idx="12"/>
          </p:nvPr>
        </p:nvSpPr>
        <p:spPr/>
        <p:txBody>
          <a:bodyPr/>
          <a:lstStyle/>
          <a:p>
            <a:pPr>
              <a:defRPr/>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GI-InSPIRE-Slide-Template_v4">
  <a:themeElements>
    <a:clrScheme name="EGI">
      <a:dk1>
        <a:srgbClr val="000000"/>
      </a:dk1>
      <a:lt1>
        <a:srgbClr val="FFFFFF"/>
      </a:lt1>
      <a:dk2>
        <a:srgbClr val="0067B1"/>
      </a:dk2>
      <a:lt2>
        <a:srgbClr val="999999"/>
      </a:lt2>
      <a:accent1>
        <a:srgbClr val="0067B1"/>
      </a:accent1>
      <a:accent2>
        <a:srgbClr val="C87100"/>
      </a:accent2>
      <a:accent3>
        <a:srgbClr val="4C4C4C"/>
      </a:accent3>
      <a:accent4>
        <a:srgbClr val="808080"/>
      </a:accent4>
      <a:accent5>
        <a:srgbClr val="999999"/>
      </a:accent5>
      <a:accent6>
        <a:srgbClr val="B3B3B3"/>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2888</TotalTime>
  <Words>604</Words>
  <Application>Microsoft Macintosh PowerPoint</Application>
  <PresentationFormat>Affichage à l'écran (4:3)</PresentationFormat>
  <Paragraphs>122</Paragraphs>
  <Slides>10</Slides>
  <Notes>4</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EGI-InSPIRE-Slide-Template_v4</vt:lpstr>
      <vt:lpstr>Operations Portal OTAG September, 21th 2011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Company>Nikhef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EGI-InSPIRE Project Office</dc:creator>
  <cp:lastModifiedBy>Lorphelin</cp:lastModifiedBy>
  <cp:revision>90</cp:revision>
  <dcterms:created xsi:type="dcterms:W3CDTF">2010-09-03T12:01:03Z</dcterms:created>
  <dcterms:modified xsi:type="dcterms:W3CDTF">2011-09-16T07:52:39Z</dcterms:modified>
</cp:coreProperties>
</file>