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405" r:id="rId3"/>
    <p:sldId id="419" r:id="rId4"/>
    <p:sldId id="416" r:id="rId5"/>
    <p:sldId id="413" r:id="rId6"/>
    <p:sldId id="414" r:id="rId7"/>
    <p:sldId id="415" r:id="rId8"/>
    <p:sldId id="412" r:id="rId9"/>
    <p:sldId id="420" r:id="rId10"/>
    <p:sldId id="421" r:id="rId11"/>
    <p:sldId id="417" r:id="rId1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00"/>
    <a:srgbClr val="FFCC00"/>
    <a:srgbClr val="FFFF66"/>
    <a:srgbClr val="E1E1FF"/>
    <a:srgbClr val="D0EA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86620" autoAdjust="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30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ADB-14E7-40ED-B1F8-1611DF1CC19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8DB97-9092-4686-8E2B-07ED3AEC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1F0831AD-B086-4E0B-89DE-82D4A04B4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Producer:</a:t>
            </a:r>
            <a:r>
              <a:rPr lang="en-GB" baseline="0" dirty="0" smtClean="0"/>
              <a:t> 1. Sign with local certificate. 2. Encrypt with consumer’s certificate. 3. Send message and wait for ack. 4. Receive ack. 5. Remove message from directory. 6. Go to next message.</a:t>
            </a:r>
          </a:p>
          <a:p>
            <a:r>
              <a:rPr lang="en-GB" baseline="0" dirty="0" smtClean="0"/>
              <a:t>Consumer: 1. Decrypt message using local certificate. 2. Verify signature against ACL of DNs. 3. Send message to inbox (incoming). 4. Send </a:t>
            </a:r>
            <a:r>
              <a:rPr lang="en-GB" baseline="0" dirty="0" err="1" smtClean="0"/>
              <a:t>ack</a:t>
            </a:r>
            <a:r>
              <a:rPr lang="en-GB" baseline="0" dirty="0" smtClean="0"/>
              <a:t> to producer(to a topic specified in header of message).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7869-4E1D-4F05-BAE3-FF2A4DCD5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3AB5-B04F-44D7-B18C-C238BBE86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E6D2-C82E-4237-8E07-174A9970B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D0B076-D134-424C-B6C2-889E152E1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EA06C08F-EABA-4AE7-AF94-C767E0C9E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APEL Secure Stomp Messenger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Will Rogers, STFC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 Loader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87886"/>
          </a:xfrm>
        </p:spPr>
        <p:txBody>
          <a:bodyPr/>
          <a:lstStyle/>
          <a:p>
            <a:r>
              <a:rPr lang="en-GB" sz="2800" dirty="0" smtClean="0"/>
              <a:t>Reads messages from </a:t>
            </a:r>
            <a:r>
              <a:rPr lang="en-GB" sz="2800" dirty="0" smtClean="0"/>
              <a:t>‘incoming’ directory (files</a:t>
            </a:r>
            <a:r>
              <a:rPr lang="en-GB" sz="2800" dirty="0" smtClean="0"/>
              <a:t>) into a </a:t>
            </a:r>
            <a:r>
              <a:rPr lang="en-GB" sz="2800" dirty="0" err="1" smtClean="0"/>
              <a:t>MySQL</a:t>
            </a:r>
            <a:r>
              <a:rPr lang="en-GB" sz="2800" dirty="0" smtClean="0"/>
              <a:t> database</a:t>
            </a:r>
          </a:p>
          <a:p>
            <a:r>
              <a:rPr lang="en-GB" sz="2800" dirty="0" smtClean="0"/>
              <a:t>Message type specified in message</a:t>
            </a:r>
          </a:p>
          <a:p>
            <a:r>
              <a:rPr lang="en-GB" sz="2800" dirty="0" smtClean="0"/>
              <a:t>Currently three types of messages: JR, SJR and SR</a:t>
            </a:r>
          </a:p>
          <a:p>
            <a:r>
              <a:rPr lang="en-GB" sz="2800" dirty="0" smtClean="0"/>
              <a:t>If message can’t be read </a:t>
            </a:r>
            <a:r>
              <a:rPr lang="en-GB" sz="2800" dirty="0" smtClean="0"/>
              <a:t>– </a:t>
            </a:r>
            <a:r>
              <a:rPr lang="en-GB" sz="2800" dirty="0" smtClean="0"/>
              <a:t>reject </a:t>
            </a:r>
            <a:r>
              <a:rPr lang="en-GB" sz="2800" dirty="0" smtClean="0"/>
              <a:t>folder</a:t>
            </a:r>
          </a:p>
          <a:p>
            <a:pPr lvl="1"/>
            <a:r>
              <a:rPr lang="en-GB" sz="2000" dirty="0" smtClean="0"/>
              <a:t>So we know which messages have been rejected</a:t>
            </a:r>
            <a:endParaRPr lang="en-GB" sz="2000" dirty="0" smtClean="0"/>
          </a:p>
          <a:p>
            <a:r>
              <a:rPr lang="en-GB" sz="2800" dirty="0" smtClean="0"/>
              <a:t>Works independently of SSM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SSM?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Transfers </a:t>
            </a:r>
            <a:r>
              <a:rPr lang="en-GB" sz="2800" dirty="0" smtClean="0"/>
              <a:t>files between </a:t>
            </a:r>
            <a:r>
              <a:rPr lang="en-GB" sz="2800" dirty="0" smtClean="0"/>
              <a:t>computers using Python, </a:t>
            </a:r>
            <a:r>
              <a:rPr lang="en-GB" sz="2800" dirty="0" err="1" smtClean="0"/>
              <a:t>ActiveMQ</a:t>
            </a:r>
            <a:r>
              <a:rPr lang="en-GB" sz="2800" dirty="0" smtClean="0"/>
              <a:t> and STOMP</a:t>
            </a:r>
          </a:p>
          <a:p>
            <a:r>
              <a:rPr lang="en-GB" sz="2800" dirty="0" smtClean="0"/>
              <a:t>One SSM is needed at each end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If your </a:t>
            </a:r>
            <a:r>
              <a:rPr lang="en-GB" sz="2800" dirty="0" err="1" smtClean="0"/>
              <a:t>SSMs</a:t>
            </a:r>
            <a:r>
              <a:rPr lang="en-GB" sz="2800" dirty="0" smtClean="0"/>
              <a:t> are working, the files get sent automatically</a:t>
            </a:r>
          </a:p>
          <a:p>
            <a:endParaRPr lang="en-GB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043608" y="3717032"/>
            <a:ext cx="360040" cy="216024"/>
            <a:chOff x="467544" y="1196752"/>
            <a:chExt cx="1008112" cy="576064"/>
          </a:xfrm>
        </p:grpSpPr>
        <p:sp>
          <p:nvSpPr>
            <p:cNvPr id="5" name="Rectangle 4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1475656" y="3717032"/>
            <a:ext cx="360040" cy="216024"/>
            <a:chOff x="467544" y="1196752"/>
            <a:chExt cx="1008112" cy="576064"/>
          </a:xfrm>
        </p:grpSpPr>
        <p:sp>
          <p:nvSpPr>
            <p:cNvPr id="9" name="Rectangle 8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1907704" y="3717032"/>
            <a:ext cx="360040" cy="216024"/>
            <a:chOff x="467544" y="1196752"/>
            <a:chExt cx="1008112" cy="57606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1115616" y="3212976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SSM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 bwMode="auto">
          <a:xfrm>
            <a:off x="2195736" y="3392996"/>
            <a:ext cx="1224136" cy="1800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Cloud 19"/>
          <p:cNvSpPr/>
          <p:nvPr/>
        </p:nvSpPr>
        <p:spPr bwMode="auto">
          <a:xfrm>
            <a:off x="3347864" y="3140968"/>
            <a:ext cx="2088232" cy="122413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34290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NETWORK OF BROKERS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732240" y="3717032"/>
            <a:ext cx="360040" cy="216024"/>
            <a:chOff x="467544" y="1196752"/>
            <a:chExt cx="1008112" cy="57606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7164288" y="3717032"/>
            <a:ext cx="360040" cy="216024"/>
            <a:chOff x="467544" y="1196752"/>
            <a:chExt cx="1008112" cy="57606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7596336" y="3717032"/>
            <a:ext cx="360040" cy="216024"/>
            <a:chOff x="467544" y="1196752"/>
            <a:chExt cx="1008112" cy="576064"/>
          </a:xfrm>
        </p:grpSpPr>
        <p:sp>
          <p:nvSpPr>
            <p:cNvPr id="31" name="Rectangle 30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" name="Rectangle 33"/>
          <p:cNvSpPr/>
          <p:nvPr/>
        </p:nvSpPr>
        <p:spPr bwMode="auto">
          <a:xfrm>
            <a:off x="6804248" y="3212976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SSM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36" name="Straight Arrow Connector 35"/>
          <p:cNvCxnSpPr>
            <a:stCxn id="20" idx="0"/>
            <a:endCxn id="34" idx="1"/>
          </p:cNvCxnSpPr>
          <p:nvPr/>
        </p:nvCxnSpPr>
        <p:spPr bwMode="auto">
          <a:xfrm flipV="1">
            <a:off x="5434356" y="3392996"/>
            <a:ext cx="136989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55576" y="3645024"/>
            <a:ext cx="1800200" cy="646331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sz="1200" dirty="0" smtClean="0"/>
              <a:t>Outgoing directory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444208" y="3645024"/>
            <a:ext cx="1800200" cy="646331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sz="1200" dirty="0" smtClean="0"/>
              <a:t>Incoming directory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Store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1511622"/>
          </a:xfrm>
        </p:spPr>
        <p:txBody>
          <a:bodyPr/>
          <a:lstStyle/>
          <a:p>
            <a:r>
              <a:rPr lang="en-GB" dirty="0" smtClean="0"/>
              <a:t>Messages are stored as files</a:t>
            </a:r>
          </a:p>
          <a:p>
            <a:r>
              <a:rPr lang="en-GB" dirty="0" smtClean="0"/>
              <a:t>Files atomically created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00000" y="37890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incoming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0000" y="422108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outgoing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0000" y="461306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ack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0000" y="504511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reject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6008" y="32129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basepath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5400000">
            <a:off x="503548" y="454512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331640" y="400506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331640" y="443711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331640" y="48691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331640" y="530120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Architecture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131840" y="1844824"/>
            <a:ext cx="2808311" cy="3456384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9" name="Flowchart: Magnetic Disk 8"/>
          <p:cNvSpPr/>
          <p:nvPr/>
        </p:nvSpPr>
        <p:spPr bwMode="auto">
          <a:xfrm>
            <a:off x="3347864" y="2564904"/>
            <a:ext cx="2160240" cy="93610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JR           SJR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524328" y="2708920"/>
            <a:ext cx="115212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PORTAL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547664" y="3429000"/>
            <a:ext cx="108012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 smtClean="0"/>
              <a:t>NETWORK OF BROKERS</a:t>
            </a:r>
            <a:endParaRPr kumimoji="0" lang="en-GB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1520" y="2924944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520" y="3356992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1520" y="3789040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1520" y="4221088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cxnSp>
        <p:nvCxnSpPr>
          <p:cNvPr id="33" name="Elbow Connector 32"/>
          <p:cNvCxnSpPr>
            <a:stCxn id="14" idx="3"/>
            <a:endCxn id="12" idx="1"/>
          </p:cNvCxnSpPr>
          <p:nvPr/>
        </p:nvCxnSpPr>
        <p:spPr bwMode="auto">
          <a:xfrm>
            <a:off x="1007366" y="3080174"/>
            <a:ext cx="540298" cy="67286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/>
          <p:cNvCxnSpPr>
            <a:stCxn id="15" idx="3"/>
            <a:endCxn id="12" idx="1"/>
          </p:cNvCxnSpPr>
          <p:nvPr/>
        </p:nvCxnSpPr>
        <p:spPr bwMode="auto">
          <a:xfrm>
            <a:off x="1007366" y="3512222"/>
            <a:ext cx="540298" cy="24081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/>
          <p:cNvCxnSpPr>
            <a:stCxn id="16" idx="3"/>
            <a:endCxn id="12" idx="1"/>
          </p:cNvCxnSpPr>
          <p:nvPr/>
        </p:nvCxnSpPr>
        <p:spPr bwMode="auto">
          <a:xfrm flipV="1">
            <a:off x="1007366" y="3753036"/>
            <a:ext cx="540298" cy="19123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Elbow Connector 35"/>
          <p:cNvCxnSpPr>
            <a:stCxn id="17" idx="3"/>
            <a:endCxn id="12" idx="1"/>
          </p:cNvCxnSpPr>
          <p:nvPr/>
        </p:nvCxnSpPr>
        <p:spPr bwMode="auto">
          <a:xfrm flipV="1">
            <a:off x="1007366" y="3753036"/>
            <a:ext cx="540298" cy="62328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Elbow Connector 40"/>
          <p:cNvCxnSpPr>
            <a:stCxn id="12" idx="3"/>
            <a:endCxn id="56" idx="2"/>
          </p:cNvCxnSpPr>
          <p:nvPr/>
        </p:nvCxnSpPr>
        <p:spPr bwMode="auto">
          <a:xfrm>
            <a:off x="2627784" y="3753036"/>
            <a:ext cx="1080120" cy="1260140"/>
          </a:xfrm>
          <a:prstGeom prst="bentConnector3">
            <a:avLst>
              <a:gd name="adj1" fmla="val 349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Elbow Connector 41"/>
          <p:cNvCxnSpPr/>
          <p:nvPr/>
        </p:nvCxnSpPr>
        <p:spPr bwMode="auto">
          <a:xfrm rot="5400000" flipH="1" flipV="1">
            <a:off x="3816710" y="4688346"/>
            <a:ext cx="21602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54" idx="3"/>
            <a:endCxn id="70" idx="2"/>
          </p:cNvCxnSpPr>
          <p:nvPr/>
        </p:nvCxnSpPr>
        <p:spPr bwMode="auto">
          <a:xfrm flipV="1">
            <a:off x="7380312" y="3140968"/>
            <a:ext cx="576064" cy="6120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71600" y="2780928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STOMP</a:t>
            </a:r>
            <a:endParaRPr lang="en-GB" sz="10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3315206" y="4365104"/>
            <a:ext cx="360040" cy="216024"/>
            <a:chOff x="467544" y="1196752"/>
            <a:chExt cx="1008112" cy="576064"/>
          </a:xfrm>
        </p:grpSpPr>
        <p:sp>
          <p:nvSpPr>
            <p:cNvPr id="81" name="Rectangle 80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3747254" y="4365104"/>
            <a:ext cx="360040" cy="216024"/>
            <a:chOff x="467544" y="1196752"/>
            <a:chExt cx="1008112" cy="57606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>
            <a:off x="4179302" y="4365104"/>
            <a:ext cx="360040" cy="216024"/>
            <a:chOff x="467544" y="1196752"/>
            <a:chExt cx="1008112" cy="576064"/>
          </a:xfrm>
        </p:grpSpPr>
        <p:sp>
          <p:nvSpPr>
            <p:cNvPr id="92" name="Rectangle 91"/>
            <p:cNvSpPr/>
            <p:nvPr/>
          </p:nvSpPr>
          <p:spPr bwMode="auto">
            <a:xfrm>
              <a:off x="467544" y="1196752"/>
              <a:ext cx="1008112" cy="576064"/>
            </a:xfrm>
            <a:prstGeom prst="rect">
              <a:avLst/>
            </a:prstGeom>
            <a:solidFill>
              <a:srgbClr val="FFCC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467544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971600" y="1196752"/>
              <a:ext cx="504056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ectangle 94"/>
          <p:cNvSpPr/>
          <p:nvPr/>
        </p:nvSpPr>
        <p:spPr bwMode="auto">
          <a:xfrm>
            <a:off x="3387214" y="3717032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RECORD LOADER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97" name="Straight Arrow Connector 96"/>
          <p:cNvCxnSpPr>
            <a:endCxn id="95" idx="2"/>
          </p:cNvCxnSpPr>
          <p:nvPr/>
        </p:nvCxnSpPr>
        <p:spPr bwMode="auto">
          <a:xfrm rot="5400000" flipH="1" flipV="1">
            <a:off x="3783258" y="4221088"/>
            <a:ext cx="2880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Elbow Connector 103"/>
          <p:cNvCxnSpPr>
            <a:stCxn id="95" idx="0"/>
            <a:endCxn id="9" idx="3"/>
          </p:cNvCxnSpPr>
          <p:nvPr/>
        </p:nvCxnSpPr>
        <p:spPr bwMode="auto">
          <a:xfrm rot="5400000" flipH="1" flipV="1">
            <a:off x="4069617" y="3358665"/>
            <a:ext cx="216024" cy="50071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4644008" y="3717032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SUMMARISER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07" name="Elbow Connector 106"/>
          <p:cNvCxnSpPr>
            <a:stCxn id="9" idx="4"/>
            <a:endCxn id="105" idx="0"/>
          </p:cNvCxnSpPr>
          <p:nvPr/>
        </p:nvCxnSpPr>
        <p:spPr bwMode="auto">
          <a:xfrm flipH="1">
            <a:off x="5256076" y="3032956"/>
            <a:ext cx="252028" cy="684076"/>
          </a:xfrm>
          <a:prstGeom prst="bentConnector4">
            <a:avLst>
              <a:gd name="adj1" fmla="val -90704"/>
              <a:gd name="adj2" fmla="val 8421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Elbow Connector 110"/>
          <p:cNvCxnSpPr>
            <a:stCxn id="105" idx="3"/>
            <a:endCxn id="54" idx="1"/>
          </p:cNvCxnSpPr>
          <p:nvPr/>
        </p:nvCxnSpPr>
        <p:spPr bwMode="auto">
          <a:xfrm flipV="1">
            <a:off x="5868144" y="3753036"/>
            <a:ext cx="432048" cy="1440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Elbow Connector 116"/>
          <p:cNvCxnSpPr/>
          <p:nvPr/>
        </p:nvCxnSpPr>
        <p:spPr bwMode="auto">
          <a:xfrm rot="5400000" flipH="1" flipV="1">
            <a:off x="4391980" y="2528900"/>
            <a:ext cx="1588" cy="936104"/>
          </a:xfrm>
          <a:prstGeom prst="bentConnector3">
            <a:avLst>
              <a:gd name="adj1" fmla="val 4044440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3895464" y="1988840"/>
            <a:ext cx="1008112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JR TO SJR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547664" y="4797152"/>
            <a:ext cx="10801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SUMMARY CLIENT</a:t>
            </a:r>
          </a:p>
        </p:txBody>
      </p:sp>
      <p:cxnSp>
        <p:nvCxnSpPr>
          <p:cNvPr id="48" name="Straight Arrow Connector 47"/>
          <p:cNvCxnSpPr>
            <a:stCxn id="46" idx="0"/>
            <a:endCxn id="12" idx="2"/>
          </p:cNvCxnSpPr>
          <p:nvPr/>
        </p:nvCxnSpPr>
        <p:spPr bwMode="auto">
          <a:xfrm rot="5400000" flipH="1" flipV="1">
            <a:off x="1727684" y="4437112"/>
            <a:ext cx="7200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95736" y="436510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STOMP</a:t>
            </a:r>
            <a:endParaRPr lang="en-GB" sz="10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6300192" y="3429000"/>
            <a:ext cx="108012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 smtClean="0"/>
              <a:t>NETWORK OF BROKERS</a:t>
            </a:r>
            <a:endParaRPr kumimoji="0" lang="en-GB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12160" y="4221088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STOMP</a:t>
            </a:r>
            <a:endParaRPr lang="en-GB" sz="1000" dirty="0"/>
          </a:p>
        </p:txBody>
      </p:sp>
      <p:sp>
        <p:nvSpPr>
          <p:cNvPr id="47" name="Oval 46"/>
          <p:cNvSpPr/>
          <p:nvPr/>
        </p:nvSpPr>
        <p:spPr bwMode="auto">
          <a:xfrm>
            <a:off x="611560" y="1484784"/>
            <a:ext cx="360040" cy="3600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15616" y="148478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sending SSM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 bwMode="auto">
          <a:xfrm>
            <a:off x="1979712" y="458112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796136" y="378904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971600" y="2996952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707904" y="4797152"/>
            <a:ext cx="432048" cy="432048"/>
          </a:xfrm>
          <a:prstGeom prst="ellipse">
            <a:avLst/>
          </a:prstGeom>
          <a:solidFill>
            <a:srgbClr val="00660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971600" y="3429000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71600" y="3861048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971600" y="4293096"/>
            <a:ext cx="190872" cy="1908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956376" y="2996952"/>
            <a:ext cx="288032" cy="288032"/>
          </a:xfrm>
          <a:prstGeom prst="ellipse">
            <a:avLst/>
          </a:prstGeom>
          <a:solidFill>
            <a:srgbClr val="00660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611560" y="1988840"/>
            <a:ext cx="360040" cy="360040"/>
          </a:xfrm>
          <a:prstGeom prst="ellipse">
            <a:avLst/>
          </a:prstGeom>
          <a:solidFill>
            <a:srgbClr val="00660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15616" y="198884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receiving SSM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sequence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179512" y="3789040"/>
            <a:ext cx="3888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004048" y="3789040"/>
            <a:ext cx="3888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123728" y="2059260"/>
            <a:ext cx="48245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75656" y="148478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Producer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148478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Consumer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203848" y="1794302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Certificate request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2123728" y="2492896"/>
            <a:ext cx="48245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203848" y="222635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Certificate response (PEM)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123728" y="3283396"/>
            <a:ext cx="48245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275856" y="3018438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Message 1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rot="10800000">
            <a:off x="2123728" y="3695546"/>
            <a:ext cx="48245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203848" y="342900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Ack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Message 1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123729" y="4414038"/>
            <a:ext cx="48245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275857" y="414908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Message 2 +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reAck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1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10800000">
            <a:off x="2123729" y="4826188"/>
            <a:ext cx="48245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203849" y="4559642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Ack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Message 2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8264" y="3100898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Decrypt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Store 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md5 (M1)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Store M1</a:t>
            </a:r>
            <a:endParaRPr lang="en-GB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8264" y="4099138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Clear md5 (M1)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Store md5 (M2)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Store M2</a:t>
            </a:r>
            <a:endParaRPr lang="en-GB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028890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Sign M1-Producer cert</a:t>
            </a:r>
          </a:p>
          <a:p>
            <a:pPr algn="r"/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Encrypt M1-Consumer cert</a:t>
            </a:r>
            <a:endParaRPr lang="en-GB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149080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Sign M2-Producer cert</a:t>
            </a:r>
          </a:p>
          <a:p>
            <a:pPr algn="r"/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Encrypt M2-Consumer cert</a:t>
            </a:r>
            <a:endParaRPr lang="en-GB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3614827"/>
            <a:ext cx="212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M1 removed from directory</a:t>
            </a:r>
            <a:endParaRPr lang="en-GB" sz="1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it good?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Messaging 100% separated from storage</a:t>
            </a:r>
          </a:p>
          <a:p>
            <a:pPr lvl="1"/>
            <a:r>
              <a:rPr lang="en-GB" sz="2000" dirty="0" smtClean="0"/>
              <a:t>Re-usable</a:t>
            </a:r>
          </a:p>
          <a:p>
            <a:pPr lvl="1"/>
            <a:r>
              <a:rPr lang="en-GB" sz="2000" dirty="0" smtClean="0"/>
              <a:t>Easy to diagnose problems</a:t>
            </a:r>
          </a:p>
          <a:p>
            <a:r>
              <a:rPr lang="en-GB" sz="2400" dirty="0" smtClean="0"/>
              <a:t>If the database is down – consumer still up</a:t>
            </a:r>
          </a:p>
          <a:p>
            <a:pPr lvl="1"/>
            <a:r>
              <a:rPr lang="en-GB" sz="2000" dirty="0" smtClean="0"/>
              <a:t>Incoming messages still written to disk</a:t>
            </a:r>
          </a:p>
          <a:p>
            <a:r>
              <a:rPr lang="en-GB" sz="2400" dirty="0" smtClean="0"/>
              <a:t>Using network of brokers </a:t>
            </a:r>
            <a:r>
              <a:rPr lang="en-GB" sz="2400" dirty="0" smtClean="0"/>
              <a:t>provided</a:t>
            </a:r>
            <a:endParaRPr lang="en-GB" sz="2400" dirty="0" smtClean="0"/>
          </a:p>
          <a:p>
            <a:r>
              <a:rPr lang="en-GB" sz="2400" dirty="0" smtClean="0"/>
              <a:t>STOMP </a:t>
            </a:r>
            <a:r>
              <a:rPr lang="en-GB" sz="2400" dirty="0" smtClean="0"/>
              <a:t>protocol used by other tools – support available</a:t>
            </a:r>
          </a:p>
          <a:p>
            <a:r>
              <a:rPr lang="en-GB" sz="2400" dirty="0" smtClean="0"/>
              <a:t>Using </a:t>
            </a:r>
            <a:r>
              <a:rPr lang="en-GB" sz="2400" dirty="0" smtClean="0"/>
              <a:t>host certificates to encrypt and sign messages</a:t>
            </a:r>
          </a:p>
          <a:p>
            <a:r>
              <a:rPr lang="en-GB" sz="2400" dirty="0" smtClean="0"/>
              <a:t>Messages are encrypted whenever they’re between </a:t>
            </a:r>
            <a:r>
              <a:rPr lang="en-GB" sz="2400" dirty="0" err="1" smtClean="0"/>
              <a:t>SSMs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it good?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8134672" cy="3800488"/>
          </a:xfrm>
        </p:spPr>
        <p:txBody>
          <a:bodyPr/>
          <a:lstStyle/>
          <a:p>
            <a:r>
              <a:rPr lang="en-GB" sz="2600" dirty="0" smtClean="0"/>
              <a:t>Producer and/or consumer </a:t>
            </a:r>
            <a:r>
              <a:rPr lang="en-GB" sz="2600" dirty="0" smtClean="0"/>
              <a:t>mode (same program)</a:t>
            </a:r>
            <a:endParaRPr lang="en-GB" sz="2600" dirty="0" smtClean="0"/>
          </a:p>
          <a:p>
            <a:r>
              <a:rPr lang="en-GB" sz="2600" dirty="0" smtClean="0"/>
              <a:t>Message transmission handling: retries, acknowledgements and </a:t>
            </a:r>
            <a:r>
              <a:rPr lang="en-GB" sz="2600" dirty="0" err="1" smtClean="0"/>
              <a:t>ack</a:t>
            </a:r>
            <a:r>
              <a:rPr lang="en-GB" sz="2600" dirty="0" smtClean="0"/>
              <a:t>-tracking </a:t>
            </a:r>
            <a:endParaRPr lang="en-GB" sz="2600" dirty="0" smtClean="0"/>
          </a:p>
          <a:p>
            <a:pPr lvl="1"/>
            <a:r>
              <a:rPr lang="en-GB" sz="2200" dirty="0" smtClean="0"/>
              <a:t>You know if a message has got through</a:t>
            </a:r>
          </a:p>
          <a:p>
            <a:pPr lvl="1"/>
            <a:r>
              <a:rPr lang="en-GB" sz="2200" dirty="0" smtClean="0"/>
              <a:t>A lost message is never a problem</a:t>
            </a:r>
            <a:endParaRPr lang="en-GB" sz="2200" dirty="0" smtClean="0"/>
          </a:p>
          <a:p>
            <a:r>
              <a:rPr lang="en-GB" sz="2600" dirty="0" smtClean="0"/>
              <a:t>Access </a:t>
            </a:r>
            <a:r>
              <a:rPr lang="en-GB" sz="2600" dirty="0" smtClean="0"/>
              <a:t>Control List of valid message producers for </a:t>
            </a:r>
            <a:r>
              <a:rPr lang="en-GB" sz="2600" dirty="0" smtClean="0"/>
              <a:t>authentication</a:t>
            </a:r>
            <a:endParaRPr lang="en-GB" sz="2600" dirty="0" smtClean="0"/>
          </a:p>
          <a:p>
            <a:r>
              <a:rPr lang="en-GB" sz="2600" dirty="0" smtClean="0"/>
              <a:t>Independent of message content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/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logging can be cryptic</a:t>
            </a:r>
          </a:p>
          <a:p>
            <a:r>
              <a:rPr lang="en-GB" sz="2800" dirty="0" smtClean="0"/>
              <a:t>The configuration can be cryptic</a:t>
            </a:r>
          </a:p>
          <a:p>
            <a:r>
              <a:rPr lang="en-GB" sz="2800" dirty="0" smtClean="0"/>
              <a:t>Some </a:t>
            </a:r>
            <a:r>
              <a:rPr lang="en-GB" sz="2800" dirty="0" err="1" smtClean="0"/>
              <a:t>CAs</a:t>
            </a:r>
            <a:r>
              <a:rPr lang="en-GB" sz="2800" dirty="0" smtClean="0"/>
              <a:t> don’t expect host certificates to </a:t>
            </a:r>
            <a:r>
              <a:rPr lang="en-GB" sz="2800" dirty="0" smtClean="0"/>
              <a:t>encrypt (SMIME)</a:t>
            </a:r>
          </a:p>
          <a:p>
            <a:r>
              <a:rPr lang="en-GB" sz="2800" dirty="0" smtClean="0"/>
              <a:t>ACL should move to broker network</a:t>
            </a:r>
          </a:p>
          <a:p>
            <a:r>
              <a:rPr lang="en-GB" sz="2800" dirty="0" smtClean="0"/>
              <a:t>SSM can’t validate content of messages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(and…)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1988</TotalTime>
  <Words>457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STFC_PowerPoint_template</vt:lpstr>
      <vt:lpstr>1_Blank Presentation</vt:lpstr>
      <vt:lpstr>APEL Secure Stomp Messenger</vt:lpstr>
      <vt:lpstr>What is the SSM?</vt:lpstr>
      <vt:lpstr>Message Store</vt:lpstr>
      <vt:lpstr>New Architecture</vt:lpstr>
      <vt:lpstr>Message sequence</vt:lpstr>
      <vt:lpstr>Why is it good?</vt:lpstr>
      <vt:lpstr>Why is it good? (cont.)</vt:lpstr>
      <vt:lpstr>Problems / Improvements</vt:lpstr>
      <vt:lpstr>Slide 9</vt:lpstr>
      <vt:lpstr>Record Loader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Development</dc:title>
  <dc:creator>Cristina del Cano Novales</dc:creator>
  <cp:lastModifiedBy>hgs15624</cp:lastModifiedBy>
  <cp:revision>71</cp:revision>
  <dcterms:created xsi:type="dcterms:W3CDTF">2011-02-25T10:41:33Z</dcterms:created>
  <dcterms:modified xsi:type="dcterms:W3CDTF">2011-09-21T13:29:53Z</dcterms:modified>
</cp:coreProperties>
</file>