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2"/>
  </p:notesMasterIdLst>
  <p:sldIdLst>
    <p:sldId id="256" r:id="rId2"/>
    <p:sldId id="355" r:id="rId3"/>
    <p:sldId id="356" r:id="rId4"/>
    <p:sldId id="359" r:id="rId5"/>
    <p:sldId id="360" r:id="rId6"/>
    <p:sldId id="357" r:id="rId7"/>
    <p:sldId id="358" r:id="rId8"/>
    <p:sldId id="361" r:id="rId9"/>
    <p:sldId id="362" r:id="rId10"/>
    <p:sldId id="3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08" autoAdjust="0"/>
    <p:restoredTop sz="80863" autoAdjust="0"/>
  </p:normalViewPr>
  <p:slideViewPr>
    <p:cSldViewPr>
      <p:cViewPr varScale="1">
        <p:scale>
          <a:sx n="92" d="100"/>
          <a:sy n="92" d="100"/>
        </p:scale>
        <p:origin x="-15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FD1668-8939-455D-BE25-998200689791}" type="datetimeFigureOut">
              <a:rPr lang="en-US"/>
              <a:pPr/>
              <a:t>9/19/2011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35971B-5E34-47EA-87A5-69E3D158CD7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238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emf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1" name="Text Box 12"/>
            <p:cNvSpPr txBox="1">
              <a:spLocks noChangeArrowheads="1"/>
            </p:cNvSpPr>
            <p:nvPr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lIns="90000" tIns="45000" rIns="90000" bIns="45000"/>
            <a:lstStyle>
              <a:lvl1pPr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>
                <a:defRPr/>
              </a:pPr>
              <a:r>
                <a:rPr lang="en-GB" sz="3200" b="1" dirty="0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EGI-</a:t>
              </a:r>
              <a:r>
                <a:rPr lang="en-GB" sz="3200" b="1" dirty="0" err="1" smtClean="0">
                  <a:solidFill>
                    <a:srgbClr val="FFFFFF"/>
                  </a:solidFill>
                  <a:ea typeface="SimSun" charset="0"/>
                  <a:cs typeface="Arial" charset="0"/>
                </a:rPr>
                <a:t>InSPIRE</a:t>
              </a:r>
              <a:endParaRPr lang="en-GB" sz="3200" b="1" dirty="0" smtClean="0">
                <a:solidFill>
                  <a:srgbClr val="FFFFFF"/>
                </a:solidFill>
                <a:ea typeface="SimSun" charset="0"/>
                <a:cs typeface="Arial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  <p:pic>
        <p:nvPicPr>
          <p:cNvPr id="16" name="Picture 2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825" y="5661025"/>
            <a:ext cx="731838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4F8801-72E9-48CB-B2F5-E78C4F74E6DD}" type="datetime1">
              <a:rPr lang="en-US" smtClean="0"/>
              <a:t>9/19/2011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CERN, September 6 2011</a:t>
            </a:r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CD68DA97-1CA8-45CA-B7CE-99B11D6691A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66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F71345B-EFF3-4803-8023-7300887A7F44}" type="datetime1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CERN, September 6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6EA14-0BC5-48C2-B24A-B28FA46BF3A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27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71A8D3-21BD-4218-9969-E4143D65A57F}" type="datetime1">
              <a:rPr lang="en-US" smtClean="0"/>
              <a:t>9/19/2011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CERN, September 6 2011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1EA71-5D8F-4F1D-87F4-9EFA78C6BC9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724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endParaRPr lang="en-US" dirty="0" smtClean="0">
              <a:latin typeface="Arial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1035" name="Rectangle 4"/>
            <p:cNvSpPr>
              <a:spLocks noChangeArrowheads="1"/>
            </p:cNvSpPr>
            <p:nvPr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7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  <p:sp>
          <p:nvSpPr>
            <p:cNvPr id="1038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>
                <a:gd name="T0" fmla="*/ 647902813 w 5001"/>
                <a:gd name="T1" fmla="*/ 0 h 2721"/>
                <a:gd name="T2" fmla="*/ 647902813 w 5001"/>
                <a:gd name="T3" fmla="*/ 352460171 h 2721"/>
                <a:gd name="T4" fmla="*/ 0 w 5001"/>
                <a:gd name="T5" fmla="*/ 352460171 h 2721"/>
                <a:gd name="T6" fmla="*/ 259161125 w 5001"/>
                <a:gd name="T7" fmla="*/ 0 h 2721"/>
                <a:gd name="T8" fmla="*/ 647902813 w 5001"/>
                <a:gd name="T9" fmla="*/ 0 h 272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t-IT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6D1EA92A-AA18-4C01-9AAB-51E97EDA73C5}" type="datetime1">
              <a:rPr lang="en-US" smtClean="0"/>
              <a:t>9/19/2011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CERN, September 6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pitchFamily="34" charset="0"/>
              </a:defRPr>
            </a:lvl1pPr>
          </a:lstStyle>
          <a:p>
            <a:fld id="{02F5CBA4-49EF-4318-AC5E-77FCDF8FF7A5}" type="slidenum">
              <a:rPr lang="en-US"/>
              <a:pPr/>
              <a:t>‹N›</a:t>
            </a:fld>
            <a:endParaRPr lang="en-US"/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 algn="r"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www.egi.eu</a:t>
            </a:r>
          </a:p>
        </p:txBody>
      </p:sp>
      <p:sp>
        <p:nvSpPr>
          <p:cNvPr id="1034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ts val="875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1200">
                <a:solidFill>
                  <a:srgbClr val="FFFFFF"/>
                </a:solidFill>
                <a:ea typeface="SimSun" pitchFamily="2" charset="-122"/>
              </a:rPr>
              <a:t>EGI-InSPIRE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8" r:id="rId2"/>
    <p:sldLayoutId id="2147483669" r:id="rId3"/>
  </p:sldLayoutIdLst>
  <p:hf hd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pitchFamily="34" charset="0"/>
          <a:ea typeface="ＭＳ Ｐゴシック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io.reale@garr.it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net.egi.eu/" TargetMode="External"/><Relationship Id="rId2" Type="http://schemas.openxmlformats.org/officeDocument/2006/relationships/hyperlink" Target="https://wiki.egi.eu/wiki/Networ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etwork-support@mailman.egi.e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3"/>
          <p:cNvSpPr>
            <a:spLocks noGrp="1"/>
          </p:cNvSpPr>
          <p:nvPr>
            <p:ph type="ctrTitle"/>
          </p:nvPr>
        </p:nvSpPr>
        <p:spPr>
          <a:xfrm>
            <a:off x="1187624" y="1196752"/>
            <a:ext cx="7848872" cy="1470025"/>
          </a:xfrm>
        </p:spPr>
        <p:txBody>
          <a:bodyPr/>
          <a:lstStyle/>
          <a:p>
            <a:pPr eaLnBrk="1" hangingPunct="1"/>
            <a:r>
              <a:rPr lang="en-GB" dirty="0" smtClean="0">
                <a:ea typeface="ＭＳ Ｐゴシック" pitchFamily="34" charset="-128"/>
              </a:rPr>
              <a:t>EGI Network Support</a:t>
            </a:r>
            <a:r>
              <a:rPr lang="en-GB" dirty="0">
                <a:ea typeface="ＭＳ Ｐゴシック" pitchFamily="34" charset="-128"/>
              </a:rPr>
              <a:t> </a:t>
            </a:r>
            <a:r>
              <a:rPr lang="en-GB" dirty="0" smtClean="0">
                <a:ea typeface="ＭＳ Ｐゴシック" pitchFamily="34" charset="-128"/>
              </a:rPr>
              <a:t>Workshop</a:t>
            </a:r>
          </a:p>
        </p:txBody>
      </p:sp>
      <p:sp>
        <p:nvSpPr>
          <p:cNvPr id="6146" name="Subtitle 4"/>
          <p:cNvSpPr>
            <a:spLocks noGrp="1"/>
          </p:cNvSpPr>
          <p:nvPr>
            <p:ph type="subTitle" idx="1"/>
          </p:nvPr>
        </p:nvSpPr>
        <p:spPr>
          <a:xfrm>
            <a:off x="2051720" y="2924944"/>
            <a:ext cx="5832475" cy="1343025"/>
          </a:xfrm>
        </p:spPr>
        <p:txBody>
          <a:bodyPr/>
          <a:lstStyle/>
          <a:p>
            <a:pPr eaLnBrk="1" hangingPunct="1"/>
            <a:r>
              <a:rPr lang="en-GB" sz="2000" dirty="0" smtClean="0">
                <a:ea typeface="ＭＳ Ｐゴシック" pitchFamily="34" charset="-128"/>
              </a:rPr>
              <a:t>Mario Reale /  IGI - GARR</a:t>
            </a:r>
          </a:p>
          <a:p>
            <a:pPr eaLnBrk="1" hangingPunct="1"/>
            <a:r>
              <a:rPr lang="en-GB" sz="2000" dirty="0" smtClean="0">
                <a:ea typeface="ＭＳ Ｐゴシック" pitchFamily="34" charset="-128"/>
              </a:rPr>
              <a:t>EGI Network Support Coordination</a:t>
            </a:r>
          </a:p>
          <a:p>
            <a:pPr eaLnBrk="1" hangingPunct="1"/>
            <a:r>
              <a:rPr lang="en-GB" sz="2000" dirty="0" smtClean="0">
                <a:ea typeface="ＭＳ Ｐゴシック" pitchFamily="34" charset="-128"/>
                <a:hlinkClick r:id="rId2"/>
              </a:rPr>
              <a:t>mario.reale@garr.it</a:t>
            </a:r>
            <a:endParaRPr lang="en-GB" sz="2000" dirty="0" smtClean="0">
              <a:ea typeface="ＭＳ Ｐゴシック" pitchFamily="34" charset="-128"/>
            </a:endParaRPr>
          </a:p>
          <a:p>
            <a:pPr eaLnBrk="1" hangingPunct="1"/>
            <a:endParaRPr lang="en-GB" sz="2400" dirty="0">
              <a:ea typeface="ＭＳ Ｐゴシック" pitchFamily="34" charset="-128"/>
            </a:endParaRPr>
          </a:p>
          <a:p>
            <a:pPr eaLnBrk="1" hangingPunct="1"/>
            <a:r>
              <a:rPr lang="en-GB" sz="2400" dirty="0" smtClean="0">
                <a:ea typeface="ＭＳ Ｐゴシック" pitchFamily="34" charset="-128"/>
              </a:rPr>
              <a:t>Lyon, September 19, 2011                      EGI Technical Forum </a:t>
            </a:r>
          </a:p>
          <a:p>
            <a:pPr eaLnBrk="1" hangingPunct="1"/>
            <a:endParaRPr lang="en-GB" sz="2400" dirty="0" smtClean="0">
              <a:ea typeface="ＭＳ Ｐゴシック" pitchFamily="34" charset="-128"/>
            </a:endParaRPr>
          </a:p>
        </p:txBody>
      </p:sp>
      <p:sp>
        <p:nvSpPr>
          <p:cNvPr id="6148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it-IT" sz="1200" smtClean="0">
                <a:solidFill>
                  <a:schemeClr val="bg1"/>
                </a:solidFill>
              </a:rPr>
              <a:t>CERN, September 6 2011</a:t>
            </a:r>
            <a:endParaRPr lang="it-IT" sz="1200" dirty="0" smtClean="0">
              <a:solidFill>
                <a:schemeClr val="bg1"/>
              </a:solidFill>
            </a:endParaRP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8DA97-1CA8-45CA-B7CE-99B11D6691A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Wiki: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wiki.egi.eu/wiki/Network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   ( </a:t>
            </a:r>
            <a:r>
              <a:rPr lang="en-US" dirty="0" smtClean="0">
                <a:hlinkClick r:id="rId3"/>
              </a:rPr>
              <a:t>http://net.egi.eu</a:t>
            </a:r>
            <a:r>
              <a:rPr lang="en-US" dirty="0"/>
              <a:t> 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Email:</a:t>
            </a:r>
          </a:p>
          <a:p>
            <a:pPr lvl="1"/>
            <a:r>
              <a:rPr lang="en-US" dirty="0" smtClean="0">
                <a:hlinkClick r:id="rId4"/>
              </a:rPr>
              <a:t>network-support@mailman.egi.eu</a:t>
            </a:r>
            <a:endParaRPr lang="en-US" dirty="0" smtClean="0"/>
          </a:p>
          <a:p>
            <a:pPr lvl="1"/>
            <a:r>
              <a:rPr lang="en-US" dirty="0"/>
              <a:t>m</a:t>
            </a:r>
            <a:r>
              <a:rPr lang="en-US" dirty="0" smtClean="0"/>
              <a:t>ario.reale@garr.it</a:t>
            </a:r>
          </a:p>
          <a:p>
            <a:endParaRPr lang="en-US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CERN, September 6 2011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EA14-0BC5-48C2-B24A-B28FA46BF3A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4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</a:p>
          <a:p>
            <a:r>
              <a:rPr lang="en-US" dirty="0" smtClean="0"/>
              <a:t>Agenda</a:t>
            </a:r>
          </a:p>
          <a:p>
            <a:r>
              <a:rPr lang="en-US" dirty="0" smtClean="0"/>
              <a:t>Short introduction on current on-going activities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783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8863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Ideal continuation of our meeting in Amsterdam on Jan 24</a:t>
            </a:r>
          </a:p>
          <a:p>
            <a:pPr lvl="1"/>
            <a:r>
              <a:rPr lang="en-US" dirty="0" smtClean="0"/>
              <a:t>Network Support F2F OMB </a:t>
            </a:r>
          </a:p>
          <a:p>
            <a:pPr marL="457200" lvl="1" indent="0">
              <a:buNone/>
            </a:pPr>
            <a:r>
              <a:rPr lang="en-US" sz="2600" i="1" dirty="0"/>
              <a:t> </a:t>
            </a:r>
            <a:r>
              <a:rPr lang="en-US" sz="2600" i="1" dirty="0" smtClean="0"/>
              <a:t>             </a:t>
            </a:r>
            <a:r>
              <a:rPr lang="en-GB" sz="2600" i="1" dirty="0" smtClean="0"/>
              <a:t>https</a:t>
            </a:r>
            <a:r>
              <a:rPr lang="en-GB" sz="2600" i="1" dirty="0"/>
              <a:t>://</a:t>
            </a:r>
            <a:r>
              <a:rPr lang="en-GB" sz="2600" i="1" dirty="0" smtClean="0"/>
              <a:t>www.egi.eu/indico/conferenceTimeTable.py?confId=153</a:t>
            </a:r>
            <a:endParaRPr lang="en-US" sz="2600" i="1" dirty="0" smtClean="0"/>
          </a:p>
          <a:p>
            <a:pPr lvl="1"/>
            <a:r>
              <a:rPr lang="en-US" dirty="0" smtClean="0"/>
              <a:t>The outcome of the Network Support Proposal task force was presented</a:t>
            </a:r>
          </a:p>
          <a:p>
            <a:pPr lvl="1"/>
            <a:r>
              <a:rPr lang="en-US" dirty="0" smtClean="0"/>
              <a:t>Proposal were made for the 7 identified Use Cases</a:t>
            </a:r>
          </a:p>
          <a:p>
            <a:r>
              <a:rPr lang="en-US" dirty="0" smtClean="0"/>
              <a:t>Today we want to focus on  tools and show the progress made</a:t>
            </a:r>
          </a:p>
          <a:p>
            <a:pPr lvl="1"/>
            <a:r>
              <a:rPr lang="en-US" dirty="0" smtClean="0"/>
              <a:t>Presenting tools for network support made available by volunteering NGIs</a:t>
            </a:r>
          </a:p>
          <a:p>
            <a:pPr lvl="2"/>
            <a:r>
              <a:rPr lang="en-US" dirty="0" smtClean="0"/>
              <a:t>Monitoring</a:t>
            </a:r>
          </a:p>
          <a:p>
            <a:pPr lvl="2"/>
            <a:r>
              <a:rPr lang="en-US" dirty="0" smtClean="0"/>
              <a:t>Troubleshooting</a:t>
            </a:r>
          </a:p>
          <a:p>
            <a:r>
              <a:rPr lang="en-US" dirty="0" smtClean="0"/>
              <a:t>Present activities carried out at the GEANT level for multi-domain network monitoring</a:t>
            </a:r>
          </a:p>
          <a:p>
            <a:pPr lvl="1"/>
            <a:r>
              <a:rPr lang="en-US" dirty="0" smtClean="0"/>
              <a:t>PerfSONAR</a:t>
            </a:r>
          </a:p>
          <a:p>
            <a:r>
              <a:rPr lang="en-US" dirty="0" smtClean="0"/>
              <a:t>Present EGI activities around IPv6</a:t>
            </a:r>
          </a:p>
          <a:p>
            <a:r>
              <a:rPr lang="en-US" dirty="0" smtClean="0"/>
              <a:t>Gather your feedback / requirements to help planning future work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203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Currently On-going activities within EGI Network Support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24744"/>
            <a:ext cx="8435280" cy="4597971"/>
          </a:xfrm>
        </p:spPr>
        <p:txBody>
          <a:bodyPr/>
          <a:lstStyle/>
          <a:p>
            <a:r>
              <a:rPr lang="en-US" dirty="0" smtClean="0"/>
              <a:t>IPv6 survey</a:t>
            </a:r>
          </a:p>
          <a:p>
            <a:r>
              <a:rPr lang="en-US" dirty="0" smtClean="0"/>
              <a:t>Consolidation of the network monitoring and troubleshooting tools contributed by NGIs</a:t>
            </a:r>
          </a:p>
          <a:p>
            <a:pPr lvl="1"/>
            <a:r>
              <a:rPr lang="en-US" dirty="0" smtClean="0"/>
              <a:t>HINTS    (FranceGrille/CNRS)</a:t>
            </a:r>
          </a:p>
          <a:p>
            <a:pPr lvl="1"/>
            <a:r>
              <a:rPr lang="en-US" dirty="0" smtClean="0"/>
              <a:t>NetJobs  (IGI/GARR)</a:t>
            </a:r>
          </a:p>
          <a:p>
            <a:pPr lvl="1"/>
            <a:r>
              <a:rPr lang="en-US" dirty="0" smtClean="0"/>
              <a:t>PerfSONAR Installation DVD (RedIRIS)</a:t>
            </a:r>
          </a:p>
          <a:p>
            <a:r>
              <a:rPr lang="en-US" dirty="0" smtClean="0"/>
              <a:t>Liaison with PerfSONAR</a:t>
            </a:r>
          </a:p>
          <a:p>
            <a:pPr lvl="1"/>
            <a:r>
              <a:rPr lang="en-US" dirty="0" smtClean="0"/>
              <a:t>User Panel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CERN, September 6 2011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EA14-0BC5-48C2-B24A-B28FA46BF3A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44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for today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HINTS                         11:05-11:30</a:t>
            </a:r>
          </a:p>
          <a:p>
            <a:r>
              <a:rPr lang="en-US" dirty="0" smtClean="0"/>
              <a:t>NetJobs                       11:30-11:40</a:t>
            </a:r>
          </a:p>
          <a:p>
            <a:r>
              <a:rPr lang="en-US" dirty="0" smtClean="0"/>
              <a:t>PerfSONAR Update    11:40-12:00</a:t>
            </a:r>
          </a:p>
          <a:p>
            <a:pPr lvl="1"/>
            <a:r>
              <a:rPr lang="en-US" dirty="0" smtClean="0"/>
              <a:t>Installation DVD </a:t>
            </a:r>
          </a:p>
          <a:p>
            <a:r>
              <a:rPr lang="en-US" dirty="0" smtClean="0"/>
              <a:t>IPv6 survey and tools  12:00-12:10</a:t>
            </a:r>
          </a:p>
          <a:p>
            <a:r>
              <a:rPr lang="en-US" dirty="0" smtClean="0"/>
              <a:t>Discussion on              12:10-12:30</a:t>
            </a:r>
          </a:p>
          <a:p>
            <a:pPr lvl="1"/>
            <a:r>
              <a:rPr lang="en-US" dirty="0" smtClean="0"/>
              <a:t>Tools for monitoring and troubleshooting</a:t>
            </a:r>
          </a:p>
          <a:p>
            <a:pPr lvl="1"/>
            <a:r>
              <a:rPr lang="en-US" dirty="0" smtClean="0"/>
              <a:t>IPv6 plans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CERN, September 6 2011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EA14-0BC5-48C2-B24A-B28FA46BF3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4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052736"/>
            <a:ext cx="8579296" cy="4886003"/>
          </a:xfrm>
        </p:spPr>
        <p:txBody>
          <a:bodyPr/>
          <a:lstStyle/>
          <a:p>
            <a:r>
              <a:rPr lang="en-US" dirty="0" smtClean="0"/>
              <a:t>Tool for on-demand network troubleshooting</a:t>
            </a:r>
          </a:p>
          <a:p>
            <a:r>
              <a:rPr lang="en-US" dirty="0" smtClean="0"/>
              <a:t>Provides hints to site admins about the network layer performing tests among sites </a:t>
            </a:r>
          </a:p>
          <a:p>
            <a:r>
              <a:rPr lang="en-US" dirty="0" smtClean="0"/>
              <a:t>Based (at the protocol level) on perfSONAR</a:t>
            </a:r>
          </a:p>
          <a:p>
            <a:r>
              <a:rPr lang="en-US" dirty="0" smtClean="0"/>
              <a:t>Originally developed </a:t>
            </a:r>
            <a:r>
              <a:rPr lang="en-US" dirty="0"/>
              <a:t>(</a:t>
            </a:r>
            <a:r>
              <a:rPr lang="en-US" dirty="0" smtClean="0"/>
              <a:t>Etienne Duble) by CNRS UREC based on the PerfSONAR-Lite-TSS tool (DFN) for EGEE III SA2</a:t>
            </a:r>
          </a:p>
          <a:p>
            <a:r>
              <a:rPr lang="en-US" dirty="0" smtClean="0"/>
              <a:t>Currently provided and supported by FranceGrille/CNRS</a:t>
            </a:r>
          </a:p>
          <a:p>
            <a:endParaRPr lang="en-U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792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NetJobs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112568"/>
          </a:xfrm>
        </p:spPr>
        <p:txBody>
          <a:bodyPr/>
          <a:lstStyle/>
          <a:p>
            <a:r>
              <a:rPr lang="en-US" dirty="0" smtClean="0"/>
              <a:t>Tool for Network Monitoring between sites based on the usage of Grid Jobs</a:t>
            </a:r>
          </a:p>
          <a:p>
            <a:r>
              <a:rPr lang="en-US" dirty="0" smtClean="0"/>
              <a:t>Originally developed by Etienne Duble (CNRS) and Alfredo Pagano (GARR) for EGEE III SA2</a:t>
            </a:r>
          </a:p>
          <a:p>
            <a:r>
              <a:rPr lang="en-US" dirty="0" smtClean="0"/>
              <a:t>Mainly for basic metrics like RTT, </a:t>
            </a:r>
            <a:r>
              <a:rPr lang="en-US" dirty="0" err="1" smtClean="0"/>
              <a:t>n.hops</a:t>
            </a:r>
            <a:endParaRPr lang="en-US" dirty="0" smtClean="0"/>
          </a:p>
          <a:p>
            <a:r>
              <a:rPr lang="en-US" dirty="0" smtClean="0"/>
              <a:t>Requires no deployment by the site admins</a:t>
            </a:r>
          </a:p>
          <a:p>
            <a:r>
              <a:rPr lang="en-US" dirty="0" smtClean="0"/>
              <a:t>Currently provided and supported by IGI/GARR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963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PerfSONAR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84784"/>
            <a:ext cx="8075612" cy="4525963"/>
          </a:xfrm>
        </p:spPr>
        <p:txBody>
          <a:bodyPr/>
          <a:lstStyle/>
          <a:p>
            <a:r>
              <a:rPr lang="en-US" sz="2800" dirty="0" smtClean="0"/>
              <a:t>Widely adopted (USA,EU) web-services based tool for multi-domain network monitoring and troubleshooting</a:t>
            </a:r>
          </a:p>
          <a:p>
            <a:pPr marL="342900" lvl="1" indent="-342900"/>
            <a:r>
              <a:rPr lang="en-US" sz="2400" dirty="0"/>
              <a:t>Adopted by GN3, NRENs and  individual </a:t>
            </a:r>
            <a:r>
              <a:rPr lang="en-US" sz="2400" dirty="0" smtClean="0"/>
              <a:t>Projects</a:t>
            </a:r>
          </a:p>
          <a:p>
            <a:pPr lvl="1"/>
            <a:r>
              <a:rPr lang="en-US" sz="2400" dirty="0" smtClean="0"/>
              <a:t>Many NRENs already very familiar with it</a:t>
            </a:r>
          </a:p>
          <a:p>
            <a:r>
              <a:rPr lang="en-US" sz="2800" dirty="0" smtClean="0"/>
              <a:t>Getting de-facto standard for multi-domain network monitoring and troubleshooting</a:t>
            </a:r>
          </a:p>
          <a:p>
            <a:r>
              <a:rPr lang="en-US" sz="2800" dirty="0" smtClean="0"/>
              <a:t>Recently restructured to improve</a:t>
            </a:r>
          </a:p>
          <a:p>
            <a:pPr lvl="1"/>
            <a:r>
              <a:rPr lang="en-US" sz="2400" dirty="0" smtClean="0"/>
              <a:t>Usability, Performances</a:t>
            </a:r>
          </a:p>
          <a:p>
            <a:pPr lvl="1"/>
            <a:endParaRPr lang="en-US" sz="2400" dirty="0" smtClean="0"/>
          </a:p>
          <a:p>
            <a:endParaRPr lang="it-IT" sz="28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CERN, September 6 2011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EA14-0BC5-48C2-B24A-B28FA46BF3A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26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IPv6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IPv6 survey is in progress</a:t>
            </a:r>
          </a:p>
          <a:p>
            <a:r>
              <a:rPr lang="en-US" dirty="0"/>
              <a:t>2</a:t>
            </a:r>
            <a:r>
              <a:rPr lang="en-US" dirty="0" smtClean="0"/>
              <a:t>0 </a:t>
            </a:r>
            <a:r>
              <a:rPr lang="en-US" dirty="0" smtClean="0"/>
              <a:t>NGIs answered so far</a:t>
            </a:r>
          </a:p>
          <a:p>
            <a:pPr lvl="1"/>
            <a:r>
              <a:rPr lang="en-US" dirty="0" smtClean="0"/>
              <a:t>Please provide your answer if still missing </a:t>
            </a:r>
          </a:p>
          <a:p>
            <a:r>
              <a:rPr lang="en-US" dirty="0" smtClean="0"/>
              <a:t>Key point is whether you have            IPv6-only resources to integrate with the infrastructure </a:t>
            </a:r>
          </a:p>
          <a:p>
            <a:r>
              <a:rPr lang="en-US" dirty="0" smtClean="0"/>
              <a:t>Many other points which will enlighten us on IPv6-related requirements and needs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CERN, September 6 2011</a:t>
            </a:r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16EA14-0BC5-48C2-B24A-B28FA46BF3A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12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EGI">
      <a:dk1>
        <a:srgbClr val="000000"/>
      </a:dk1>
      <a:lt1>
        <a:srgbClr val="FFFFFF"/>
      </a:lt1>
      <a:dk2>
        <a:srgbClr val="0067B1"/>
      </a:dk2>
      <a:lt2>
        <a:srgbClr val="999999"/>
      </a:lt2>
      <a:accent1>
        <a:srgbClr val="0067B1"/>
      </a:accent1>
      <a:accent2>
        <a:srgbClr val="C87100"/>
      </a:accent2>
      <a:accent3>
        <a:srgbClr val="4C4C4C"/>
      </a:accent3>
      <a:accent4>
        <a:srgbClr val="808080"/>
      </a:accent4>
      <a:accent5>
        <a:srgbClr val="999999"/>
      </a:accent5>
      <a:accent6>
        <a:srgbClr val="B3B3B3"/>
      </a:accent6>
      <a:hlink>
        <a:srgbClr val="000000"/>
      </a:hlink>
      <a:folHlink>
        <a:srgbClr val="0000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EGI-InSPIRE-Slide-Template_v4.pot</Template>
  <TotalTime>2137</TotalTime>
  <Words>443</Words>
  <Application>Microsoft Office PowerPoint</Application>
  <PresentationFormat>Presentazione su schermo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EGI-InSPIRE-Slide-Template_v4</vt:lpstr>
      <vt:lpstr>EGI Network Support Workshop</vt:lpstr>
      <vt:lpstr>Outline</vt:lpstr>
      <vt:lpstr>Goals for today</vt:lpstr>
      <vt:lpstr>Currently On-going activities within EGI Network Support</vt:lpstr>
      <vt:lpstr>Agenda for today</vt:lpstr>
      <vt:lpstr>HINTS</vt:lpstr>
      <vt:lpstr>NetJobs</vt:lpstr>
      <vt:lpstr>PerfSONAR</vt:lpstr>
      <vt:lpstr>IPv6</vt:lpstr>
      <vt:lpstr>Contacts</vt:lpstr>
    </vt:vector>
  </TitlesOfParts>
  <Company>Nikhef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EGI-InSPIRE Project Office</dc:creator>
  <cp:lastModifiedBy>reale</cp:lastModifiedBy>
  <cp:revision>202</cp:revision>
  <dcterms:created xsi:type="dcterms:W3CDTF">2010-09-03T12:01:03Z</dcterms:created>
  <dcterms:modified xsi:type="dcterms:W3CDTF">2011-09-19T15:38:42Z</dcterms:modified>
</cp:coreProperties>
</file>