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67"/>
  </p:notesMasterIdLst>
  <p:sldIdLst>
    <p:sldId id="256" r:id="rId2"/>
    <p:sldId id="331" r:id="rId3"/>
    <p:sldId id="257" r:id="rId4"/>
    <p:sldId id="305" r:id="rId5"/>
    <p:sldId id="332" r:id="rId6"/>
    <p:sldId id="306" r:id="rId7"/>
    <p:sldId id="307" r:id="rId8"/>
    <p:sldId id="312" r:id="rId9"/>
    <p:sldId id="263" r:id="rId10"/>
    <p:sldId id="302" r:id="rId11"/>
    <p:sldId id="320" r:id="rId12"/>
    <p:sldId id="333" r:id="rId13"/>
    <p:sldId id="338" r:id="rId14"/>
    <p:sldId id="308" r:id="rId15"/>
    <p:sldId id="356" r:id="rId16"/>
    <p:sldId id="357" r:id="rId17"/>
    <p:sldId id="358" r:id="rId18"/>
    <p:sldId id="359" r:id="rId19"/>
    <p:sldId id="360" r:id="rId20"/>
    <p:sldId id="361" r:id="rId21"/>
    <p:sldId id="321" r:id="rId22"/>
    <p:sldId id="322" r:id="rId23"/>
    <p:sldId id="323" r:id="rId24"/>
    <p:sldId id="319" r:id="rId25"/>
    <p:sldId id="314" r:id="rId26"/>
    <p:sldId id="315" r:id="rId27"/>
    <p:sldId id="318" r:id="rId28"/>
    <p:sldId id="264" r:id="rId29"/>
    <p:sldId id="272" r:id="rId30"/>
    <p:sldId id="273" r:id="rId31"/>
    <p:sldId id="274" r:id="rId32"/>
    <p:sldId id="275" r:id="rId33"/>
    <p:sldId id="276" r:id="rId34"/>
    <p:sldId id="325" r:id="rId35"/>
    <p:sldId id="327" r:id="rId36"/>
    <p:sldId id="328" r:id="rId37"/>
    <p:sldId id="329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326" r:id="rId50"/>
    <p:sldId id="294" r:id="rId51"/>
    <p:sldId id="295" r:id="rId52"/>
    <p:sldId id="366" r:id="rId53"/>
    <p:sldId id="367" r:id="rId54"/>
    <p:sldId id="342" r:id="rId55"/>
    <p:sldId id="354" r:id="rId56"/>
    <p:sldId id="348" r:id="rId57"/>
    <p:sldId id="346" r:id="rId58"/>
    <p:sldId id="353" r:id="rId59"/>
    <p:sldId id="352" r:id="rId60"/>
    <p:sldId id="351" r:id="rId61"/>
    <p:sldId id="362" r:id="rId62"/>
    <p:sldId id="365" r:id="rId63"/>
    <p:sldId id="363" r:id="rId64"/>
    <p:sldId id="350" r:id="rId65"/>
    <p:sldId id="345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0" autoAdjust="0"/>
    <p:restoredTop sz="80863" autoAdjust="0"/>
  </p:normalViewPr>
  <p:slideViewPr>
    <p:cSldViewPr>
      <p:cViewPr varScale="1">
        <p:scale>
          <a:sx n="92" d="100"/>
          <a:sy n="92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FD1668-8939-455D-BE25-998200689791}" type="datetimeFigureOut">
              <a:rPr lang="en-US"/>
              <a:pPr/>
              <a:t>9/19/2011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35971B-5E34-47EA-87A5-69E3D158CD7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38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3AD0BE2-B4D6-48F7-B66D-028B01110E5A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ea typeface="DejaVu Sans"/>
              <a:cs typeface="DejaVu Sans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0900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73CB930-7AAF-4E6A-A765-597B38458A3E}" type="slidenum">
              <a:rPr lang="fr-FR" sz="1200"/>
              <a:pPr algn="r" eaLnBrk="1" hangingPunct="1"/>
              <a:t>43</a:t>
            </a:fld>
            <a:endParaRPr lang="fr-F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294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BB5FE1D-FBE3-4CB1-98F7-9549BB9244A4}" type="slidenum">
              <a:rPr lang="fr-FR" sz="1200"/>
              <a:pPr algn="r" eaLnBrk="1" hangingPunct="1"/>
              <a:t>44</a:t>
            </a:fld>
            <a:endParaRPr lang="fr-F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4996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A308193-DE01-4B7B-A047-345ED5AF1BFF}" type="slidenum">
              <a:rPr lang="fr-FR" sz="1200"/>
              <a:pPr algn="r" eaLnBrk="1" hangingPunct="1"/>
              <a:t>45</a:t>
            </a:fld>
            <a:endParaRPr lang="fr-F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7044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608D890-86C0-4AB5-877F-07D4B41DF422}" type="slidenum">
              <a:rPr lang="fr-FR" sz="1200"/>
              <a:pPr algn="r" eaLnBrk="1" hangingPunct="1"/>
              <a:t>46</a:t>
            </a:fld>
            <a:endParaRPr lang="fr-F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43C5469-1DB0-4A19-AF2A-AAB2388A8D6E}" type="slidenum">
              <a:rPr lang="fr-FR" sz="1200"/>
              <a:pPr algn="r" eaLnBrk="1" hangingPunct="1"/>
              <a:t>47</a:t>
            </a:fld>
            <a:endParaRPr lang="fr-F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1140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E3617F6-CD25-4984-AD3F-F2FAEC8C626E}" type="slidenum">
              <a:rPr lang="fr-FR" sz="1200"/>
              <a:pPr algn="r" eaLnBrk="1" hangingPunct="1"/>
              <a:t>48</a:t>
            </a:fld>
            <a:endParaRPr 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F1821B7-00D5-485D-8647-3153B091F923}" type="slidenum">
              <a:rPr lang="fr-FR" sz="1200">
                <a:solidFill>
                  <a:srgbClr val="FFFFFF"/>
                </a:solidFill>
                <a:ea typeface="DejaVu Sans"/>
                <a:cs typeface="DejaVu Sans"/>
              </a:rPr>
              <a:pPr algn="r" eaLnBrk="1" hangingPunct="1"/>
              <a:t>29</a:t>
            </a:fld>
            <a:endParaRPr lang="fr-FR" sz="1200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14338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14338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14338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14338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14338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C6AF3FA1-BAA0-499B-A2C4-ACFAB1A62CFC}" type="slidenum">
              <a:rPr lang="en-US" sz="1200">
                <a:solidFill>
                  <a:srgbClr val="2B519A"/>
                </a:solidFill>
                <a:ea typeface="DejaVu Sans"/>
                <a:cs typeface="DejaVu Sans"/>
              </a:rPr>
              <a:pPr algn="r" eaLnBrk="1" hangingPunct="1">
                <a:buClr>
                  <a:srgbClr val="000000"/>
                </a:buClr>
                <a:buSzPct val="100000"/>
              </a:pPr>
              <a:t>29</a:t>
            </a:fld>
            <a:endParaRPr lang="en-US" sz="1200">
              <a:solidFill>
                <a:srgbClr val="2B519A"/>
              </a:solidFill>
              <a:ea typeface="DejaVu Sans"/>
              <a:cs typeface="DejaVu Sans"/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14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14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14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14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endParaRPr lang="en-US" sz="1700">
              <a:solidFill>
                <a:srgbClr val="FFFFFF"/>
              </a:solidFill>
            </a:endParaRP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EE5EB41-C9B1-4B35-B33F-BFE6FE33F1B2}" type="slidenum">
              <a:rPr lang="fr-FR" sz="1200">
                <a:solidFill>
                  <a:srgbClr val="FFFFFF"/>
                </a:solidFill>
                <a:ea typeface="DejaVu Sans"/>
                <a:cs typeface="DejaVu Sans"/>
              </a:rPr>
              <a:pPr algn="r" eaLnBrk="1" hangingPunct="1"/>
              <a:t>32</a:t>
            </a:fld>
            <a:endParaRPr lang="fr-FR" sz="1200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14338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14338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14338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14338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14338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B585899B-17B2-4C43-B293-1337583974BC}" type="slidenum">
              <a:rPr lang="en-US" sz="1200">
                <a:solidFill>
                  <a:srgbClr val="2B519A"/>
                </a:solidFill>
                <a:ea typeface="DejaVu Sans"/>
                <a:cs typeface="DejaVu Sans"/>
              </a:rPr>
              <a:pPr algn="r" eaLnBrk="1" hangingPunct="1">
                <a:buClr>
                  <a:srgbClr val="000000"/>
                </a:buClr>
                <a:buSzPct val="100000"/>
              </a:pPr>
              <a:t>32</a:t>
            </a:fld>
            <a:endParaRPr lang="en-US" sz="1200">
              <a:solidFill>
                <a:srgbClr val="2B519A"/>
              </a:solidFill>
              <a:ea typeface="DejaVu Sans"/>
              <a:cs typeface="DejaVu Sans"/>
            </a:endParaRPr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14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14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14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14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endParaRPr lang="en-US" sz="1700">
              <a:solidFill>
                <a:srgbClr val="FFFFFF"/>
              </a:solidFill>
            </a:endParaRP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513549C-93C7-4CEC-9990-4135E9D4C017}" type="slidenum">
              <a:rPr lang="fr-FR" sz="1200">
                <a:solidFill>
                  <a:srgbClr val="FFFFFF"/>
                </a:solidFill>
                <a:ea typeface="DejaVu Sans"/>
                <a:cs typeface="DejaVu Sans"/>
              </a:rPr>
              <a:pPr algn="r" eaLnBrk="1" hangingPunct="1"/>
              <a:t>33</a:t>
            </a:fld>
            <a:endParaRPr lang="fr-FR" sz="1200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14338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14338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14338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14338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14338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C529310D-8169-4E7C-87C9-94272C070FBF}" type="slidenum">
              <a:rPr lang="en-US" sz="1200">
                <a:solidFill>
                  <a:srgbClr val="2B519A"/>
                </a:solidFill>
                <a:ea typeface="DejaVu Sans"/>
                <a:cs typeface="DejaVu Sans"/>
              </a:rPr>
              <a:pPr algn="r" eaLnBrk="1" hangingPunct="1">
                <a:buClr>
                  <a:srgbClr val="000000"/>
                </a:buClr>
                <a:buSzPct val="100000"/>
              </a:pPr>
              <a:t>33</a:t>
            </a:fld>
            <a:endParaRPr lang="en-US" sz="1200">
              <a:solidFill>
                <a:srgbClr val="2B519A"/>
              </a:solidFill>
              <a:ea typeface="DejaVu Sans"/>
              <a:cs typeface="DejaVu Sans"/>
            </a:endParaRPr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14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14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14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14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endParaRPr lang="en-US" sz="1700">
              <a:solidFill>
                <a:srgbClr val="FFFFFF"/>
              </a:solidFill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60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1E88C50-0A46-42E9-89C7-421B00CB03CB}" type="slidenum">
              <a:rPr lang="fr-FR" sz="1200"/>
              <a:pPr algn="r" eaLnBrk="1" hangingPunct="1"/>
              <a:t>38</a:t>
            </a:fld>
            <a:endParaRPr lang="fr-F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270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F64D894-BC2E-477A-8DBD-4EA6CC51CF3D}" type="slidenum">
              <a:rPr lang="fr-FR" sz="1200"/>
              <a:pPr algn="r" eaLnBrk="1" hangingPunct="1"/>
              <a:t>39</a:t>
            </a:fld>
            <a:endParaRPr lang="fr-F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FD349BC-C2BC-49D3-BF72-A1E569D660A4}" type="slidenum">
              <a:rPr lang="fr-FR" sz="1200"/>
              <a:pPr algn="r" eaLnBrk="1" hangingPunct="1"/>
              <a:t>40</a:t>
            </a:fld>
            <a:endParaRPr lang="fr-F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E5664A8-2C33-4949-84C1-BBF56B063F1F}" type="slidenum">
              <a:rPr lang="fr-FR" sz="1200"/>
              <a:pPr algn="r" eaLnBrk="1" hangingPunct="1"/>
              <a:t>41</a:t>
            </a:fld>
            <a:endParaRPr lang="fr-F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2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E42263B-9EE1-4152-8185-690FC25A14ED}" type="slidenum">
              <a:rPr lang="fr-FR" sz="1200"/>
              <a:pPr algn="r" eaLnBrk="1" hangingPunct="1"/>
              <a:t>42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GB" sz="3200" b="1" dirty="0" smtClean="0">
                  <a:solidFill>
                    <a:srgbClr val="FFFFFF"/>
                  </a:solidFill>
                  <a:ea typeface="SimSun" charset="0"/>
                  <a:cs typeface="Arial" charset="0"/>
                </a:rPr>
                <a:t>EGI-</a:t>
              </a:r>
              <a:r>
                <a:rPr lang="en-GB" sz="3200" b="1" dirty="0" err="1" smtClean="0">
                  <a:solidFill>
                    <a:srgbClr val="FFFFFF"/>
                  </a:solidFill>
                  <a:ea typeface="SimSun" charset="0"/>
                  <a:cs typeface="Arial" charset="0"/>
                </a:rPr>
                <a:t>InSPIRE</a:t>
              </a:r>
              <a:endParaRPr lang="en-GB" sz="3200" b="1" dirty="0" smtClean="0">
                <a:solidFill>
                  <a:srgbClr val="FFFFFF"/>
                </a:solidFill>
                <a:ea typeface="SimSun" charset="0"/>
                <a:cs typeface="Arial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pic>
        <p:nvPicPr>
          <p:cNvPr id="16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661025"/>
            <a:ext cx="7318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9F15EF-D75D-4768-A86C-1786CB8E454F}" type="datetime1">
              <a:rPr lang="en-US" smtClean="0"/>
              <a:t>9/19/2011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D68DA97-1CA8-45CA-B7CE-99B11D6691A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6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38312-CFA4-4A17-8D14-A80AAFB9AF11}" type="datetime1">
              <a:rPr lang="en-US" smtClean="0"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6EA14-0BC5-48C2-B24A-B28FA46BF3A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2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30E825-DFA1-43A2-B278-3DCBA1771158}" type="datetime1">
              <a:rPr lang="en-US" smtClean="0"/>
              <a:t>9/19/2011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1EA71-5D8F-4F1D-87F4-9EFA78C6BC99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2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Lyon, September 19  2011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6D361-B512-491C-8456-B6099F78EB5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9CA778AE-0229-4D30-B3A7-49625A4F318A}" type="datetime1">
              <a:rPr lang="en-US" smtClean="0"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02F5CBA4-49EF-4318-AC5E-77FCDF8FF7A5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9" r:id="rId3"/>
    <p:sldLayoutId id="2147483671" r:id="rId4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io.reale@garr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avannah.cern.ch/bugs/?4119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gf.org/gf/event_schedule/index.php?id=1503&amp;tentativ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file/961176/1/EGEE-III-SA2-TEC-961176-Apache_AXIS2_C_IPV6_Compliance_Test-v1.1.doc" TargetMode="External"/><Relationship Id="rId13" Type="http://schemas.openxmlformats.org/officeDocument/2006/relationships/hyperlink" Target="https://edms.cern.ch/file/946408/1/EGEE-III-SA2-TEC-946408-lfc-tests-using-ipv6-v1.0.doc" TargetMode="External"/><Relationship Id="rId3" Type="http://schemas.openxmlformats.org/officeDocument/2006/relationships/hyperlink" Target="https://edms.cern.ch/file/971407/1/EGEE-III-SA2-TEC-971407-IPV6_Compliance_C_Cpp_Java_Python_Perl-v1.2.pdf" TargetMode="External"/><Relationship Id="rId7" Type="http://schemas.openxmlformats.org/officeDocument/2006/relationships/hyperlink" Target="https://edms.cern.ch/file/951917/1.2/EGEE-III-SA2-TEC-951917-Apache_AXIS_Java_IPV6_Compliance_Test-v1.2.doc" TargetMode="External"/><Relationship Id="rId12" Type="http://schemas.openxmlformats.org/officeDocument/2006/relationships/hyperlink" Target="https://twiki.cern.ch/twiki/bin/view/EGEE/PerlSOAPLite" TargetMode="External"/><Relationship Id="rId2" Type="http://schemas.openxmlformats.org/officeDocument/2006/relationships/hyperlink" Target="https://twiki.cern.ch/twiki/bin/view/EGEE/IPv6FollowUp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dms.cern.ch/file/942749/1/EGEE-III-SA2-TEC-942749-gSOAP_IPV6_Compliance_Test-v1.1.doc" TargetMode="External"/><Relationship Id="rId11" Type="http://schemas.openxmlformats.org/officeDocument/2006/relationships/hyperlink" Target="https://twiki.cern.ch/twiki/bin/view/EGEE/PythonZSI" TargetMode="External"/><Relationship Id="rId5" Type="http://schemas.openxmlformats.org/officeDocument/2006/relationships/hyperlink" Target="https://twiki.cern.ch/twiki/bin/view/EGEE/EGEEGliteExternalDependencies" TargetMode="External"/><Relationship Id="rId10" Type="http://schemas.openxmlformats.org/officeDocument/2006/relationships/hyperlink" Target="https://edms.cern.ch/file/942683/1/EGEE-III-SA2-TEC-942683-Globus_GridFTP_IPV6_Compliance_Test-v1.6.doc" TargetMode="External"/><Relationship Id="rId4" Type="http://schemas.openxmlformats.org/officeDocument/2006/relationships/hyperlink" Target="https://edms.cern.ch/file/930868/1/EGEE-III-SA2-TEC-930868-test_server_IPv6_compliance-v1.2.doc" TargetMode="External"/><Relationship Id="rId9" Type="http://schemas.openxmlformats.org/officeDocument/2006/relationships/hyperlink" Target="https://edms.cern.ch/file/935729/1.1/EGEE-III-SA2-TEC-935729-IPv6_Networking_With_Boost_ASIO_Library-v1.1.doc" TargetMode="External"/><Relationship Id="rId14" Type="http://schemas.openxmlformats.org/officeDocument/2006/relationships/hyperlink" Target="https://edms.cern.ch/document/1000258/1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ui2-4.dir.garr.it/GRID/ipv6.tar.gz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ipv6-care/file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tienne.duble@urec.cnrs.fr" TargetMode="External"/><Relationship Id="rId4" Type="http://schemas.openxmlformats.org/officeDocument/2006/relationships/hyperlink" Target="http://sourceforge.net/projects/ipv6-care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gi.eu/wiki/IPv6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3.hepix.org/ipv6-bis/doku.php?id=ipv6:introduction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euchinagrid.org/conferenceDisplay.py?confId=58" TargetMode="External"/><Relationship Id="rId2" Type="http://schemas.openxmlformats.org/officeDocument/2006/relationships/hyperlink" Target="https://twiki.cern.ch/twiki/bin/view/EGEE/EGEESA2IPv6JRA1Tutori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ki.cern.ch/twiki/bin/view/EGEE/EGEESA2IPv6JRA1SA3Tutorial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EGEE/IPv6FollowU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3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848872" cy="1470025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IPv6 activities in EGI</a:t>
            </a:r>
          </a:p>
        </p:txBody>
      </p:sp>
      <p:sp>
        <p:nvSpPr>
          <p:cNvPr id="6146" name="Subtitle 4"/>
          <p:cNvSpPr>
            <a:spLocks noGrp="1"/>
          </p:cNvSpPr>
          <p:nvPr>
            <p:ph type="subTitle" idx="1"/>
          </p:nvPr>
        </p:nvSpPr>
        <p:spPr>
          <a:xfrm>
            <a:off x="2123728" y="2348880"/>
            <a:ext cx="5832475" cy="1343025"/>
          </a:xfrm>
        </p:spPr>
        <p:txBody>
          <a:bodyPr/>
          <a:lstStyle/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Mario Reale /  GARR</a:t>
            </a:r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EGI Network Support Coordination</a:t>
            </a:r>
          </a:p>
          <a:p>
            <a:pPr eaLnBrk="1" hangingPunct="1"/>
            <a:r>
              <a:rPr lang="en-GB" sz="2400" dirty="0" smtClean="0">
                <a:ea typeface="ＭＳ Ｐゴシック" pitchFamily="34" charset="-128"/>
                <a:hlinkClick r:id="rId2"/>
              </a:rPr>
              <a:t>mario.reale@garr.it</a:t>
            </a:r>
            <a:endParaRPr lang="en-GB" sz="2400" dirty="0" smtClean="0">
              <a:ea typeface="ＭＳ Ｐゴシック" pitchFamily="34" charset="-128"/>
            </a:endParaRPr>
          </a:p>
          <a:p>
            <a:pPr eaLnBrk="1" hangingPunct="1"/>
            <a:endParaRPr lang="en-GB" sz="2400" dirty="0">
              <a:ea typeface="ＭＳ Ｐゴシック" pitchFamily="34" charset="-128"/>
            </a:endParaRPr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Lyon, September 19, 2011                      EGI Technical Forum</a:t>
            </a:r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Network Support Workshop</a:t>
            </a:r>
          </a:p>
          <a:p>
            <a:pPr eaLnBrk="1" hangingPunct="1"/>
            <a:endParaRPr lang="en-GB" sz="2400" dirty="0" smtClean="0">
              <a:ea typeface="ＭＳ Ｐゴシック" pitchFamily="34" charset="-128"/>
            </a:endParaRPr>
          </a:p>
        </p:txBody>
      </p:sp>
      <p:sp>
        <p:nvSpPr>
          <p:cNvPr id="614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chemeClr val="bg1"/>
                </a:solidFill>
              </a:rPr>
              <a:t>Lyon, September 19  2011</a:t>
            </a:r>
            <a:endParaRPr lang="it-IT" sz="1200" dirty="0" smtClean="0">
              <a:solidFill>
                <a:schemeClr val="bg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DA97-1CA8-45CA-B7CE-99B11D6691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gLite components ported to IPv6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256584"/>
          </a:xfrm>
        </p:spPr>
        <p:txBody>
          <a:bodyPr/>
          <a:lstStyle/>
          <a:p>
            <a:r>
              <a:rPr lang="en-US" sz="2400" dirty="0" smtClean="0"/>
              <a:t>BDII</a:t>
            </a:r>
          </a:p>
          <a:p>
            <a:r>
              <a:rPr lang="en-US" sz="2400" dirty="0" smtClean="0"/>
              <a:t>LFC</a:t>
            </a:r>
          </a:p>
          <a:p>
            <a:r>
              <a:rPr lang="en-US" sz="2400" dirty="0" smtClean="0"/>
              <a:t>DPM</a:t>
            </a:r>
          </a:p>
          <a:p>
            <a:r>
              <a:rPr lang="en-US" sz="2400" dirty="0" smtClean="0"/>
              <a:t>CREAM CE</a:t>
            </a:r>
          </a:p>
          <a:p>
            <a:r>
              <a:rPr lang="en-US" sz="2400" dirty="0" smtClean="0"/>
              <a:t>LCG-</a:t>
            </a:r>
            <a:r>
              <a:rPr lang="en-US" sz="2400" dirty="0" err="1" smtClean="0"/>
              <a:t>utils</a:t>
            </a:r>
            <a:endParaRPr lang="en-US" sz="2400" dirty="0" smtClean="0"/>
          </a:p>
          <a:p>
            <a:r>
              <a:rPr lang="en-US" sz="2400" dirty="0" smtClean="0"/>
              <a:t>GFAL lib</a:t>
            </a:r>
          </a:p>
          <a:p>
            <a:r>
              <a:rPr lang="en-US" sz="2400" dirty="0" smtClean="0"/>
              <a:t>Probably still incompliant:   AMGA  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                                                    </a:t>
            </a:r>
            <a:r>
              <a:rPr lang="en-US" sz="2000" dirty="0" smtClean="0"/>
              <a:t>( Latest IPv6 </a:t>
            </a:r>
            <a:r>
              <a:rPr lang="en-US" sz="2000" dirty="0"/>
              <a:t>bug </a:t>
            </a:r>
            <a:r>
              <a:rPr lang="en-US" sz="2000" dirty="0" smtClean="0"/>
              <a:t>update</a:t>
            </a:r>
            <a:r>
              <a:rPr lang="en-US" sz="2000" i="1" dirty="0" smtClean="0"/>
              <a:t>: Date</a:t>
            </a:r>
            <a:r>
              <a:rPr lang="en-US" sz="2000" i="1" dirty="0"/>
              <a:t>: 2011-07-06 08:18 </a:t>
            </a:r>
            <a:r>
              <a:rPr lang="en-US" sz="2000" i="1" dirty="0" smtClean="0"/>
              <a:t> By</a:t>
            </a:r>
            <a:r>
              <a:rPr lang="en-US" sz="2000" i="1" dirty="0"/>
              <a:t>: Maria </a:t>
            </a:r>
            <a:r>
              <a:rPr lang="en-US" sz="2000" i="1" dirty="0" err="1"/>
              <a:t>Alandes</a:t>
            </a:r>
            <a:r>
              <a:rPr lang="en-US" sz="2000" i="1" dirty="0"/>
              <a:t> </a:t>
            </a:r>
            <a:r>
              <a:rPr lang="en-US" sz="2000" i="1" dirty="0" err="1"/>
              <a:t>Pradillo</a:t>
            </a:r>
            <a:r>
              <a:rPr lang="en-US" sz="2000" i="1" dirty="0"/>
              <a:t> &lt;</a:t>
            </a:r>
            <a:r>
              <a:rPr lang="en-US" sz="2000" i="1" dirty="0" err="1"/>
              <a:t>malandes</a:t>
            </a:r>
            <a:r>
              <a:rPr lang="en-US" sz="2000" i="1" dirty="0"/>
              <a:t>&gt; I close this bug since AMGA is no longer supported in gLite. Please, reopen if it is valid for </a:t>
            </a:r>
            <a:r>
              <a:rPr lang="en-US" sz="2000" i="1" dirty="0" smtClean="0"/>
              <a:t>EMI</a:t>
            </a:r>
            <a:r>
              <a:rPr lang="en-US" sz="2000" i="1" dirty="0"/>
              <a:t>  - </a:t>
            </a:r>
            <a:r>
              <a:rPr lang="en-US" sz="2000" i="1" dirty="0">
                <a:hlinkClick r:id="rId2"/>
              </a:rPr>
              <a:t>http://savannah.cern.ch/bugs/?</a:t>
            </a:r>
            <a:r>
              <a:rPr lang="en-US" sz="2000" i="1" dirty="0" smtClean="0">
                <a:hlinkClick r:id="rId2"/>
              </a:rPr>
              <a:t>41196</a:t>
            </a:r>
            <a:r>
              <a:rPr lang="en-US" sz="2000" i="1" dirty="0" smtClean="0"/>
              <a:t>   ) </a:t>
            </a:r>
          </a:p>
          <a:p>
            <a:endParaRPr lang="en-US" sz="2000" i="1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292080" y="1340768"/>
            <a:ext cx="26436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GridSite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WMS/</a:t>
            </a:r>
            <a:r>
              <a:rPr lang="en-US" sz="2400" dirty="0" err="1" smtClean="0"/>
              <a:t>WMProxy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BLAH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APEL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VOMS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FTS</a:t>
            </a:r>
            <a:endParaRPr lang="en-US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2458810" cy="1512168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of IPv6 compliance of  external packages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340768"/>
            <a:ext cx="8075612" cy="4525963"/>
          </a:xfrm>
        </p:spPr>
        <p:txBody>
          <a:bodyPr/>
          <a:lstStyle/>
          <a:p>
            <a:r>
              <a:rPr lang="en-US" dirty="0" smtClean="0"/>
              <a:t>Directly tested packages</a:t>
            </a:r>
          </a:p>
          <a:p>
            <a:pPr lvl="1"/>
            <a:r>
              <a:rPr lang="en-US" dirty="0" err="1" smtClean="0"/>
              <a:t>GridFTP</a:t>
            </a:r>
            <a:endParaRPr lang="en-US" dirty="0" smtClean="0"/>
          </a:p>
          <a:p>
            <a:pPr lvl="1"/>
            <a:r>
              <a:rPr lang="en-US" dirty="0" smtClean="0"/>
              <a:t>Axis/Java,  Axis2/Java</a:t>
            </a:r>
          </a:p>
          <a:p>
            <a:pPr lvl="1"/>
            <a:r>
              <a:rPr lang="en-US" dirty="0" smtClean="0"/>
              <a:t>Axis2/C</a:t>
            </a:r>
          </a:p>
          <a:p>
            <a:pPr lvl="1"/>
            <a:r>
              <a:rPr lang="en-US" dirty="0" err="1" smtClean="0"/>
              <a:t>Boost:ASIO</a:t>
            </a:r>
            <a:endParaRPr lang="en-US" dirty="0" smtClean="0"/>
          </a:p>
          <a:p>
            <a:pPr lvl="1"/>
            <a:r>
              <a:rPr lang="en-US" dirty="0" err="1" smtClean="0"/>
              <a:t>gSOAP</a:t>
            </a:r>
            <a:endParaRPr lang="en-US" dirty="0" smtClean="0"/>
          </a:p>
          <a:p>
            <a:pPr lvl="1"/>
            <a:r>
              <a:rPr lang="en-US" dirty="0" smtClean="0"/>
              <a:t>Python::ZSI</a:t>
            </a:r>
          </a:p>
          <a:p>
            <a:pPr lvl="1"/>
            <a:r>
              <a:rPr lang="en-US" dirty="0" smtClean="0"/>
              <a:t>Perl::</a:t>
            </a:r>
            <a:r>
              <a:rPr lang="en-US" dirty="0" err="1" smtClean="0"/>
              <a:t>SOAPLite</a:t>
            </a:r>
            <a:endParaRPr lang="en-US" dirty="0" smtClean="0"/>
          </a:p>
          <a:p>
            <a:pPr lvl="1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all gLite external components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9"/>
            <a:ext cx="12828240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0" y="980729"/>
            <a:ext cx="9144000" cy="14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59532" y="5445224"/>
            <a:ext cx="8424936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it-IT" dirty="0"/>
              <a:t>https://twiki.cern.ch/twiki/bin/view/EGEE/EGEEGliteExternalDependencies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9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all gLite external components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1052736"/>
            <a:ext cx="11832299" cy="665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IPv6 and gLite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075612" cy="4525963"/>
          </a:xfrm>
        </p:spPr>
        <p:txBody>
          <a:bodyPr/>
          <a:lstStyle/>
          <a:p>
            <a:r>
              <a:rPr lang="en-US" dirty="0" smtClean="0"/>
              <a:t>No systematic IPv6 testing and certification in place</a:t>
            </a:r>
          </a:p>
          <a:p>
            <a:r>
              <a:rPr lang="en-US" dirty="0" smtClean="0"/>
              <a:t>No IPv6 maintained YUM repository available</a:t>
            </a:r>
          </a:p>
          <a:p>
            <a:r>
              <a:rPr lang="en-US" dirty="0" smtClean="0"/>
              <a:t>No real testing of configuration tools (YAIM) using IPv6 </a:t>
            </a:r>
          </a:p>
          <a:p>
            <a:r>
              <a:rPr lang="en-US" dirty="0" smtClean="0"/>
              <a:t>Probable non compliance in many operations related tools</a:t>
            </a:r>
          </a:p>
          <a:p>
            <a:pPr lvl="1"/>
            <a:r>
              <a:rPr lang="en-US" dirty="0" smtClean="0"/>
              <a:t>SAM/NAGIOS, GOCDB, GSTAT,…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2913203"/>
            <a:ext cx="3168540" cy="317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US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FFCC66"/>
              </a:buClr>
            </a:pPr>
            <a:fld id="{B7A217C0-C39E-4419-8F24-81B40AF09E4C}" type="slidenum">
              <a:rPr lang="en-GB" sz="1200" b="1">
                <a:solidFill>
                  <a:srgbClr val="2B519A"/>
                </a:solidFill>
              </a:rPr>
              <a:pPr algn="r" eaLnBrk="1" hangingPunct="1">
                <a:spcBef>
                  <a:spcPct val="20000"/>
                </a:spcBef>
                <a:buClr>
                  <a:srgbClr val="FFCC66"/>
                </a:buClr>
              </a:pPr>
              <a:t>15</a:t>
            </a:fld>
            <a:endParaRPr lang="en-GB" sz="1200" b="1">
              <a:solidFill>
                <a:srgbClr val="2B519A"/>
              </a:solidFill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0531" y="1268760"/>
            <a:ext cx="9072562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8138">
              <a:spcBef>
                <a:spcPts val="600"/>
              </a:spcBef>
              <a:buClr>
                <a:srgbClr val="F1AF00"/>
              </a:buClr>
              <a:buFont typeface="Arial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Analysis of the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gLite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source code</a:t>
            </a:r>
          </a:p>
          <a:p>
            <a:pPr marL="738188" lvl="1" indent="-280988">
              <a:spcBef>
                <a:spcPts val="500"/>
              </a:spcBef>
              <a:buClr>
                <a:srgbClr val="F1AF00"/>
              </a:buClr>
              <a:buFont typeface="Arial" pitchFamily="34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Using the </a:t>
            </a:r>
            <a:r>
              <a:rPr lang="en-US" u="sng" dirty="0">
                <a:solidFill>
                  <a:schemeClr val="tx1"/>
                </a:solidFill>
                <a:latin typeface="Arial" charset="0"/>
              </a:rPr>
              <a:t>IPv6 metric (IPv6 code checker) in ETICS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to point out 75 parts of the code where there are indications of possible of non-compliant function calls:</a:t>
            </a:r>
          </a:p>
          <a:p>
            <a:pPr marL="1195388" lvl="2" indent="-280988">
              <a:spcBef>
                <a:spcPts val="500"/>
              </a:spcBef>
              <a:buClr>
                <a:srgbClr val="F1AF00"/>
              </a:buClr>
              <a:buFont typeface="Arial" pitchFamily="34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dirty="0">
                <a:solidFill>
                  <a:schemeClr val="tx1"/>
                </a:solidFill>
              </a:rPr>
              <a:t>111 bugs declared only 3 bugs left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738188" lvl="1" indent="-280988">
              <a:spcBef>
                <a:spcPts val="500"/>
              </a:spcBef>
              <a:buClr>
                <a:srgbClr val="F1AF00"/>
              </a:buClr>
              <a:buFont typeface="Arial" pitchFamily="34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This analysis effectively helped developers to work on IPv6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marL="280988" indent="-280988">
              <a:spcBef>
                <a:spcPts val="500"/>
              </a:spcBef>
              <a:buClr>
                <a:srgbClr val="F1AF00"/>
              </a:buClr>
              <a:buFontTx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US" sz="2000" dirty="0">
              <a:solidFill>
                <a:srgbClr val="2B519A"/>
              </a:solidFill>
              <a:latin typeface="Arial" charset="0"/>
            </a:endParaRPr>
          </a:p>
          <a:p>
            <a:pPr marL="280988" indent="-280988">
              <a:spcBef>
                <a:spcPts val="500"/>
              </a:spcBef>
              <a:buClr>
                <a:srgbClr val="F1AF00"/>
              </a:buClr>
              <a:buFontTx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US" sz="2000" dirty="0">
              <a:solidFill>
                <a:srgbClr val="2B519A"/>
              </a:solidFill>
              <a:latin typeface="Arial" charset="0"/>
            </a:endParaRPr>
          </a:p>
          <a:p>
            <a:pPr marL="280988" indent="-280988">
              <a:spcBef>
                <a:spcPts val="500"/>
              </a:spcBef>
              <a:buClr>
                <a:srgbClr val="F1AF00"/>
              </a:buClr>
              <a:buFontTx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US" sz="2000" dirty="0">
              <a:solidFill>
                <a:srgbClr val="2B519A"/>
              </a:solidFill>
              <a:latin typeface="Arial" charset="0"/>
            </a:endParaRPr>
          </a:p>
          <a:p>
            <a:pPr marL="280988" indent="-280988">
              <a:spcBef>
                <a:spcPts val="500"/>
              </a:spcBef>
              <a:buClr>
                <a:srgbClr val="F1AF00"/>
              </a:buClr>
              <a:buFontTx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US" sz="2000" dirty="0">
              <a:solidFill>
                <a:srgbClr val="2B519A"/>
              </a:solidFill>
              <a:latin typeface="Arial" charset="0"/>
            </a:endParaRPr>
          </a:p>
          <a:p>
            <a:pPr marL="280988" indent="-280988">
              <a:spcBef>
                <a:spcPts val="500"/>
              </a:spcBef>
              <a:buClr>
                <a:srgbClr val="F1AF00"/>
              </a:buClr>
              <a:buFontTx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US" sz="2000" dirty="0">
              <a:solidFill>
                <a:srgbClr val="2B519A"/>
              </a:solidFill>
              <a:latin typeface="Arial" charset="0"/>
            </a:endParaRPr>
          </a:p>
          <a:p>
            <a:pPr marL="280988" indent="-280988">
              <a:spcBef>
                <a:spcPts val="500"/>
              </a:spcBef>
              <a:buClr>
                <a:srgbClr val="F1AF00"/>
              </a:buClr>
              <a:buFontTx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US" sz="2000" dirty="0">
              <a:solidFill>
                <a:srgbClr val="2B519A"/>
              </a:solidFill>
              <a:latin typeface="Arial" charset="0"/>
            </a:endParaRPr>
          </a:p>
          <a:p>
            <a:pPr marL="280988" indent="-280988">
              <a:spcBef>
                <a:spcPts val="500"/>
              </a:spcBef>
              <a:buClr>
                <a:srgbClr val="F1AF00"/>
              </a:buClr>
              <a:buFontTx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US" sz="2000" dirty="0">
              <a:solidFill>
                <a:srgbClr val="2B519A"/>
              </a:solidFill>
              <a:latin typeface="Arial" charset="0"/>
            </a:endParaRPr>
          </a:p>
          <a:p>
            <a:pPr marL="280988" indent="-280988">
              <a:spcBef>
                <a:spcPts val="500"/>
              </a:spcBef>
              <a:buClr>
                <a:srgbClr val="F1AF00"/>
              </a:buClr>
              <a:buFontTx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US" sz="900" dirty="0">
              <a:solidFill>
                <a:srgbClr val="2B519A"/>
              </a:solidFill>
              <a:latin typeface="Arial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r">
              <a:spcBef>
                <a:spcPct val="20000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FFFFFF"/>
                </a:solidFill>
              </a:rPr>
              <a:t>Final status of gLite and IPv6 as reported at the project final review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521700" y="6562725"/>
            <a:ext cx="4699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fld id="{9B01CF6D-23C1-4D57-947E-12C2A457E1FE}" type="slidenum">
              <a:rPr lang="en-GB" smtClean="0">
                <a:solidFill>
                  <a:schemeClr val="tx1"/>
                </a:solidFill>
              </a:rPr>
              <a:pPr eaLnBrk="1" hangingPunct="1"/>
              <a:t>15</a:t>
            </a:fld>
            <a:endParaRPr lang="en-GB" smtClean="0">
              <a:solidFill>
                <a:schemeClr val="tx1"/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640515" y="4581128"/>
            <a:ext cx="2638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F1AF00"/>
              </a:buClr>
            </a:pPr>
            <a:r>
              <a:rPr lang="en-US" sz="1400" b="1" dirty="0">
                <a:solidFill>
                  <a:schemeClr val="accent1"/>
                </a:solidFill>
              </a:rPr>
              <a:t>IPv6 compliance</a:t>
            </a:r>
            <a:br>
              <a:rPr lang="en-US" sz="1400" b="1" dirty="0">
                <a:solidFill>
                  <a:schemeClr val="accent1"/>
                </a:solidFill>
              </a:rPr>
            </a:br>
            <a:r>
              <a:rPr lang="en-GB" sz="1400" b="1" dirty="0">
                <a:solidFill>
                  <a:schemeClr val="accent1"/>
                </a:solidFill>
              </a:rPr>
              <a:t> of </a:t>
            </a:r>
            <a:r>
              <a:rPr lang="en-US" sz="1400" b="1" dirty="0">
                <a:solidFill>
                  <a:schemeClr val="accent1"/>
                </a:solidFill>
              </a:rPr>
              <a:t>external </a:t>
            </a:r>
            <a:br>
              <a:rPr lang="en-US" sz="1400" b="1" dirty="0">
                <a:solidFill>
                  <a:schemeClr val="accent1"/>
                </a:solidFill>
              </a:rPr>
            </a:br>
            <a:r>
              <a:rPr lang="en-US" sz="1400" b="1" dirty="0">
                <a:solidFill>
                  <a:schemeClr val="accent1"/>
                </a:solidFill>
              </a:rPr>
              <a:t>dependencies</a:t>
            </a:r>
            <a:endParaRPr lang="en-GB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 bwMode="auto">
          <a:xfrm>
            <a:off x="179512" y="1268760"/>
            <a:ext cx="8589963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dirty="0" smtClean="0"/>
              <a:t>Level of IPv6 compliance: number of IPv6 compliant components w.r.t. total number of components</a:t>
            </a:r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dirty="0" err="1" smtClean="0"/>
              <a:t>Status</a:t>
            </a:r>
            <a:r>
              <a:rPr lang="fr-FR" dirty="0" smtClean="0"/>
              <a:t> of gLite IPv6 </a:t>
            </a:r>
            <a:r>
              <a:rPr lang="fr-FR" dirty="0" err="1" smtClean="0"/>
              <a:t>compliance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end of EGEE III (</a:t>
            </a:r>
            <a:r>
              <a:rPr lang="fr-FR" dirty="0" err="1" smtClean="0"/>
              <a:t>march</a:t>
            </a:r>
            <a:r>
              <a:rPr lang="fr-FR" dirty="0" smtClean="0"/>
              <a:t> 2010) </a:t>
            </a:r>
            <a:endParaRPr lang="en-US" sz="3600" dirty="0" smtClean="0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432677"/>
              </p:ext>
            </p:extLst>
          </p:nvPr>
        </p:nvGraphicFramePr>
        <p:xfrm>
          <a:off x="827583" y="2852935"/>
          <a:ext cx="7466301" cy="26642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88227"/>
                <a:gridCol w="2489037"/>
                <a:gridCol w="2489037"/>
              </a:tblGrid>
              <a:tr h="825557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Level of IPv6 compliance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a) optimized tags for each component w.r.t. IPv6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b) single overall gLite release tag 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13183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Upper value  </a:t>
                      </a:r>
                      <a:r>
                        <a:rPr lang="en-US" sz="1400" dirty="0" smtClean="0">
                          <a:effectLst/>
                        </a:rPr>
                        <a:t>    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(</a:t>
                      </a:r>
                      <a:r>
                        <a:rPr lang="en-US" sz="1000" dirty="0">
                          <a:effectLst/>
                        </a:rPr>
                        <a:t>excluding component test modules, examples, </a:t>
                      </a:r>
                      <a:r>
                        <a:rPr lang="en-US" sz="1000" dirty="0" err="1">
                          <a:effectLst/>
                        </a:rPr>
                        <a:t>gSOAP</a:t>
                      </a:r>
                      <a:r>
                        <a:rPr lang="en-US" sz="1000" dirty="0">
                          <a:effectLst/>
                        </a:rPr>
                        <a:t> built with wrong plug in)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</a:rPr>
                        <a:t>99.5%</a:t>
                      </a:r>
                      <a:endParaRPr lang="it-IT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96,2%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25557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Lower </a:t>
                      </a:r>
                      <a:r>
                        <a:rPr lang="en-US" sz="1400" dirty="0" smtClean="0">
                          <a:effectLst/>
                        </a:rPr>
                        <a:t>value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(including </a:t>
                      </a:r>
                      <a:r>
                        <a:rPr lang="en-US" sz="1400" dirty="0" smtClean="0">
                          <a:effectLst/>
                        </a:rPr>
                        <a:t>all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reported </a:t>
                      </a:r>
                      <a:r>
                        <a:rPr lang="en-US" sz="1400" dirty="0">
                          <a:effectLst/>
                        </a:rPr>
                        <a:t>faults) 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</a:rPr>
                        <a:t>96,1%</a:t>
                      </a:r>
                      <a:endParaRPr lang="it-IT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92,8%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24025" y="3322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6D361-B512-491C-8456-B6099F78EB5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5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with time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66018"/>
            <a:ext cx="8424936" cy="5071294"/>
          </a:xfrm>
        </p:spPr>
        <p:txBody>
          <a:bodyPr/>
          <a:lstStyle/>
          <a:p>
            <a:r>
              <a:rPr lang="en-US" dirty="0" smtClean="0"/>
              <a:t>Trend with time for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(#compliant components) / (total # of comp.) components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56216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80312" y="6309320"/>
            <a:ext cx="2895600" cy="365125"/>
          </a:xfrm>
          <a:ln/>
        </p:spPr>
        <p:txBody>
          <a:bodyPr/>
          <a:lstStyle/>
          <a:p>
            <a:pPr>
              <a:defRPr/>
            </a:pPr>
            <a:fld id="{42981B29-EE7E-4529-B553-39CFD698E633}" type="slidenum">
              <a:rPr lang="en-GB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on IPv6 compliance of gLite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8964488" cy="595528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By the end of EGEEIII gLite was almost fully compliant(~95 %)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Some components have been ported to IPv6 but not included in the official release – an IPv6 compliant CVS tag exists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Proper, systematic certification of the middleware has never been put in place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 full-fledged, distributed IPv6 infrastructure has never been exploited at this purpose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In deep analysis of IPv6 compliance of many installation and configuration tools (OS, m/w, applications) was not performed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PXE, Quattor,  yum, YAIM,…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Same problem for many Operations-related tools (SAM/</a:t>
            </a:r>
            <a:r>
              <a:rPr lang="en-US" sz="2400" dirty="0" err="1" smtClean="0"/>
              <a:t>Nagios</a:t>
            </a:r>
            <a:r>
              <a:rPr lang="en-US" sz="2400" dirty="0" smtClean="0"/>
              <a:t>, Dashboard, GSTAT, GOCDB,….)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 ? Open questions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980728"/>
            <a:ext cx="8712968" cy="4525963"/>
          </a:xfrm>
        </p:spPr>
        <p:txBody>
          <a:bodyPr/>
          <a:lstStyle/>
          <a:p>
            <a:r>
              <a:rPr lang="en-US" sz="2800" dirty="0" smtClean="0">
                <a:sym typeface="Wingdings" pitchFamily="2" charset="2"/>
              </a:rPr>
              <a:t>Reasonable assumption is that gLite is still essentially 100 % IPv6 compliant but no proof of it 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All IPv6 bug fixing changes should have been kept</a:t>
            </a:r>
          </a:p>
          <a:p>
            <a:r>
              <a:rPr lang="en-US" sz="2800" dirty="0"/>
              <a:t>What happened then ?</a:t>
            </a:r>
          </a:p>
          <a:p>
            <a:pPr lvl="1"/>
            <a:r>
              <a:rPr lang="en-US" sz="2400" dirty="0"/>
              <a:t>What is EMI  doing w.r.t. IPv6 ?</a:t>
            </a:r>
          </a:p>
          <a:p>
            <a:pPr lvl="1"/>
            <a:r>
              <a:rPr lang="en-US" sz="2400" dirty="0"/>
              <a:t>What is the gLite Open Collaboration doing w.r.t. IPv6 </a:t>
            </a:r>
            <a:r>
              <a:rPr lang="en-US" sz="2400" dirty="0" smtClean="0"/>
              <a:t>?</a:t>
            </a:r>
            <a:endParaRPr lang="en-US" sz="24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EMI recently stated their interest in resuming IPv6 activities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HEPiX Meeting at CERN</a:t>
            </a:r>
          </a:p>
          <a:p>
            <a:pPr marL="457200" lvl="1" indent="0">
              <a:buNone/>
            </a:pPr>
            <a:r>
              <a:rPr lang="en-US" sz="2000" dirty="0" smtClean="0"/>
              <a:t>     http</a:t>
            </a:r>
            <a:r>
              <a:rPr lang="en-US" sz="2000" dirty="0"/>
              <a:t>://indico.cern.ch/conferenceDisplay.py?confId=152775</a:t>
            </a:r>
          </a:p>
          <a:p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840538" cy="865187"/>
          </a:xfrm>
        </p:spPr>
        <p:txBody>
          <a:bodyPr/>
          <a:lstStyle/>
          <a:p>
            <a:r>
              <a:rPr lang="en-US" dirty="0" smtClean="0"/>
              <a:t>Goals for this talk and discussion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8075612" cy="4525963"/>
          </a:xfrm>
        </p:spPr>
        <p:txBody>
          <a:bodyPr/>
          <a:lstStyle/>
          <a:p>
            <a:r>
              <a:rPr lang="en-US" dirty="0" smtClean="0"/>
              <a:t>Shortly present results from  work in EGEE II and EGEE II</a:t>
            </a:r>
          </a:p>
          <a:p>
            <a:r>
              <a:rPr lang="en-US" dirty="0" smtClean="0"/>
              <a:t>Present the current results from the IPv6 survey</a:t>
            </a:r>
          </a:p>
          <a:p>
            <a:r>
              <a:rPr lang="en-US" dirty="0" smtClean="0"/>
              <a:t>Discuss how to address the issue of IPv6 within EGI Network Support and beyond</a:t>
            </a:r>
          </a:p>
          <a:p>
            <a:endParaRPr lang="en-US" dirty="0"/>
          </a:p>
          <a:p>
            <a:r>
              <a:rPr lang="en-US" dirty="0" smtClean="0"/>
              <a:t>Spotlight is on the middleware stack and the IPv4-IPv6 transition scenario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and UNICORE </a:t>
            </a:r>
            <a:r>
              <a:rPr lang="en-US" dirty="0" err="1" smtClean="0"/>
              <a:t>vs</a:t>
            </a:r>
            <a:r>
              <a:rPr lang="en-US" dirty="0" smtClean="0"/>
              <a:t> IPv6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412776"/>
            <a:ext cx="9145016" cy="4525963"/>
          </a:xfrm>
        </p:spPr>
        <p:txBody>
          <a:bodyPr/>
          <a:lstStyle/>
          <a:p>
            <a:r>
              <a:rPr lang="en-US" dirty="0" smtClean="0"/>
              <a:t>UNICORE mostly JAVA </a:t>
            </a:r>
            <a:r>
              <a:rPr lang="en-US" dirty="0" smtClean="0"/>
              <a:t>based and its networking libraries</a:t>
            </a:r>
            <a:endParaRPr lang="en-US" dirty="0" smtClean="0"/>
          </a:p>
          <a:p>
            <a:pPr lvl="1"/>
            <a:r>
              <a:rPr lang="en-US" dirty="0" smtClean="0"/>
              <a:t>Should be well </a:t>
            </a:r>
            <a:r>
              <a:rPr lang="en-US" dirty="0" smtClean="0"/>
              <a:t>off w.r.t </a:t>
            </a:r>
            <a:r>
              <a:rPr lang="en-US" dirty="0" smtClean="0"/>
              <a:t>IPv6</a:t>
            </a:r>
            <a:endParaRPr lang="en-US" dirty="0">
              <a:hlinkClick r:id="rId2"/>
            </a:endParaRPr>
          </a:p>
          <a:p>
            <a:r>
              <a:rPr lang="en-US" dirty="0" smtClean="0"/>
              <a:t>ARC is IPv6 compliant</a:t>
            </a:r>
          </a:p>
          <a:p>
            <a:pPr lvl="1"/>
            <a:r>
              <a:rPr lang="en-US" dirty="0" smtClean="0"/>
              <a:t>Minor changed for IPv6 already done</a:t>
            </a:r>
          </a:p>
          <a:p>
            <a:pPr lvl="1"/>
            <a:endParaRPr lang="it-IT" dirty="0" smtClean="0">
              <a:hlinkClick r:id="rId2"/>
            </a:endParaRPr>
          </a:p>
          <a:p>
            <a:r>
              <a:rPr lang="en-US" dirty="0" smtClean="0"/>
              <a:t>Session on IPv6 compliance of m/w @OFG 25:</a:t>
            </a:r>
            <a:endParaRPr lang="it-IT" dirty="0" smtClean="0">
              <a:hlinkClick r:id="rId2"/>
            </a:endParaRPr>
          </a:p>
          <a:p>
            <a:pPr marL="457200" lvl="1" indent="0">
              <a:buNone/>
            </a:pPr>
            <a:r>
              <a:rPr lang="it-IT" sz="2000" dirty="0" smtClean="0">
                <a:hlinkClick r:id="rId2"/>
              </a:rPr>
              <a:t>http</a:t>
            </a:r>
            <a:r>
              <a:rPr lang="it-IT" sz="2000" dirty="0">
                <a:hlinkClick r:id="rId2"/>
              </a:rPr>
              <a:t>://</a:t>
            </a:r>
            <a:r>
              <a:rPr lang="it-IT" sz="2000" dirty="0" smtClean="0">
                <a:hlinkClick r:id="rId2"/>
              </a:rPr>
              <a:t>www.ogf.org/gf/event_schedule/index.php?id=1503&amp;tentative</a:t>
            </a:r>
            <a:endParaRPr lang="it-IT" sz="2000" dirty="0" smtClean="0"/>
          </a:p>
          <a:p>
            <a:endParaRPr lang="en-US" dirty="0"/>
          </a:p>
          <a:p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6296" y="6309320"/>
            <a:ext cx="2895600" cy="365125"/>
          </a:xfrm>
          <a:ln/>
        </p:spPr>
        <p:txBody>
          <a:bodyPr/>
          <a:lstStyle/>
          <a:p>
            <a:pPr>
              <a:defRPr/>
            </a:pPr>
            <a:fld id="{908D0A29-061D-4EAF-9BCD-223B95066C1D}" type="slidenum">
              <a:rPr lang="en-GB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2708275"/>
            <a:ext cx="8547100" cy="1158875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 smtClean="0"/>
              <a:t>   Summary of SA2 provided tools                    and documents to deal with gLite and IPv6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347864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ABE40FF6-9A3D-4686-9451-0806B6128066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EGEE III SA2 provided around IPv6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052736"/>
            <a:ext cx="9144000" cy="6021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Guides for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IPv6 programming in C/C++, Java, Perl, Python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Test the IPv6 compliance of a socket server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 general IPv6 introduction tutorial including exercises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 distributed IPv6 capable testbed, including NATPT (protocol translator) at GARR(Rome) and UREC(Paris)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IPv6 resources included in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The SA3 certification testbed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The ETICS metronome pool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Both a static (source code) and a dynamic IPv6 checker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IPv6 metric of ETICS  (static source code checker)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IPv6 CARE Framework  (dynamic code checker based on LD_PRELOAD)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 set of specific IPv6 compliance test reports for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Selected external components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gLite deployment modules and their services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An ETICS test project on IPv6 (ETICS provided):gLite_ipv6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860032" y="6472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AD8119F7-FB83-4843-AD18-985E9498C1F4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0"/>
            <a:ext cx="7224712" cy="685800"/>
          </a:xfrm>
        </p:spPr>
        <p:txBody>
          <a:bodyPr/>
          <a:lstStyle/>
          <a:p>
            <a:r>
              <a:rPr lang="en-US" sz="2800" dirty="0" smtClean="0"/>
              <a:t>EGEE III SA2 provided documents</a:t>
            </a:r>
            <a:endParaRPr lang="en-US" dirty="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0728"/>
            <a:ext cx="9146138" cy="5429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Reference documents on IPv6 for gLite developers:                 </a:t>
            </a:r>
            <a:r>
              <a:rPr lang="en-US" sz="2400" i="1" dirty="0" smtClean="0"/>
              <a:t>(</a:t>
            </a:r>
            <a:r>
              <a:rPr lang="en-US" sz="1600" i="1" dirty="0" smtClean="0"/>
              <a:t>all on SA2 EDMS or Wiki </a:t>
            </a:r>
            <a:r>
              <a:rPr lang="en-US" sz="1600" i="1" dirty="0"/>
              <a:t>page </a:t>
            </a:r>
            <a:r>
              <a:rPr lang="en-US" sz="1800" i="1" dirty="0" smtClean="0"/>
              <a:t>at  </a:t>
            </a:r>
            <a:r>
              <a:rPr lang="en-US" sz="1400" b="1" i="1" dirty="0" smtClean="0">
                <a:hlinkClick r:id="rId2"/>
              </a:rPr>
              <a:t>https</a:t>
            </a:r>
            <a:r>
              <a:rPr lang="en-US" sz="1400" b="1" i="1" dirty="0">
                <a:hlinkClick r:id="rId2"/>
              </a:rPr>
              <a:t>://</a:t>
            </a:r>
            <a:r>
              <a:rPr lang="en-US" sz="1400" b="1" i="1" dirty="0" smtClean="0">
                <a:hlinkClick r:id="rId2"/>
              </a:rPr>
              <a:t>twiki.cern.ch/twiki/bin/view/EGEE/IPv6FollowUp</a:t>
            </a:r>
            <a:r>
              <a:rPr lang="en-US" sz="1800" b="1" i="1" dirty="0" smtClean="0"/>
              <a:t> </a:t>
            </a:r>
            <a:r>
              <a:rPr lang="en-US" sz="2400" i="1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IPv6 Programming methods: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hlinkClick r:id="rId3"/>
              </a:rPr>
              <a:t>Guide to IPv6 compliant programming in C/C++, Java, Python and Perl</a:t>
            </a:r>
            <a:r>
              <a:rPr lang="en-US" sz="2000" dirty="0" smtClean="0"/>
              <a:t>:</a:t>
            </a:r>
          </a:p>
          <a:p>
            <a:pPr lvl="3">
              <a:lnSpc>
                <a:spcPct val="80000"/>
              </a:lnSpc>
            </a:pPr>
            <a:r>
              <a:rPr lang="en-US" sz="1800" dirty="0" smtClean="0"/>
              <a:t>Provides a sample TCP client and server for each programming language</a:t>
            </a:r>
          </a:p>
          <a:p>
            <a:pPr lvl="3">
              <a:lnSpc>
                <a:spcPct val="80000"/>
              </a:lnSpc>
            </a:pPr>
            <a:r>
              <a:rPr lang="en-US" sz="1800" dirty="0" smtClean="0"/>
              <a:t>Explains advantages/drawbacks/limitations of each lang.w.r.t.IPv6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IPv6 Testing methods: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hlinkClick r:id="rId4"/>
              </a:rPr>
              <a:t>How to make sure the IPv6 behavior of your application is as expected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IPv6 Tests reports: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hlinkClick r:id="rId5"/>
              </a:rPr>
              <a:t>Assessment of the status of the gLite external packages overall</a:t>
            </a:r>
            <a:endParaRPr lang="en-US" sz="2000" dirty="0" smtClean="0"/>
          </a:p>
          <a:p>
            <a:pPr lvl="2">
              <a:lnSpc>
                <a:spcPct val="80000"/>
              </a:lnSpc>
            </a:pPr>
            <a:r>
              <a:rPr lang="en-US" sz="2000" dirty="0" smtClean="0"/>
              <a:t>Selected IPv6 compliance studies for specific packages: </a:t>
            </a:r>
            <a:r>
              <a:rPr lang="en-US" sz="1600" dirty="0" err="1" smtClean="0">
                <a:hlinkClick r:id="rId6"/>
              </a:rPr>
              <a:t>gSOAP</a:t>
            </a:r>
            <a:r>
              <a:rPr lang="en-US" sz="1600" dirty="0" smtClean="0"/>
              <a:t>, </a:t>
            </a:r>
            <a:r>
              <a:rPr lang="en-US" sz="1600" dirty="0" smtClean="0">
                <a:hlinkClick r:id="rId7"/>
              </a:rPr>
              <a:t>Axis</a:t>
            </a:r>
            <a:r>
              <a:rPr lang="en-US" sz="1600" dirty="0" smtClean="0"/>
              <a:t> / </a:t>
            </a:r>
            <a:r>
              <a:rPr lang="en-US" sz="1600" dirty="0" smtClean="0">
                <a:hlinkClick r:id="rId8"/>
              </a:rPr>
              <a:t>Axis2</a:t>
            </a:r>
            <a:r>
              <a:rPr lang="en-US" sz="1600" dirty="0" smtClean="0"/>
              <a:t>, </a:t>
            </a:r>
            <a:r>
              <a:rPr lang="en-US" sz="1600" dirty="0" err="1" smtClean="0">
                <a:hlinkClick r:id="rId9"/>
              </a:rPr>
              <a:t>Boost:asio</a:t>
            </a:r>
            <a:r>
              <a:rPr lang="en-US" sz="1600" dirty="0" smtClean="0"/>
              <a:t>, </a:t>
            </a:r>
            <a:r>
              <a:rPr lang="en-US" sz="1600" dirty="0" err="1" smtClean="0">
                <a:hlinkClick r:id="rId10"/>
              </a:rPr>
              <a:t>gridFTP</a:t>
            </a:r>
            <a:r>
              <a:rPr lang="en-US" sz="1600" dirty="0" smtClean="0"/>
              <a:t>, </a:t>
            </a:r>
            <a:r>
              <a:rPr lang="fr-FR" sz="1600" dirty="0" err="1" smtClean="0">
                <a:hlinkClick r:id="rId11"/>
              </a:rPr>
              <a:t>PythonZSI</a:t>
            </a:r>
            <a:r>
              <a:rPr lang="fr-FR" sz="1600" dirty="0" smtClean="0"/>
              <a:t>, </a:t>
            </a:r>
            <a:r>
              <a:rPr lang="fr-FR" sz="1600" dirty="0" err="1" smtClean="0">
                <a:hlinkClick r:id="rId12"/>
              </a:rPr>
              <a:t>PerlSOAPLite</a:t>
            </a:r>
            <a:r>
              <a:rPr lang="fr-FR" sz="1600" dirty="0" smtClean="0"/>
              <a:t> </a:t>
            </a:r>
            <a:endParaRPr lang="en-US" sz="1600" dirty="0" smtClean="0"/>
          </a:p>
          <a:p>
            <a:pPr lvl="2">
              <a:lnSpc>
                <a:spcPct val="80000"/>
              </a:lnSpc>
            </a:pPr>
            <a:r>
              <a:rPr lang="en-US" sz="2000" dirty="0" smtClean="0">
                <a:hlinkClick r:id="rId13"/>
              </a:rPr>
              <a:t>Assessment of the IPv6 compliance of gLite components: DPM, LFC</a:t>
            </a:r>
            <a:r>
              <a:rPr lang="en-US" sz="2000" dirty="0" smtClean="0"/>
              <a:t>,</a:t>
            </a:r>
            <a:r>
              <a:rPr lang="en-US" sz="2000" dirty="0" smtClean="0">
                <a:hlinkClick r:id="rId14"/>
              </a:rPr>
              <a:t>CREAM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Provisioning of specific IPv6 introductory tutorials for gLite developers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109572" name="Espace réservé du numéro de diapositive 4"/>
          <p:cNvSpPr txBox="1">
            <a:spLocks noGrp="1"/>
          </p:cNvSpPr>
          <p:nvPr/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26381CE-AE76-4CB0-8A98-6F51118D14E2}" type="slidenum">
              <a:rPr lang="en-GB" sz="1200" b="1"/>
              <a:pPr algn="r" eaLnBrk="1" hangingPunct="1"/>
              <a:t>23</a:t>
            </a:fld>
            <a:endParaRPr lang="en-GB" sz="1200" b="1"/>
          </a:p>
        </p:txBody>
      </p:sp>
      <p:sp>
        <p:nvSpPr>
          <p:cNvPr id="109573" name="Espace réservé du numéro de diapositive 7"/>
          <p:cNvSpPr txBox="1">
            <a:spLocks noGrp="1"/>
          </p:cNvSpPr>
          <p:nvPr/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7D7320A-B802-45DE-A596-6F76C2EB1324}" type="slidenum">
              <a:rPr lang="en-GB" sz="1200" b="1"/>
              <a:pPr algn="r" eaLnBrk="1" hangingPunct="1"/>
              <a:t>23</a:t>
            </a:fld>
            <a:endParaRPr lang="en-GB" sz="1200" b="1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Lyon, September 19 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CF2005E1-2231-454B-B67E-DA465D41225F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The IPv6 static code checker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0065" y="1428750"/>
            <a:ext cx="8572500" cy="5429250"/>
          </a:xfrm>
        </p:spPr>
        <p:txBody>
          <a:bodyPr/>
          <a:lstStyle/>
          <a:p>
            <a:r>
              <a:rPr lang="en-US" sz="2400" dirty="0" smtClean="0"/>
              <a:t>What is it?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 bash script seeking for evident non IPv6 compliant patterns in the source code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Available from  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ui2-4.dir.garr.it/GRID/ipv6.tar.gz</a:t>
            </a:r>
            <a:endParaRPr lang="en-US" sz="1800" dirty="0" smtClean="0"/>
          </a:p>
          <a:p>
            <a:r>
              <a:rPr lang="en-US" sz="2400" dirty="0" smtClean="0"/>
              <a:t>How to use it?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Using ETICS build system: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You can check the IPv6 metric on the ETICS UI (see next slides)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You can submit an IPv6 check job, for example on the </a:t>
            </a:r>
            <a:r>
              <a:rPr lang="en-US" sz="1800" dirty="0" err="1" smtClean="0">
                <a:solidFill>
                  <a:schemeClr val="tx1"/>
                </a:solidFill>
              </a:rPr>
              <a:t>org.glite.data.transfer-fts</a:t>
            </a:r>
            <a:r>
              <a:rPr lang="en-US" sz="1800" dirty="0" smtClean="0">
                <a:solidFill>
                  <a:schemeClr val="tx1"/>
                </a:solidFill>
              </a:rPr>
              <a:t> gLite component:</a:t>
            </a:r>
          </a:p>
          <a:p>
            <a:pPr>
              <a:buFontTx/>
              <a:buNone/>
            </a:pPr>
            <a:r>
              <a:rPr lang="en-US" sz="1600" dirty="0" smtClean="0"/>
              <a:t>    			</a:t>
            </a:r>
            <a:r>
              <a:rPr lang="en-US" sz="1400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etics</a:t>
            </a:r>
            <a:r>
              <a:rPr lang="en-US" sz="1400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-submit build -p ipv6check="True“ \</a:t>
            </a:r>
            <a:br>
              <a:rPr lang="en-US" sz="1400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       	</a:t>
            </a:r>
            <a:r>
              <a:rPr lang="en-US" sz="1400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org.glite.data.transfer-fts</a:t>
            </a:r>
            <a:endParaRPr lang="en-US" sz="1400" i="1" dirty="0" smtClean="0">
              <a:solidFill>
                <a:schemeClr val="accent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Optionally </a:t>
            </a:r>
            <a:r>
              <a:rPr lang="en-US" sz="2000" dirty="0" smtClean="0"/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he code checker can also be used by hand</a:t>
            </a:r>
          </a:p>
          <a:p>
            <a:pPr>
              <a:buFontTx/>
              <a:buNone/>
            </a:pPr>
            <a:endParaRPr lang="en-US" sz="2400" dirty="0" smtClean="0"/>
          </a:p>
          <a:p>
            <a:pPr lvl="1">
              <a:buFont typeface="Arial" pitchFamily="34" charset="0"/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08548" name="Espace réservé du numéro de diapositive 3"/>
          <p:cNvSpPr txBox="1">
            <a:spLocks noGrp="1"/>
          </p:cNvSpPr>
          <p:nvPr/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694740C-2CF6-4813-8C67-052D1F35284D}" type="slidenum">
              <a:rPr lang="en-GB" sz="1200" b="1"/>
              <a:pPr algn="r" eaLnBrk="1" hangingPunct="1"/>
              <a:t>24</a:t>
            </a:fld>
            <a:endParaRPr lang="en-GB" sz="1200" b="1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Lyon, September 19 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131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IPv6 compliance with the source code checker via ETICS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sz="2800" dirty="0" err="1"/>
              <a:t>etics-get-project</a:t>
            </a:r>
            <a:r>
              <a:rPr lang="it-IT" sz="2800" dirty="0"/>
              <a:t> </a:t>
            </a:r>
            <a:r>
              <a:rPr lang="it-IT" sz="2800" dirty="0" err="1" smtClean="0"/>
              <a:t>org.glite</a:t>
            </a:r>
            <a:endParaRPr lang="it-IT" sz="2800" dirty="0" smtClean="0"/>
          </a:p>
          <a:p>
            <a:pPr marL="514350" indent="-514350">
              <a:buFont typeface="+mj-lt"/>
              <a:buAutoNum type="arabicPeriod"/>
            </a:pPr>
            <a:endParaRPr lang="it-IT" sz="2800" dirty="0"/>
          </a:p>
          <a:p>
            <a:pPr marL="514350" indent="-514350">
              <a:buFont typeface="+mj-lt"/>
              <a:buAutoNum type="arabicPeriod"/>
            </a:pPr>
            <a:r>
              <a:rPr lang="it-IT" sz="2800" dirty="0" err="1" smtClean="0"/>
              <a:t>etics</a:t>
            </a:r>
            <a:r>
              <a:rPr lang="it-IT" sz="2800" dirty="0" smtClean="0"/>
              <a:t>-checkout </a:t>
            </a:r>
            <a:r>
              <a:rPr lang="it-IT" sz="2800" dirty="0"/>
              <a:t>-p </a:t>
            </a:r>
            <a:r>
              <a:rPr lang="it-IT" sz="2800" dirty="0" err="1"/>
              <a:t>default.profile</a:t>
            </a:r>
            <a:r>
              <a:rPr lang="it-IT" sz="2800" dirty="0"/>
              <a:t>=ipv6 --</a:t>
            </a:r>
            <a:r>
              <a:rPr lang="it-IT" sz="2800" dirty="0" err="1"/>
              <a:t>continueonerror</a:t>
            </a:r>
            <a:r>
              <a:rPr lang="it-IT" sz="2800" dirty="0"/>
              <a:t> --</a:t>
            </a:r>
            <a:r>
              <a:rPr lang="it-IT" sz="2800" dirty="0" err="1"/>
              <a:t>config</a:t>
            </a:r>
            <a:r>
              <a:rPr lang="it-IT" sz="2800" dirty="0"/>
              <a:t> glite_branch_3_2_0_dev --</a:t>
            </a:r>
            <a:r>
              <a:rPr lang="it-IT" sz="2800" dirty="0" err="1"/>
              <a:t>ignorelocking</a:t>
            </a:r>
            <a:r>
              <a:rPr lang="it-IT" sz="2800" dirty="0"/>
              <a:t> --</a:t>
            </a:r>
            <a:r>
              <a:rPr lang="it-IT" sz="2800" dirty="0" err="1"/>
              <a:t>noask</a:t>
            </a:r>
            <a:r>
              <a:rPr lang="it-IT" sz="2800" dirty="0"/>
              <a:t> </a:t>
            </a:r>
            <a:r>
              <a:rPr lang="it-IT" sz="2800" dirty="0" err="1" smtClean="0"/>
              <a:t>org.glite</a:t>
            </a:r>
            <a:endParaRPr lang="it-IT" sz="2800" dirty="0" smtClean="0"/>
          </a:p>
          <a:p>
            <a:pPr marL="514350" indent="-514350">
              <a:buFont typeface="+mj-lt"/>
              <a:buAutoNum type="arabicPeriod"/>
            </a:pPr>
            <a:endParaRPr lang="it-IT" sz="2800" dirty="0"/>
          </a:p>
          <a:p>
            <a:pPr marL="514350" indent="-514350">
              <a:buFont typeface="+mj-lt"/>
              <a:buAutoNum type="arabicPeriod"/>
            </a:pPr>
            <a:r>
              <a:rPr lang="it-IT" sz="2800" dirty="0" err="1" smtClean="0"/>
              <a:t>etics-build</a:t>
            </a:r>
            <a:r>
              <a:rPr lang="it-IT" sz="2800" dirty="0" smtClean="0"/>
              <a:t> </a:t>
            </a:r>
            <a:r>
              <a:rPr lang="it-IT" sz="2800" dirty="0"/>
              <a:t>-p </a:t>
            </a:r>
            <a:r>
              <a:rPr lang="it-IT" sz="2800" dirty="0" err="1"/>
              <a:t>default.profile</a:t>
            </a:r>
            <a:r>
              <a:rPr lang="it-IT" sz="2800" dirty="0"/>
              <a:t>=ipv6 --</a:t>
            </a:r>
            <a:r>
              <a:rPr lang="it-IT" sz="2800" dirty="0" err="1"/>
              <a:t>config</a:t>
            </a:r>
            <a:r>
              <a:rPr lang="it-IT" sz="2800" dirty="0"/>
              <a:t> glite_branch_3_2_0_dev --</a:t>
            </a:r>
            <a:r>
              <a:rPr lang="it-IT" sz="2800" dirty="0" err="1"/>
              <a:t>continueonerror</a:t>
            </a:r>
            <a:r>
              <a:rPr lang="it-IT" sz="2800" dirty="0"/>
              <a:t> </a:t>
            </a:r>
            <a:r>
              <a:rPr lang="it-IT" sz="2800" dirty="0" err="1"/>
              <a:t>org.glite</a:t>
            </a: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IPv6 code checker by hand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c</a:t>
            </a:r>
            <a:r>
              <a:rPr lang="en-US" i="1" dirty="0" err="1" smtClean="0"/>
              <a:t>vs</a:t>
            </a:r>
            <a:r>
              <a:rPr lang="en-US" i="1" dirty="0" smtClean="0"/>
              <a:t> check out  </a:t>
            </a:r>
            <a:r>
              <a:rPr lang="en-US" dirty="0" smtClean="0"/>
              <a:t>directory tree of all code</a:t>
            </a:r>
          </a:p>
          <a:p>
            <a:r>
              <a:rPr lang="en-US" dirty="0" smtClean="0"/>
              <a:t>place the script on the top directory of all checked out code</a:t>
            </a:r>
          </a:p>
          <a:p>
            <a:r>
              <a:rPr lang="en-US" dirty="0"/>
              <a:t>r</a:t>
            </a:r>
            <a:r>
              <a:rPr lang="en-US" dirty="0" smtClean="0"/>
              <a:t>un it by hand: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ipv6-code-checker.sh   &lt;root directory&gt;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B2A81EC0-D8EB-4E38-924F-4F851BC6DD09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IPv6 code checker usage example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928688"/>
            <a:ext cx="9144000" cy="5562600"/>
            <a:chOff x="990600" y="685800"/>
            <a:chExt cx="7467600" cy="5040182"/>
          </a:xfrm>
        </p:grpSpPr>
        <p:pic>
          <p:nvPicPr>
            <p:cNvPr id="110597" name="Picture 4" descr="BuildRepor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85800"/>
              <a:ext cx="7467600" cy="504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598" name="Oval 6"/>
            <p:cNvSpPr>
              <a:spLocks noChangeArrowheads="1"/>
            </p:cNvSpPr>
            <p:nvPr/>
          </p:nvSpPr>
          <p:spPr bwMode="auto">
            <a:xfrm>
              <a:off x="2209801" y="1295400"/>
              <a:ext cx="1066800" cy="228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ea typeface="ヒラギノ角ゴ Pro W3" charset="-128"/>
              </a:endParaRPr>
            </a:p>
          </p:txBody>
        </p:sp>
      </p:grpSp>
      <p:sp>
        <p:nvSpPr>
          <p:cNvPr id="110599" name="Espace réservé du numéro de diapositive 9"/>
          <p:cNvSpPr txBox="1">
            <a:spLocks noGrp="1"/>
          </p:cNvSpPr>
          <p:nvPr/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49C484C-56AD-4AE1-A0C3-C802F01EA609}" type="slidenum">
              <a:rPr lang="en-GB" sz="1200" b="1"/>
              <a:pPr algn="r" eaLnBrk="1" hangingPunct="1"/>
              <a:t>27</a:t>
            </a:fld>
            <a:endParaRPr lang="en-GB" sz="1200" b="1"/>
          </a:p>
        </p:txBody>
      </p:sp>
      <p:sp>
        <p:nvSpPr>
          <p:cNvPr id="15" name="ZoneTexte 14"/>
          <p:cNvSpPr txBox="1"/>
          <p:nvPr/>
        </p:nvSpPr>
        <p:spPr>
          <a:xfrm>
            <a:off x="1285875" y="1785938"/>
            <a:ext cx="1571625" cy="369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Click Here</a:t>
            </a:r>
          </a:p>
        </p:txBody>
      </p:sp>
      <p:pic>
        <p:nvPicPr>
          <p:cNvPr id="11" name="Image 10" descr="ETICS2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80978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ETICS2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341813"/>
            <a:ext cx="81438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928813" y="3786188"/>
            <a:ext cx="415925" cy="369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/>
              <a:t>…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214438" y="5059363"/>
            <a:ext cx="1571625" cy="369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Click Here</a:t>
            </a:r>
          </a:p>
        </p:txBody>
      </p:sp>
      <p:pic>
        <p:nvPicPr>
          <p:cNvPr id="17" name="Image 16" descr="ETICS2_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Lyon, September 19 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7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CARE (Dynamic Checker)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075612" cy="4525963"/>
          </a:xfrm>
        </p:spPr>
        <p:txBody>
          <a:bodyPr/>
          <a:lstStyle/>
          <a:p>
            <a:r>
              <a:rPr lang="en-US" sz="2800" dirty="0" smtClean="0"/>
              <a:t>The basic idea is to use the LD_PRELOAD mechanism to let the system pre-load a specific library (the IPv6 care one – including </a:t>
            </a:r>
            <a:r>
              <a:rPr lang="en-US" sz="2800" b="1" dirty="0" smtClean="0"/>
              <a:t>functions with the same name of the non compliant ones</a:t>
            </a:r>
            <a:r>
              <a:rPr lang="en-US" sz="2800" dirty="0" smtClean="0"/>
              <a:t>) </a:t>
            </a:r>
          </a:p>
          <a:p>
            <a:r>
              <a:rPr lang="en-US" sz="2800" dirty="0" smtClean="0"/>
              <a:t>In this way each time a non compliant function would  be called by a given loaded dynamic library, the IPv6 care one will actually be loaded instead</a:t>
            </a:r>
          </a:p>
          <a:p>
            <a:r>
              <a:rPr lang="en-US" sz="2800" dirty="0" smtClean="0"/>
              <a:t>That function would rise an alarm and file a report  (this is the </a:t>
            </a:r>
            <a:r>
              <a:rPr lang="en-US" sz="2800" b="1" dirty="0" smtClean="0"/>
              <a:t>check mode </a:t>
            </a:r>
            <a:r>
              <a:rPr lang="en-US" sz="2800" dirty="0" smtClean="0"/>
              <a:t>of the tool)</a:t>
            </a: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F898357F-805A-4720-AC0C-3784A1A0E7BD}" type="slidenum">
              <a:rPr lang="en-GB"/>
              <a:pPr>
                <a:defRPr/>
              </a:pPr>
              <a:t>29</a:t>
            </a:fld>
            <a:endParaRPr lang="en-GB"/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85750" y="857250"/>
            <a:ext cx="85899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 defTabSz="449263" eaLnBrk="0" hangingPunct="0"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1AF00"/>
              </a:buClr>
              <a:buSzPct val="100000"/>
              <a:buFont typeface="Arial" pitchFamily="34" charset="0"/>
              <a:buChar char="•"/>
            </a:pPr>
            <a:endParaRPr lang="en-US" sz="2100">
              <a:solidFill>
                <a:srgbClr val="00338F"/>
              </a:solidFill>
              <a:ea typeface="DejaVu Sans"/>
              <a:cs typeface="DejaVu Sans"/>
            </a:endParaRPr>
          </a:p>
        </p:txBody>
      </p:sp>
      <p:sp>
        <p:nvSpPr>
          <p:cNvPr id="63491" name="Titre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/>
              <a:t>IPv6 CARE</a:t>
            </a:r>
          </a:p>
        </p:txBody>
      </p:sp>
      <p:sp>
        <p:nvSpPr>
          <p:cNvPr id="63492" name="Espace réservé du contenu 11"/>
          <p:cNvSpPr>
            <a:spLocks noGrp="1"/>
          </p:cNvSpPr>
          <p:nvPr>
            <p:ph idx="4294967295"/>
          </p:nvPr>
        </p:nvSpPr>
        <p:spPr>
          <a:xfrm>
            <a:off x="542925" y="1124744"/>
            <a:ext cx="8075612" cy="4525963"/>
          </a:xfrm>
        </p:spPr>
        <p:txBody>
          <a:bodyPr/>
          <a:lstStyle/>
          <a:p>
            <a:r>
              <a:rPr lang="en-US" sz="2400" dirty="0" smtClean="0"/>
              <a:t>Linux toolbox about IPv6 compliance of applications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« Checking » mode: diagnose IPv6 compliance of an application</a:t>
            </a:r>
            <a:endParaRPr lang="en-US" sz="1800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« Patching » mode</a:t>
            </a:r>
            <a:r>
              <a:rPr lang="en-US" sz="2000" dirty="0" smtClean="0"/>
              <a:t>: correct non-IPv6 compliant behavior of an application on-the-fly, in order to make it compliant</a:t>
            </a:r>
            <a:endParaRPr lang="en-US" sz="1800" dirty="0" smtClean="0"/>
          </a:p>
          <a:p>
            <a:r>
              <a:rPr lang="en-US" sz="2400" dirty="0" smtClean="0"/>
              <a:t>The tool works by detecting and analyzing / replacing the networking function calls performed by your program </a:t>
            </a:r>
            <a:br>
              <a:rPr lang="en-US" sz="2400" dirty="0" smtClean="0"/>
            </a:b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</a:t>
            </a:r>
            <a:r>
              <a:rPr lang="en-US" sz="2400" i="1" dirty="0" smtClean="0"/>
              <a:t>no need to have the source code of the program being checked / patched</a:t>
            </a:r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74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Outline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7170" name="Content Placeholder 13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IPv6 activities in EGEE II &amp; III   (SA2)</a:t>
            </a:r>
            <a:endParaRPr lang="en-US" sz="24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 Porting of </a:t>
            </a:r>
            <a:r>
              <a:rPr lang="en-US" sz="2400" i="1" dirty="0" smtClean="0">
                <a:ea typeface="ＭＳ Ｐゴシック" pitchFamily="34" charset="-128"/>
              </a:rPr>
              <a:t>gLite </a:t>
            </a:r>
            <a:r>
              <a:rPr lang="en-US" sz="2400" dirty="0" smtClean="0">
                <a:ea typeface="ＭＳ Ｐゴシック" pitchFamily="34" charset="-128"/>
              </a:rPr>
              <a:t>to  IPv6 and summary on its compliance</a:t>
            </a:r>
          </a:p>
          <a:p>
            <a:pPr lvl="1" eaLnBrk="1" hangingPunct="1"/>
            <a:r>
              <a:rPr lang="en-US" sz="2400" dirty="0">
                <a:ea typeface="ＭＳ Ｐゴシック" pitchFamily="34" charset="-128"/>
              </a:rPr>
              <a:t>Mention of ARC &amp; UNICORE vs. </a:t>
            </a:r>
            <a:r>
              <a:rPr lang="en-US" sz="2400" dirty="0" smtClean="0">
                <a:ea typeface="ＭＳ Ｐゴシック" pitchFamily="34" charset="-128"/>
              </a:rPr>
              <a:t>IPv6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 Available tools for analysis of middleware compliance</a:t>
            </a:r>
          </a:p>
          <a:p>
            <a:pPr eaLnBrk="1" hangingPunct="1"/>
            <a:endParaRPr lang="en-US" sz="2400" dirty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IPv6 </a:t>
            </a:r>
            <a:r>
              <a:rPr lang="en-US" sz="2800" dirty="0">
                <a:ea typeface="ＭＳ Ｐゴシック" pitchFamily="34" charset="-128"/>
              </a:rPr>
              <a:t>in </a:t>
            </a:r>
            <a:r>
              <a:rPr lang="en-US" sz="2800" dirty="0" smtClean="0">
                <a:ea typeface="ＭＳ Ｐゴシック" pitchFamily="34" charset="-128"/>
              </a:rPr>
              <a:t>EGI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Current stand</a:t>
            </a:r>
          </a:p>
          <a:p>
            <a:pPr lvl="2" eaLnBrk="1" hangingPunct="1"/>
            <a:r>
              <a:rPr lang="en-US" sz="2000" dirty="0" smtClean="0">
                <a:ea typeface="ＭＳ Ｐゴシック" pitchFamily="34" charset="-128"/>
              </a:rPr>
              <a:t>Outcome of the IPv6 Survey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The IPv4-IPv6 transition scenario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Issues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Collaboration with HEPiX IPv6  </a:t>
            </a:r>
          </a:p>
          <a:p>
            <a:pPr lvl="1" eaLnBrk="1" hangingPunct="1"/>
            <a:endParaRPr lang="it-IT" sz="2400" dirty="0" smtClean="0">
              <a:ea typeface="ＭＳ Ｐゴシック" pitchFamily="34" charset="-128"/>
            </a:endParaRP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chemeClr val="bg1"/>
                </a:solidFill>
              </a:rPr>
              <a:t>Lyon, September 19  2011</a:t>
            </a:r>
            <a:endParaRPr lang="it-IT" sz="1200" dirty="0" smtClean="0">
              <a:solidFill>
                <a:schemeClr val="bg1"/>
              </a:solidFill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1115616" y="3140968"/>
            <a:ext cx="61926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488B66AF-B551-4120-B671-5083673FD402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111618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IPv6 CARE mechanism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85750" y="1785938"/>
            <a:ext cx="2143125" cy="175418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/>
              <a:t>Program </a:t>
            </a:r>
            <a:r>
              <a:rPr lang="en-US" dirty="0">
                <a:solidFill>
                  <a:srgbClr val="00B050"/>
                </a:solidFill>
              </a:rPr>
              <a:t>&lt;name&gt;</a:t>
            </a:r>
          </a:p>
          <a:p>
            <a:pPr algn="ctr">
              <a:defRPr/>
            </a:pPr>
            <a:r>
              <a:rPr lang="en-US" dirty="0"/>
              <a:t>-------------------------</a:t>
            </a:r>
          </a:p>
          <a:p>
            <a:pPr>
              <a:defRPr/>
            </a:pPr>
            <a:r>
              <a:rPr lang="en-US" dirty="0"/>
              <a:t>Main()</a:t>
            </a:r>
          </a:p>
          <a:p>
            <a:pPr>
              <a:defRPr/>
            </a:pPr>
            <a:r>
              <a:rPr lang="en-US" dirty="0"/>
              <a:t>{ …</a:t>
            </a:r>
          </a:p>
          <a:p>
            <a:pPr>
              <a:defRPr/>
            </a:pPr>
            <a:r>
              <a:rPr lang="en-US" dirty="0" err="1"/>
              <a:t>gethostbyname</a:t>
            </a:r>
            <a:r>
              <a:rPr lang="en-US" dirty="0"/>
              <a:t>(…)</a:t>
            </a:r>
            <a:br>
              <a:rPr lang="en-US" dirty="0"/>
            </a:br>
            <a:r>
              <a:rPr lang="en-US" dirty="0"/>
              <a:t>…}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786563" y="3030538"/>
            <a:ext cx="1919287" cy="203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/>
              <a:t>C Standard Shared Library</a:t>
            </a:r>
          </a:p>
          <a:p>
            <a:pPr algn="ctr">
              <a:defRPr/>
            </a:pPr>
            <a:r>
              <a:rPr lang="en-US" dirty="0"/>
              <a:t>----------------------</a:t>
            </a:r>
          </a:p>
          <a:p>
            <a:pPr>
              <a:defRPr/>
            </a:pPr>
            <a:r>
              <a:rPr lang="en-US" dirty="0" err="1"/>
              <a:t>gethostbyname</a:t>
            </a:r>
            <a:r>
              <a:rPr lang="en-US" dirty="0"/>
              <a:t>()</a:t>
            </a:r>
          </a:p>
          <a:p>
            <a:pPr>
              <a:defRPr/>
            </a:pPr>
            <a:r>
              <a:rPr lang="en-US" dirty="0"/>
              <a:t>{…</a:t>
            </a:r>
          </a:p>
          <a:p>
            <a:pPr>
              <a:defRPr/>
            </a:pPr>
            <a:r>
              <a:rPr lang="en-US" dirty="0"/>
              <a:t>}</a:t>
            </a:r>
          </a:p>
          <a:p>
            <a:pPr>
              <a:defRPr/>
            </a:pPr>
            <a:r>
              <a:rPr lang="en-US" dirty="0"/>
              <a:t>…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938963" y="3182938"/>
            <a:ext cx="1919287" cy="203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/>
              <a:t>C Standard Shared Library</a:t>
            </a:r>
          </a:p>
          <a:p>
            <a:pPr algn="ctr">
              <a:defRPr/>
            </a:pPr>
            <a:r>
              <a:rPr lang="en-US" dirty="0"/>
              <a:t>----------------------</a:t>
            </a:r>
          </a:p>
          <a:p>
            <a:pPr>
              <a:defRPr/>
            </a:pPr>
            <a:r>
              <a:rPr lang="en-US" dirty="0" err="1"/>
              <a:t>gethostbyname</a:t>
            </a:r>
            <a:r>
              <a:rPr lang="en-US" dirty="0"/>
              <a:t>()</a:t>
            </a:r>
          </a:p>
          <a:p>
            <a:pPr>
              <a:defRPr/>
            </a:pPr>
            <a:r>
              <a:rPr lang="en-US" dirty="0"/>
              <a:t>{…</a:t>
            </a:r>
          </a:p>
          <a:p>
            <a:pPr>
              <a:defRPr/>
            </a:pPr>
            <a:r>
              <a:rPr lang="en-US" dirty="0"/>
              <a:t>}</a:t>
            </a:r>
          </a:p>
          <a:p>
            <a:pPr>
              <a:defRPr/>
            </a:pPr>
            <a:r>
              <a:rPr lang="en-US" dirty="0"/>
              <a:t>…</a:t>
            </a:r>
          </a:p>
        </p:txBody>
      </p:sp>
      <p:grpSp>
        <p:nvGrpSpPr>
          <p:cNvPr id="2" name="Groupe 10"/>
          <p:cNvGrpSpPr>
            <a:grpSpLocks/>
          </p:cNvGrpSpPr>
          <p:nvPr/>
        </p:nvGrpSpPr>
        <p:grpSpPr bwMode="auto">
          <a:xfrm>
            <a:off x="1714500" y="1000125"/>
            <a:ext cx="6000750" cy="4500563"/>
            <a:chOff x="1714500" y="1000125"/>
            <a:chExt cx="6000750" cy="4500577"/>
          </a:xfrm>
        </p:grpSpPr>
        <p:sp>
          <p:nvSpPr>
            <p:cNvPr id="22" name="ZoneTexte 21"/>
            <p:cNvSpPr txBox="1"/>
            <p:nvPr/>
          </p:nvSpPr>
          <p:spPr>
            <a:xfrm>
              <a:off x="2695575" y="2360617"/>
              <a:ext cx="3786188" cy="314008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Preloaded libipv6_care.so library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-----------------------------------------------</a:t>
              </a:r>
            </a:p>
            <a:p>
              <a:pPr>
                <a:defRPr/>
              </a:pPr>
              <a:r>
                <a:rPr lang="en-US" dirty="0" err="1">
                  <a:solidFill>
                    <a:srgbClr val="FF0000"/>
                  </a:solidFill>
                </a:rPr>
                <a:t>gethostbyname</a:t>
              </a:r>
              <a:r>
                <a:rPr lang="en-US" dirty="0">
                  <a:solidFill>
                    <a:srgbClr val="FF0000"/>
                  </a:solidFill>
                </a:rPr>
                <a:t>(…)</a:t>
              </a:r>
            </a:p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{</a:t>
              </a:r>
            </a:p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Diagnose problem in /tmp/ipv6_diagnosis/</a:t>
              </a:r>
              <a:r>
                <a:rPr lang="en-US" dirty="0">
                  <a:solidFill>
                    <a:srgbClr val="00B050"/>
                  </a:solidFill>
                </a:rPr>
                <a:t>&lt;name&gt;</a:t>
              </a:r>
              <a:r>
                <a:rPr lang="en-US" dirty="0">
                  <a:solidFill>
                    <a:srgbClr val="FF0000"/>
                  </a:solidFill>
                </a:rPr>
                <a:t>/</a:t>
              </a:r>
              <a:r>
                <a:rPr lang="en-US" dirty="0">
                  <a:solidFill>
                    <a:srgbClr val="00B050"/>
                  </a:solidFill>
                </a:rPr>
                <a:t>…</a:t>
              </a:r>
            </a:p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Call RTLD_NEXT </a:t>
              </a:r>
              <a:r>
                <a:rPr lang="en-US" dirty="0" err="1">
                  <a:solidFill>
                    <a:srgbClr val="FF0000"/>
                  </a:solidFill>
                </a:rPr>
                <a:t>gethostbyname</a:t>
              </a:r>
              <a:r>
                <a:rPr lang="en-US" dirty="0">
                  <a:solidFill>
                    <a:srgbClr val="FF0000"/>
                  </a:solidFill>
                </a:rPr>
                <a:t>()</a:t>
              </a:r>
            </a:p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}</a:t>
              </a:r>
            </a:p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...</a:t>
              </a:r>
            </a:p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&lt;other_non_ipv6_compliant</a:t>
              </a:r>
            </a:p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functions&gt;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714500" y="1000125"/>
              <a:ext cx="6000750" cy="36988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LD_PRELOAD=/path/to/libipv6_care.so</a:t>
              </a:r>
            </a:p>
          </p:txBody>
        </p:sp>
        <p:sp>
          <p:nvSpPr>
            <p:cNvPr id="24" name="Flèche droite 23"/>
            <p:cNvSpPr/>
            <p:nvPr/>
          </p:nvSpPr>
          <p:spPr bwMode="auto">
            <a:xfrm>
              <a:off x="2357438" y="3000381"/>
              <a:ext cx="357187" cy="214314"/>
            </a:xfrm>
            <a:prstGeom prst="right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90000" tIns="46800" rIns="90000" bIns="4680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CC66"/>
                </a:buClr>
                <a:buFontTx/>
                <a:buChar char="•"/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6" name="Flèche droite 25"/>
            <p:cNvSpPr/>
            <p:nvPr/>
          </p:nvSpPr>
          <p:spPr bwMode="auto">
            <a:xfrm>
              <a:off x="6429375" y="4143385"/>
              <a:ext cx="571500" cy="214314"/>
            </a:xfrm>
            <a:prstGeom prst="rightArrow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90000" tIns="46800" rIns="90000" bIns="4680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CC66"/>
                </a:buClr>
                <a:buFontTx/>
                <a:buChar char="•"/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7" name="Flèche droite 16"/>
          <p:cNvSpPr/>
          <p:nvPr/>
        </p:nvSpPr>
        <p:spPr bwMode="auto">
          <a:xfrm rot="760793">
            <a:off x="2249488" y="3530600"/>
            <a:ext cx="4859337" cy="214313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0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E37E7D1D-A129-4521-9F44-09DD498E2382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112642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Advantages / Drawbacks</a:t>
            </a:r>
          </a:p>
        </p:txBody>
      </p:sp>
      <p:sp>
        <p:nvSpPr>
          <p:cNvPr id="112643" name="Espace réservé du contenu 2"/>
          <p:cNvSpPr>
            <a:spLocks noGrp="1"/>
          </p:cNvSpPr>
          <p:nvPr>
            <p:ph idx="4294967295"/>
          </p:nvPr>
        </p:nvSpPr>
        <p:spPr>
          <a:xfrm>
            <a:off x="285750" y="1214438"/>
            <a:ext cx="8589963" cy="521493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Advantages:</a:t>
            </a:r>
          </a:p>
          <a:p>
            <a:pPr lvl="1" eaLnBrk="1" hangingPunct="1"/>
            <a:r>
              <a:rPr lang="en-US" sz="2400" b="1" dirty="0" smtClean="0"/>
              <a:t>It works with all non-static programs</a:t>
            </a:r>
            <a:endParaRPr lang="en-US" sz="2400" dirty="0" smtClean="0"/>
          </a:p>
          <a:p>
            <a:pPr lvl="1" eaLnBrk="1" hangingPunct="1"/>
            <a:r>
              <a:rPr lang="en-US" sz="2400" b="1" dirty="0" smtClean="0"/>
              <a:t>It does not affect the standard behavior of the program</a:t>
            </a:r>
          </a:p>
          <a:p>
            <a:pPr lvl="1" eaLnBrk="1" hangingPunct="1"/>
            <a:r>
              <a:rPr lang="en-US" sz="2400" b="1" dirty="0" smtClean="0"/>
              <a:t>It does not warn about parts of code which are actually not executed</a:t>
            </a:r>
          </a:p>
          <a:p>
            <a:pPr lvl="1" eaLnBrk="1" hangingPunct="1">
              <a:buFont typeface="Arial" pitchFamily="34" charset="0"/>
              <a:buNone/>
            </a:pPr>
            <a:endParaRPr lang="en-US" sz="2400" dirty="0" smtClean="0"/>
          </a:p>
          <a:p>
            <a:pPr eaLnBrk="1" hangingPunct="1"/>
            <a:r>
              <a:rPr lang="en-US" sz="2800" dirty="0" smtClean="0"/>
              <a:t>Drawbacks:</a:t>
            </a:r>
          </a:p>
          <a:p>
            <a:pPr lvl="1" eaLnBrk="1" hangingPunct="1"/>
            <a:r>
              <a:rPr lang="en-US" sz="2400" dirty="0" smtClean="0"/>
              <a:t>IPv6 CARE only detects non-IPv6-compliant function calls. There may be other (less common) kinds of non-IPv6 compliance problems which will not be detected.</a:t>
            </a:r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41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B2633082-3601-47AE-BF5B-0D1EEF37EB13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755576" y="1052736"/>
            <a:ext cx="85899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 defTabSz="449263" eaLnBrk="0" hangingPunct="0"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1AF00"/>
              </a:buClr>
              <a:buSzPct val="100000"/>
              <a:buFont typeface="Arial" pitchFamily="34" charset="0"/>
              <a:buChar char="•"/>
            </a:pPr>
            <a:endParaRPr lang="en-US" sz="2100">
              <a:solidFill>
                <a:srgbClr val="00338F"/>
              </a:solidFill>
              <a:ea typeface="DejaVu Sans"/>
              <a:cs typeface="DejaVu Sans"/>
            </a:endParaRPr>
          </a:p>
        </p:txBody>
      </p:sp>
      <p:sp>
        <p:nvSpPr>
          <p:cNvPr id="65539" name="Titre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IPv6 CARE: Checking mode</a:t>
            </a:r>
          </a:p>
        </p:txBody>
      </p:sp>
      <p:sp>
        <p:nvSpPr>
          <p:cNvPr id="65540" name="Espace réservé du contenu 11"/>
          <p:cNvSpPr>
            <a:spLocks noGrp="1"/>
          </p:cNvSpPr>
          <p:nvPr>
            <p:ph idx="4294967295"/>
          </p:nvPr>
        </p:nvSpPr>
        <p:spPr>
          <a:xfrm>
            <a:off x="542925" y="1159668"/>
            <a:ext cx="8075612" cy="4525963"/>
          </a:xfrm>
        </p:spPr>
        <p:txBody>
          <a:bodyPr/>
          <a:lstStyle/>
          <a:p>
            <a:r>
              <a:rPr lang="en-US" sz="2400" dirty="0" smtClean="0"/>
              <a:t>Example: test of an old version of “telnet”</a:t>
            </a:r>
          </a:p>
          <a:p>
            <a:pPr lvl="1"/>
            <a:r>
              <a:rPr lang="en-US" sz="2000" dirty="0" smtClean="0"/>
              <a:t>One must prefix the command with “ipv6_care check [-v]”: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The output messages allow to diagnose IPv6 compliance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If needed the whole diagnosis is available in the reported directory</a:t>
            </a:r>
          </a:p>
        </p:txBody>
      </p:sp>
      <p:grpSp>
        <p:nvGrpSpPr>
          <p:cNvPr id="65541" name="Group 3"/>
          <p:cNvGrpSpPr>
            <a:grpSpLocks/>
          </p:cNvGrpSpPr>
          <p:nvPr/>
        </p:nvGrpSpPr>
        <p:grpSpPr bwMode="auto">
          <a:xfrm>
            <a:off x="251520" y="1988840"/>
            <a:ext cx="8716962" cy="3011488"/>
            <a:chOff x="158" y="1253"/>
            <a:chExt cx="5491" cy="1897"/>
          </a:xfrm>
        </p:grpSpPr>
        <p:sp>
          <p:nvSpPr>
            <p:cNvPr id="65542" name="Rectangle 4"/>
            <p:cNvSpPr>
              <a:spLocks noChangeArrowheads="1"/>
            </p:cNvSpPr>
            <p:nvPr/>
          </p:nvSpPr>
          <p:spPr bwMode="auto">
            <a:xfrm>
              <a:off x="158" y="1253"/>
              <a:ext cx="5490" cy="1896"/>
            </a:xfrm>
            <a:prstGeom prst="rect">
              <a:avLst/>
            </a:prstGeom>
            <a:solidFill>
              <a:srgbClr val="DAEE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0" rIns="45720" bIns="0"/>
            <a:lstStyle/>
            <a:p>
              <a:pPr defTabSz="449263"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solidFill>
                    <a:srgbClr val="2B519A"/>
                  </a:solidFill>
                  <a:latin typeface="Courier New" pitchFamily="49" charset="0"/>
                  <a:cs typeface="Times New Roman" pitchFamily="18" charset="0"/>
                </a:rPr>
                <a:t>$ </a:t>
              </a:r>
              <a:r>
                <a:rPr lang="en-GB" sz="1400" b="1">
                  <a:solidFill>
                    <a:srgbClr val="FF0000"/>
                  </a:solidFill>
                  <a:latin typeface="Courier New" pitchFamily="49" charset="0"/>
                </a:rPr>
                <a:t>ipv6_care check -v </a:t>
              </a:r>
              <a:r>
                <a:rPr lang="en-GB" sz="1400" b="1">
                  <a:solidFill>
                    <a:srgbClr val="00B050"/>
                  </a:solidFill>
                  <a:latin typeface="Courier New" pitchFamily="49" charset="0"/>
                </a:rPr>
                <a:t>telnet localhost 9876</a:t>
              </a:r>
              <a:endParaRPr lang="en-GB" sz="1400" b="1">
                <a:solidFill>
                  <a:srgbClr val="2B519A"/>
                </a:solidFill>
                <a:latin typeface="Courier New" pitchFamily="49" charset="0"/>
                <a:cs typeface="Times New Roman" pitchFamily="18" charset="0"/>
              </a:endParaRPr>
            </a:p>
          </p:txBody>
        </p:sp>
        <p:sp>
          <p:nvSpPr>
            <p:cNvPr id="65543" name="Line 5"/>
            <p:cNvSpPr>
              <a:spLocks noChangeShapeType="1"/>
            </p:cNvSpPr>
            <p:nvPr/>
          </p:nvSpPr>
          <p:spPr bwMode="auto">
            <a:xfrm>
              <a:off x="158" y="1253"/>
              <a:ext cx="1" cy="1896"/>
            </a:xfrm>
            <a:prstGeom prst="line">
              <a:avLst/>
            </a:prstGeom>
            <a:noFill/>
            <a:ln w="12600">
              <a:solidFill>
                <a:srgbClr val="E36C0A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44" name="Line 6"/>
            <p:cNvSpPr>
              <a:spLocks noChangeShapeType="1"/>
            </p:cNvSpPr>
            <p:nvPr/>
          </p:nvSpPr>
          <p:spPr bwMode="auto">
            <a:xfrm>
              <a:off x="5648" y="1253"/>
              <a:ext cx="1" cy="1896"/>
            </a:xfrm>
            <a:prstGeom prst="line">
              <a:avLst/>
            </a:prstGeom>
            <a:noFill/>
            <a:ln w="12600">
              <a:solidFill>
                <a:srgbClr val="E36C0A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45" name="Line 7"/>
            <p:cNvSpPr>
              <a:spLocks noChangeShapeType="1"/>
            </p:cNvSpPr>
            <p:nvPr/>
          </p:nvSpPr>
          <p:spPr bwMode="auto">
            <a:xfrm>
              <a:off x="158" y="1253"/>
              <a:ext cx="5490" cy="1"/>
            </a:xfrm>
            <a:prstGeom prst="line">
              <a:avLst/>
            </a:prstGeom>
            <a:noFill/>
            <a:ln w="12600">
              <a:solidFill>
                <a:srgbClr val="E36C0A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46" name="Line 8"/>
            <p:cNvSpPr>
              <a:spLocks noChangeShapeType="1"/>
            </p:cNvSpPr>
            <p:nvPr/>
          </p:nvSpPr>
          <p:spPr bwMode="auto">
            <a:xfrm>
              <a:off x="158" y="3149"/>
              <a:ext cx="5490" cy="1"/>
            </a:xfrm>
            <a:prstGeom prst="line">
              <a:avLst/>
            </a:prstGeom>
            <a:noFill/>
            <a:ln w="12600">
              <a:solidFill>
                <a:srgbClr val="E36C0A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74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9F86A7F7-EE0D-4989-8BC3-8B5CC6CB440C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85750" y="857250"/>
            <a:ext cx="85899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 defTabSz="449263" eaLnBrk="0" hangingPunct="0"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1AF00"/>
              </a:buClr>
              <a:buSzPct val="100000"/>
              <a:buFont typeface="Arial" pitchFamily="34" charset="0"/>
              <a:buChar char="•"/>
            </a:pPr>
            <a:endParaRPr lang="en-US" sz="2100">
              <a:solidFill>
                <a:srgbClr val="00338F"/>
              </a:solidFill>
              <a:ea typeface="DejaVu Sans"/>
              <a:cs typeface="DejaVu Sans"/>
            </a:endParaRPr>
          </a:p>
        </p:txBody>
      </p:sp>
      <p:sp>
        <p:nvSpPr>
          <p:cNvPr id="67587" name="Titre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IPv6 CARE: Checking mode</a:t>
            </a:r>
          </a:p>
        </p:txBody>
      </p:sp>
      <p:sp>
        <p:nvSpPr>
          <p:cNvPr id="67588" name="Espace réservé du contenu 11"/>
          <p:cNvSpPr>
            <a:spLocks noGrp="1"/>
          </p:cNvSpPr>
          <p:nvPr>
            <p:ph idx="4294967295"/>
          </p:nvPr>
        </p:nvSpPr>
        <p:spPr>
          <a:xfrm>
            <a:off x="534194" y="1052736"/>
            <a:ext cx="8075612" cy="4525963"/>
          </a:xfrm>
        </p:spPr>
        <p:txBody>
          <a:bodyPr/>
          <a:lstStyle/>
          <a:p>
            <a:r>
              <a:rPr lang="en-US" sz="2400" dirty="0" smtClean="0"/>
              <a:t>Example: test of an old version of “telnet”</a:t>
            </a:r>
          </a:p>
          <a:p>
            <a:pPr lvl="1"/>
            <a:r>
              <a:rPr lang="en-US" sz="2000" dirty="0" smtClean="0"/>
              <a:t>One must prefix the command with “ipv6_care check [-v]”: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The output messages allow to diagnose IPv6 compliance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If needed the whole diagnosis is available in the reported directory</a:t>
            </a:r>
          </a:p>
        </p:txBody>
      </p:sp>
      <p:grpSp>
        <p:nvGrpSpPr>
          <p:cNvPr id="67589" name="Group 3"/>
          <p:cNvGrpSpPr>
            <a:grpSpLocks/>
          </p:cNvGrpSpPr>
          <p:nvPr/>
        </p:nvGrpSpPr>
        <p:grpSpPr bwMode="auto">
          <a:xfrm>
            <a:off x="214313" y="1917700"/>
            <a:ext cx="8716962" cy="3011488"/>
            <a:chOff x="158" y="1253"/>
            <a:chExt cx="5491" cy="1897"/>
          </a:xfrm>
        </p:grpSpPr>
        <p:sp>
          <p:nvSpPr>
            <p:cNvPr id="67590" name="Rectangle 4"/>
            <p:cNvSpPr>
              <a:spLocks noChangeArrowheads="1"/>
            </p:cNvSpPr>
            <p:nvPr/>
          </p:nvSpPr>
          <p:spPr bwMode="auto">
            <a:xfrm>
              <a:off x="158" y="1253"/>
              <a:ext cx="5490" cy="1896"/>
            </a:xfrm>
            <a:prstGeom prst="rect">
              <a:avLst/>
            </a:prstGeom>
            <a:solidFill>
              <a:srgbClr val="DAEE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0" rIns="45720" bIns="0"/>
            <a:lstStyle/>
            <a:p>
              <a:pPr defTabSz="449263"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solidFill>
                    <a:srgbClr val="2B519A"/>
                  </a:solidFill>
                  <a:latin typeface="Courier New" pitchFamily="49" charset="0"/>
                  <a:cs typeface="Times New Roman" pitchFamily="18" charset="0"/>
                </a:rPr>
                <a:t>$ </a:t>
              </a:r>
              <a:r>
                <a:rPr lang="en-GB" sz="1400" b="1">
                  <a:solidFill>
                    <a:srgbClr val="FF0000"/>
                  </a:solidFill>
                  <a:latin typeface="Courier New" pitchFamily="49" charset="0"/>
                </a:rPr>
                <a:t>ipv6_care check -v </a:t>
              </a:r>
              <a:r>
                <a:rPr lang="en-GB" sz="1400" b="1">
                  <a:solidFill>
                    <a:srgbClr val="00B050"/>
                  </a:solidFill>
                  <a:latin typeface="Courier New" pitchFamily="49" charset="0"/>
                </a:rPr>
                <a:t>telnet localhost 9876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B050"/>
                  </a:solidFill>
                  <a:latin typeface="Courier New" pitchFamily="49" charset="0"/>
                </a:rPr>
                <a:t>IPV6 CARE detected:</a:t>
              </a:r>
              <a:r>
                <a:rPr lang="en-GB" sz="1400" b="1">
                  <a:solidFill>
                    <a:srgbClr val="2B519A"/>
                  </a:solidFill>
                  <a:latin typeface="Courier New" pitchFamily="49" charset="0"/>
                </a:rPr>
                <a:t> </a:t>
              </a:r>
              <a:r>
                <a:rPr lang="en-GB" sz="1400" b="1">
                  <a:solidFill>
                    <a:srgbClr val="4F81BD"/>
                  </a:solidFill>
                  <a:latin typeface="Courier New" pitchFamily="49" charset="0"/>
                </a:rPr>
                <a:t>inet_addr() with [ cp=localhost ]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B050"/>
                  </a:solidFill>
                  <a:latin typeface="Courier New" pitchFamily="49" charset="0"/>
                </a:rPr>
                <a:t>IPV6 CARE detected:</a:t>
              </a:r>
              <a:r>
                <a:rPr lang="en-GB" sz="1400" b="1">
                  <a:solidFill>
                    <a:srgbClr val="2B519A"/>
                  </a:solidFill>
                  <a:latin typeface="Courier New" pitchFamily="49" charset="0"/>
                </a:rPr>
                <a:t> </a:t>
              </a:r>
              <a:r>
                <a:rPr lang="en-GB" sz="1400" b="1">
                  <a:solidFill>
                    <a:srgbClr val="4F81BD"/>
                  </a:solidFill>
                  <a:latin typeface="Courier New" pitchFamily="49" charset="0"/>
                </a:rPr>
                <a:t>gethostbyname() with [ name=localhost ]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B050"/>
                  </a:solidFill>
                  <a:latin typeface="Courier New" pitchFamily="49" charset="0"/>
                </a:rPr>
                <a:t>IPV6 CARE detected:</a:t>
              </a:r>
              <a:r>
                <a:rPr lang="en-GB" sz="1400" b="1">
                  <a:solidFill>
                    <a:srgbClr val="2B519A"/>
                  </a:solidFill>
                  <a:latin typeface="Courier New" pitchFamily="49" charset="0"/>
                </a:rPr>
                <a:t> </a:t>
              </a:r>
              <a:r>
                <a:rPr lang="en-GB" sz="1400" b="1">
                  <a:solidFill>
                    <a:srgbClr val="4F81BD"/>
                  </a:solidFill>
                  <a:latin typeface="Courier New" pitchFamily="49" charset="0"/>
                </a:rPr>
                <a:t>inet_ntoa() with [ in=127.0.0.1 ]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Courier New" pitchFamily="49" charset="0"/>
                </a:rPr>
                <a:t>Trying 127.0.0.1...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B050"/>
                  </a:solidFill>
                  <a:latin typeface="Courier New" pitchFamily="49" charset="0"/>
                </a:rPr>
                <a:t>IPV6 CARE detected:</a:t>
              </a:r>
              <a:r>
                <a:rPr lang="en-GB" sz="1400" b="1">
                  <a:solidFill>
                    <a:srgbClr val="2B519A"/>
                  </a:solidFill>
                  <a:latin typeface="Courier New" pitchFamily="49" charset="0"/>
                </a:rPr>
                <a:t> </a:t>
              </a:r>
              <a:r>
                <a:rPr lang="en-GB" sz="1400" b="1">
                  <a:solidFill>
                    <a:srgbClr val="4F81BD"/>
                  </a:solidFill>
                  <a:latin typeface="Courier New" pitchFamily="49" charset="0"/>
                </a:rPr>
                <a:t>socket() with [ domain=AF_INET type=SOCK_STREAM protocol=ip ]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B050"/>
                  </a:solidFill>
                  <a:latin typeface="Courier New" pitchFamily="49" charset="0"/>
                </a:rPr>
                <a:t>IPV6 CARE detected:</a:t>
              </a:r>
              <a:r>
                <a:rPr lang="en-GB" sz="1400" b="1">
                  <a:solidFill>
                    <a:srgbClr val="2B519A"/>
                  </a:solidFill>
                  <a:latin typeface="Courier New" pitchFamily="49" charset="0"/>
                </a:rPr>
                <a:t> </a:t>
              </a:r>
              <a:r>
                <a:rPr lang="en-GB" sz="1400" b="1">
                  <a:solidFill>
                    <a:srgbClr val="4F81BD"/>
                  </a:solidFill>
                  <a:latin typeface="Courier New" pitchFamily="49" charset="0"/>
                </a:rPr>
                <a:t>connect() with [ socket=3 address.ip=127.0.0.1 address.port=9876 ]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Courier New" pitchFamily="49" charset="0"/>
                </a:rPr>
                <a:t>telnet: Unable to connect to remote host: Connection refused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B050"/>
                  </a:solidFill>
                  <a:latin typeface="Courier New" pitchFamily="49" charset="0"/>
                </a:rPr>
                <a:t>------------------------------------------------------------------------------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B050"/>
                  </a:solidFill>
                  <a:latin typeface="Courier New" pitchFamily="49" charset="0"/>
                </a:rPr>
                <a:t>IPv6 diagnosis for 'telnet localhost 9876' was generated in: /tmp/ipv6_diagnosis/telnet/by_pid/pid_6541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B050"/>
                  </a:solidFill>
                  <a:latin typeface="Courier New" pitchFamily="49" charset="0"/>
                </a:rPr>
                <a:t>------------------------------------------------------------------------------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2B519A"/>
                  </a:solidFill>
                  <a:latin typeface="Courier New" pitchFamily="49" charset="0"/>
                  <a:cs typeface="Times New Roman" pitchFamily="18" charset="0"/>
                </a:rPr>
                <a:t>$</a:t>
              </a:r>
            </a:p>
          </p:txBody>
        </p:sp>
        <p:sp>
          <p:nvSpPr>
            <p:cNvPr id="67591" name="Line 5"/>
            <p:cNvSpPr>
              <a:spLocks noChangeShapeType="1"/>
            </p:cNvSpPr>
            <p:nvPr/>
          </p:nvSpPr>
          <p:spPr bwMode="auto">
            <a:xfrm>
              <a:off x="158" y="1253"/>
              <a:ext cx="1" cy="1896"/>
            </a:xfrm>
            <a:prstGeom prst="line">
              <a:avLst/>
            </a:prstGeom>
            <a:noFill/>
            <a:ln w="12600">
              <a:solidFill>
                <a:srgbClr val="E36C0A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592" name="Line 6"/>
            <p:cNvSpPr>
              <a:spLocks noChangeShapeType="1"/>
            </p:cNvSpPr>
            <p:nvPr/>
          </p:nvSpPr>
          <p:spPr bwMode="auto">
            <a:xfrm>
              <a:off x="5648" y="1253"/>
              <a:ext cx="1" cy="1896"/>
            </a:xfrm>
            <a:prstGeom prst="line">
              <a:avLst/>
            </a:prstGeom>
            <a:noFill/>
            <a:ln w="12600">
              <a:solidFill>
                <a:srgbClr val="E36C0A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593" name="Line 7"/>
            <p:cNvSpPr>
              <a:spLocks noChangeShapeType="1"/>
            </p:cNvSpPr>
            <p:nvPr/>
          </p:nvSpPr>
          <p:spPr bwMode="auto">
            <a:xfrm>
              <a:off x="158" y="1253"/>
              <a:ext cx="5490" cy="1"/>
            </a:xfrm>
            <a:prstGeom prst="line">
              <a:avLst/>
            </a:prstGeom>
            <a:noFill/>
            <a:ln w="12600">
              <a:solidFill>
                <a:srgbClr val="E36C0A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594" name="Line 8"/>
            <p:cNvSpPr>
              <a:spLocks noChangeShapeType="1"/>
            </p:cNvSpPr>
            <p:nvPr/>
          </p:nvSpPr>
          <p:spPr bwMode="auto">
            <a:xfrm>
              <a:off x="158" y="3149"/>
              <a:ext cx="5490" cy="1"/>
            </a:xfrm>
            <a:prstGeom prst="line">
              <a:avLst/>
            </a:prstGeom>
            <a:noFill/>
            <a:ln w="12600">
              <a:solidFill>
                <a:srgbClr val="E36C0A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Lyon, September 19  2011</a:t>
            </a:r>
            <a:endParaRPr lang="en-GB"/>
          </a:p>
        </p:txBody>
      </p:sp>
      <p:sp>
        <p:nvSpPr>
          <p:cNvPr id="4" name="Titre 10"/>
          <p:cNvSpPr txBox="1">
            <a:spLocks/>
          </p:cNvSpPr>
          <p:nvPr/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dirty="0" smtClean="0"/>
              <a:t>IPv6 CARE: how </a:t>
            </a:r>
            <a:r>
              <a:rPr lang="fr-FR" dirty="0" err="1" smtClean="0"/>
              <a:t>does</a:t>
            </a:r>
            <a:r>
              <a:rPr lang="fr-FR" dirty="0" smtClean="0"/>
              <a:t> the </a:t>
            </a:r>
            <a:r>
              <a:rPr lang="fr-FR" dirty="0" err="1" smtClean="0"/>
              <a:t>patching</a:t>
            </a:r>
            <a:r>
              <a:rPr lang="fr-FR" dirty="0" smtClean="0"/>
              <a:t> mode </a:t>
            </a:r>
            <a:r>
              <a:rPr lang="fr-FR" dirty="0" err="1" smtClean="0"/>
              <a:t>work</a:t>
            </a:r>
            <a:r>
              <a:rPr lang="fr-FR" dirty="0" smtClean="0"/>
              <a:t> ?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285750" y="981075"/>
            <a:ext cx="8589963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dirty="0" smtClean="0"/>
              <a:t>IPv6 CARE in patch mode changes the behavior of program P  in 3 different ways: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400" dirty="0" smtClean="0"/>
              <a:t>When P calls </a:t>
            </a:r>
            <a:r>
              <a:rPr lang="en-US" sz="2400" i="1" dirty="0" smtClean="0"/>
              <a:t>accept() </a:t>
            </a:r>
            <a:r>
              <a:rPr lang="en-US" sz="2400" dirty="0" smtClean="0"/>
              <a:t>on an IPv4 socket (server case)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400" dirty="0" smtClean="0"/>
              <a:t>When P calls </a:t>
            </a:r>
            <a:r>
              <a:rPr lang="en-US" sz="2400" i="1" dirty="0" smtClean="0"/>
              <a:t>connect() </a:t>
            </a:r>
            <a:r>
              <a:rPr lang="en-US" sz="2400" dirty="0" smtClean="0"/>
              <a:t>to reach a dual stack node using and IPv4 socket (client case)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400" dirty="0" smtClean="0"/>
              <a:t>When P calls an IPv4-only name resolving routine (for example </a:t>
            </a:r>
            <a:r>
              <a:rPr lang="en-US" sz="2400" i="1" dirty="0" err="1" smtClean="0"/>
              <a:t>gethostbyname</a:t>
            </a:r>
            <a:r>
              <a:rPr lang="en-US" sz="2400" i="1" dirty="0" smtClean="0"/>
              <a:t>() </a:t>
            </a:r>
            <a:r>
              <a:rPr lang="en-US" sz="2400" dirty="0" smtClean="0"/>
              <a:t>) but the remote node is IPv6-only (i.e. it has only an IPv6 address)</a:t>
            </a:r>
            <a:endParaRPr lang="en-US" sz="2000" dirty="0" smtClean="0"/>
          </a:p>
          <a:p>
            <a:pPr marL="914400" lvl="1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  <p:pic>
        <p:nvPicPr>
          <p:cNvPr id="6" name="Picture 4" descr="evidenz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67897"/>
            <a:ext cx="4284258" cy="243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6D361-B512-491C-8456-B6099F78EB53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0"/>
          <p:cNvSpPr txBox="1">
            <a:spLocks/>
          </p:cNvSpPr>
          <p:nvPr/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dirty="0" smtClean="0"/>
              <a:t>1) Server case: P calls </a:t>
            </a:r>
            <a:r>
              <a:rPr lang="fr-FR" i="1" dirty="0" err="1" smtClean="0"/>
              <a:t>accept</a:t>
            </a:r>
            <a:r>
              <a:rPr lang="fr-FR" i="1" dirty="0" smtClean="0"/>
              <a:t>() </a:t>
            </a:r>
            <a:r>
              <a:rPr lang="fr-FR" dirty="0" smtClean="0"/>
              <a:t>in an IPv4  socket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285750" y="1214438"/>
            <a:ext cx="8589963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dirty="0" smtClean="0"/>
              <a:t>IPv6 CARE changes the behavior of program P in order to accept IPv6 clients as well:</a:t>
            </a:r>
          </a:p>
          <a:p>
            <a:pPr eaLnBrk="1" hangingPunct="1"/>
            <a:endParaRPr lang="en-US" sz="2800" dirty="0" smtClean="0"/>
          </a:p>
          <a:p>
            <a:pPr lvl="1" eaLnBrk="1" hangingPunct="1"/>
            <a:r>
              <a:rPr lang="en-US" sz="2400" dirty="0" smtClean="0"/>
              <a:t>opens an IPv6 socket</a:t>
            </a:r>
          </a:p>
          <a:p>
            <a:pPr lvl="1" eaLnBrk="1" hangingPunct="1"/>
            <a:r>
              <a:rPr lang="en-US" sz="2400" dirty="0" smtClean="0"/>
              <a:t>calls </a:t>
            </a:r>
            <a:r>
              <a:rPr lang="en-US" sz="2400" i="1" dirty="0" smtClean="0"/>
              <a:t>select() </a:t>
            </a:r>
            <a:r>
              <a:rPr lang="en-US" sz="2400" dirty="0" smtClean="0"/>
              <a:t>to wait for a connection on any of these 2 sockets</a:t>
            </a:r>
          </a:p>
          <a:p>
            <a:pPr lvl="1" eaLnBrk="1" hangingPunct="1"/>
            <a:r>
              <a:rPr lang="en-US" sz="2400" dirty="0"/>
              <a:t>c</a:t>
            </a:r>
            <a:r>
              <a:rPr lang="en-US" sz="2400" dirty="0" smtClean="0"/>
              <a:t>alls </a:t>
            </a:r>
            <a:r>
              <a:rPr lang="en-US" sz="2400" i="1" dirty="0" smtClean="0"/>
              <a:t>accept() </a:t>
            </a:r>
            <a:r>
              <a:rPr lang="en-US" sz="2400" dirty="0" smtClean="0"/>
              <a:t>on the socket that received the connection</a:t>
            </a:r>
          </a:p>
          <a:p>
            <a:pPr lvl="1" eaLnBrk="1" hangingPunct="1">
              <a:buFont typeface="Arial" pitchFamily="34" charset="0"/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Lyon, September 19  2011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6D361-B512-491C-8456-B6099F78EB53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9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0"/>
          <p:cNvSpPr txBox="1">
            <a:spLocks/>
          </p:cNvSpPr>
          <p:nvPr/>
        </p:nvSpPr>
        <p:spPr bwMode="auto">
          <a:xfrm>
            <a:off x="1547664" y="115888"/>
            <a:ext cx="7704981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b="1" dirty="0" smtClean="0">
                <a:solidFill>
                  <a:schemeClr val="accent1"/>
                </a:solidFill>
              </a:rPr>
              <a:t>2</a:t>
            </a:r>
            <a:r>
              <a:rPr lang="fr-FR" b="1" dirty="0" smtClean="0"/>
              <a:t>)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/>
              <a:t>Client case: P calls </a:t>
            </a:r>
            <a:r>
              <a:rPr lang="fr-FR" i="1" dirty="0" err="1" smtClean="0"/>
              <a:t>connect</a:t>
            </a:r>
            <a:r>
              <a:rPr lang="fr-FR" i="1" dirty="0" smtClean="0"/>
              <a:t>() </a:t>
            </a:r>
            <a:r>
              <a:rPr lang="fr-FR" dirty="0" smtClean="0"/>
              <a:t>to </a:t>
            </a:r>
            <a:r>
              <a:rPr lang="fr-FR" dirty="0" err="1" smtClean="0"/>
              <a:t>reach</a:t>
            </a:r>
            <a:r>
              <a:rPr lang="fr-FR" dirty="0"/>
              <a:t> </a:t>
            </a:r>
            <a:r>
              <a:rPr lang="fr-FR" dirty="0" smtClean="0"/>
              <a:t>a dual </a:t>
            </a:r>
            <a:r>
              <a:rPr lang="fr-FR" dirty="0" err="1" smtClean="0"/>
              <a:t>stack</a:t>
            </a:r>
            <a:r>
              <a:rPr lang="fr-FR" dirty="0" smtClean="0"/>
              <a:t> host </a:t>
            </a:r>
            <a:r>
              <a:rPr lang="fr-FR" dirty="0" err="1" smtClean="0"/>
              <a:t>using</a:t>
            </a:r>
            <a:r>
              <a:rPr lang="fr-FR" dirty="0"/>
              <a:t> </a:t>
            </a:r>
            <a:r>
              <a:rPr lang="fr-FR" dirty="0" smtClean="0"/>
              <a:t>an IPv4 socket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285750" y="1214438"/>
            <a:ext cx="8589963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dirty="0" smtClean="0"/>
              <a:t>IPv6 CARE changes the behavior of P to enable it to be able to connect to any of the remote addresses of the remote dual stack host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lvl="1" eaLnBrk="1" hangingPunct="1"/>
            <a:r>
              <a:rPr lang="en-US" sz="2400" dirty="0" smtClean="0"/>
              <a:t>Calls </a:t>
            </a:r>
            <a:r>
              <a:rPr lang="en-US" sz="2400" i="1" dirty="0" smtClean="0"/>
              <a:t>connect() </a:t>
            </a:r>
            <a:r>
              <a:rPr lang="en-US" sz="2400" dirty="0" smtClean="0"/>
              <a:t>as requested (no change)</a:t>
            </a:r>
          </a:p>
          <a:p>
            <a:pPr lvl="1" eaLnBrk="1" hangingPunct="1"/>
            <a:r>
              <a:rPr lang="en-US" sz="2400" dirty="0" smtClean="0"/>
              <a:t>Checks if the connection </a:t>
            </a:r>
            <a:r>
              <a:rPr lang="en-US" sz="2400" dirty="0" err="1" smtClean="0"/>
              <a:t>succeded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If not, creates an IPv6 socket and tries to connect using the IPv6 address of the remote host</a:t>
            </a:r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6D361-B512-491C-8456-B6099F78EB53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9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0"/>
          <p:cNvSpPr txBox="1">
            <a:spLocks/>
          </p:cNvSpPr>
          <p:nvPr/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dirty="0" smtClean="0"/>
              <a:t>3) IPv4-only </a:t>
            </a:r>
            <a:r>
              <a:rPr lang="fr-FR" dirty="0" err="1" smtClean="0"/>
              <a:t>name</a:t>
            </a:r>
            <a:r>
              <a:rPr lang="fr-FR" dirty="0" smtClean="0"/>
              <a:t> </a:t>
            </a:r>
            <a:r>
              <a:rPr lang="fr-FR" dirty="0" err="1" smtClean="0"/>
              <a:t>resolving</a:t>
            </a:r>
            <a:r>
              <a:rPr lang="fr-FR" dirty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in the case of IPv6-only hosts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285750" y="1214438"/>
            <a:ext cx="8589963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dirty="0" smtClean="0"/>
              <a:t>The remote host has only an IPv6 address (A6) and no IPv4 address. Program P calls an IPv4-only name resolving function (i.e. </a:t>
            </a:r>
            <a:r>
              <a:rPr lang="en-US" sz="2800" i="1" dirty="0" err="1" smtClean="0"/>
              <a:t>gethostbyname</a:t>
            </a:r>
            <a:r>
              <a:rPr lang="en-US" sz="2800" i="1" dirty="0" smtClean="0"/>
              <a:t>() </a:t>
            </a:r>
            <a:r>
              <a:rPr lang="en-US" sz="2800" dirty="0" smtClean="0"/>
              <a:t>); </a:t>
            </a:r>
          </a:p>
          <a:p>
            <a:pPr eaLnBrk="1" hangingPunct="1"/>
            <a:r>
              <a:rPr lang="en-US" sz="2800" dirty="0" smtClean="0"/>
              <a:t>IPv6 CARE  cannot return address A6, so it changes the behavior of P such that</a:t>
            </a:r>
          </a:p>
          <a:p>
            <a:pPr lvl="1" eaLnBrk="1" hangingPunct="1"/>
            <a:r>
              <a:rPr lang="en-US" sz="2400" b="1" dirty="0" smtClean="0"/>
              <a:t>It returns an IPv4 address </a:t>
            </a:r>
            <a:r>
              <a:rPr lang="en-US" sz="2400" dirty="0" smtClean="0"/>
              <a:t>(A4) taken from a pool of available IPv4 addresses </a:t>
            </a:r>
          </a:p>
          <a:p>
            <a:pPr lvl="1" eaLnBrk="1" hangingPunct="1"/>
            <a:r>
              <a:rPr lang="en-US" sz="2400" dirty="0" smtClean="0"/>
              <a:t>Record this </a:t>
            </a:r>
            <a:r>
              <a:rPr lang="en-US" sz="2400" b="1" dirty="0" smtClean="0"/>
              <a:t>mapping</a:t>
            </a:r>
            <a:r>
              <a:rPr lang="en-US" sz="2400" dirty="0" smtClean="0"/>
              <a:t> A6 </a:t>
            </a:r>
            <a:r>
              <a:rPr lang="en-US" sz="2400" dirty="0" smtClean="0">
                <a:sym typeface="Wingdings" pitchFamily="2" charset="2"/>
              </a:rPr>
              <a:t>  A4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When P will perform further network functions calls referring to A4, IPv6 CARE will know that P was actually referring to A6, and act accordingly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6D361-B512-491C-8456-B6099F78EB53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9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29DEA1C9-A6DD-4CD0-94B5-276E837EF28B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69634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IPv6 CARE: Patching mode</a:t>
            </a:r>
            <a:endParaRPr lang="en-US" sz="3600" smtClean="0"/>
          </a:p>
        </p:txBody>
      </p:sp>
      <p:sp>
        <p:nvSpPr>
          <p:cNvPr id="69635" name="Espace réservé du contenu 2"/>
          <p:cNvSpPr>
            <a:spLocks noGrp="1"/>
          </p:cNvSpPr>
          <p:nvPr>
            <p:ph idx="4294967295"/>
          </p:nvPr>
        </p:nvSpPr>
        <p:spPr>
          <a:xfrm>
            <a:off x="534194" y="1196752"/>
            <a:ext cx="8075612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Example of </a:t>
            </a:r>
            <a:r>
              <a:rPr lang="en-US" dirty="0" err="1" smtClean="0"/>
              <a:t>mysqld</a:t>
            </a:r>
            <a:r>
              <a:rPr lang="en-US" dirty="0" smtClean="0"/>
              <a:t>:</a:t>
            </a:r>
          </a:p>
        </p:txBody>
      </p:sp>
      <p:sp>
        <p:nvSpPr>
          <p:cNvPr id="6963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08495"/>
              </p:ext>
            </p:extLst>
          </p:nvPr>
        </p:nvGraphicFramePr>
        <p:xfrm>
          <a:off x="250031" y="1988840"/>
          <a:ext cx="8643938" cy="3000375"/>
        </p:xfrm>
        <a:graphic>
          <a:graphicData uri="http://schemas.openxmlformats.org/drawingml/2006/table">
            <a:tbl>
              <a:tblPr/>
              <a:tblGrid>
                <a:gridCol w="8643938"/>
              </a:tblGrid>
              <a:tr h="3000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/init.d/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</a:t>
                      </a:r>
                      <a:endParaRPr lang="fr-FR" sz="1600" b="1" kern="1200" spc="-100" dirty="0" smtClean="0">
                        <a:solidFill>
                          <a:schemeClr val="accent1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</a:txBody>
                  <a:tcPr marL="49831" marR="49831" marT="36000" marB="0">
                    <a:lnL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C698EAB8-6836-4851-BEF4-A819786AD942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71682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IPv6 CARE: Patching mode</a:t>
            </a:r>
            <a:endParaRPr lang="en-US" sz="3600" smtClean="0"/>
          </a:p>
        </p:txBody>
      </p:sp>
      <p:sp>
        <p:nvSpPr>
          <p:cNvPr id="71683" name="Espace réservé du contenu 2"/>
          <p:cNvSpPr>
            <a:spLocks noGrp="1"/>
          </p:cNvSpPr>
          <p:nvPr>
            <p:ph idx="4294967295"/>
          </p:nvPr>
        </p:nvSpPr>
        <p:spPr>
          <a:xfrm>
            <a:off x="534194" y="1124744"/>
            <a:ext cx="8075612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Example of </a:t>
            </a:r>
            <a:r>
              <a:rPr lang="en-US" dirty="0" err="1" smtClean="0"/>
              <a:t>mysqld</a:t>
            </a:r>
            <a:r>
              <a:rPr lang="en-US" dirty="0" smtClean="0"/>
              <a:t>:</a:t>
            </a:r>
          </a:p>
        </p:txBody>
      </p:sp>
      <p:sp>
        <p:nvSpPr>
          <p:cNvPr id="716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335173"/>
              </p:ext>
            </p:extLst>
          </p:nvPr>
        </p:nvGraphicFramePr>
        <p:xfrm>
          <a:off x="107504" y="1988840"/>
          <a:ext cx="8643938" cy="3000375"/>
        </p:xfrm>
        <a:graphic>
          <a:graphicData uri="http://schemas.openxmlformats.org/drawingml/2006/table">
            <a:tbl>
              <a:tblPr/>
              <a:tblGrid>
                <a:gridCol w="8643938"/>
              </a:tblGrid>
              <a:tr h="3000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/init.d/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</a:t>
                      </a:r>
                      <a:endParaRPr lang="fr-FR" sz="1600" b="1" kern="1200" spc="-100" dirty="0" smtClean="0">
                        <a:solidFill>
                          <a:srgbClr val="00B050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Starting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MySQL:                                            [ 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OK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</a:t>
                      </a:r>
                    </a:p>
                  </a:txBody>
                  <a:tcPr marL="49831" marR="49831" marT="36000" marB="0">
                    <a:lnL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I: IPv6 in the EGEE era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5656" y="2420888"/>
            <a:ext cx="8075612" cy="4525963"/>
          </a:xfrm>
        </p:spPr>
        <p:txBody>
          <a:bodyPr/>
          <a:lstStyle/>
          <a:p>
            <a:r>
              <a:rPr lang="en-US" dirty="0" smtClean="0"/>
              <a:t>  Porting gLite to IPv6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summary on gLite IPv6 compliance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AF286423-D191-436D-B053-4040C9B69BC0}" type="slidenum">
              <a:rPr lang="en-GB"/>
              <a:pPr>
                <a:defRPr/>
              </a:pPr>
              <a:t>40</a:t>
            </a:fld>
            <a:endParaRPr lang="en-GB"/>
          </a:p>
        </p:txBody>
      </p:sp>
      <p:sp>
        <p:nvSpPr>
          <p:cNvPr id="73730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IPv6 CARE: Patching mode</a:t>
            </a:r>
            <a:endParaRPr lang="en-US" sz="3600" smtClean="0"/>
          </a:p>
        </p:txBody>
      </p:sp>
      <p:sp>
        <p:nvSpPr>
          <p:cNvPr id="73731" name="Espace réservé du contenu 2"/>
          <p:cNvSpPr>
            <a:spLocks noGrp="1"/>
          </p:cNvSpPr>
          <p:nvPr>
            <p:ph idx="4294967295"/>
          </p:nvPr>
        </p:nvSpPr>
        <p:spPr>
          <a:xfrm>
            <a:off x="755576" y="1124744"/>
            <a:ext cx="8075612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Example of </a:t>
            </a:r>
            <a:r>
              <a:rPr lang="en-US" dirty="0" err="1" smtClean="0"/>
              <a:t>mysqld</a:t>
            </a:r>
            <a:r>
              <a:rPr lang="en-US" dirty="0" smtClean="0"/>
              <a:t>:</a:t>
            </a:r>
          </a:p>
        </p:txBody>
      </p:sp>
      <p:sp>
        <p:nvSpPr>
          <p:cNvPr id="7373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433357"/>
              </p:ext>
            </p:extLst>
          </p:nvPr>
        </p:nvGraphicFramePr>
        <p:xfrm>
          <a:off x="250031" y="1988840"/>
          <a:ext cx="8643938" cy="3000375"/>
        </p:xfrm>
        <a:graphic>
          <a:graphicData uri="http://schemas.openxmlformats.org/drawingml/2006/table">
            <a:tbl>
              <a:tblPr/>
              <a:tblGrid>
                <a:gridCol w="8643938"/>
              </a:tblGrid>
              <a:tr h="3000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/init.d/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</a:t>
                      </a:r>
                      <a:endParaRPr lang="fr-FR" sz="1600" b="1" kern="1200" spc="-100" dirty="0" smtClean="0">
                        <a:solidFill>
                          <a:srgbClr val="00B050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Starting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MySQL:                                            [ 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OK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netstat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lnpt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|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grep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endParaRPr lang="fr-FR" sz="1600" b="1" kern="1200" spc="-100" dirty="0" smtClean="0">
                        <a:solidFill>
                          <a:schemeClr val="accent1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</a:txBody>
                  <a:tcPr marL="49831" marR="49831" marT="36000" marB="0">
                    <a:lnL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06F25187-E32A-4229-B722-2F685BA5B995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75778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IPv6 CARE: Patching mode</a:t>
            </a:r>
            <a:endParaRPr lang="en-US" sz="3600" smtClean="0"/>
          </a:p>
        </p:txBody>
      </p:sp>
      <p:sp>
        <p:nvSpPr>
          <p:cNvPr id="75779" name="Espace réservé du contenu 2"/>
          <p:cNvSpPr>
            <a:spLocks noGrp="1"/>
          </p:cNvSpPr>
          <p:nvPr>
            <p:ph idx="4294967295"/>
          </p:nvPr>
        </p:nvSpPr>
        <p:spPr>
          <a:xfrm>
            <a:off x="534194" y="1124744"/>
            <a:ext cx="8075612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Example of </a:t>
            </a:r>
            <a:r>
              <a:rPr lang="en-US" dirty="0" err="1" smtClean="0"/>
              <a:t>mysqld</a:t>
            </a:r>
            <a:r>
              <a:rPr lang="en-US" dirty="0" smtClean="0"/>
              <a:t>:</a:t>
            </a:r>
          </a:p>
        </p:txBody>
      </p:sp>
      <p:sp>
        <p:nvSpPr>
          <p:cNvPr id="7578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308832"/>
              </p:ext>
            </p:extLst>
          </p:nvPr>
        </p:nvGraphicFramePr>
        <p:xfrm>
          <a:off x="250031" y="2276872"/>
          <a:ext cx="8643938" cy="3000375"/>
        </p:xfrm>
        <a:graphic>
          <a:graphicData uri="http://schemas.openxmlformats.org/drawingml/2006/table">
            <a:tbl>
              <a:tblPr/>
              <a:tblGrid>
                <a:gridCol w="8643938"/>
              </a:tblGrid>
              <a:tr h="3000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/init.d/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</a:t>
                      </a:r>
                      <a:endParaRPr lang="fr-FR" sz="1600" b="1" kern="1200" spc="-100" dirty="0" smtClean="0">
                        <a:solidFill>
                          <a:srgbClr val="00B050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Starting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MySQL:                                            [ 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OK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netstat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lnpt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|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grep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endParaRPr lang="fr-FR" sz="1600" b="1" kern="1200" spc="-100" dirty="0" smtClean="0">
                        <a:solidFill>
                          <a:srgbClr val="00B050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tcp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      0      0 0.0.0.0:3306    0.0.0.0:*    LISTEN      21591/</a:t>
                      </a: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endParaRPr lang="fr-FR" sz="1600" b="1" kern="1200" spc="-100" dirty="0" smtClean="0">
                        <a:solidFill>
                          <a:schemeClr val="tx1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</a:t>
                      </a:r>
                    </a:p>
                  </a:txBody>
                  <a:tcPr marL="49831" marR="49831" marT="36000" marB="0">
                    <a:lnL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E7EEF427-142D-4AF1-962F-67E34D10665E}" type="slidenum">
              <a:rPr lang="en-GB"/>
              <a:pPr>
                <a:defRPr/>
              </a:pPr>
              <a:t>42</a:t>
            </a:fld>
            <a:endParaRPr lang="en-GB"/>
          </a:p>
        </p:txBody>
      </p:sp>
      <p:sp>
        <p:nvSpPr>
          <p:cNvPr id="77826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IPv6 CARE: Patching mode</a:t>
            </a:r>
            <a:endParaRPr lang="en-US" sz="3600" smtClean="0"/>
          </a:p>
        </p:txBody>
      </p:sp>
      <p:sp>
        <p:nvSpPr>
          <p:cNvPr id="77827" name="Espace réservé du contenu 2"/>
          <p:cNvSpPr>
            <a:spLocks noGrp="1"/>
          </p:cNvSpPr>
          <p:nvPr>
            <p:ph idx="4294967295"/>
          </p:nvPr>
        </p:nvSpPr>
        <p:spPr>
          <a:xfrm>
            <a:off x="534194" y="1052736"/>
            <a:ext cx="8075612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Example of </a:t>
            </a:r>
            <a:r>
              <a:rPr lang="en-US" dirty="0" err="1" smtClean="0"/>
              <a:t>mysqld</a:t>
            </a:r>
            <a:r>
              <a:rPr lang="en-US" dirty="0" smtClean="0"/>
              <a:t>:</a:t>
            </a:r>
          </a:p>
        </p:txBody>
      </p:sp>
      <p:sp>
        <p:nvSpPr>
          <p:cNvPr id="7782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85750" y="1828800"/>
          <a:ext cx="8643938" cy="3000375"/>
        </p:xfrm>
        <a:graphic>
          <a:graphicData uri="http://schemas.openxmlformats.org/drawingml/2006/table">
            <a:tbl>
              <a:tblPr/>
              <a:tblGrid>
                <a:gridCol w="8643938"/>
              </a:tblGrid>
              <a:tr h="3000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/init.d/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</a:t>
                      </a:r>
                      <a:endParaRPr lang="fr-FR" sz="1600" b="1" kern="1200" spc="-100" dirty="0" smtClean="0">
                        <a:solidFill>
                          <a:srgbClr val="00B050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Starting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MySQL:                                            [ 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OK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netstat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lnpt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|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grep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endParaRPr lang="fr-FR" sz="1600" b="1" kern="1200" spc="-100" dirty="0" smtClean="0">
                        <a:solidFill>
                          <a:srgbClr val="00B050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tcp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      0      0 0.0.0.0:3306    0.0.0.0:*    LISTEN      21591/</a:t>
                      </a: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endParaRPr lang="fr-FR" sz="1600" b="1" kern="1200" spc="-100" dirty="0" smtClean="0">
                        <a:solidFill>
                          <a:schemeClr val="tx1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/init.d/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stop</a:t>
                      </a:r>
                      <a:endParaRPr lang="fr-FR" sz="1600" b="1" kern="1200" spc="-100" dirty="0" smtClean="0">
                        <a:solidFill>
                          <a:schemeClr val="accent1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</a:txBody>
                  <a:tcPr marL="49831" marR="49831" marT="36000" marB="0">
                    <a:lnL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91520526-F7C5-464E-992B-8F55C3CC0A3A}" type="slidenum">
              <a:rPr lang="en-GB"/>
              <a:pPr>
                <a:defRPr/>
              </a:pPr>
              <a:t>43</a:t>
            </a:fld>
            <a:endParaRPr lang="en-GB"/>
          </a:p>
        </p:txBody>
      </p:sp>
      <p:sp>
        <p:nvSpPr>
          <p:cNvPr id="79874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IPv6 CARE: Patching mode</a:t>
            </a:r>
            <a:endParaRPr lang="en-US" sz="3600" smtClean="0"/>
          </a:p>
        </p:txBody>
      </p:sp>
      <p:sp>
        <p:nvSpPr>
          <p:cNvPr id="79875" name="Espace réservé du contenu 2"/>
          <p:cNvSpPr>
            <a:spLocks noGrp="1"/>
          </p:cNvSpPr>
          <p:nvPr>
            <p:ph idx="4294967295"/>
          </p:nvPr>
        </p:nvSpPr>
        <p:spPr>
          <a:xfrm>
            <a:off x="827584" y="1124744"/>
            <a:ext cx="8075612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Example of </a:t>
            </a:r>
            <a:r>
              <a:rPr lang="en-US" dirty="0" err="1" smtClean="0"/>
              <a:t>mysqld</a:t>
            </a:r>
            <a:r>
              <a:rPr lang="en-US" dirty="0" smtClean="0"/>
              <a:t>:</a:t>
            </a:r>
          </a:p>
        </p:txBody>
      </p:sp>
      <p:sp>
        <p:nvSpPr>
          <p:cNvPr id="7987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559521"/>
              </p:ext>
            </p:extLst>
          </p:nvPr>
        </p:nvGraphicFramePr>
        <p:xfrm>
          <a:off x="323528" y="1988840"/>
          <a:ext cx="8643938" cy="3000375"/>
        </p:xfrm>
        <a:graphic>
          <a:graphicData uri="http://schemas.openxmlformats.org/drawingml/2006/table">
            <a:tbl>
              <a:tblPr/>
              <a:tblGrid>
                <a:gridCol w="8643938"/>
              </a:tblGrid>
              <a:tr h="3000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/init.d/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</a:t>
                      </a:r>
                      <a:endParaRPr lang="fr-FR" sz="1600" b="1" kern="1200" spc="-100" dirty="0" smtClean="0">
                        <a:solidFill>
                          <a:srgbClr val="00B050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Starting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MySQL:                                            [ 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OK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netstat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lnpt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|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grep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endParaRPr lang="fr-FR" sz="1600" b="1" kern="1200" spc="-100" dirty="0" smtClean="0">
                        <a:solidFill>
                          <a:srgbClr val="00B050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tcp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      0      0 0.0.0.0:3306    0.0.0.0:*    LISTEN      21591/</a:t>
                      </a: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endParaRPr lang="fr-FR" sz="1600" b="1" kern="1200" spc="-100" dirty="0" smtClean="0">
                        <a:solidFill>
                          <a:schemeClr val="tx1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/init.d/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stop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Stopping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MySQL:                                            [ 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OK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</a:t>
                      </a:r>
                    </a:p>
                  </a:txBody>
                  <a:tcPr marL="49831" marR="49831" marT="36000" marB="0">
                    <a:lnL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45B885F0-CFD3-448C-9E57-4DF084585191}" type="slidenum">
              <a:rPr lang="en-GB"/>
              <a:pPr>
                <a:defRPr/>
              </a:pPr>
              <a:t>44</a:t>
            </a:fld>
            <a:endParaRPr lang="en-GB"/>
          </a:p>
        </p:txBody>
      </p:sp>
      <p:sp>
        <p:nvSpPr>
          <p:cNvPr id="81922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IPv6 CARE: Patching mode</a:t>
            </a:r>
            <a:endParaRPr lang="en-US" sz="3600" smtClean="0"/>
          </a:p>
        </p:txBody>
      </p:sp>
      <p:sp>
        <p:nvSpPr>
          <p:cNvPr id="81923" name="Espace réservé du contenu 2"/>
          <p:cNvSpPr>
            <a:spLocks noGrp="1"/>
          </p:cNvSpPr>
          <p:nvPr>
            <p:ph idx="4294967295"/>
          </p:nvPr>
        </p:nvSpPr>
        <p:spPr>
          <a:xfrm>
            <a:off x="683568" y="1196752"/>
            <a:ext cx="8075612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Example of </a:t>
            </a:r>
            <a:r>
              <a:rPr lang="en-US" dirty="0" err="1" smtClean="0"/>
              <a:t>mysqld</a:t>
            </a:r>
            <a:r>
              <a:rPr lang="en-US" dirty="0" smtClean="0"/>
              <a:t>:</a:t>
            </a:r>
          </a:p>
        </p:txBody>
      </p:sp>
      <p:sp>
        <p:nvSpPr>
          <p:cNvPr id="819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85750" y="1828800"/>
          <a:ext cx="8643938" cy="3000375"/>
        </p:xfrm>
        <a:graphic>
          <a:graphicData uri="http://schemas.openxmlformats.org/drawingml/2006/table">
            <a:tbl>
              <a:tblPr/>
              <a:tblGrid>
                <a:gridCol w="8643938"/>
              </a:tblGrid>
              <a:tr h="3000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/init.d/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</a:t>
                      </a:r>
                      <a:endParaRPr lang="fr-FR" sz="1600" b="1" kern="1200" spc="-100" dirty="0" smtClean="0">
                        <a:solidFill>
                          <a:srgbClr val="00B050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Starting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MySQL:                                            [ 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OK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netstat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lnpt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|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grep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endParaRPr lang="fr-FR" sz="1600" b="1" kern="1200" spc="-100" dirty="0" smtClean="0">
                        <a:solidFill>
                          <a:srgbClr val="00B050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tcp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      0      0 0.0.0.0:3306    0.0.0.0:*    LISTEN      21591/</a:t>
                      </a: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endParaRPr lang="fr-FR" sz="1600" b="1" kern="1200" spc="-100" dirty="0" smtClean="0">
                        <a:solidFill>
                          <a:schemeClr val="tx1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/init.d/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stop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Stopping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MySQL:                                            [ 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OK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smtClean="0">
                          <a:solidFill>
                            <a:srgbClr val="FF000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ipv6_care patch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/init.d/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</a:t>
                      </a:r>
                      <a:endParaRPr lang="fr-FR" sz="1600" b="1" kern="1200" spc="-100" dirty="0" smtClean="0">
                        <a:solidFill>
                          <a:schemeClr val="accent1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</a:txBody>
                  <a:tcPr marL="49831" marR="49831" marT="36000" marB="0">
                    <a:lnL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A78D1A7-62B7-45A4-A338-A1905CECF575}" type="slidenum">
              <a:rPr lang="en-GB"/>
              <a:pPr>
                <a:defRPr/>
              </a:pPr>
              <a:t>45</a:t>
            </a:fld>
            <a:endParaRPr lang="en-GB"/>
          </a:p>
        </p:txBody>
      </p:sp>
      <p:sp>
        <p:nvSpPr>
          <p:cNvPr id="83970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IPv6 CARE: Patching mode</a:t>
            </a:r>
            <a:endParaRPr lang="en-US" sz="3600" smtClean="0"/>
          </a:p>
        </p:txBody>
      </p:sp>
      <p:sp>
        <p:nvSpPr>
          <p:cNvPr id="83971" name="Espace réservé du contenu 2"/>
          <p:cNvSpPr>
            <a:spLocks noGrp="1"/>
          </p:cNvSpPr>
          <p:nvPr>
            <p:ph idx="4294967295"/>
          </p:nvPr>
        </p:nvSpPr>
        <p:spPr>
          <a:xfrm>
            <a:off x="611560" y="1196752"/>
            <a:ext cx="8075612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Example of </a:t>
            </a:r>
            <a:r>
              <a:rPr lang="en-US" dirty="0" err="1" smtClean="0"/>
              <a:t>mysqld</a:t>
            </a:r>
            <a:r>
              <a:rPr lang="en-US" dirty="0" smtClean="0"/>
              <a:t>:</a:t>
            </a:r>
          </a:p>
        </p:txBody>
      </p:sp>
      <p:sp>
        <p:nvSpPr>
          <p:cNvPr id="839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85750" y="1828800"/>
          <a:ext cx="8643938" cy="3000375"/>
        </p:xfrm>
        <a:graphic>
          <a:graphicData uri="http://schemas.openxmlformats.org/drawingml/2006/table">
            <a:tbl>
              <a:tblPr/>
              <a:tblGrid>
                <a:gridCol w="8643938"/>
              </a:tblGrid>
              <a:tr h="3000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/init.d/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</a:t>
                      </a:r>
                      <a:endParaRPr lang="fr-FR" sz="1600" b="1" kern="1200" spc="-100" dirty="0" smtClean="0">
                        <a:solidFill>
                          <a:srgbClr val="00B050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Starting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MySQL:                                            [ 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OK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netstat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lnpt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|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grep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endParaRPr lang="fr-FR" sz="1600" b="1" kern="1200" spc="-100" dirty="0" smtClean="0">
                        <a:solidFill>
                          <a:srgbClr val="00B050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tcp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      0      0 0.0.0.0:3306    0.0.0.0:*    LISTEN      21591/</a:t>
                      </a: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endParaRPr lang="fr-FR" sz="1600" b="1" kern="1200" spc="-100" dirty="0" smtClean="0">
                        <a:solidFill>
                          <a:schemeClr val="tx1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/init.d/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stop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Stopping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MySQL:                                            [ 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OK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smtClean="0">
                          <a:solidFill>
                            <a:srgbClr val="FF000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ipv6_care patch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/init.d/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</a:t>
                      </a:r>
                      <a:endParaRPr lang="fr-FR" sz="1600" b="1" kern="1200" spc="-100" dirty="0" smtClean="0">
                        <a:solidFill>
                          <a:srgbClr val="00B050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Starting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MySQL:                                            [ 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OK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</a:t>
                      </a:r>
                    </a:p>
                  </a:txBody>
                  <a:tcPr marL="49831" marR="49831" marT="36000" marB="0">
                    <a:lnL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56EF7441-BB76-4CDE-819E-14BBAB654915}" type="slidenum">
              <a:rPr lang="en-GB"/>
              <a:pPr>
                <a:defRPr/>
              </a:pPr>
              <a:t>46</a:t>
            </a:fld>
            <a:endParaRPr lang="en-GB"/>
          </a:p>
        </p:txBody>
      </p:sp>
      <p:sp>
        <p:nvSpPr>
          <p:cNvPr id="86018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IPv6 CARE: Patching mode</a:t>
            </a:r>
            <a:endParaRPr lang="en-US" sz="3600" smtClean="0"/>
          </a:p>
        </p:txBody>
      </p:sp>
      <p:sp>
        <p:nvSpPr>
          <p:cNvPr id="86019" name="Espace réservé du contenu 2"/>
          <p:cNvSpPr>
            <a:spLocks noGrp="1"/>
          </p:cNvSpPr>
          <p:nvPr>
            <p:ph idx="4294967295"/>
          </p:nvPr>
        </p:nvSpPr>
        <p:spPr>
          <a:xfrm>
            <a:off x="683568" y="1124744"/>
            <a:ext cx="8075612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Example of </a:t>
            </a:r>
            <a:r>
              <a:rPr lang="en-US" dirty="0" err="1" smtClean="0"/>
              <a:t>mysqld</a:t>
            </a:r>
            <a:r>
              <a:rPr lang="en-US" dirty="0" smtClean="0"/>
              <a:t>:</a:t>
            </a:r>
          </a:p>
        </p:txBody>
      </p:sp>
      <p:sp>
        <p:nvSpPr>
          <p:cNvPr id="8602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85750" y="1828800"/>
          <a:ext cx="8643938" cy="3000375"/>
        </p:xfrm>
        <a:graphic>
          <a:graphicData uri="http://schemas.openxmlformats.org/drawingml/2006/table">
            <a:tbl>
              <a:tblPr/>
              <a:tblGrid>
                <a:gridCol w="8643938"/>
              </a:tblGrid>
              <a:tr h="3000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/init.d/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</a:t>
                      </a:r>
                      <a:endParaRPr lang="fr-FR" sz="1600" b="1" kern="1200" spc="-100" dirty="0" smtClean="0">
                        <a:solidFill>
                          <a:srgbClr val="00B050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Starting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MySQL:                                            [ 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OK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netstat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lnpt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|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grep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endParaRPr lang="fr-FR" sz="1600" b="1" kern="1200" spc="-100" dirty="0" smtClean="0">
                        <a:solidFill>
                          <a:srgbClr val="00B050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tcp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      0      0 0.0.0.0:3306    0.0.0.0:*    LISTEN      21591/</a:t>
                      </a: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endParaRPr lang="fr-FR" sz="1600" b="1" kern="1200" spc="-100" dirty="0" smtClean="0">
                        <a:solidFill>
                          <a:schemeClr val="tx1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/init.d/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stop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Stopping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MySQL:                                            [ 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OK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smtClean="0">
                          <a:solidFill>
                            <a:srgbClr val="FF000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ipv6_care patch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/init.d/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</a:t>
                      </a:r>
                      <a:endParaRPr lang="fr-FR" sz="1600" b="1" kern="1200" spc="-100" dirty="0" smtClean="0">
                        <a:solidFill>
                          <a:srgbClr val="00B050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Starting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MySQL:                                            [  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OK</a:t>
                      </a:r>
                      <a:r>
                        <a:rPr lang="fr-FR" sz="1600" b="1" kern="1200" spc="-10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 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600" b="1" kern="1200" spc="-100" dirty="0" err="1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fr-FR" sz="1600" b="1" kern="1200" spc="-100" dirty="0" smtClean="0">
                          <a:solidFill>
                            <a:schemeClr val="accent1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@quarks ~]#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netstat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lnpt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|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grep</a:t>
                      </a:r>
                      <a:r>
                        <a:rPr lang="fr-FR" sz="1600" b="1" kern="1200" spc="-100" dirty="0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kern="1200" spc="-100" dirty="0" err="1" smtClean="0">
                          <a:solidFill>
                            <a:srgbClr val="00B050"/>
                          </a:solidFill>
                          <a:latin typeface="Courier" pitchFamily="49" charset="0"/>
                          <a:ea typeface="Calibri"/>
                          <a:cs typeface="Times New Roman"/>
                        </a:rPr>
                        <a:t>mysqld</a:t>
                      </a:r>
                      <a:endParaRPr lang="fr-FR" sz="1600" b="1" kern="1200" spc="-100" dirty="0" smtClean="0">
                        <a:solidFill>
                          <a:schemeClr val="accent1"/>
                        </a:solidFill>
                        <a:latin typeface="Courier" pitchFamily="49" charset="0"/>
                        <a:ea typeface="Calibri"/>
                        <a:cs typeface="Times New Roman"/>
                      </a:endParaRPr>
                    </a:p>
                  </a:txBody>
                  <a:tcPr marL="49831" marR="49831" marT="36000" marB="0">
                    <a:lnL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2C95D759-5686-4A30-9D36-E4E17D79D42F}" type="slidenum">
              <a:rPr lang="en-GB"/>
              <a:pPr>
                <a:defRPr/>
              </a:pPr>
              <a:t>47</a:t>
            </a:fld>
            <a:endParaRPr lang="en-GB"/>
          </a:p>
        </p:txBody>
      </p:sp>
      <p:sp>
        <p:nvSpPr>
          <p:cNvPr id="88066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IPv6 CARE: Patching mode</a:t>
            </a:r>
            <a:endParaRPr lang="en-US" sz="3600" smtClean="0"/>
          </a:p>
        </p:txBody>
      </p:sp>
      <p:sp>
        <p:nvSpPr>
          <p:cNvPr id="88067" name="Espace réservé du contenu 2"/>
          <p:cNvSpPr>
            <a:spLocks noGrp="1"/>
          </p:cNvSpPr>
          <p:nvPr>
            <p:ph idx="4294967295"/>
          </p:nvPr>
        </p:nvSpPr>
        <p:spPr>
          <a:xfrm>
            <a:off x="683568" y="1196752"/>
            <a:ext cx="8075612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Example of </a:t>
            </a:r>
            <a:r>
              <a:rPr lang="en-US" dirty="0" err="1" smtClean="0"/>
              <a:t>mysqld</a:t>
            </a:r>
            <a:r>
              <a:rPr lang="en-US" dirty="0" smtClean="0"/>
              <a:t>:</a:t>
            </a:r>
          </a:p>
        </p:txBody>
      </p:sp>
      <p:sp>
        <p:nvSpPr>
          <p:cNvPr id="8806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8075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749372"/>
              </p:ext>
            </p:extLst>
          </p:nvPr>
        </p:nvGraphicFramePr>
        <p:xfrm>
          <a:off x="250031" y="1916832"/>
          <a:ext cx="8643938" cy="3693600"/>
        </p:xfrm>
        <a:graphic>
          <a:graphicData uri="http://schemas.openxmlformats.org/drawingml/2006/table">
            <a:tbl>
              <a:tblPr/>
              <a:tblGrid>
                <a:gridCol w="8643938"/>
              </a:tblGrid>
              <a:tr h="300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root@quarks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~]#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etc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init.d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mysqld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start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urier" pitchFamily="49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Starting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MySQL:                                            [ 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OK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 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root@quarks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~]#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netstat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-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lnpt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|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grep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mysqld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urier" pitchFamily="49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tcp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       0      0 0.0.0.0:3306    0.0.0.0:*    LISTEN      21591/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mysqld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root@quarks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~]#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etc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init.d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mysqld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stop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Stopping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MySQL:                                            [ 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OK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 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root@quarks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~]#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ipv6_care patch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etc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init.d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mysqld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start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urier" pitchFamily="49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Starting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MySQL:                                            [ 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OK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 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root@quarks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~]#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netstat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-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lnpt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|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grep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mysqld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urier" pitchFamily="49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tcp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       0      0 0.0.0.0:3306    0.0.0.0:*    LISTEN      21736/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mysqld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tcp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       0      0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::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:3306        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::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:*         LISTEN      21736/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mysqld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root@quarks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urier" pitchFamily="49" charset="0"/>
                          <a:ea typeface="Calibri" pitchFamily="34" charset="0"/>
                          <a:cs typeface="Times New Roman" pitchFamily="18" charset="0"/>
                        </a:rPr>
                        <a:t> ~]#</a:t>
                      </a:r>
                    </a:p>
                  </a:txBody>
                  <a:tcPr marL="49831" marR="49831" marT="36000" marB="0" horzOverflow="overflow">
                    <a:lnL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E82BB5DE-DD61-42D0-86B6-127E5D16DA7A}" type="slidenum">
              <a:rPr lang="en-GB"/>
              <a:pPr>
                <a:defRPr/>
              </a:pPr>
              <a:t>48</a:t>
            </a:fld>
            <a:endParaRPr lang="en-GB"/>
          </a:p>
        </p:txBody>
      </p:sp>
      <p:sp>
        <p:nvSpPr>
          <p:cNvPr id="90114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Patching</a:t>
            </a:r>
            <a:r>
              <a:rPr lang="fr-FR" dirty="0" smtClean="0"/>
              <a:t> mode: system patch</a:t>
            </a:r>
            <a:endParaRPr lang="en-US" sz="3600" dirty="0" smtClean="0"/>
          </a:p>
        </p:txBody>
      </p:sp>
      <p:sp>
        <p:nvSpPr>
          <p:cNvPr id="18435" name="Espace réservé du contenu 2"/>
          <p:cNvSpPr>
            <a:spLocks noGrp="1"/>
          </p:cNvSpPr>
          <p:nvPr>
            <p:ph idx="4294967295"/>
          </p:nvPr>
        </p:nvSpPr>
        <p:spPr>
          <a:xfrm>
            <a:off x="333452" y="1423070"/>
            <a:ext cx="8797925" cy="54292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An option allows to apply the patching-mode to 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FF0000"/>
                </a:solidFill>
              </a:rPr>
              <a:t>all processes started on the system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800" dirty="0" smtClean="0"/>
              <a:t>            </a:t>
            </a:r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ipv6_care system patch</a:t>
            </a:r>
            <a:r>
              <a:rPr lang="en-US" sz="2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endParaRPr lang="en-US" sz="28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2800" dirty="0" smtClean="0"/>
              <a:t>This could for example make a whole gLite node IPv6 compliant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marL="342900" lvl="2" indent="-342900" eaLnBrk="1" hangingPunct="1">
              <a:buFontTx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ea typeface="+mn-ea"/>
                <a:cs typeface="+mn-cs"/>
              </a:rPr>
              <a:t>IPv6 CARE code available at: </a:t>
            </a:r>
            <a:r>
              <a:rPr lang="en-US" sz="2000" dirty="0" smtClean="0">
                <a:solidFill>
                  <a:schemeClr val="tx1"/>
                </a:solidFill>
                <a:ea typeface="+mn-ea"/>
                <a:cs typeface="+mn-cs"/>
                <a:hlinkClick r:id="rId3"/>
              </a:rPr>
              <a:t>http://sourceforge.net/projects/ipv6-care/files/</a:t>
            </a:r>
            <a:endParaRPr lang="en-US" sz="20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342900" lvl="2" indent="-342900" eaLnBrk="1" hangingPunct="1">
              <a:buFontTx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ea typeface="+mn-ea"/>
                <a:cs typeface="+mn-cs"/>
              </a:rPr>
              <a:t>Any other info: </a:t>
            </a:r>
            <a:br>
              <a:rPr lang="en-US" sz="2000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n-US" sz="2000" dirty="0" smtClean="0">
                <a:solidFill>
                  <a:schemeClr val="tx1"/>
                </a:solidFill>
                <a:ea typeface="+mn-ea"/>
                <a:cs typeface="+mn-cs"/>
                <a:hlinkClick r:id="rId4"/>
              </a:rPr>
              <a:t>http://sourceforge.net/projects/ipv6-care</a:t>
            </a:r>
            <a:r>
              <a:rPr lang="en-US" sz="2000" dirty="0" smtClean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en-US" sz="2000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n-US" sz="2000" dirty="0" smtClean="0">
                <a:solidFill>
                  <a:schemeClr val="tx1"/>
                </a:solidFill>
                <a:ea typeface="+mn-ea"/>
                <a:cs typeface="+mn-cs"/>
                <a:hlinkClick r:id="rId5"/>
              </a:rPr>
              <a:t>etienne.duble@urec.cnrs.fr</a:t>
            </a:r>
            <a:endParaRPr lang="en-US" sz="20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342900" lvl="2" indent="-342900" eaLnBrk="1" hangingPunct="1">
              <a:buFontTx/>
              <a:buChar char="•"/>
              <a:defRPr/>
            </a:pPr>
            <a:endParaRPr lang="en-US" sz="2000" b="1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9011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dirty="0" smtClean="0"/>
              <a:t>IPv6 CARE: known issues and limitations</a:t>
            </a:r>
            <a:endParaRPr lang="en-US" sz="3600" dirty="0" smtClean="0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79512" y="908720"/>
            <a:ext cx="8589963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dirty="0" smtClean="0"/>
              <a:t>Both modes:</a:t>
            </a:r>
          </a:p>
          <a:p>
            <a:pPr lvl="1" eaLnBrk="1" hangingPunct="1"/>
            <a:r>
              <a:rPr lang="en-US" sz="2400" dirty="0" smtClean="0"/>
              <a:t>Secure Environments ( </a:t>
            </a:r>
            <a:r>
              <a:rPr lang="en-US" sz="2400" dirty="0" err="1" smtClean="0"/>
              <a:t>SELinux</a:t>
            </a:r>
            <a:r>
              <a:rPr lang="en-US" sz="2400" dirty="0" smtClean="0"/>
              <a:t>, </a:t>
            </a:r>
            <a:r>
              <a:rPr lang="en-US" sz="2400" dirty="0" err="1" smtClean="0"/>
              <a:t>AppArmor</a:t>
            </a:r>
            <a:r>
              <a:rPr lang="en-US" sz="2400" dirty="0" smtClean="0"/>
              <a:t>)</a:t>
            </a:r>
          </a:p>
          <a:p>
            <a:pPr lvl="2" eaLnBrk="1" hangingPunct="1"/>
            <a:r>
              <a:rPr lang="en-US" sz="2000" dirty="0" smtClean="0"/>
              <a:t>Require some configuration </a:t>
            </a:r>
          </a:p>
          <a:p>
            <a:pPr lvl="1" eaLnBrk="1" hangingPunct="1"/>
            <a:r>
              <a:rPr lang="en-US" sz="2400" dirty="0" err="1"/>
              <a:t>s</a:t>
            </a:r>
            <a:r>
              <a:rPr lang="en-US" sz="2400" dirty="0" err="1" smtClean="0"/>
              <a:t>udo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RPC based programs</a:t>
            </a:r>
          </a:p>
          <a:p>
            <a:pPr eaLnBrk="1" hangingPunct="1"/>
            <a:r>
              <a:rPr lang="en-US" sz="2800" dirty="0" smtClean="0"/>
              <a:t>Patch Mode specific:</a:t>
            </a:r>
          </a:p>
          <a:p>
            <a:pPr lvl="1" eaLnBrk="1" hangingPunct="1"/>
            <a:r>
              <a:rPr lang="en-US" sz="2400" dirty="0" smtClean="0"/>
              <a:t>No UDP support </a:t>
            </a:r>
          </a:p>
          <a:p>
            <a:pPr lvl="1" eaLnBrk="1" hangingPunct="1"/>
            <a:r>
              <a:rPr lang="en-US" sz="2400" dirty="0" smtClean="0"/>
              <a:t>Requires a pool of IPv4 addresses</a:t>
            </a:r>
          </a:p>
          <a:p>
            <a:pPr eaLnBrk="1" hangingPunct="1"/>
            <a:r>
              <a:rPr lang="en-US" sz="2800" dirty="0" smtClean="0"/>
              <a:t>Check Mode specific:</a:t>
            </a:r>
          </a:p>
          <a:p>
            <a:pPr lvl="1" eaLnBrk="1" hangingPunct="1"/>
            <a:r>
              <a:rPr lang="en-US" sz="2400" dirty="0" smtClean="0"/>
              <a:t>Interpreted or Virtual Machine-based languages               ( Python, Perl, JAVA…) introduce additional layers in the execution thread stack </a:t>
            </a:r>
            <a:r>
              <a:rPr lang="en-US" sz="2400" dirty="0" smtClean="0">
                <a:sym typeface="Wingdings" pitchFamily="2" charset="2"/>
              </a:rPr>
              <a:t> more difficult to interpret the outcome of the IPv6 CARE check mode analysis</a:t>
            </a:r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6D361-B512-491C-8456-B6099F78EB53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7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e 157"/>
          <p:cNvGrpSpPr>
            <a:grpSpLocks/>
          </p:cNvGrpSpPr>
          <p:nvPr/>
        </p:nvGrpSpPr>
        <p:grpSpPr bwMode="auto">
          <a:xfrm>
            <a:off x="33338" y="928688"/>
            <a:ext cx="8864600" cy="5467350"/>
            <a:chOff x="33692" y="928670"/>
            <a:chExt cx="8863649" cy="5467237"/>
          </a:xfrm>
        </p:grpSpPr>
        <p:grpSp>
          <p:nvGrpSpPr>
            <p:cNvPr id="6167" name="Group 4"/>
            <p:cNvGrpSpPr>
              <a:grpSpLocks/>
            </p:cNvGrpSpPr>
            <p:nvPr/>
          </p:nvGrpSpPr>
          <p:grpSpPr bwMode="auto">
            <a:xfrm>
              <a:off x="2500885" y="5255002"/>
              <a:ext cx="1280705" cy="1140905"/>
              <a:chOff x="1025" y="3156"/>
              <a:chExt cx="857" cy="807"/>
            </a:xfrm>
          </p:grpSpPr>
          <p:sp>
            <p:nvSpPr>
              <p:cNvPr id="6237" name="Text Box 5"/>
              <p:cNvSpPr txBox="1">
                <a:spLocks noChangeArrowheads="1"/>
              </p:cNvSpPr>
              <p:nvPr/>
            </p:nvSpPr>
            <p:spPr bwMode="auto">
              <a:xfrm>
                <a:off x="1193" y="3156"/>
                <a:ext cx="596" cy="174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BDIIServer</a:t>
                </a:r>
              </a:p>
            </p:txBody>
          </p:sp>
          <p:sp>
            <p:nvSpPr>
              <p:cNvPr id="623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025" y="3324"/>
                <a:ext cx="857" cy="639"/>
              </a:xfrm>
              <a:custGeom>
                <a:avLst/>
                <a:gdLst>
                  <a:gd name="T0" fmla="*/ 3 w 21600"/>
                  <a:gd name="T1" fmla="*/ 320 h 21600"/>
                  <a:gd name="T2" fmla="*/ 429 w 21600"/>
                  <a:gd name="T3" fmla="*/ 638 h 21600"/>
                  <a:gd name="T4" fmla="*/ 856 w 21600"/>
                  <a:gd name="T5" fmla="*/ 320 h 21600"/>
                  <a:gd name="T6" fmla="*/ 429 w 21600"/>
                  <a:gd name="T7" fmla="*/ 3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4 w 21600"/>
                  <a:gd name="T13" fmla="*/ 3279 h 21600"/>
                  <a:gd name="T14" fmla="*/ 17088 w 21600"/>
                  <a:gd name="T15" fmla="*/ 1734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239" name="Text Box 7"/>
              <p:cNvSpPr txBox="1">
                <a:spLocks noChangeArrowheads="1"/>
              </p:cNvSpPr>
              <p:nvPr/>
            </p:nvSpPr>
            <p:spPr bwMode="auto">
              <a:xfrm>
                <a:off x="1332" y="3633"/>
                <a:ext cx="31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BDII</a:t>
                </a:r>
              </a:p>
            </p:txBody>
          </p:sp>
          <p:pic>
            <p:nvPicPr>
              <p:cNvPr id="6240" name="Picture 10" descr="serv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4" y="3380"/>
                <a:ext cx="13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8" name="Group 12"/>
            <p:cNvGrpSpPr>
              <a:grpSpLocks/>
            </p:cNvGrpSpPr>
            <p:nvPr/>
          </p:nvGrpSpPr>
          <p:grpSpPr bwMode="auto">
            <a:xfrm>
              <a:off x="7000892" y="1357298"/>
              <a:ext cx="1896449" cy="1074458"/>
              <a:chOff x="4469" y="845"/>
              <a:chExt cx="1224" cy="760"/>
            </a:xfrm>
          </p:grpSpPr>
          <p:sp>
            <p:nvSpPr>
              <p:cNvPr id="623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577" y="845"/>
                <a:ext cx="956" cy="760"/>
              </a:xfrm>
              <a:custGeom>
                <a:avLst/>
                <a:gdLst>
                  <a:gd name="T0" fmla="*/ 3 w 21600"/>
                  <a:gd name="T1" fmla="*/ 380 h 21600"/>
                  <a:gd name="T2" fmla="*/ 478 w 21600"/>
                  <a:gd name="T3" fmla="*/ 759 h 21600"/>
                  <a:gd name="T4" fmla="*/ 955 w 21600"/>
                  <a:gd name="T5" fmla="*/ 380 h 21600"/>
                  <a:gd name="T6" fmla="*/ 478 w 21600"/>
                  <a:gd name="T7" fmla="*/ 4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82 w 21600"/>
                  <a:gd name="T13" fmla="*/ 3268 h 21600"/>
                  <a:gd name="T14" fmla="*/ 17081 w 21600"/>
                  <a:gd name="T15" fmla="*/ 173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234" name="Text Box 14"/>
              <p:cNvSpPr txBox="1">
                <a:spLocks noChangeArrowheads="1"/>
              </p:cNvSpPr>
              <p:nvPr/>
            </p:nvSpPr>
            <p:spPr bwMode="auto">
              <a:xfrm>
                <a:off x="4884" y="1253"/>
                <a:ext cx="36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FTS</a:t>
                </a:r>
              </a:p>
            </p:txBody>
          </p:sp>
          <p:sp>
            <p:nvSpPr>
              <p:cNvPr id="6235" name="Text Box 16"/>
              <p:cNvSpPr txBox="1">
                <a:spLocks noChangeArrowheads="1"/>
              </p:cNvSpPr>
              <p:nvPr/>
            </p:nvSpPr>
            <p:spPr bwMode="auto">
              <a:xfrm>
                <a:off x="4469" y="845"/>
                <a:ext cx="1224" cy="174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File Transfer Service (FTS)</a:t>
                </a:r>
              </a:p>
            </p:txBody>
          </p:sp>
          <p:pic>
            <p:nvPicPr>
              <p:cNvPr id="6236" name="Picture 18" descr="serv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8" y="1071"/>
                <a:ext cx="13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9" name="Group 19"/>
            <p:cNvGrpSpPr>
              <a:grpSpLocks/>
            </p:cNvGrpSpPr>
            <p:nvPr/>
          </p:nvGrpSpPr>
          <p:grpSpPr bwMode="auto">
            <a:xfrm>
              <a:off x="3460981" y="1189767"/>
              <a:ext cx="1687282" cy="1116871"/>
              <a:chOff x="2154" y="663"/>
              <a:chExt cx="1089" cy="790"/>
            </a:xfrm>
          </p:grpSpPr>
          <p:sp>
            <p:nvSpPr>
              <p:cNvPr id="622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200" y="750"/>
                <a:ext cx="952" cy="703"/>
              </a:xfrm>
              <a:custGeom>
                <a:avLst/>
                <a:gdLst>
                  <a:gd name="T0" fmla="*/ 3 w 21600"/>
                  <a:gd name="T1" fmla="*/ 352 h 21600"/>
                  <a:gd name="T2" fmla="*/ 476 w 21600"/>
                  <a:gd name="T3" fmla="*/ 702 h 21600"/>
                  <a:gd name="T4" fmla="*/ 951 w 21600"/>
                  <a:gd name="T5" fmla="*/ 352 h 21600"/>
                  <a:gd name="T6" fmla="*/ 476 w 21600"/>
                  <a:gd name="T7" fmla="*/ 4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2 w 21600"/>
                  <a:gd name="T13" fmla="*/ 3257 h 21600"/>
                  <a:gd name="T14" fmla="*/ 17085 w 21600"/>
                  <a:gd name="T15" fmla="*/ 1732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230" name="Text Box 21"/>
              <p:cNvSpPr txBox="1">
                <a:spLocks noChangeArrowheads="1"/>
              </p:cNvSpPr>
              <p:nvPr/>
            </p:nvSpPr>
            <p:spPr bwMode="auto">
              <a:xfrm>
                <a:off x="2548" y="1162"/>
                <a:ext cx="36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LB</a:t>
                </a:r>
              </a:p>
            </p:txBody>
          </p:sp>
          <p:sp>
            <p:nvSpPr>
              <p:cNvPr id="6231" name="Text Box 23"/>
              <p:cNvSpPr txBox="1">
                <a:spLocks noChangeArrowheads="1"/>
              </p:cNvSpPr>
              <p:nvPr/>
            </p:nvSpPr>
            <p:spPr bwMode="auto">
              <a:xfrm>
                <a:off x="2154" y="663"/>
                <a:ext cx="1089" cy="26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Logging &amp;Bookkeeping System (LB)</a:t>
                </a:r>
              </a:p>
            </p:txBody>
          </p:sp>
          <p:pic>
            <p:nvPicPr>
              <p:cNvPr id="6232" name="Picture 24" descr="serv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6" y="981"/>
                <a:ext cx="13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0" name="Group 26"/>
            <p:cNvGrpSpPr>
              <a:grpSpLocks/>
            </p:cNvGrpSpPr>
            <p:nvPr/>
          </p:nvGrpSpPr>
          <p:grpSpPr bwMode="auto">
            <a:xfrm>
              <a:off x="7245703" y="3475329"/>
              <a:ext cx="1578825" cy="1074458"/>
              <a:chOff x="4627" y="1979"/>
              <a:chExt cx="1019" cy="760"/>
            </a:xfrm>
          </p:grpSpPr>
          <p:sp>
            <p:nvSpPr>
              <p:cNvPr id="622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627" y="1979"/>
                <a:ext cx="998" cy="760"/>
              </a:xfrm>
              <a:custGeom>
                <a:avLst/>
                <a:gdLst>
                  <a:gd name="T0" fmla="*/ 3 w 21600"/>
                  <a:gd name="T1" fmla="*/ 380 h 21600"/>
                  <a:gd name="T2" fmla="*/ 499 w 21600"/>
                  <a:gd name="T3" fmla="*/ 759 h 21600"/>
                  <a:gd name="T4" fmla="*/ 997 w 21600"/>
                  <a:gd name="T5" fmla="*/ 380 h 21600"/>
                  <a:gd name="T6" fmla="*/ 499 w 21600"/>
                  <a:gd name="T7" fmla="*/ 4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87 w 21600"/>
                  <a:gd name="T13" fmla="*/ 3268 h 21600"/>
                  <a:gd name="T14" fmla="*/ 17077 w 21600"/>
                  <a:gd name="T15" fmla="*/ 173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226" name="Text Box 28"/>
              <p:cNvSpPr txBox="1">
                <a:spLocks noChangeArrowheads="1"/>
              </p:cNvSpPr>
              <p:nvPr/>
            </p:nvSpPr>
            <p:spPr bwMode="auto">
              <a:xfrm>
                <a:off x="5022" y="2387"/>
                <a:ext cx="36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SE</a:t>
                </a:r>
              </a:p>
            </p:txBody>
          </p:sp>
          <p:sp>
            <p:nvSpPr>
              <p:cNvPr id="6227" name="Text Box 30"/>
              <p:cNvSpPr txBox="1">
                <a:spLocks noChangeArrowheads="1"/>
              </p:cNvSpPr>
              <p:nvPr/>
            </p:nvSpPr>
            <p:spPr bwMode="auto">
              <a:xfrm>
                <a:off x="4653" y="1979"/>
                <a:ext cx="993" cy="174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Storage Element (SE)</a:t>
                </a:r>
              </a:p>
            </p:txBody>
          </p:sp>
          <p:pic>
            <p:nvPicPr>
              <p:cNvPr id="6228" name="Picture 31" descr="serv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0" y="2205"/>
                <a:ext cx="13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1" name="Group 46"/>
            <p:cNvGrpSpPr>
              <a:grpSpLocks/>
            </p:cNvGrpSpPr>
            <p:nvPr/>
          </p:nvGrpSpPr>
          <p:grpSpPr bwMode="auto">
            <a:xfrm>
              <a:off x="3786183" y="3045553"/>
              <a:ext cx="1685733" cy="1169181"/>
              <a:chOff x="2108" y="2341"/>
              <a:chExt cx="1088" cy="827"/>
            </a:xfrm>
          </p:grpSpPr>
          <p:sp>
            <p:nvSpPr>
              <p:cNvPr id="622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108" y="2438"/>
                <a:ext cx="996" cy="726"/>
              </a:xfrm>
              <a:custGeom>
                <a:avLst/>
                <a:gdLst>
                  <a:gd name="T0" fmla="*/ 3 w 21600"/>
                  <a:gd name="T1" fmla="*/ 363 h 21600"/>
                  <a:gd name="T2" fmla="*/ 498 w 21600"/>
                  <a:gd name="T3" fmla="*/ 725 h 21600"/>
                  <a:gd name="T4" fmla="*/ 995 w 21600"/>
                  <a:gd name="T5" fmla="*/ 363 h 21600"/>
                  <a:gd name="T6" fmla="*/ 498 w 21600"/>
                  <a:gd name="T7" fmla="*/ 4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1 w 21600"/>
                  <a:gd name="T13" fmla="*/ 3273 h 21600"/>
                  <a:gd name="T14" fmla="*/ 17089 w 21600"/>
                  <a:gd name="T15" fmla="*/ 1734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222" name="Text Box 48"/>
              <p:cNvSpPr txBox="1">
                <a:spLocks noChangeArrowheads="1"/>
              </p:cNvSpPr>
              <p:nvPr/>
            </p:nvSpPr>
            <p:spPr bwMode="auto">
              <a:xfrm>
                <a:off x="2431" y="2913"/>
                <a:ext cx="34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CE</a:t>
                </a:r>
              </a:p>
            </p:txBody>
          </p:sp>
          <p:sp>
            <p:nvSpPr>
              <p:cNvPr id="6223" name="Text Box 51"/>
              <p:cNvSpPr txBox="1">
                <a:spLocks noChangeArrowheads="1"/>
              </p:cNvSpPr>
              <p:nvPr/>
            </p:nvSpPr>
            <p:spPr bwMode="auto">
              <a:xfrm>
                <a:off x="2108" y="2341"/>
                <a:ext cx="1088" cy="170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Computing Element (CE)</a:t>
                </a:r>
              </a:p>
            </p:txBody>
          </p:sp>
          <p:pic>
            <p:nvPicPr>
              <p:cNvPr id="6224" name="Picture 58" descr="serv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6" y="2699"/>
                <a:ext cx="13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2" name="Group 68"/>
            <p:cNvGrpSpPr>
              <a:grpSpLocks/>
            </p:cNvGrpSpPr>
            <p:nvPr/>
          </p:nvGrpSpPr>
          <p:grpSpPr bwMode="auto">
            <a:xfrm>
              <a:off x="7286644" y="5140155"/>
              <a:ext cx="1476565" cy="1032045"/>
              <a:chOff x="4807" y="3158"/>
              <a:chExt cx="953" cy="730"/>
            </a:xfrm>
          </p:grpSpPr>
          <p:sp>
            <p:nvSpPr>
              <p:cNvPr id="621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807" y="3249"/>
                <a:ext cx="953" cy="639"/>
              </a:xfrm>
              <a:custGeom>
                <a:avLst/>
                <a:gdLst>
                  <a:gd name="T0" fmla="*/ 3 w 21600"/>
                  <a:gd name="T1" fmla="*/ 320 h 21600"/>
                  <a:gd name="T2" fmla="*/ 477 w 21600"/>
                  <a:gd name="T3" fmla="*/ 638 h 21600"/>
                  <a:gd name="T4" fmla="*/ 952 w 21600"/>
                  <a:gd name="T5" fmla="*/ 320 h 21600"/>
                  <a:gd name="T6" fmla="*/ 477 w 21600"/>
                  <a:gd name="T7" fmla="*/ 3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9 w 21600"/>
                  <a:gd name="T13" fmla="*/ 3279 h 21600"/>
                  <a:gd name="T14" fmla="*/ 17090 w 21600"/>
                  <a:gd name="T15" fmla="*/ 1734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218" name="Text Box 70"/>
              <p:cNvSpPr txBox="1">
                <a:spLocks noChangeArrowheads="1"/>
              </p:cNvSpPr>
              <p:nvPr/>
            </p:nvSpPr>
            <p:spPr bwMode="auto">
              <a:xfrm>
                <a:off x="5130" y="3666"/>
                <a:ext cx="40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LFC</a:t>
                </a:r>
              </a:p>
            </p:txBody>
          </p:sp>
          <p:sp>
            <p:nvSpPr>
              <p:cNvPr id="6219" name="Text Box 72"/>
              <p:cNvSpPr txBox="1">
                <a:spLocks noChangeArrowheads="1"/>
              </p:cNvSpPr>
              <p:nvPr/>
            </p:nvSpPr>
            <p:spPr bwMode="auto">
              <a:xfrm>
                <a:off x="4898" y="3158"/>
                <a:ext cx="817" cy="283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Logical File Catalog (LFC)</a:t>
                </a:r>
                <a:endParaRPr lang="fr-FR" sz="1200" b="1">
                  <a:cs typeface="Arial" pitchFamily="34" charset="0"/>
                </a:endParaRPr>
              </a:p>
            </p:txBody>
          </p:sp>
          <p:pic>
            <p:nvPicPr>
              <p:cNvPr id="6220" name="Picture 73" descr="serv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8" y="3464"/>
                <a:ext cx="13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3" name="Group 75"/>
            <p:cNvGrpSpPr>
              <a:grpSpLocks/>
            </p:cNvGrpSpPr>
            <p:nvPr/>
          </p:nvGrpSpPr>
          <p:grpSpPr bwMode="auto">
            <a:xfrm>
              <a:off x="1947927" y="2139988"/>
              <a:ext cx="1616011" cy="1201697"/>
              <a:chOff x="1111" y="1480"/>
              <a:chExt cx="1043" cy="850"/>
            </a:xfrm>
          </p:grpSpPr>
          <p:sp>
            <p:nvSpPr>
              <p:cNvPr id="621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111" y="1570"/>
                <a:ext cx="998" cy="760"/>
              </a:xfrm>
              <a:custGeom>
                <a:avLst/>
                <a:gdLst>
                  <a:gd name="T0" fmla="*/ 3 w 21600"/>
                  <a:gd name="T1" fmla="*/ 380 h 21600"/>
                  <a:gd name="T2" fmla="*/ 499 w 21600"/>
                  <a:gd name="T3" fmla="*/ 759 h 21600"/>
                  <a:gd name="T4" fmla="*/ 997 w 21600"/>
                  <a:gd name="T5" fmla="*/ 380 h 21600"/>
                  <a:gd name="T6" fmla="*/ 499 w 21600"/>
                  <a:gd name="T7" fmla="*/ 4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87 w 21600"/>
                  <a:gd name="T13" fmla="*/ 3268 h 21600"/>
                  <a:gd name="T14" fmla="*/ 17077 w 21600"/>
                  <a:gd name="T15" fmla="*/ 173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214" name="Text Box 77"/>
              <p:cNvSpPr txBox="1">
                <a:spLocks noChangeArrowheads="1"/>
              </p:cNvSpPr>
              <p:nvPr/>
            </p:nvSpPr>
            <p:spPr bwMode="auto">
              <a:xfrm>
                <a:off x="1381" y="2024"/>
                <a:ext cx="36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WMS</a:t>
                </a:r>
              </a:p>
            </p:txBody>
          </p:sp>
          <p:sp>
            <p:nvSpPr>
              <p:cNvPr id="6215" name="Text Box 79"/>
              <p:cNvSpPr txBox="1">
                <a:spLocks noChangeArrowheads="1"/>
              </p:cNvSpPr>
              <p:nvPr/>
            </p:nvSpPr>
            <p:spPr bwMode="auto">
              <a:xfrm>
                <a:off x="1111" y="1480"/>
                <a:ext cx="1043" cy="26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Workload Management System (WMS)</a:t>
                </a:r>
              </a:p>
            </p:txBody>
          </p:sp>
          <p:pic>
            <p:nvPicPr>
              <p:cNvPr id="6216" name="Picture 81" descr="serv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2" y="1797"/>
                <a:ext cx="13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4" name="Group 82"/>
            <p:cNvGrpSpPr>
              <a:grpSpLocks/>
            </p:cNvGrpSpPr>
            <p:nvPr/>
          </p:nvGrpSpPr>
          <p:grpSpPr bwMode="auto">
            <a:xfrm>
              <a:off x="33692" y="2229321"/>
              <a:ext cx="1369658" cy="1347314"/>
              <a:chOff x="0" y="1570"/>
              <a:chExt cx="884" cy="953"/>
            </a:xfrm>
          </p:grpSpPr>
          <p:sp>
            <p:nvSpPr>
              <p:cNvPr id="620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0" y="1752"/>
                <a:ext cx="884" cy="771"/>
              </a:xfrm>
              <a:custGeom>
                <a:avLst/>
                <a:gdLst>
                  <a:gd name="T0" fmla="*/ 3 w 21600"/>
                  <a:gd name="T1" fmla="*/ 386 h 21600"/>
                  <a:gd name="T2" fmla="*/ 442 w 21600"/>
                  <a:gd name="T3" fmla="*/ 770 h 21600"/>
                  <a:gd name="T4" fmla="*/ 883 w 21600"/>
                  <a:gd name="T5" fmla="*/ 386 h 21600"/>
                  <a:gd name="T6" fmla="*/ 442 w 21600"/>
                  <a:gd name="T7" fmla="*/ 4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81 w 21600"/>
                  <a:gd name="T13" fmla="*/ 3250 h 21600"/>
                  <a:gd name="T14" fmla="*/ 17080 w 21600"/>
                  <a:gd name="T15" fmla="*/ 1734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6206" name="Group 85"/>
              <p:cNvGrpSpPr>
                <a:grpSpLocks/>
              </p:cNvGrpSpPr>
              <p:nvPr/>
            </p:nvGrpSpPr>
            <p:grpSpPr bwMode="auto">
              <a:xfrm>
                <a:off x="158" y="1797"/>
                <a:ext cx="235" cy="318"/>
                <a:chOff x="2741" y="1015"/>
                <a:chExt cx="235" cy="318"/>
              </a:xfrm>
            </p:grpSpPr>
            <p:sp>
              <p:nvSpPr>
                <p:cNvPr id="6209" name="Freeform 86"/>
                <p:cNvSpPr>
                  <a:spLocks/>
                </p:cNvSpPr>
                <p:nvPr/>
              </p:nvSpPr>
              <p:spPr bwMode="auto">
                <a:xfrm>
                  <a:off x="2779" y="1015"/>
                  <a:ext cx="52" cy="45"/>
                </a:xfrm>
                <a:custGeom>
                  <a:avLst/>
                  <a:gdLst>
                    <a:gd name="T0" fmla="*/ 1 w 182"/>
                    <a:gd name="T1" fmla="*/ 0 h 181"/>
                    <a:gd name="T2" fmla="*/ 1 w 182"/>
                    <a:gd name="T3" fmla="*/ 0 h 181"/>
                    <a:gd name="T4" fmla="*/ 0 w 182"/>
                    <a:gd name="T5" fmla="*/ 0 h 181"/>
                    <a:gd name="T6" fmla="*/ 0 w 182"/>
                    <a:gd name="T7" fmla="*/ 0 h 181"/>
                    <a:gd name="T8" fmla="*/ 1 w 182"/>
                    <a:gd name="T9" fmla="*/ 1 h 181"/>
                    <a:gd name="T10" fmla="*/ 1 w 182"/>
                    <a:gd name="T11" fmla="*/ 0 h 1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2"/>
                    <a:gd name="T19" fmla="*/ 0 h 181"/>
                    <a:gd name="T20" fmla="*/ 182 w 182"/>
                    <a:gd name="T21" fmla="*/ 181 h 18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2" h="181">
                      <a:moveTo>
                        <a:pt x="182" y="90"/>
                      </a:moveTo>
                      <a:cubicBezTo>
                        <a:pt x="182" y="40"/>
                        <a:pt x="142" y="0"/>
                        <a:pt x="91" y="0"/>
                      </a:cubicBezTo>
                      <a:cubicBezTo>
                        <a:pt x="41" y="0"/>
                        <a:pt x="0" y="40"/>
                        <a:pt x="0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140"/>
                        <a:pt x="41" y="181"/>
                        <a:pt x="91" y="181"/>
                      </a:cubicBezTo>
                      <a:cubicBezTo>
                        <a:pt x="142" y="181"/>
                        <a:pt x="182" y="140"/>
                        <a:pt x="182" y="90"/>
                      </a:cubicBezTo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210" name="Freeform 87"/>
                <p:cNvSpPr>
                  <a:spLocks/>
                </p:cNvSpPr>
                <p:nvPr/>
              </p:nvSpPr>
              <p:spPr bwMode="auto">
                <a:xfrm>
                  <a:off x="2885" y="1108"/>
                  <a:ext cx="52" cy="45"/>
                </a:xfrm>
                <a:custGeom>
                  <a:avLst/>
                  <a:gdLst>
                    <a:gd name="T0" fmla="*/ 52 w 52"/>
                    <a:gd name="T1" fmla="*/ 22 h 45"/>
                    <a:gd name="T2" fmla="*/ 26 w 52"/>
                    <a:gd name="T3" fmla="*/ 0 h 45"/>
                    <a:gd name="T4" fmla="*/ 0 w 52"/>
                    <a:gd name="T5" fmla="*/ 22 h 45"/>
                    <a:gd name="T6" fmla="*/ 0 w 52"/>
                    <a:gd name="T7" fmla="*/ 22 h 45"/>
                    <a:gd name="T8" fmla="*/ 26 w 52"/>
                    <a:gd name="T9" fmla="*/ 45 h 45"/>
                    <a:gd name="T10" fmla="*/ 52 w 52"/>
                    <a:gd name="T11" fmla="*/ 22 h 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"/>
                    <a:gd name="T19" fmla="*/ 0 h 45"/>
                    <a:gd name="T20" fmla="*/ 52 w 52"/>
                    <a:gd name="T21" fmla="*/ 45 h 4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" h="45">
                      <a:moveTo>
                        <a:pt x="52" y="22"/>
                      </a:moveTo>
                      <a:cubicBezTo>
                        <a:pt x="52" y="10"/>
                        <a:pt x="41" y="0"/>
                        <a:pt x="26" y="0"/>
                      </a:cubicBezTo>
                      <a:cubicBezTo>
                        <a:pt x="12" y="0"/>
                        <a:pt x="0" y="10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35"/>
                        <a:pt x="12" y="45"/>
                        <a:pt x="26" y="45"/>
                      </a:cubicBezTo>
                      <a:cubicBezTo>
                        <a:pt x="41" y="45"/>
                        <a:pt x="52" y="35"/>
                        <a:pt x="52" y="22"/>
                      </a:cubicBez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211" name="Freeform 88"/>
                <p:cNvSpPr>
                  <a:spLocks/>
                </p:cNvSpPr>
                <p:nvPr/>
              </p:nvSpPr>
              <p:spPr bwMode="auto">
                <a:xfrm>
                  <a:off x="2741" y="1060"/>
                  <a:ext cx="129" cy="180"/>
                </a:xfrm>
                <a:custGeom>
                  <a:avLst/>
                  <a:gdLst>
                    <a:gd name="T0" fmla="*/ 66 w 129"/>
                    <a:gd name="T1" fmla="*/ 93 h 180"/>
                    <a:gd name="T2" fmla="*/ 96 w 129"/>
                    <a:gd name="T3" fmla="*/ 180 h 180"/>
                    <a:gd name="T4" fmla="*/ 120 w 129"/>
                    <a:gd name="T5" fmla="*/ 180 h 180"/>
                    <a:gd name="T6" fmla="*/ 96 w 129"/>
                    <a:gd name="T7" fmla="*/ 79 h 180"/>
                    <a:gd name="T8" fmla="*/ 96 w 129"/>
                    <a:gd name="T9" fmla="*/ 20 h 180"/>
                    <a:gd name="T10" fmla="*/ 114 w 129"/>
                    <a:gd name="T11" fmla="*/ 68 h 180"/>
                    <a:gd name="T12" fmla="*/ 129 w 129"/>
                    <a:gd name="T13" fmla="*/ 59 h 180"/>
                    <a:gd name="T14" fmla="*/ 108 w 129"/>
                    <a:gd name="T15" fmla="*/ 0 h 180"/>
                    <a:gd name="T16" fmla="*/ 66 w 129"/>
                    <a:gd name="T17" fmla="*/ 3 h 180"/>
                    <a:gd name="T18" fmla="*/ 24 w 129"/>
                    <a:gd name="T19" fmla="*/ 0 h 180"/>
                    <a:gd name="T20" fmla="*/ 0 w 129"/>
                    <a:gd name="T21" fmla="*/ 62 h 180"/>
                    <a:gd name="T22" fmla="*/ 18 w 129"/>
                    <a:gd name="T23" fmla="*/ 68 h 180"/>
                    <a:gd name="T24" fmla="*/ 36 w 129"/>
                    <a:gd name="T25" fmla="*/ 20 h 180"/>
                    <a:gd name="T26" fmla="*/ 36 w 129"/>
                    <a:gd name="T27" fmla="*/ 79 h 180"/>
                    <a:gd name="T28" fmla="*/ 12 w 129"/>
                    <a:gd name="T29" fmla="*/ 180 h 180"/>
                    <a:gd name="T30" fmla="*/ 36 w 129"/>
                    <a:gd name="T31" fmla="*/ 180 h 180"/>
                    <a:gd name="T32" fmla="*/ 66 w 129"/>
                    <a:gd name="T33" fmla="*/ 93 h 18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9"/>
                    <a:gd name="T52" fmla="*/ 0 h 180"/>
                    <a:gd name="T53" fmla="*/ 129 w 129"/>
                    <a:gd name="T54" fmla="*/ 180 h 18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9" h="180">
                      <a:moveTo>
                        <a:pt x="66" y="93"/>
                      </a:moveTo>
                      <a:lnTo>
                        <a:pt x="96" y="180"/>
                      </a:lnTo>
                      <a:lnTo>
                        <a:pt x="120" y="180"/>
                      </a:lnTo>
                      <a:lnTo>
                        <a:pt x="96" y="79"/>
                      </a:lnTo>
                      <a:lnTo>
                        <a:pt x="96" y="20"/>
                      </a:lnTo>
                      <a:lnTo>
                        <a:pt x="114" y="68"/>
                      </a:lnTo>
                      <a:lnTo>
                        <a:pt x="129" y="59"/>
                      </a:lnTo>
                      <a:lnTo>
                        <a:pt x="108" y="0"/>
                      </a:lnTo>
                      <a:lnTo>
                        <a:pt x="66" y="3"/>
                      </a:lnTo>
                      <a:lnTo>
                        <a:pt x="24" y="0"/>
                      </a:lnTo>
                      <a:lnTo>
                        <a:pt x="0" y="62"/>
                      </a:lnTo>
                      <a:lnTo>
                        <a:pt x="18" y="68"/>
                      </a:lnTo>
                      <a:lnTo>
                        <a:pt x="36" y="20"/>
                      </a:lnTo>
                      <a:lnTo>
                        <a:pt x="36" y="79"/>
                      </a:lnTo>
                      <a:lnTo>
                        <a:pt x="12" y="180"/>
                      </a:lnTo>
                      <a:lnTo>
                        <a:pt x="36" y="180"/>
                      </a:lnTo>
                      <a:lnTo>
                        <a:pt x="66" y="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212" name="Freeform 89"/>
                <p:cNvSpPr>
                  <a:spLocks/>
                </p:cNvSpPr>
                <p:nvPr/>
              </p:nvSpPr>
              <p:spPr bwMode="auto">
                <a:xfrm>
                  <a:off x="2847" y="1153"/>
                  <a:ext cx="129" cy="180"/>
                </a:xfrm>
                <a:custGeom>
                  <a:avLst/>
                  <a:gdLst>
                    <a:gd name="T0" fmla="*/ 66 w 129"/>
                    <a:gd name="T1" fmla="*/ 93 h 180"/>
                    <a:gd name="T2" fmla="*/ 96 w 129"/>
                    <a:gd name="T3" fmla="*/ 180 h 180"/>
                    <a:gd name="T4" fmla="*/ 120 w 129"/>
                    <a:gd name="T5" fmla="*/ 180 h 180"/>
                    <a:gd name="T6" fmla="*/ 96 w 129"/>
                    <a:gd name="T7" fmla="*/ 79 h 180"/>
                    <a:gd name="T8" fmla="*/ 96 w 129"/>
                    <a:gd name="T9" fmla="*/ 20 h 180"/>
                    <a:gd name="T10" fmla="*/ 114 w 129"/>
                    <a:gd name="T11" fmla="*/ 68 h 180"/>
                    <a:gd name="T12" fmla="*/ 129 w 129"/>
                    <a:gd name="T13" fmla="*/ 59 h 180"/>
                    <a:gd name="T14" fmla="*/ 108 w 129"/>
                    <a:gd name="T15" fmla="*/ 0 h 180"/>
                    <a:gd name="T16" fmla="*/ 66 w 129"/>
                    <a:gd name="T17" fmla="*/ 3 h 180"/>
                    <a:gd name="T18" fmla="*/ 24 w 129"/>
                    <a:gd name="T19" fmla="*/ 0 h 180"/>
                    <a:gd name="T20" fmla="*/ 0 w 129"/>
                    <a:gd name="T21" fmla="*/ 62 h 180"/>
                    <a:gd name="T22" fmla="*/ 18 w 129"/>
                    <a:gd name="T23" fmla="*/ 68 h 180"/>
                    <a:gd name="T24" fmla="*/ 36 w 129"/>
                    <a:gd name="T25" fmla="*/ 20 h 180"/>
                    <a:gd name="T26" fmla="*/ 36 w 129"/>
                    <a:gd name="T27" fmla="*/ 79 h 180"/>
                    <a:gd name="T28" fmla="*/ 12 w 129"/>
                    <a:gd name="T29" fmla="*/ 180 h 180"/>
                    <a:gd name="T30" fmla="*/ 36 w 129"/>
                    <a:gd name="T31" fmla="*/ 180 h 180"/>
                    <a:gd name="T32" fmla="*/ 66 w 129"/>
                    <a:gd name="T33" fmla="*/ 93 h 18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9"/>
                    <a:gd name="T52" fmla="*/ 0 h 180"/>
                    <a:gd name="T53" fmla="*/ 129 w 129"/>
                    <a:gd name="T54" fmla="*/ 180 h 18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9" h="180">
                      <a:moveTo>
                        <a:pt x="66" y="93"/>
                      </a:moveTo>
                      <a:lnTo>
                        <a:pt x="96" y="180"/>
                      </a:lnTo>
                      <a:lnTo>
                        <a:pt x="120" y="180"/>
                      </a:lnTo>
                      <a:lnTo>
                        <a:pt x="96" y="79"/>
                      </a:lnTo>
                      <a:lnTo>
                        <a:pt x="96" y="20"/>
                      </a:lnTo>
                      <a:lnTo>
                        <a:pt x="114" y="68"/>
                      </a:lnTo>
                      <a:lnTo>
                        <a:pt x="129" y="59"/>
                      </a:lnTo>
                      <a:lnTo>
                        <a:pt x="108" y="0"/>
                      </a:lnTo>
                      <a:lnTo>
                        <a:pt x="66" y="3"/>
                      </a:lnTo>
                      <a:lnTo>
                        <a:pt x="24" y="0"/>
                      </a:lnTo>
                      <a:lnTo>
                        <a:pt x="0" y="62"/>
                      </a:lnTo>
                      <a:lnTo>
                        <a:pt x="18" y="68"/>
                      </a:lnTo>
                      <a:lnTo>
                        <a:pt x="36" y="20"/>
                      </a:lnTo>
                      <a:lnTo>
                        <a:pt x="36" y="79"/>
                      </a:lnTo>
                      <a:lnTo>
                        <a:pt x="12" y="180"/>
                      </a:lnTo>
                      <a:lnTo>
                        <a:pt x="36" y="180"/>
                      </a:lnTo>
                      <a:lnTo>
                        <a:pt x="66" y="93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6207" name="Text Box 90"/>
              <p:cNvSpPr txBox="1">
                <a:spLocks noChangeArrowheads="1"/>
              </p:cNvSpPr>
              <p:nvPr/>
            </p:nvSpPr>
            <p:spPr bwMode="auto">
              <a:xfrm>
                <a:off x="113" y="1570"/>
                <a:ext cx="770" cy="189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fr-FR" sz="1200" b="1">
                    <a:cs typeface="Arial" pitchFamily="34" charset="0"/>
                  </a:rPr>
                  <a:t>User Interface</a:t>
                </a:r>
              </a:p>
            </p:txBody>
          </p:sp>
          <p:pic>
            <p:nvPicPr>
              <p:cNvPr id="6208" name="Picture 91" descr="pc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860"/>
                <a:ext cx="367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75" name="Line 92"/>
            <p:cNvSpPr>
              <a:spLocks noChangeShapeType="1"/>
            </p:cNvSpPr>
            <p:nvPr/>
          </p:nvSpPr>
          <p:spPr bwMode="auto">
            <a:xfrm>
              <a:off x="1486741" y="2855910"/>
              <a:ext cx="4214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76" name="Line 93"/>
            <p:cNvSpPr>
              <a:spLocks noChangeShapeType="1"/>
            </p:cNvSpPr>
            <p:nvPr/>
          </p:nvSpPr>
          <p:spPr bwMode="auto">
            <a:xfrm>
              <a:off x="3281950" y="3255711"/>
              <a:ext cx="504232" cy="173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77" name="Line 95"/>
            <p:cNvSpPr>
              <a:spLocks noChangeShapeType="1"/>
            </p:cNvSpPr>
            <p:nvPr/>
          </p:nvSpPr>
          <p:spPr bwMode="auto">
            <a:xfrm flipV="1">
              <a:off x="5407249" y="3240989"/>
              <a:ext cx="307760" cy="1880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78" name="Line 97"/>
            <p:cNvSpPr>
              <a:spLocks noChangeShapeType="1"/>
            </p:cNvSpPr>
            <p:nvPr/>
          </p:nvSpPr>
          <p:spPr bwMode="auto">
            <a:xfrm>
              <a:off x="7286644" y="3143248"/>
              <a:ext cx="428628" cy="2857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79" name="Line 99"/>
            <p:cNvSpPr>
              <a:spLocks noChangeShapeType="1"/>
            </p:cNvSpPr>
            <p:nvPr/>
          </p:nvSpPr>
          <p:spPr bwMode="auto">
            <a:xfrm>
              <a:off x="8286776" y="4572008"/>
              <a:ext cx="0" cy="5715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80" name="Line 100"/>
            <p:cNvSpPr>
              <a:spLocks noChangeShapeType="1"/>
            </p:cNvSpPr>
            <p:nvPr/>
          </p:nvSpPr>
          <p:spPr bwMode="auto">
            <a:xfrm flipH="1">
              <a:off x="8072461" y="2500306"/>
              <a:ext cx="71438" cy="9286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81" name="Line 101"/>
            <p:cNvSpPr>
              <a:spLocks noChangeShapeType="1"/>
            </p:cNvSpPr>
            <p:nvPr/>
          </p:nvSpPr>
          <p:spPr bwMode="auto">
            <a:xfrm flipH="1">
              <a:off x="1214412" y="1357298"/>
              <a:ext cx="2214579" cy="785818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82" name="Line 102"/>
            <p:cNvSpPr>
              <a:spLocks noChangeShapeType="1"/>
            </p:cNvSpPr>
            <p:nvPr/>
          </p:nvSpPr>
          <p:spPr bwMode="auto">
            <a:xfrm>
              <a:off x="5090622" y="2036394"/>
              <a:ext cx="695824" cy="463912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83" name="Line 103"/>
            <p:cNvSpPr>
              <a:spLocks noChangeShapeType="1"/>
            </p:cNvSpPr>
            <p:nvPr/>
          </p:nvSpPr>
          <p:spPr bwMode="auto">
            <a:xfrm flipH="1">
              <a:off x="4429124" y="2428868"/>
              <a:ext cx="0" cy="500066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84" name="Line 104"/>
            <p:cNvSpPr>
              <a:spLocks noChangeShapeType="1"/>
            </p:cNvSpPr>
            <p:nvPr/>
          </p:nvSpPr>
          <p:spPr bwMode="auto">
            <a:xfrm flipH="1">
              <a:off x="3571868" y="2357430"/>
              <a:ext cx="500066" cy="285752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85" name="Line 105"/>
            <p:cNvSpPr>
              <a:spLocks noChangeShapeType="1"/>
            </p:cNvSpPr>
            <p:nvPr/>
          </p:nvSpPr>
          <p:spPr bwMode="auto">
            <a:xfrm>
              <a:off x="2714612" y="3500438"/>
              <a:ext cx="142876" cy="171451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86" name="Line 106"/>
            <p:cNvSpPr>
              <a:spLocks noChangeShapeType="1"/>
            </p:cNvSpPr>
            <p:nvPr/>
          </p:nvSpPr>
          <p:spPr bwMode="auto">
            <a:xfrm flipH="1">
              <a:off x="3500428" y="4143380"/>
              <a:ext cx="642943" cy="107157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87" name="Line 107"/>
            <p:cNvSpPr>
              <a:spLocks noChangeShapeType="1"/>
            </p:cNvSpPr>
            <p:nvPr/>
          </p:nvSpPr>
          <p:spPr bwMode="auto">
            <a:xfrm flipH="1">
              <a:off x="3786180" y="3429000"/>
              <a:ext cx="2786083" cy="228601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88" name="Line 108"/>
            <p:cNvSpPr>
              <a:spLocks noChangeShapeType="1"/>
            </p:cNvSpPr>
            <p:nvPr/>
          </p:nvSpPr>
          <p:spPr bwMode="auto">
            <a:xfrm flipH="1">
              <a:off x="3786182" y="4286255"/>
              <a:ext cx="3500462" cy="1571637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89" name="Line 109"/>
            <p:cNvSpPr>
              <a:spLocks noChangeShapeType="1"/>
            </p:cNvSpPr>
            <p:nvPr/>
          </p:nvSpPr>
          <p:spPr bwMode="auto">
            <a:xfrm flipH="1">
              <a:off x="3786182" y="5786454"/>
              <a:ext cx="3500462" cy="14287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90" name="Line 110"/>
            <p:cNvSpPr>
              <a:spLocks noChangeShapeType="1"/>
            </p:cNvSpPr>
            <p:nvPr/>
          </p:nvSpPr>
          <p:spPr bwMode="auto">
            <a:xfrm flipH="1">
              <a:off x="3786180" y="2571744"/>
              <a:ext cx="4214843" cy="321471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91" name="Freeform 111"/>
            <p:cNvSpPr>
              <a:spLocks/>
            </p:cNvSpPr>
            <p:nvPr/>
          </p:nvSpPr>
          <p:spPr bwMode="auto">
            <a:xfrm>
              <a:off x="714348" y="928670"/>
              <a:ext cx="7097740" cy="1214446"/>
            </a:xfrm>
            <a:custGeom>
              <a:avLst/>
              <a:gdLst>
                <a:gd name="T0" fmla="*/ 0 w 4581"/>
                <a:gd name="T1" fmla="*/ 2147483647 h 1005"/>
                <a:gd name="T2" fmla="*/ 2147483647 w 4581"/>
                <a:gd name="T3" fmla="*/ 2147483647 h 1005"/>
                <a:gd name="T4" fmla="*/ 2147483647 w 4581"/>
                <a:gd name="T5" fmla="*/ 2147483647 h 1005"/>
                <a:gd name="T6" fmla="*/ 2147483647 w 4581"/>
                <a:gd name="T7" fmla="*/ 2147483647 h 10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1"/>
                <a:gd name="T13" fmla="*/ 0 h 1005"/>
                <a:gd name="T14" fmla="*/ 4581 w 4581"/>
                <a:gd name="T15" fmla="*/ 1005 h 10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1" h="1005">
                  <a:moveTo>
                    <a:pt x="0" y="1005"/>
                  </a:moveTo>
                  <a:cubicBezTo>
                    <a:pt x="242" y="702"/>
                    <a:pt x="484" y="400"/>
                    <a:pt x="1089" y="234"/>
                  </a:cubicBezTo>
                  <a:cubicBezTo>
                    <a:pt x="1694" y="68"/>
                    <a:pt x="3047" y="0"/>
                    <a:pt x="3629" y="7"/>
                  </a:cubicBezTo>
                  <a:cubicBezTo>
                    <a:pt x="4211" y="14"/>
                    <a:pt x="4422" y="234"/>
                    <a:pt x="4581" y="279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6192" name="Groupe 156"/>
            <p:cNvGrpSpPr>
              <a:grpSpLocks/>
            </p:cNvGrpSpPr>
            <p:nvPr/>
          </p:nvGrpSpPr>
          <p:grpSpPr bwMode="auto">
            <a:xfrm>
              <a:off x="5643570" y="2214554"/>
              <a:ext cx="1795003" cy="1102343"/>
              <a:chOff x="5214942" y="2571744"/>
              <a:chExt cx="1795003" cy="1102343"/>
            </a:xfrm>
          </p:grpSpPr>
          <p:sp>
            <p:nvSpPr>
              <p:cNvPr id="619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5214687" y="2647906"/>
                <a:ext cx="1785745" cy="1025504"/>
              </a:xfrm>
              <a:custGeom>
                <a:avLst/>
                <a:gdLst>
                  <a:gd name="T0" fmla="*/ 5539 w 21600"/>
                  <a:gd name="T1" fmla="*/ 512752 h 21600"/>
                  <a:gd name="T2" fmla="*/ 892873 w 21600"/>
                  <a:gd name="T3" fmla="*/ 1024412 h 21600"/>
                  <a:gd name="T4" fmla="*/ 1784257 w 21600"/>
                  <a:gd name="T5" fmla="*/ 512752 h 21600"/>
                  <a:gd name="T6" fmla="*/ 892873 w 21600"/>
                  <a:gd name="T7" fmla="*/ 5863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7 w 21600"/>
                  <a:gd name="T13" fmla="*/ 3262 h 21600"/>
                  <a:gd name="T14" fmla="*/ 17087 w 21600"/>
                  <a:gd name="T15" fmla="*/ 173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194" name="Text Box 35"/>
              <p:cNvSpPr txBox="1">
                <a:spLocks noChangeArrowheads="1"/>
              </p:cNvSpPr>
              <p:nvPr/>
            </p:nvSpPr>
            <p:spPr bwMode="auto">
              <a:xfrm>
                <a:off x="5331495" y="3199064"/>
                <a:ext cx="625799" cy="217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WN</a:t>
                </a:r>
              </a:p>
            </p:txBody>
          </p:sp>
          <p:sp>
            <p:nvSpPr>
              <p:cNvPr id="6195" name="Text Box 37"/>
              <p:cNvSpPr txBox="1">
                <a:spLocks noChangeArrowheads="1"/>
              </p:cNvSpPr>
              <p:nvPr/>
            </p:nvSpPr>
            <p:spPr bwMode="auto">
              <a:xfrm>
                <a:off x="5372737" y="2571744"/>
                <a:ext cx="1413841" cy="245994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Worker Nodes (WN)</a:t>
                </a:r>
              </a:p>
            </p:txBody>
          </p:sp>
          <p:pic>
            <p:nvPicPr>
              <p:cNvPr id="6196" name="Picture 45" descr="serv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117" y="2905001"/>
                <a:ext cx="245658" cy="305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97" name="Text Box 35"/>
              <p:cNvSpPr txBox="1">
                <a:spLocks noChangeArrowheads="1"/>
              </p:cNvSpPr>
              <p:nvPr/>
            </p:nvSpPr>
            <p:spPr bwMode="auto">
              <a:xfrm>
                <a:off x="5625464" y="3193175"/>
                <a:ext cx="540736" cy="217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WN</a:t>
                </a:r>
              </a:p>
            </p:txBody>
          </p:sp>
          <p:sp>
            <p:nvSpPr>
              <p:cNvPr id="6198" name="Text Box 35"/>
              <p:cNvSpPr txBox="1">
                <a:spLocks noChangeArrowheads="1"/>
              </p:cNvSpPr>
              <p:nvPr/>
            </p:nvSpPr>
            <p:spPr bwMode="auto">
              <a:xfrm>
                <a:off x="5913839" y="3193175"/>
                <a:ext cx="540736" cy="217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WN</a:t>
                </a:r>
              </a:p>
            </p:txBody>
          </p:sp>
          <p:sp>
            <p:nvSpPr>
              <p:cNvPr id="6199" name="Text Box 35"/>
              <p:cNvSpPr txBox="1">
                <a:spLocks noChangeArrowheads="1"/>
              </p:cNvSpPr>
              <p:nvPr/>
            </p:nvSpPr>
            <p:spPr bwMode="auto">
              <a:xfrm>
                <a:off x="6192981" y="3193175"/>
                <a:ext cx="540736" cy="217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WN</a:t>
                </a:r>
              </a:p>
            </p:txBody>
          </p:sp>
          <p:sp>
            <p:nvSpPr>
              <p:cNvPr id="6200" name="Text Box 35"/>
              <p:cNvSpPr txBox="1">
                <a:spLocks noChangeArrowheads="1"/>
              </p:cNvSpPr>
              <p:nvPr/>
            </p:nvSpPr>
            <p:spPr bwMode="auto">
              <a:xfrm>
                <a:off x="6469209" y="3193175"/>
                <a:ext cx="540736" cy="217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 b="1">
                    <a:cs typeface="Arial" pitchFamily="34" charset="0"/>
                  </a:rPr>
                  <a:t>WN</a:t>
                </a:r>
              </a:p>
            </p:txBody>
          </p:sp>
          <p:pic>
            <p:nvPicPr>
              <p:cNvPr id="6201" name="Picture 45" descr="serv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8" y="2917218"/>
                <a:ext cx="212266" cy="305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02" name="Picture 45" descr="serv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2808" y="2917218"/>
                <a:ext cx="212266" cy="305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03" name="Picture 45" descr="serv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560" y="2909314"/>
                <a:ext cx="212266" cy="305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04" name="Picture 45" descr="serv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4312" y="2909314"/>
                <a:ext cx="212266" cy="305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" name="Groupe 158"/>
          <p:cNvGrpSpPr>
            <a:grpSpLocks/>
          </p:cNvGrpSpPr>
          <p:nvPr/>
        </p:nvGrpSpPr>
        <p:grpSpPr bwMode="auto">
          <a:xfrm>
            <a:off x="3071813" y="3000375"/>
            <a:ext cx="3000375" cy="1143000"/>
            <a:chOff x="3071802" y="4214818"/>
            <a:chExt cx="2214578" cy="714380"/>
          </a:xfrm>
        </p:grpSpPr>
        <p:grpSp>
          <p:nvGrpSpPr>
            <p:cNvPr id="6155" name="Groupe 125"/>
            <p:cNvGrpSpPr>
              <a:grpSpLocks/>
            </p:cNvGrpSpPr>
            <p:nvPr/>
          </p:nvGrpSpPr>
          <p:grpSpPr bwMode="auto">
            <a:xfrm>
              <a:off x="3215017" y="4348445"/>
              <a:ext cx="614521" cy="558655"/>
              <a:chOff x="601218" y="1292352"/>
              <a:chExt cx="1615440" cy="1615440"/>
            </a:xfrm>
          </p:grpSpPr>
          <p:sp>
            <p:nvSpPr>
              <p:cNvPr id="128" name=" 3"/>
              <p:cNvSpPr/>
              <p:nvPr/>
            </p:nvSpPr>
            <p:spPr>
              <a:xfrm>
                <a:off x="600525" y="1293276"/>
                <a:ext cx="1617120" cy="1615295"/>
              </a:xfrm>
              <a:prstGeom prst="gear6">
                <a:avLst/>
              </a:prstGeom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29" name=" 4"/>
              <p:cNvSpPr/>
              <p:nvPr/>
            </p:nvSpPr>
            <p:spPr>
              <a:xfrm>
                <a:off x="1004035" y="1700686"/>
                <a:ext cx="807021" cy="7976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0960" tIns="60960" rIns="60960" bIns="60960" spcCol="1270" anchor="ctr"/>
              <a:lstStyle/>
              <a:p>
                <a:pPr algn="ctr" defTabSz="2133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800" dirty="0">
                    <a:solidFill>
                      <a:sysClr val="window" lastClr="FFFFFF"/>
                    </a:solidFill>
                    <a:latin typeface="Calibri"/>
                  </a:rPr>
                  <a:t> </a:t>
                </a:r>
              </a:p>
            </p:txBody>
          </p:sp>
        </p:grpSp>
        <p:sp>
          <p:nvSpPr>
            <p:cNvPr id="127" name=" 5"/>
            <p:cNvSpPr/>
            <p:nvPr/>
          </p:nvSpPr>
          <p:spPr>
            <a:xfrm>
              <a:off x="3071802" y="4214818"/>
              <a:ext cx="786233" cy="714380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4F81BD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grpSp>
          <p:nvGrpSpPr>
            <p:cNvPr id="6157" name="Groupe 129"/>
            <p:cNvGrpSpPr>
              <a:grpSpLocks/>
            </p:cNvGrpSpPr>
            <p:nvPr/>
          </p:nvGrpSpPr>
          <p:grpSpPr bwMode="auto">
            <a:xfrm>
              <a:off x="3929397" y="4348445"/>
              <a:ext cx="614521" cy="558655"/>
              <a:chOff x="601218" y="1292352"/>
              <a:chExt cx="1615440" cy="1615440"/>
            </a:xfrm>
          </p:grpSpPr>
          <p:sp>
            <p:nvSpPr>
              <p:cNvPr id="131" name=" 3"/>
              <p:cNvSpPr/>
              <p:nvPr/>
            </p:nvSpPr>
            <p:spPr>
              <a:xfrm>
                <a:off x="601519" y="1293276"/>
                <a:ext cx="1614041" cy="1615295"/>
              </a:xfrm>
              <a:prstGeom prst="gear6">
                <a:avLst/>
              </a:prstGeom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32" name=" 4"/>
              <p:cNvSpPr/>
              <p:nvPr/>
            </p:nvSpPr>
            <p:spPr>
              <a:xfrm>
                <a:off x="1005028" y="1700686"/>
                <a:ext cx="803941" cy="7976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0960" tIns="60960" rIns="60960" bIns="60960" spcCol="1270" anchor="ctr"/>
              <a:lstStyle/>
              <a:p>
                <a:pPr algn="ctr" defTabSz="2133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800" dirty="0">
                    <a:solidFill>
                      <a:sysClr val="window" lastClr="FFFFFF"/>
                    </a:solidFill>
                    <a:latin typeface="Calibri"/>
                  </a:rPr>
                  <a:t> </a:t>
                </a:r>
              </a:p>
            </p:txBody>
          </p:sp>
        </p:grpSp>
        <p:sp>
          <p:nvSpPr>
            <p:cNvPr id="133" name=" 5"/>
            <p:cNvSpPr/>
            <p:nvPr/>
          </p:nvSpPr>
          <p:spPr>
            <a:xfrm>
              <a:off x="3786560" y="4214818"/>
              <a:ext cx="785062" cy="714380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4F81BD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grpSp>
          <p:nvGrpSpPr>
            <p:cNvPr id="6159" name="Groupe 133"/>
            <p:cNvGrpSpPr>
              <a:grpSpLocks/>
            </p:cNvGrpSpPr>
            <p:nvPr/>
          </p:nvGrpSpPr>
          <p:grpSpPr bwMode="auto">
            <a:xfrm>
              <a:off x="4643777" y="4348445"/>
              <a:ext cx="614521" cy="558655"/>
              <a:chOff x="601218" y="1292352"/>
              <a:chExt cx="1615440" cy="1615440"/>
            </a:xfrm>
          </p:grpSpPr>
          <p:sp>
            <p:nvSpPr>
              <p:cNvPr id="135" name=" 3"/>
              <p:cNvSpPr/>
              <p:nvPr/>
            </p:nvSpPr>
            <p:spPr>
              <a:xfrm>
                <a:off x="602512" y="1293276"/>
                <a:ext cx="1614041" cy="1615295"/>
              </a:xfrm>
              <a:prstGeom prst="gear6">
                <a:avLst/>
              </a:prstGeom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36" name=" 4"/>
              <p:cNvSpPr/>
              <p:nvPr/>
            </p:nvSpPr>
            <p:spPr>
              <a:xfrm>
                <a:off x="1006021" y="1700686"/>
                <a:ext cx="803941" cy="7976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0960" tIns="60960" rIns="60960" bIns="60960" spcCol="1270" anchor="ctr"/>
              <a:lstStyle/>
              <a:p>
                <a:pPr algn="ctr" defTabSz="2133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800" dirty="0">
                    <a:solidFill>
                      <a:sysClr val="window" lastClr="FFFFFF"/>
                    </a:solidFill>
                    <a:latin typeface="Calibri"/>
                  </a:rPr>
                  <a:t> </a:t>
                </a:r>
              </a:p>
            </p:txBody>
          </p:sp>
        </p:grpSp>
        <p:sp>
          <p:nvSpPr>
            <p:cNvPr id="137" name=" 5"/>
            <p:cNvSpPr/>
            <p:nvPr/>
          </p:nvSpPr>
          <p:spPr>
            <a:xfrm>
              <a:off x="4500146" y="4214818"/>
              <a:ext cx="786234" cy="714380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4F81BD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160" name="Rectangle 4"/>
          <p:cNvSpPr>
            <a:spLocks noChangeArrowheads="1"/>
          </p:cNvSpPr>
          <p:nvPr/>
        </p:nvSpPr>
        <p:spPr bwMode="auto">
          <a:xfrm>
            <a:off x="285750" y="1214438"/>
            <a:ext cx="8572500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>
              <a:spcBef>
                <a:spcPts val="600"/>
              </a:spcBef>
              <a:buClr>
                <a:srgbClr val="F1AF00"/>
              </a:buClr>
              <a:buFont typeface="Arial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2400">
                <a:solidFill>
                  <a:srgbClr val="2B519A"/>
                </a:solidFill>
              </a:rPr>
              <a:t>Several levels of complexity:</a:t>
            </a:r>
          </a:p>
          <a:p>
            <a:pPr marL="738188" lvl="1" indent="-280988">
              <a:spcBef>
                <a:spcPts val="500"/>
              </a:spcBef>
              <a:buClr>
                <a:srgbClr val="F1AF00"/>
              </a:buClr>
              <a:buFont typeface="Arial" pitchFamily="34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2000"/>
              <a:t>Various types of nodes</a:t>
            </a:r>
          </a:p>
          <a:p>
            <a:pPr marL="738188" lvl="1" indent="-280988">
              <a:spcBef>
                <a:spcPts val="500"/>
              </a:spcBef>
              <a:buClr>
                <a:srgbClr val="F1AF00"/>
              </a:buClr>
              <a:buFont typeface="Arial" pitchFamily="34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2000"/>
              <a:t>Nodes are distributed at various sites</a:t>
            </a:r>
          </a:p>
          <a:p>
            <a:pPr marL="738188" lvl="1" indent="-280988">
              <a:spcBef>
                <a:spcPts val="500"/>
              </a:spcBef>
              <a:buClr>
                <a:srgbClr val="F1AF00"/>
              </a:buClr>
              <a:buFont typeface="Arial" pitchFamily="34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2000"/>
              <a:t>And, running in each node… </a:t>
            </a: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3857625" y="2392363"/>
            <a:ext cx="4572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738188" lvl="1" indent="-280988">
              <a:spcBef>
                <a:spcPts val="500"/>
              </a:spcBef>
              <a:buClr>
                <a:srgbClr val="F1AF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2000">
                <a:solidFill>
                  <a:srgbClr val="FF0000"/>
                </a:solidFill>
              </a:rPr>
              <a:t>Various processes</a:t>
            </a: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50825" y="4149725"/>
            <a:ext cx="85725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>
              <a:spcBef>
                <a:spcPts val="600"/>
              </a:spcBef>
              <a:buClr>
                <a:srgbClr val="F1AF00"/>
              </a:buClr>
              <a:buFont typeface="Arial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2400">
                <a:solidFill>
                  <a:srgbClr val="2B519A"/>
                </a:solidFill>
              </a:rPr>
              <a:t>Proper operation of gLite using IPv6 requires: </a:t>
            </a:r>
          </a:p>
          <a:p>
            <a:pPr marL="742950" lvl="1" indent="-285750">
              <a:spcBef>
                <a:spcPts val="600"/>
              </a:spcBef>
              <a:buClr>
                <a:srgbClr val="F1AF00"/>
              </a:buClr>
              <a:buFont typeface="Arial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2400">
                <a:solidFill>
                  <a:srgbClr val="2B519A"/>
                </a:solidFill>
              </a:rPr>
              <a:t>IPv6 compliance of all these processes</a:t>
            </a:r>
          </a:p>
          <a:p>
            <a:pPr marL="742950" lvl="1" indent="-285750">
              <a:spcBef>
                <a:spcPts val="600"/>
              </a:spcBef>
              <a:buClr>
                <a:srgbClr val="F1AF00"/>
              </a:buClr>
              <a:buFont typeface="Arial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sz="2400">
                <a:solidFill>
                  <a:srgbClr val="2B519A"/>
                </a:solidFill>
              </a:rPr>
              <a:t>IPv6 connectivity between all of them.</a:t>
            </a:r>
            <a:endParaRPr lang="en-US" sz="2000"/>
          </a:p>
        </p:txBody>
      </p:sp>
      <p:sp>
        <p:nvSpPr>
          <p:cNvPr id="6153" name="Rectangle 5"/>
          <p:cNvSpPr>
            <a:spLocks noChangeArrowheads="1"/>
          </p:cNvSpPr>
          <p:nvPr/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FFFFFF"/>
                </a:solidFill>
              </a:rPr>
              <a:t>gLite: a complex architecture</a:t>
            </a:r>
          </a:p>
        </p:txBody>
      </p:sp>
      <p:sp>
        <p:nvSpPr>
          <p:cNvPr id="6154" name="Espace réservé du numéro de diapositive 9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E298F8-E0C9-4BE8-BD8B-52E467B8262A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Lyon, September 19 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853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00" y="9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5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build="allAtOnce"/>
      <p:bldP spid="160" grpId="1" build="allAtOnce"/>
      <p:bldP spid="94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Two:  EGI and IPv6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2564904"/>
            <a:ext cx="8075612" cy="4525963"/>
          </a:xfrm>
        </p:spPr>
        <p:txBody>
          <a:bodyPr/>
          <a:lstStyle/>
          <a:p>
            <a:r>
              <a:rPr lang="en-US" dirty="0" smtClean="0"/>
              <a:t>IPv6 activities in EGI: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Current stand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stand of EGI IPv6 activities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075612" cy="4525963"/>
          </a:xfrm>
        </p:spPr>
        <p:txBody>
          <a:bodyPr/>
          <a:lstStyle/>
          <a:p>
            <a:r>
              <a:rPr lang="en-US" dirty="0" smtClean="0"/>
              <a:t>The IPv6 task has been silent for a while in EGI</a:t>
            </a:r>
            <a:r>
              <a:rPr lang="en-US" dirty="0"/>
              <a:t> </a:t>
            </a:r>
            <a:r>
              <a:rPr lang="en-US" dirty="0" smtClean="0"/>
              <a:t>: we should keep an eye on the IPv6 middleware compliance</a:t>
            </a:r>
          </a:p>
          <a:p>
            <a:r>
              <a:rPr lang="en-US" dirty="0" smtClean="0"/>
              <a:t>We should get ready to </a:t>
            </a:r>
          </a:p>
          <a:p>
            <a:pPr lvl="1"/>
            <a:r>
              <a:rPr lang="en-US" dirty="0" smtClean="0"/>
              <a:t>provide dual stack central services </a:t>
            </a:r>
          </a:p>
          <a:p>
            <a:pPr lvl="1"/>
            <a:r>
              <a:rPr lang="en-US" dirty="0" smtClean="0"/>
              <a:t> include IPv6-only sites </a:t>
            </a:r>
            <a:endParaRPr lang="en-US" dirty="0"/>
          </a:p>
          <a:p>
            <a:r>
              <a:rPr lang="en-US" dirty="0" smtClean="0"/>
              <a:t>Should we start a task force on IPv6 ?</a:t>
            </a:r>
          </a:p>
          <a:p>
            <a:pPr lvl="1"/>
            <a:r>
              <a:rPr lang="en-US" dirty="0" smtClean="0"/>
              <a:t>Requires exact mandate and </a:t>
            </a:r>
            <a:r>
              <a:rPr lang="en-US" dirty="0" err="1" smtClean="0"/>
              <a:t>ToRs</a:t>
            </a:r>
            <a:endParaRPr lang="en-US" dirty="0" smtClean="0"/>
          </a:p>
          <a:p>
            <a:r>
              <a:rPr lang="en-US" dirty="0" smtClean="0"/>
              <a:t>MoU with Technology Providers about IPv6 ?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scenario: transition </a:t>
            </a:r>
            <a:r>
              <a:rPr lang="en-US" dirty="0" smtClean="0"/>
              <a:t>from IPv4 to IPv6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188" y="2060848"/>
            <a:ext cx="8144539" cy="3202908"/>
          </a:xfrm>
          <a:prstGeom prst="rect">
            <a:avLst/>
          </a:prstGeom>
          <a:noFill/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3563888" y="6381328"/>
            <a:ext cx="2133600" cy="365125"/>
          </a:xfrm>
        </p:spPr>
        <p:txBody>
          <a:bodyPr/>
          <a:lstStyle/>
          <a:p>
            <a:r>
              <a:rPr lang="it-IT" smtClean="0"/>
              <a:t>Lyon, September 19  2011</a:t>
            </a:r>
            <a:endParaRPr lang="it-IT" dirty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8048625" cy="754063"/>
          </a:xfrm>
        </p:spPr>
        <p:txBody>
          <a:bodyPr/>
          <a:lstStyle/>
          <a:p>
            <a:r>
              <a:rPr lang="en-US" sz="3000" dirty="0" smtClean="0"/>
              <a:t>The topology of transition mechanisms</a:t>
            </a:r>
            <a:endParaRPr lang="en-US" sz="3000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1606550"/>
            <a:ext cx="8256588" cy="4364038"/>
          </a:xfrm>
        </p:spPr>
        <p:txBody>
          <a:bodyPr/>
          <a:lstStyle/>
          <a:p>
            <a:r>
              <a:rPr lang="en-US" dirty="0"/>
              <a:t>Dual </a:t>
            </a:r>
            <a:r>
              <a:rPr lang="en-US" dirty="0" smtClean="0"/>
              <a:t>Stack</a:t>
            </a:r>
            <a:endParaRPr lang="en-US" dirty="0"/>
          </a:p>
          <a:p>
            <a:pPr lvl="1"/>
            <a:r>
              <a:rPr lang="en-US" dirty="0"/>
              <a:t>IPv4/IPv6 coexistence on one device</a:t>
            </a:r>
          </a:p>
          <a:p>
            <a:r>
              <a:rPr lang="en-US" dirty="0"/>
              <a:t>Tunnels</a:t>
            </a:r>
          </a:p>
          <a:p>
            <a:pPr lvl="1"/>
            <a:r>
              <a:rPr lang="en-US" dirty="0"/>
              <a:t>For tunneling IPv6 across IPv4 clouds</a:t>
            </a:r>
          </a:p>
          <a:p>
            <a:pPr lvl="1"/>
            <a:r>
              <a:rPr lang="en-US" dirty="0"/>
              <a:t>Later, for tunneling IPv4 across IPv6 clouds</a:t>
            </a:r>
          </a:p>
          <a:p>
            <a:pPr lvl="1"/>
            <a:r>
              <a:rPr lang="en-US" dirty="0"/>
              <a:t>IPv6 </a:t>
            </a:r>
            <a:r>
              <a:rPr lang="en-US" dirty="0" smtClean="0">
                <a:sym typeface="Wingdings" pitchFamily="2" charset="2"/>
              </a:rPr>
              <a:t></a:t>
            </a:r>
            <a:r>
              <a:rPr lang="en-US" dirty="0" smtClean="0"/>
              <a:t> </a:t>
            </a:r>
            <a:r>
              <a:rPr lang="en-US" dirty="0"/>
              <a:t>IPv6 and IPv4 </a:t>
            </a:r>
            <a:r>
              <a:rPr lang="en-US" dirty="0" smtClean="0">
                <a:sym typeface="Wingdings" pitchFamily="2" charset="2"/>
              </a:rPr>
              <a:t></a:t>
            </a:r>
            <a:r>
              <a:rPr lang="en-US" dirty="0" smtClean="0"/>
              <a:t> </a:t>
            </a:r>
            <a:r>
              <a:rPr lang="en-US" dirty="0"/>
              <a:t>IPv4</a:t>
            </a:r>
          </a:p>
          <a:p>
            <a:r>
              <a:rPr lang="en-US" dirty="0"/>
              <a:t>Translators</a:t>
            </a:r>
          </a:p>
          <a:p>
            <a:pPr lvl="1"/>
            <a:r>
              <a:rPr lang="en-US" dirty="0"/>
              <a:t>IPv6 </a:t>
            </a:r>
            <a:r>
              <a:rPr lang="en-US" dirty="0" smtClean="0">
                <a:sym typeface="Wingdings" pitchFamily="2" charset="2"/>
              </a:rPr>
              <a:t></a:t>
            </a:r>
            <a:r>
              <a:rPr lang="en-US" dirty="0" smtClean="0"/>
              <a:t> </a:t>
            </a:r>
            <a:r>
              <a:rPr lang="en-US" dirty="0"/>
              <a:t>IPv4</a:t>
            </a:r>
          </a:p>
          <a:p>
            <a:pPr lvl="1"/>
            <a:endParaRPr lang="en-US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902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Survey for NGIs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4056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About </a:t>
            </a:r>
            <a:r>
              <a:rPr lang="en-US" sz="1600" b="1" dirty="0"/>
              <a:t>the current IPv6 deployment level and know-how on IPv6 by </a:t>
            </a:r>
            <a:r>
              <a:rPr lang="en-US" sz="1600" b="1" dirty="0" smtClean="0"/>
              <a:t>NGIs</a:t>
            </a:r>
            <a:endParaRPr lang="en-US" sz="1600" dirty="0" smtClean="0"/>
          </a:p>
          <a:p>
            <a:pPr lvl="0"/>
            <a:r>
              <a:rPr lang="en-US" sz="1600" dirty="0" smtClean="0"/>
              <a:t>Within </a:t>
            </a:r>
            <a:r>
              <a:rPr lang="en-US" sz="1600" dirty="0"/>
              <a:t>your NGIs, are you aware of any site (or planned future site) providing resources accessible </a:t>
            </a:r>
            <a:r>
              <a:rPr lang="en-US" sz="1600" b="1" dirty="0"/>
              <a:t>only in IPv6</a:t>
            </a:r>
            <a:r>
              <a:rPr lang="en-US" sz="1600" dirty="0"/>
              <a:t> (</a:t>
            </a:r>
            <a:r>
              <a:rPr lang="en-US" sz="1600" b="1" dirty="0"/>
              <a:t>IPv6- only</a:t>
            </a:r>
            <a:r>
              <a:rPr lang="en-US" sz="1600" dirty="0"/>
              <a:t> internet stack configuration)  [</a:t>
            </a:r>
            <a:r>
              <a:rPr lang="en-US" sz="1600" dirty="0" smtClean="0"/>
              <a:t>Y/N]?</a:t>
            </a:r>
            <a:endParaRPr lang="it-IT" sz="1600" dirty="0"/>
          </a:p>
          <a:p>
            <a:pPr lvl="0"/>
            <a:r>
              <a:rPr lang="en-US" sz="1600" dirty="0"/>
              <a:t>Do you have any site </a:t>
            </a:r>
            <a:r>
              <a:rPr lang="en-US" sz="1600" b="1" dirty="0"/>
              <a:t>TODAY implementing </a:t>
            </a:r>
            <a:r>
              <a:rPr lang="en-US" sz="1600" b="1" dirty="0" smtClean="0"/>
              <a:t>IPv6 </a:t>
            </a:r>
            <a:r>
              <a:rPr lang="en-US" sz="1600" b="1" dirty="0"/>
              <a:t>stack</a:t>
            </a:r>
            <a:r>
              <a:rPr lang="en-US" sz="1600" dirty="0"/>
              <a:t> connected to the IPv6 </a:t>
            </a:r>
            <a:r>
              <a:rPr lang="en-US" sz="1600" dirty="0" smtClean="0"/>
              <a:t>Internet [Y/N]?</a:t>
            </a:r>
            <a:endParaRPr lang="it-IT" sz="1600" dirty="0"/>
          </a:p>
          <a:p>
            <a:pPr lvl="0"/>
            <a:r>
              <a:rPr lang="en-US" sz="1600" dirty="0"/>
              <a:t>Do you have sites which are </a:t>
            </a:r>
            <a:r>
              <a:rPr lang="en-US" sz="1600" b="1" dirty="0"/>
              <a:t>planning</a:t>
            </a:r>
            <a:r>
              <a:rPr lang="en-US" sz="1600" dirty="0"/>
              <a:t> to implement the IPv6 stack and, if yes, on which time scale? </a:t>
            </a:r>
            <a:endParaRPr lang="it-IT" sz="1600" dirty="0"/>
          </a:p>
          <a:p>
            <a:pPr lvl="0"/>
            <a:r>
              <a:rPr lang="en-US" sz="1600" dirty="0"/>
              <a:t>How many sites in your NGI have IPv6 network connectivity available</a:t>
            </a:r>
            <a:r>
              <a:rPr lang="en-US" sz="1600" dirty="0" smtClean="0"/>
              <a:t>?</a:t>
            </a:r>
            <a:endParaRPr lang="it-IT" sz="1600" dirty="0"/>
          </a:p>
          <a:p>
            <a:pPr lvl="0"/>
            <a:r>
              <a:rPr lang="en-US" sz="1600" dirty="0"/>
              <a:t>Is your NREN providing IPv6 connectivity [YES or NO</a:t>
            </a:r>
            <a:r>
              <a:rPr lang="en-US" sz="1600" dirty="0" smtClean="0"/>
              <a:t>]?</a:t>
            </a:r>
          </a:p>
          <a:p>
            <a:pPr lvl="0"/>
            <a:r>
              <a:rPr lang="en-US" sz="1600" dirty="0" smtClean="0"/>
              <a:t>In </a:t>
            </a:r>
            <a:r>
              <a:rPr lang="en-US" sz="1600" dirty="0"/>
              <a:t>case you are deploying IPv6, what is the main motivation for you to use it? (lack of IPv4 addresses, will to take advantage of IPv6 protocol specific features,  …) – [please specify </a:t>
            </a:r>
            <a:r>
              <a:rPr lang="en-US" sz="1600" dirty="0" smtClean="0"/>
              <a:t>]</a:t>
            </a:r>
          </a:p>
          <a:p>
            <a:pPr lvl="0"/>
            <a:r>
              <a:rPr lang="en-US" sz="1600" dirty="0" smtClean="0"/>
              <a:t>Do </a:t>
            </a:r>
            <a:r>
              <a:rPr lang="en-US" sz="1600" dirty="0"/>
              <a:t>you think organizing tutorials on </a:t>
            </a:r>
            <a:r>
              <a:rPr lang="en-US" sz="1600" b="1" dirty="0"/>
              <a:t>IPv6 in general </a:t>
            </a:r>
            <a:r>
              <a:rPr lang="en-US" sz="1600" dirty="0"/>
              <a:t>for site </a:t>
            </a:r>
            <a:r>
              <a:rPr lang="en-US" sz="1600" dirty="0" smtClean="0"/>
              <a:t>admins would </a:t>
            </a:r>
            <a:r>
              <a:rPr lang="en-US" sz="1600" dirty="0"/>
              <a:t>be </a:t>
            </a:r>
            <a:r>
              <a:rPr lang="en-US" sz="1600" dirty="0" smtClean="0"/>
              <a:t>useful [Y/N]?</a:t>
            </a:r>
            <a:endParaRPr lang="it-IT" sz="1600" dirty="0"/>
          </a:p>
          <a:p>
            <a:pPr lvl="0"/>
            <a:r>
              <a:rPr lang="en-US" sz="1600" dirty="0"/>
              <a:t>Do you think organizing tutorials on </a:t>
            </a:r>
            <a:r>
              <a:rPr lang="en-US" sz="1600" b="1" dirty="0"/>
              <a:t>IPv6 security</a:t>
            </a:r>
            <a:r>
              <a:rPr lang="en-US" sz="1600" dirty="0"/>
              <a:t> for site </a:t>
            </a:r>
            <a:r>
              <a:rPr lang="en-US" sz="1600" dirty="0" err="1" smtClean="0"/>
              <a:t>adminis</a:t>
            </a:r>
            <a:r>
              <a:rPr lang="en-US" sz="1600" dirty="0" smtClean="0"/>
              <a:t> </a:t>
            </a:r>
            <a:r>
              <a:rPr lang="en-US" sz="1600" dirty="0"/>
              <a:t>would be useful [</a:t>
            </a:r>
            <a:r>
              <a:rPr lang="en-US" sz="1600" dirty="0" smtClean="0"/>
              <a:t>Y/N]?</a:t>
            </a:r>
            <a:endParaRPr lang="it-IT" sz="1600" dirty="0"/>
          </a:p>
          <a:p>
            <a:pPr marL="0" indent="0">
              <a:buNone/>
            </a:pPr>
            <a:r>
              <a:rPr lang="en-US" sz="1600" b="1" dirty="0"/>
              <a:t>About the desired involvement of NGIs in IPv6-related activities and tasks</a:t>
            </a:r>
            <a:endParaRPr lang="it-IT" sz="1600" dirty="0"/>
          </a:p>
          <a:p>
            <a:pPr lvl="0"/>
            <a:r>
              <a:rPr lang="en-US" sz="1600" dirty="0"/>
              <a:t>Are you available to participate to a global IPv6 testbed for testing the IPv6 readiness of the operations related tools and the deployed Grid Middleware [YES or NO</a:t>
            </a:r>
            <a:r>
              <a:rPr lang="en-US" sz="1600" dirty="0" smtClean="0"/>
              <a:t>]?</a:t>
            </a:r>
            <a:endParaRPr lang="it-IT" sz="1600" dirty="0"/>
          </a:p>
          <a:p>
            <a:pPr lvl="0"/>
            <a:r>
              <a:rPr lang="en-US" sz="1600" dirty="0"/>
              <a:t>Are you available to directly participate to an IPv6 task force aimed at identifying the EGI priorities for IPv6,   write an IPv6-action plan, and report to the OMB about the results by means of a written report [YES or NO]?</a:t>
            </a:r>
            <a:endParaRPr lang="it-IT" sz="1600" dirty="0"/>
          </a:p>
          <a:p>
            <a:pPr marL="0" indent="0">
              <a:buNone/>
            </a:pPr>
            <a:endParaRPr lang="it-IT" sz="1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IPv6 survey so far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256584"/>
          </a:xfrm>
        </p:spPr>
        <p:txBody>
          <a:bodyPr/>
          <a:lstStyle/>
          <a:p>
            <a:r>
              <a:rPr lang="en-US" sz="2800" dirty="0" smtClean="0"/>
              <a:t># NGIs who </a:t>
            </a:r>
            <a:r>
              <a:rPr lang="en-US" sz="2800" dirty="0" smtClean="0">
                <a:solidFill>
                  <a:srgbClr val="C00000"/>
                </a:solidFill>
              </a:rPr>
              <a:t>answered so far: </a:t>
            </a:r>
            <a:r>
              <a:rPr lang="en-US" sz="2800" b="1" dirty="0" smtClean="0">
                <a:solidFill>
                  <a:schemeClr val="accent1"/>
                </a:solidFill>
              </a:rPr>
              <a:t>19  </a:t>
            </a:r>
            <a:r>
              <a:rPr lang="en-US" sz="2000" dirty="0" smtClean="0"/>
              <a:t>(45% of total # NGIs/EIROs)</a:t>
            </a:r>
          </a:p>
          <a:p>
            <a:r>
              <a:rPr lang="en-US" sz="2800" dirty="0" smtClean="0"/>
              <a:t># NGI available to join </a:t>
            </a:r>
            <a:r>
              <a:rPr lang="en-US" sz="2800" dirty="0" smtClean="0">
                <a:solidFill>
                  <a:srgbClr val="C00000"/>
                </a:solidFill>
              </a:rPr>
              <a:t>distributed IPv6 testbed</a:t>
            </a:r>
            <a:r>
              <a:rPr lang="en-US" sz="2800" dirty="0" smtClean="0"/>
              <a:t>:</a:t>
            </a:r>
            <a:r>
              <a:rPr lang="en-US" sz="2800" b="1" dirty="0" smtClean="0">
                <a:solidFill>
                  <a:schemeClr val="accent1"/>
                </a:solidFill>
              </a:rPr>
              <a:t>11 </a:t>
            </a:r>
            <a:r>
              <a:rPr lang="en-US" sz="1600" dirty="0" smtClean="0"/>
              <a:t>(58%)      </a:t>
            </a:r>
            <a:endParaRPr lang="en-US" sz="2800" dirty="0" smtClean="0"/>
          </a:p>
          <a:p>
            <a:r>
              <a:rPr lang="en-US" sz="2800" dirty="0" smtClean="0"/>
              <a:t># NGIs available to join </a:t>
            </a:r>
            <a:r>
              <a:rPr lang="en-US" sz="2800" dirty="0" smtClean="0">
                <a:solidFill>
                  <a:srgbClr val="C00000"/>
                </a:solidFill>
              </a:rPr>
              <a:t>Task </a:t>
            </a:r>
            <a:r>
              <a:rPr lang="en-US" sz="2800" dirty="0">
                <a:solidFill>
                  <a:srgbClr val="C00000"/>
                </a:solidFill>
              </a:rPr>
              <a:t>F</a:t>
            </a:r>
            <a:r>
              <a:rPr lang="en-US" sz="2800" dirty="0" smtClean="0">
                <a:solidFill>
                  <a:srgbClr val="C00000"/>
                </a:solidFill>
              </a:rPr>
              <a:t>orce </a:t>
            </a:r>
            <a:r>
              <a:rPr lang="en-US" sz="2800" dirty="0" smtClean="0"/>
              <a:t>on IPv6:  </a:t>
            </a:r>
            <a:r>
              <a:rPr lang="en-US" sz="2800" b="1" dirty="0" smtClean="0">
                <a:solidFill>
                  <a:schemeClr val="accent1"/>
                </a:solidFill>
              </a:rPr>
              <a:t>1   </a:t>
            </a:r>
            <a:r>
              <a:rPr lang="en-US" sz="2000" dirty="0" smtClean="0"/>
              <a:t>(5.3 %)</a:t>
            </a:r>
          </a:p>
          <a:p>
            <a:r>
              <a:rPr lang="en-US" sz="2800" dirty="0" smtClean="0"/>
              <a:t>#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NGIs which do/will deploy an </a:t>
            </a:r>
            <a:r>
              <a:rPr lang="en-US" sz="2800" b="1" dirty="0" smtClean="0"/>
              <a:t>IPv6-only</a:t>
            </a:r>
            <a:r>
              <a:rPr lang="en-US" sz="2800" dirty="0" smtClean="0"/>
              <a:t> site: </a:t>
            </a:r>
            <a:r>
              <a:rPr lang="en-US" sz="2800" b="1" dirty="0" smtClean="0">
                <a:solidFill>
                  <a:schemeClr val="accent1"/>
                </a:solidFill>
              </a:rPr>
              <a:t>1</a:t>
            </a:r>
            <a:r>
              <a:rPr lang="en-US" sz="1600" b="1" dirty="0" smtClean="0">
                <a:solidFill>
                  <a:schemeClr val="accent1"/>
                </a:solidFill>
              </a:rPr>
              <a:t>( NGI_BA)</a:t>
            </a:r>
            <a:endParaRPr lang="en-US" sz="3600" b="1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# NGI in </a:t>
            </a:r>
            <a:r>
              <a:rPr lang="en-US" sz="2800" dirty="0" err="1" smtClean="0"/>
              <a:t>favour</a:t>
            </a:r>
            <a:r>
              <a:rPr lang="en-US" sz="2800" dirty="0" smtClean="0"/>
              <a:t> of </a:t>
            </a:r>
            <a:r>
              <a:rPr lang="en-US" sz="2800" dirty="0" smtClean="0">
                <a:solidFill>
                  <a:srgbClr val="C00000"/>
                </a:solidFill>
              </a:rPr>
              <a:t>IPv6 tutorials</a:t>
            </a:r>
            <a:r>
              <a:rPr lang="en-US" sz="2800" dirty="0" smtClean="0"/>
              <a:t> :</a:t>
            </a:r>
            <a:r>
              <a:rPr lang="en-US" sz="2800" b="1" dirty="0" smtClean="0">
                <a:solidFill>
                  <a:schemeClr val="accent1"/>
                </a:solidFill>
              </a:rPr>
              <a:t> 17           </a:t>
            </a:r>
            <a:r>
              <a:rPr lang="en-US" sz="2000" dirty="0" smtClean="0"/>
              <a:t>(89%)</a:t>
            </a:r>
          </a:p>
          <a:p>
            <a:r>
              <a:rPr lang="en-US" sz="2800" dirty="0" smtClean="0"/>
              <a:t># NGIs in </a:t>
            </a:r>
            <a:r>
              <a:rPr lang="en-US" sz="2800" dirty="0" err="1" smtClean="0"/>
              <a:t>favour</a:t>
            </a:r>
            <a:r>
              <a:rPr lang="en-US" sz="2800" dirty="0" smtClean="0"/>
              <a:t> of </a:t>
            </a:r>
            <a:r>
              <a:rPr lang="en-US" sz="2800" dirty="0" smtClean="0">
                <a:solidFill>
                  <a:srgbClr val="C00000"/>
                </a:solidFill>
              </a:rPr>
              <a:t>IPv6 security tutorials: </a:t>
            </a:r>
            <a:r>
              <a:rPr lang="en-US" sz="2800" b="1" dirty="0" smtClean="0">
                <a:solidFill>
                  <a:schemeClr val="accent1"/>
                </a:solidFill>
              </a:rPr>
              <a:t>16 </a:t>
            </a:r>
            <a:r>
              <a:rPr lang="en-US" sz="2000" dirty="0" smtClean="0"/>
              <a:t>(84 %)</a:t>
            </a:r>
          </a:p>
          <a:p>
            <a:r>
              <a:rPr lang="en-US" sz="2800" dirty="0" smtClean="0"/>
              <a:t>Various answers on reasons for IPv6 adoption given</a:t>
            </a:r>
          </a:p>
          <a:p>
            <a:r>
              <a:rPr lang="en-US" sz="2800" dirty="0" smtClean="0"/>
              <a:t>Full listing of answers available at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it-IT" sz="2800" dirty="0">
                <a:hlinkClick r:id="rId2"/>
              </a:rPr>
              <a:t>https://</a:t>
            </a:r>
            <a:r>
              <a:rPr lang="it-IT" sz="2800" dirty="0" smtClean="0">
                <a:hlinkClick r:id="rId2"/>
              </a:rPr>
              <a:t>wiki.egi.eu/wiki/IPv6</a:t>
            </a:r>
            <a:endParaRPr lang="it-IT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EGI about IPv6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96752"/>
            <a:ext cx="8075612" cy="4525963"/>
          </a:xfrm>
        </p:spPr>
        <p:txBody>
          <a:bodyPr/>
          <a:lstStyle/>
          <a:p>
            <a:r>
              <a:rPr lang="en-US" sz="2400" dirty="0" smtClean="0"/>
              <a:t>Strategy for including IPv6-only resources to be defined</a:t>
            </a:r>
            <a:endParaRPr lang="it-IT" sz="2400" dirty="0" smtClean="0"/>
          </a:p>
          <a:p>
            <a:pPr lvl="1"/>
            <a:r>
              <a:rPr lang="en-US" sz="2000" dirty="0" smtClean="0"/>
              <a:t>At least until we won’t have a fully IPv6 compliant </a:t>
            </a:r>
            <a:r>
              <a:rPr lang="en-US" sz="2000" dirty="0" smtClean="0"/>
              <a:t>middleware</a:t>
            </a:r>
          </a:p>
          <a:p>
            <a:pPr lvl="1"/>
            <a:r>
              <a:rPr lang="en-US" sz="2000" dirty="0" smtClean="0"/>
              <a:t>Gateway ?</a:t>
            </a:r>
            <a:endParaRPr lang="en-US" sz="2000" dirty="0" smtClean="0"/>
          </a:p>
          <a:p>
            <a:r>
              <a:rPr lang="en-US" sz="2400" dirty="0" smtClean="0"/>
              <a:t>Get ready to provide IPv6-compliant central services</a:t>
            </a:r>
          </a:p>
          <a:p>
            <a:r>
              <a:rPr lang="en-US" sz="2400" dirty="0" smtClean="0"/>
              <a:t>Evaluate protocol translation mechanisms w.r.t. the Grid middleware</a:t>
            </a:r>
          </a:p>
          <a:p>
            <a:r>
              <a:rPr lang="en-US" sz="2400" dirty="0" smtClean="0"/>
              <a:t>Is IPv6 a requirement for the User Community ?</a:t>
            </a:r>
          </a:p>
          <a:p>
            <a:r>
              <a:rPr lang="en-US" sz="2400" dirty="0" smtClean="0"/>
              <a:t>Should IPv6 compliance be asked for to the Technology Providers ?</a:t>
            </a:r>
          </a:p>
          <a:p>
            <a:r>
              <a:rPr lang="en-US" sz="2400" dirty="0" smtClean="0"/>
              <a:t>Should IPv6 be endorsed more completely by  EGI ?</a:t>
            </a:r>
          </a:p>
          <a:p>
            <a:r>
              <a:rPr lang="en-US" sz="2400" dirty="0" err="1" smtClean="0"/>
              <a:t>ToR</a:t>
            </a:r>
            <a:r>
              <a:rPr lang="en-US" sz="2400" dirty="0" smtClean="0"/>
              <a:t> for an IPv6 task force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for EGI-HEPiX IPv6 collaboration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097360"/>
            <a:ext cx="8147620" cy="5760640"/>
          </a:xfrm>
        </p:spPr>
        <p:txBody>
          <a:bodyPr/>
          <a:lstStyle/>
          <a:p>
            <a:r>
              <a:rPr lang="en-US" sz="2400" dirty="0" smtClean="0"/>
              <a:t>HEPiX started a Working Group on IPv6</a:t>
            </a:r>
          </a:p>
          <a:p>
            <a:pPr marL="0" indent="0">
              <a:buNone/>
            </a:pPr>
            <a:r>
              <a:rPr lang="it-IT" sz="2400" dirty="0">
                <a:hlinkClick r:id="rId2"/>
              </a:rPr>
              <a:t>https://</a:t>
            </a:r>
            <a:r>
              <a:rPr lang="it-IT" sz="2400" dirty="0" smtClean="0">
                <a:hlinkClick r:id="rId2"/>
              </a:rPr>
              <a:t>w3.hepix.org/ipv6-bis/doku.php?id=ipv6:introduction</a:t>
            </a:r>
            <a:endParaRPr lang="en-US" sz="2400" dirty="0" smtClean="0"/>
          </a:p>
          <a:p>
            <a:r>
              <a:rPr lang="en-US" sz="2400" dirty="0" smtClean="0"/>
              <a:t>Next milestone for them is write an initial assessment/report and bootstrap an IPv6 testbed</a:t>
            </a:r>
          </a:p>
          <a:p>
            <a:r>
              <a:rPr lang="en-US" sz="2400" dirty="0" smtClean="0"/>
              <a:t>Some </a:t>
            </a:r>
            <a:r>
              <a:rPr lang="en-US" sz="2400" b="1" dirty="0" smtClean="0"/>
              <a:t>possible points for future collaboration </a:t>
            </a:r>
            <a:r>
              <a:rPr lang="en-US" sz="2400" dirty="0" smtClean="0"/>
              <a:t>are:</a:t>
            </a:r>
          </a:p>
          <a:p>
            <a:pPr lvl="1"/>
            <a:r>
              <a:rPr lang="en-US" sz="2000" dirty="0" smtClean="0"/>
              <a:t>Grid Middleware testing over IPv6</a:t>
            </a:r>
          </a:p>
          <a:p>
            <a:pPr lvl="1"/>
            <a:r>
              <a:rPr lang="en-US" sz="2000" dirty="0" smtClean="0"/>
              <a:t>Analysis of IPv6 compliance and behavior of specific packages </a:t>
            </a:r>
          </a:p>
          <a:p>
            <a:pPr lvl="1"/>
            <a:r>
              <a:rPr lang="en-US" sz="2000" dirty="0" smtClean="0"/>
              <a:t>Testing of  HEP applications</a:t>
            </a:r>
          </a:p>
          <a:p>
            <a:pPr lvl="1"/>
            <a:r>
              <a:rPr lang="en-US" sz="2000" dirty="0" smtClean="0"/>
              <a:t>Support on the existing tools developed by EGEE SA2</a:t>
            </a:r>
          </a:p>
          <a:p>
            <a:pPr lvl="1"/>
            <a:r>
              <a:rPr lang="en-US" sz="1800" dirty="0" smtClean="0"/>
              <a:t>Defining a strategy for integrating IPv6-only sites</a:t>
            </a:r>
            <a:endParaRPr lang="en-US" sz="1600" dirty="0" smtClean="0"/>
          </a:p>
          <a:p>
            <a:pPr lvl="2"/>
            <a:r>
              <a:rPr lang="en-US" sz="1600" dirty="0" smtClean="0"/>
              <a:t>Protocol translation </a:t>
            </a:r>
          </a:p>
          <a:p>
            <a:pPr lvl="2"/>
            <a:r>
              <a:rPr lang="en-US" sz="1600" dirty="0" smtClean="0"/>
              <a:t>Set up of Dual Stack central Grid services</a:t>
            </a:r>
          </a:p>
          <a:p>
            <a:pPr lvl="1"/>
            <a:r>
              <a:rPr lang="en-US" sz="2000" dirty="0" smtClean="0"/>
              <a:t>Jointly push at all levels to get IPv6 enabled (network-agnostic) middleware and applications  </a:t>
            </a:r>
            <a:r>
              <a:rPr lang="en-US" sz="2000" dirty="0" smtClean="0">
                <a:sym typeface="Wingdings" pitchFamily="2" charset="2"/>
              </a:rPr>
              <a:t></a:t>
            </a: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Translation Mechanisms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075612" cy="4525963"/>
          </a:xfrm>
        </p:spPr>
        <p:txBody>
          <a:bodyPr/>
          <a:lstStyle/>
          <a:p>
            <a:r>
              <a:rPr lang="en-US" sz="2800" dirty="0" smtClean="0"/>
              <a:t>To include pilot IPv6 sites in an IPv4-based infrastructure</a:t>
            </a:r>
          </a:p>
          <a:p>
            <a:r>
              <a:rPr lang="en-US" sz="2800" dirty="0" smtClean="0"/>
              <a:t>Host level: </a:t>
            </a:r>
          </a:p>
          <a:p>
            <a:pPr lvl="1"/>
            <a:r>
              <a:rPr lang="en-US" sz="2400" dirty="0" smtClean="0"/>
              <a:t>Bump in the Stack</a:t>
            </a:r>
          </a:p>
          <a:p>
            <a:pPr lvl="1"/>
            <a:r>
              <a:rPr lang="en-US" sz="2400" dirty="0" smtClean="0"/>
              <a:t>Bump in the API</a:t>
            </a:r>
          </a:p>
          <a:p>
            <a:pPr lvl="1"/>
            <a:r>
              <a:rPr lang="en-US" sz="2400" dirty="0" smtClean="0"/>
              <a:t>IPV6 CARE (LD_PRELOAD)</a:t>
            </a:r>
          </a:p>
          <a:p>
            <a:r>
              <a:rPr lang="en-US" sz="2800" dirty="0" smtClean="0"/>
              <a:t>IP level:</a:t>
            </a:r>
          </a:p>
          <a:p>
            <a:pPr lvl="1"/>
            <a:r>
              <a:rPr lang="en-US" sz="2400" dirty="0" smtClean="0"/>
              <a:t>NAT-PT  ( DNS  App Level Gateway)</a:t>
            </a:r>
          </a:p>
          <a:p>
            <a:pPr lvl="2"/>
            <a:r>
              <a:rPr lang="en-US" sz="2000" dirty="0" smtClean="0"/>
              <a:t>But the Grid “hates” NATs</a:t>
            </a:r>
          </a:p>
          <a:p>
            <a:pPr lvl="1"/>
            <a:r>
              <a:rPr lang="en-US" sz="2400" dirty="0" smtClean="0"/>
              <a:t>SIIT (Stateless IP/ICMP Translation Algorithm)</a:t>
            </a:r>
          </a:p>
          <a:p>
            <a:pPr lvl="1"/>
            <a:r>
              <a:rPr lang="en-US" sz="2400" dirty="0" smtClean="0"/>
              <a:t>IVI</a:t>
            </a:r>
          </a:p>
          <a:p>
            <a:pPr lvl="2"/>
            <a:r>
              <a:rPr lang="en-US" sz="2000" dirty="0" smtClean="0"/>
              <a:t>Does not break bidirectional e2e connectivity</a:t>
            </a:r>
          </a:p>
          <a:p>
            <a:endParaRPr lang="en-US" sz="2800" dirty="0" smtClean="0"/>
          </a:p>
          <a:p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Lyon, September 19  2011</a:t>
            </a:r>
            <a:endParaRPr lang="it-IT" dirty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88640"/>
            <a:ext cx="6840538" cy="865187"/>
          </a:xfrm>
        </p:spPr>
        <p:txBody>
          <a:bodyPr/>
          <a:lstStyle/>
          <a:p>
            <a:pPr algn="l"/>
            <a:r>
              <a:rPr lang="it-IT" dirty="0" smtClean="0"/>
              <a:t>NAT-PT </a:t>
            </a:r>
            <a:r>
              <a:rPr lang="it-IT" dirty="0" err="1" smtClean="0"/>
              <a:t>factsheet</a:t>
            </a:r>
            <a:endParaRPr lang="it-IT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7488238" cy="511175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it-IT" sz="2000" dirty="0" err="1" smtClean="0"/>
              <a:t>Advantages</a:t>
            </a:r>
            <a:r>
              <a:rPr lang="it-IT" sz="2000" dirty="0" smtClean="0"/>
              <a:t>:</a:t>
            </a:r>
            <a:endParaRPr lang="it-IT" sz="20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 smtClean="0"/>
              <a:t>      Transparent for the nodes using it</a:t>
            </a:r>
            <a:endParaRPr lang="it-IT" sz="18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it-IT" sz="2000" dirty="0" err="1" smtClean="0"/>
              <a:t>Drawbacks</a:t>
            </a:r>
            <a:r>
              <a:rPr lang="it-IT" sz="2000" dirty="0" smtClean="0"/>
              <a:t>:</a:t>
            </a:r>
            <a:endParaRPr lang="it-IT" sz="20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it-IT" sz="1800" dirty="0" smtClean="0"/>
              <a:t>    </a:t>
            </a:r>
            <a:r>
              <a:rPr lang="it-IT" sz="1800" dirty="0" err="1" smtClean="0"/>
              <a:t>Same</a:t>
            </a:r>
            <a:r>
              <a:rPr lang="it-IT" sz="1800" dirty="0" smtClean="0"/>
              <a:t> </a:t>
            </a:r>
            <a:r>
              <a:rPr lang="it-IT" sz="1800" dirty="0" err="1" smtClean="0"/>
              <a:t>problems</a:t>
            </a:r>
            <a:r>
              <a:rPr lang="it-IT" sz="1800" dirty="0" smtClean="0"/>
              <a:t> of IPv4 NAT</a:t>
            </a:r>
            <a:endParaRPr lang="it-IT" sz="1800" dirty="0"/>
          </a:p>
          <a:p>
            <a:pPr marL="1257300" lvl="2" indent="-342900">
              <a:lnSpc>
                <a:spcPct val="90000"/>
              </a:lnSpc>
              <a:buFont typeface="+mj-lt"/>
              <a:buAutoNum type="arabicPeriod"/>
            </a:pPr>
            <a:r>
              <a:rPr lang="it-IT" sz="1800" dirty="0" smtClean="0"/>
              <a:t>Fragile</a:t>
            </a:r>
            <a:endParaRPr lang="it-IT" sz="1800" dirty="0"/>
          </a:p>
          <a:p>
            <a:pPr marL="1257300" lvl="2" indent="-342900">
              <a:lnSpc>
                <a:spcPct val="90000"/>
              </a:lnSpc>
              <a:buFont typeface="+mj-lt"/>
              <a:buAutoNum type="arabicPeriod"/>
            </a:pPr>
            <a:r>
              <a:rPr lang="it-IT" sz="1800" dirty="0" err="1" smtClean="0"/>
              <a:t>Requires</a:t>
            </a:r>
            <a:r>
              <a:rPr lang="it-IT" sz="1800" dirty="0" smtClean="0"/>
              <a:t> </a:t>
            </a:r>
            <a:r>
              <a:rPr lang="it-IT" sz="1800" dirty="0" err="1" smtClean="0"/>
              <a:t>specific</a:t>
            </a:r>
            <a:r>
              <a:rPr lang="it-IT" sz="1800" dirty="0" smtClean="0"/>
              <a:t> </a:t>
            </a:r>
            <a:r>
              <a:rPr lang="it-IT" sz="1800" dirty="0" err="1" smtClean="0"/>
              <a:t>ALGs</a:t>
            </a:r>
            <a:r>
              <a:rPr lang="it-IT" sz="1800" dirty="0" smtClean="0"/>
              <a:t> to </a:t>
            </a:r>
            <a:r>
              <a:rPr lang="it-IT" sz="1800" dirty="0" err="1" smtClean="0"/>
              <a:t>handle</a:t>
            </a:r>
            <a:r>
              <a:rPr lang="it-IT" sz="1800" dirty="0" smtClean="0"/>
              <a:t> </a:t>
            </a:r>
            <a:r>
              <a:rPr lang="it-IT" sz="1800" dirty="0" err="1" smtClean="0"/>
              <a:t>all</a:t>
            </a:r>
            <a:r>
              <a:rPr lang="it-IT" sz="1800" dirty="0" smtClean="0"/>
              <a:t> </a:t>
            </a:r>
            <a:r>
              <a:rPr lang="it-IT" sz="1800" dirty="0" err="1" smtClean="0"/>
              <a:t>protocols</a:t>
            </a:r>
            <a:r>
              <a:rPr lang="it-IT" sz="1800" dirty="0" smtClean="0"/>
              <a:t> </a:t>
            </a:r>
            <a:r>
              <a:rPr lang="it-IT" sz="1800" dirty="0" err="1" smtClean="0"/>
              <a:t>beyond</a:t>
            </a:r>
            <a:r>
              <a:rPr lang="it-IT" sz="1800" dirty="0" smtClean="0"/>
              <a:t> pure </a:t>
            </a:r>
            <a:r>
              <a:rPr lang="it-IT" sz="1800" dirty="0" err="1" smtClean="0"/>
              <a:t>basic</a:t>
            </a:r>
            <a:r>
              <a:rPr lang="it-IT" sz="1800" dirty="0" smtClean="0"/>
              <a:t> client server </a:t>
            </a:r>
            <a:r>
              <a:rPr lang="it-IT" sz="1800" dirty="0" err="1" smtClean="0"/>
              <a:t>one</a:t>
            </a:r>
            <a:r>
              <a:rPr lang="it-IT" sz="1800" dirty="0" smtClean="0"/>
              <a:t> connection,   </a:t>
            </a:r>
            <a:r>
              <a:rPr lang="it-IT" sz="1800" dirty="0" err="1" smtClean="0"/>
              <a:t>since</a:t>
            </a:r>
            <a:r>
              <a:rPr lang="it-IT" sz="1800" dirty="0" smtClean="0"/>
              <a:t> </a:t>
            </a:r>
            <a:r>
              <a:rPr lang="it-IT" sz="1800" dirty="0" err="1" smtClean="0"/>
              <a:t>it</a:t>
            </a:r>
            <a:r>
              <a:rPr lang="it-IT" sz="1800" dirty="0" smtClean="0"/>
              <a:t> breaks </a:t>
            </a:r>
            <a:r>
              <a:rPr lang="it-IT" sz="1800" dirty="0" err="1" smtClean="0"/>
              <a:t>every</a:t>
            </a:r>
            <a:r>
              <a:rPr lang="it-IT" sz="1800" dirty="0" smtClean="0"/>
              <a:t> </a:t>
            </a:r>
            <a:r>
              <a:rPr lang="it-IT" sz="1800" dirty="0" err="1" smtClean="0"/>
              <a:t>protocol</a:t>
            </a:r>
            <a:r>
              <a:rPr lang="it-IT" sz="1800" dirty="0" smtClean="0"/>
              <a:t> </a:t>
            </a:r>
            <a:r>
              <a:rPr lang="it-IT" sz="1800" dirty="0" err="1" smtClean="0"/>
              <a:t>including</a:t>
            </a:r>
            <a:r>
              <a:rPr lang="it-IT" sz="1800" dirty="0" smtClean="0"/>
              <a:t> IP </a:t>
            </a:r>
            <a:r>
              <a:rPr lang="it-IT" sz="1800" dirty="0" err="1" smtClean="0"/>
              <a:t>addresses</a:t>
            </a:r>
            <a:r>
              <a:rPr lang="it-IT" sz="1800" dirty="0" smtClean="0"/>
              <a:t> in the </a:t>
            </a:r>
            <a:r>
              <a:rPr lang="it-IT" sz="1800" dirty="0" err="1" smtClean="0"/>
              <a:t>payload</a:t>
            </a:r>
            <a:r>
              <a:rPr lang="it-IT" sz="1800" dirty="0" smtClean="0"/>
              <a:t> </a:t>
            </a:r>
          </a:p>
          <a:p>
            <a:pPr marL="1257300" lvl="2" indent="-342900">
              <a:lnSpc>
                <a:spcPct val="90000"/>
              </a:lnSpc>
              <a:buFont typeface="+mj-lt"/>
              <a:buAutoNum type="arabicPeriod"/>
            </a:pP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does</a:t>
            </a:r>
            <a:r>
              <a:rPr lang="it-IT" sz="1800" dirty="0" smtClean="0"/>
              <a:t> </a:t>
            </a:r>
            <a:r>
              <a:rPr lang="it-IT" sz="1800" dirty="0" err="1" smtClean="0"/>
              <a:t>not</a:t>
            </a:r>
            <a:r>
              <a:rPr lang="it-IT" sz="1800" dirty="0" smtClean="0"/>
              <a:t> </a:t>
            </a:r>
            <a:r>
              <a:rPr lang="it-IT" sz="1800" dirty="0" err="1" smtClean="0"/>
              <a:t>allow</a:t>
            </a:r>
            <a:r>
              <a:rPr lang="it-IT" sz="1800" dirty="0" smtClean="0"/>
              <a:t> </a:t>
            </a:r>
            <a:r>
              <a:rPr lang="it-IT" sz="1800" dirty="0" err="1" smtClean="0"/>
              <a:t>direct</a:t>
            </a:r>
            <a:r>
              <a:rPr lang="it-IT" sz="1800" dirty="0" smtClean="0"/>
              <a:t> e2e </a:t>
            </a:r>
            <a:r>
              <a:rPr lang="it-IT" sz="1800" dirty="0" err="1" smtClean="0"/>
              <a:t>connectivity</a:t>
            </a:r>
            <a:r>
              <a:rPr lang="it-IT" sz="1800" dirty="0" smtClean="0"/>
              <a:t> from on end to the </a:t>
            </a:r>
            <a:r>
              <a:rPr lang="it-IT" sz="1800" dirty="0" err="1" smtClean="0"/>
              <a:t>other</a:t>
            </a:r>
            <a:endParaRPr lang="it-IT" sz="1800" dirty="0" smtClean="0"/>
          </a:p>
          <a:p>
            <a:pPr marL="1257300" lvl="2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800" dirty="0" smtClean="0"/>
              <a:t>“The Grid hates NAT”</a:t>
            </a:r>
            <a:endParaRPr lang="it-IT" sz="18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it-IT" sz="1800" dirty="0" smtClean="0"/>
              <a:t>   Of </a:t>
            </a:r>
            <a:r>
              <a:rPr lang="it-IT" sz="1800" dirty="0" err="1" smtClean="0"/>
              <a:t>course</a:t>
            </a:r>
            <a:r>
              <a:rPr lang="it-IT" sz="1800" dirty="0" smtClean="0"/>
              <a:t>, </a:t>
            </a:r>
            <a:r>
              <a:rPr lang="it-IT" sz="1800" dirty="0" err="1" smtClean="0"/>
              <a:t>nevertheless</a:t>
            </a:r>
            <a:r>
              <a:rPr lang="it-IT" sz="1800" dirty="0" smtClean="0"/>
              <a:t> NAT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widely</a:t>
            </a:r>
            <a:r>
              <a:rPr lang="it-IT" sz="1800" dirty="0" smtClean="0"/>
              <a:t> </a:t>
            </a:r>
            <a:r>
              <a:rPr lang="it-IT" sz="1800" dirty="0" err="1" smtClean="0"/>
              <a:t>used</a:t>
            </a:r>
            <a:r>
              <a:rPr lang="it-IT" sz="1800" dirty="0" smtClean="0"/>
              <a:t> and </a:t>
            </a:r>
            <a:r>
              <a:rPr lang="it-IT" sz="1800" dirty="0" err="1" smtClean="0"/>
              <a:t>many</a:t>
            </a:r>
            <a:r>
              <a:rPr lang="it-IT" sz="1800" dirty="0" smtClean="0"/>
              <a:t>   	</a:t>
            </a:r>
            <a:r>
              <a:rPr lang="it-IT" sz="1800" dirty="0" err="1" smtClean="0"/>
              <a:t>applications</a:t>
            </a:r>
            <a:r>
              <a:rPr lang="it-IT" sz="1800" dirty="0" smtClean="0"/>
              <a:t> do support </a:t>
            </a:r>
            <a:r>
              <a:rPr lang="it-IT" sz="1800" dirty="0" err="1" smtClean="0"/>
              <a:t>it</a:t>
            </a:r>
            <a:r>
              <a:rPr lang="it-IT" sz="1800" dirty="0" smtClean="0"/>
              <a:t>.</a:t>
            </a:r>
            <a:endParaRPr lang="it-IT" sz="18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it-IT" sz="2000" dirty="0" smtClean="0"/>
              <a:t>RFC4947 </a:t>
            </a:r>
            <a:r>
              <a:rPr lang="it-IT" sz="2000" dirty="0" err="1" smtClean="0"/>
              <a:t>decleared</a:t>
            </a:r>
            <a:r>
              <a:rPr lang="it-IT" sz="2000" dirty="0" smtClean="0"/>
              <a:t> NAT-PT  </a:t>
            </a:r>
            <a:r>
              <a:rPr lang="it-IT" sz="2000" dirty="0"/>
              <a:t>“</a:t>
            </a:r>
            <a:r>
              <a:rPr lang="it-IT" sz="2000" dirty="0" err="1"/>
              <a:t>historic</a:t>
            </a:r>
            <a:r>
              <a:rPr lang="it-IT" sz="2000" dirty="0"/>
              <a:t>” </a:t>
            </a:r>
            <a:r>
              <a:rPr lang="it-IT" sz="2000" dirty="0" err="1" smtClean="0"/>
              <a:t>given</a:t>
            </a:r>
            <a:r>
              <a:rPr lang="it-IT" sz="2000" dirty="0" smtClean="0"/>
              <a:t> the </a:t>
            </a:r>
            <a:r>
              <a:rPr lang="it-IT" sz="2000" dirty="0" err="1" smtClean="0"/>
              <a:t>constraints</a:t>
            </a:r>
            <a:r>
              <a:rPr lang="it-IT" sz="2000" dirty="0" smtClean="0"/>
              <a:t> </a:t>
            </a:r>
            <a:r>
              <a:rPr lang="it-IT" sz="2000" dirty="0" err="1" smtClean="0"/>
              <a:t>it</a:t>
            </a:r>
            <a:r>
              <a:rPr lang="it-IT" sz="2000" dirty="0" smtClean="0"/>
              <a:t> imposes to IPv6</a:t>
            </a:r>
            <a:endParaRPr lang="it-IT" sz="2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tutorials for the gLite community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184576"/>
          </a:xfrm>
        </p:spPr>
        <p:txBody>
          <a:bodyPr/>
          <a:lstStyle/>
          <a:p>
            <a:r>
              <a:rPr lang="en-US" sz="2800" dirty="0" smtClean="0"/>
              <a:t>EGEE III SA2 organized tutorials on IPv6 for the community of gLite developers (JRA1) and the testing &amp; certification team (SA3)</a:t>
            </a:r>
          </a:p>
          <a:p>
            <a:pPr lvl="1"/>
            <a:r>
              <a:rPr lang="en-US" sz="2400" dirty="0" smtClean="0">
                <a:hlinkClick r:id="rId2"/>
              </a:rPr>
              <a:t>Rome on Jan 18, 2008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2"/>
              </a:rPr>
              <a:t>–</a:t>
            </a:r>
            <a:r>
              <a:rPr lang="en-US" sz="2400" dirty="0" smtClean="0"/>
              <a:t> IPv6 tutorial</a:t>
            </a:r>
            <a:endParaRPr lang="it-IT" sz="2400" dirty="0" smtClean="0">
              <a:hlinkClick r:id="rId2"/>
            </a:endParaRPr>
          </a:p>
          <a:p>
            <a:pPr lvl="2"/>
            <a:r>
              <a:rPr lang="it-IT" sz="1800" dirty="0" smtClean="0">
                <a:hlinkClick r:id="rId3"/>
              </a:rPr>
              <a:t>https</a:t>
            </a:r>
            <a:r>
              <a:rPr lang="it-IT" sz="1800" dirty="0">
                <a:hlinkClick r:id="rId3"/>
              </a:rPr>
              <a:t>://</a:t>
            </a:r>
            <a:r>
              <a:rPr lang="it-IT" sz="1800" dirty="0" smtClean="0">
                <a:hlinkClick r:id="rId3"/>
              </a:rPr>
              <a:t>agenda.euchinagrid.org/conferenceDisplay.py?confId=58</a:t>
            </a:r>
            <a:endParaRPr lang="it-IT" sz="1800" dirty="0" smtClean="0"/>
          </a:p>
          <a:p>
            <a:pPr lvl="1"/>
            <a:r>
              <a:rPr lang="en-US" sz="2400" dirty="0" smtClean="0">
                <a:hlinkClick r:id="rId4"/>
              </a:rPr>
              <a:t>Prague Nov 6, 2008 IPv6 Programming and Testing tutorial at the JRA1/SA3 All Hands</a:t>
            </a:r>
            <a:endParaRPr lang="en-US" sz="2400" dirty="0" smtClean="0"/>
          </a:p>
          <a:p>
            <a:r>
              <a:rPr lang="en-US" dirty="0" smtClean="0"/>
              <a:t>Covered topics:</a:t>
            </a:r>
          </a:p>
          <a:p>
            <a:pPr lvl="1"/>
            <a:r>
              <a:rPr lang="en-US" dirty="0" smtClean="0"/>
              <a:t>Introduction to IPv6</a:t>
            </a:r>
          </a:p>
          <a:p>
            <a:pPr lvl="1"/>
            <a:r>
              <a:rPr lang="en-US" dirty="0" smtClean="0"/>
              <a:t>IPv6 Programming (C/C++, JAVA, Perl, Python)</a:t>
            </a:r>
          </a:p>
          <a:p>
            <a:pPr lvl="1"/>
            <a:r>
              <a:rPr lang="en-US" dirty="0" smtClean="0"/>
              <a:t>IPv6 Testing</a:t>
            </a:r>
          </a:p>
          <a:p>
            <a:pPr lvl="1"/>
            <a:r>
              <a:rPr lang="en-US" dirty="0" smtClean="0"/>
              <a:t>Hands-on session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IVI  factsheet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24744"/>
            <a:ext cx="8075612" cy="45259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it-IT" altLang="zh-CN" sz="2400" dirty="0" smtClean="0">
                <a:latin typeface="+mj-lt"/>
                <a:ea typeface="宋体" charset="-122"/>
              </a:rPr>
              <a:t>No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need</a:t>
            </a:r>
            <a:r>
              <a:rPr lang="it-IT" altLang="zh-CN" sz="2400" dirty="0" smtClean="0">
                <a:latin typeface="+mj-lt"/>
                <a:ea typeface="宋体" charset="-122"/>
              </a:rPr>
              <a:t> to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modify</a:t>
            </a:r>
            <a:r>
              <a:rPr lang="it-IT" altLang="zh-CN" sz="2400" dirty="0" smtClean="0">
                <a:latin typeface="+mj-lt"/>
                <a:ea typeface="宋体" charset="-122"/>
              </a:rPr>
              <a:t> the end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systems</a:t>
            </a:r>
            <a:r>
              <a:rPr lang="it-IT" altLang="zh-CN" sz="2400" dirty="0" smtClean="0">
                <a:latin typeface="+mj-lt"/>
                <a:ea typeface="宋体" charset="-122"/>
              </a:rPr>
              <a:t> (IPv4 </a:t>
            </a:r>
            <a:r>
              <a:rPr lang="it-IT" altLang="zh-CN" sz="2400" dirty="0">
                <a:latin typeface="+mj-lt"/>
                <a:ea typeface="宋体" charset="-122"/>
              </a:rPr>
              <a:t>e IPv6)</a:t>
            </a:r>
          </a:p>
          <a:p>
            <a:pPr>
              <a:buFont typeface="+mj-lt"/>
              <a:buAutoNum type="arabicPeriod"/>
            </a:pPr>
            <a:r>
              <a:rPr lang="it-IT" altLang="zh-CN" sz="2400" dirty="0" smtClean="0">
                <a:latin typeface="+mj-lt"/>
                <a:ea typeface="宋体" charset="-122"/>
              </a:rPr>
              <a:t>Support for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communication</a:t>
            </a:r>
            <a:r>
              <a:rPr lang="it-IT" altLang="zh-CN" sz="2400" dirty="0" smtClean="0">
                <a:latin typeface="+mj-lt"/>
                <a:ea typeface="宋体" charset="-122"/>
              </a:rPr>
              <a:t>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started</a:t>
            </a:r>
            <a:r>
              <a:rPr lang="it-IT" altLang="zh-CN" sz="2400" dirty="0" smtClean="0">
                <a:latin typeface="+mj-lt"/>
                <a:ea typeface="宋体" charset="-122"/>
              </a:rPr>
              <a:t> from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both</a:t>
            </a:r>
            <a:r>
              <a:rPr lang="it-IT" altLang="zh-CN" sz="2400" dirty="0" smtClean="0">
                <a:latin typeface="+mj-lt"/>
                <a:ea typeface="宋体" charset="-122"/>
              </a:rPr>
              <a:t>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sides</a:t>
            </a:r>
            <a:r>
              <a:rPr lang="it-IT" altLang="zh-CN" sz="2400" dirty="0" smtClean="0">
                <a:latin typeface="+mj-lt"/>
                <a:ea typeface="宋体" charset="-122"/>
              </a:rPr>
              <a:t> (IPv4 and IPv6)</a:t>
            </a:r>
            <a:endParaRPr lang="it-IT" altLang="zh-CN" sz="2400" dirty="0">
              <a:latin typeface="+mj-lt"/>
              <a:ea typeface="宋体" charset="-122"/>
            </a:endParaRPr>
          </a:p>
          <a:p>
            <a:pPr>
              <a:buFont typeface="+mj-lt"/>
              <a:buAutoNum type="arabicPeriod"/>
            </a:pPr>
            <a:r>
              <a:rPr lang="it-IT" altLang="zh-CN" sz="2400" dirty="0" smtClean="0">
                <a:latin typeface="+mj-lt"/>
                <a:ea typeface="宋体" charset="-122"/>
              </a:rPr>
              <a:t>Support for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dual</a:t>
            </a:r>
            <a:r>
              <a:rPr lang="it-IT" altLang="zh-CN" sz="2400" dirty="0" smtClean="0">
                <a:latin typeface="+mj-lt"/>
                <a:ea typeface="宋体" charset="-122"/>
              </a:rPr>
              <a:t>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stack</a:t>
            </a:r>
            <a:r>
              <a:rPr lang="it-IT" altLang="zh-CN" sz="2400" dirty="0" smtClean="0">
                <a:latin typeface="+mj-lt"/>
                <a:ea typeface="宋体" charset="-122"/>
              </a:rPr>
              <a:t>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hosts</a:t>
            </a:r>
            <a:endParaRPr lang="it-IT" altLang="zh-CN" sz="2400" b="1" dirty="0">
              <a:latin typeface="+mj-lt"/>
              <a:ea typeface="宋体" charset="-122"/>
            </a:endParaRPr>
          </a:p>
          <a:p>
            <a:pPr>
              <a:buFont typeface="+mj-lt"/>
              <a:buAutoNum type="arabicPeriod"/>
            </a:pPr>
            <a:r>
              <a:rPr lang="it-IT" altLang="zh-CN" sz="2400" dirty="0" smtClean="0">
                <a:latin typeface="+mj-lt"/>
                <a:ea typeface="宋体" charset="-122"/>
              </a:rPr>
              <a:t>Standard IPv4 NAT can be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easily</a:t>
            </a:r>
            <a:r>
              <a:rPr lang="it-IT" altLang="zh-CN" sz="2400" dirty="0" smtClean="0">
                <a:latin typeface="+mj-lt"/>
                <a:ea typeface="宋体" charset="-122"/>
              </a:rPr>
              <a:t>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integrated</a:t>
            </a:r>
            <a:endParaRPr lang="it-IT" altLang="zh-CN" sz="2400" dirty="0">
              <a:latin typeface="+mj-lt"/>
              <a:ea typeface="宋体" charset="-122"/>
            </a:endParaRPr>
          </a:p>
          <a:p>
            <a:pPr>
              <a:buFont typeface="+mj-lt"/>
              <a:buAutoNum type="arabicPeriod"/>
            </a:pPr>
            <a:r>
              <a:rPr lang="it-IT" altLang="zh-CN" sz="2400" dirty="0" smtClean="0">
                <a:latin typeface="+mj-lt"/>
                <a:ea typeface="宋体" charset="-122"/>
              </a:rPr>
              <a:t>Standard DNS  (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changes</a:t>
            </a:r>
            <a:r>
              <a:rPr lang="it-IT" altLang="zh-CN" sz="2400" dirty="0" smtClean="0">
                <a:latin typeface="+mj-lt"/>
                <a:ea typeface="宋体" charset="-122"/>
              </a:rPr>
              <a:t> the way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you</a:t>
            </a:r>
            <a:r>
              <a:rPr lang="it-IT" altLang="zh-CN" sz="2400" dirty="0" smtClean="0">
                <a:latin typeface="+mj-lt"/>
                <a:ea typeface="宋体" charset="-122"/>
              </a:rPr>
              <a:t>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get</a:t>
            </a:r>
            <a:r>
              <a:rPr lang="it-IT" altLang="zh-CN" sz="2400" dirty="0" smtClean="0">
                <a:latin typeface="+mj-lt"/>
                <a:ea typeface="宋体" charset="-122"/>
              </a:rPr>
              <a:t> the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addresses</a:t>
            </a:r>
            <a:r>
              <a:rPr lang="it-IT" altLang="zh-CN" sz="2400" dirty="0" smtClean="0">
                <a:latin typeface="+mj-lt"/>
                <a:ea typeface="宋体" charset="-122"/>
              </a:rPr>
              <a:t>…)</a:t>
            </a:r>
            <a:endParaRPr lang="it-IT" altLang="zh-CN" sz="2400" dirty="0">
              <a:latin typeface="+mj-lt"/>
              <a:ea typeface="宋体" charset="-122"/>
            </a:endParaRPr>
          </a:p>
          <a:p>
            <a:pPr>
              <a:buFont typeface="+mj-lt"/>
              <a:buAutoNum type="arabicPeriod"/>
            </a:pPr>
            <a:r>
              <a:rPr lang="it-IT" altLang="zh-CN" sz="2400" dirty="0" err="1" smtClean="0">
                <a:latin typeface="+mj-lt"/>
                <a:ea typeface="宋体" charset="-122"/>
              </a:rPr>
              <a:t>Does</a:t>
            </a:r>
            <a:r>
              <a:rPr lang="it-IT" altLang="zh-CN" sz="2400" dirty="0" smtClean="0">
                <a:latin typeface="+mj-lt"/>
                <a:ea typeface="宋体" charset="-122"/>
              </a:rPr>
              <a:t>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not</a:t>
            </a:r>
            <a:r>
              <a:rPr lang="it-IT" altLang="zh-CN" sz="2400" dirty="0" smtClean="0">
                <a:latin typeface="+mj-lt"/>
                <a:ea typeface="宋体" charset="-122"/>
              </a:rPr>
              <a:t>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modify</a:t>
            </a:r>
            <a:r>
              <a:rPr lang="it-IT" altLang="zh-CN" sz="2400" dirty="0" smtClean="0">
                <a:latin typeface="+mj-lt"/>
                <a:ea typeface="宋体" charset="-122"/>
              </a:rPr>
              <a:t> IPv4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nor</a:t>
            </a:r>
            <a:r>
              <a:rPr lang="it-IT" altLang="zh-CN" sz="2400" dirty="0" smtClean="0">
                <a:latin typeface="+mj-lt"/>
                <a:ea typeface="宋体" charset="-122"/>
              </a:rPr>
              <a:t> IPv6 routing</a:t>
            </a:r>
            <a:endParaRPr lang="it-IT" altLang="zh-CN" sz="2400" dirty="0">
              <a:latin typeface="+mj-lt"/>
              <a:ea typeface="宋体" charset="-122"/>
            </a:endParaRPr>
          </a:p>
          <a:p>
            <a:pPr>
              <a:buFont typeface="+mj-lt"/>
              <a:buAutoNum type="arabicPeriod"/>
            </a:pPr>
            <a:r>
              <a:rPr lang="it-IT" altLang="zh-CN" sz="2400" dirty="0" smtClean="0">
                <a:latin typeface="+mj-lt"/>
                <a:ea typeface="宋体" charset="-122"/>
              </a:rPr>
              <a:t>TCP</a:t>
            </a:r>
            <a:r>
              <a:rPr lang="it-IT" altLang="zh-CN" sz="2400" dirty="0">
                <a:latin typeface="+mj-lt"/>
                <a:ea typeface="宋体" charset="-122"/>
              </a:rPr>
              <a:t>, UDP, </a:t>
            </a:r>
            <a:r>
              <a:rPr lang="it-IT" altLang="zh-CN" sz="2400" dirty="0" smtClean="0">
                <a:latin typeface="+mj-lt"/>
                <a:ea typeface="宋体" charset="-122"/>
              </a:rPr>
              <a:t>ICMP  support</a:t>
            </a:r>
            <a:endParaRPr lang="it-IT" altLang="zh-CN" sz="2400" dirty="0">
              <a:latin typeface="+mj-lt"/>
              <a:ea typeface="宋体" charset="-122"/>
            </a:endParaRPr>
          </a:p>
          <a:p>
            <a:pPr>
              <a:buFont typeface="+mj-lt"/>
              <a:buAutoNum type="arabicPeriod"/>
            </a:pPr>
            <a:r>
              <a:rPr lang="it-IT" altLang="zh-CN" sz="2400" dirty="0" err="1" smtClean="0">
                <a:latin typeface="+mj-lt"/>
                <a:ea typeface="宋体" charset="-122"/>
              </a:rPr>
              <a:t>Handles</a:t>
            </a:r>
            <a:r>
              <a:rPr lang="it-IT" altLang="zh-CN" sz="2400" dirty="0" smtClean="0">
                <a:latin typeface="+mj-lt"/>
                <a:ea typeface="宋体" charset="-122"/>
              </a:rPr>
              <a:t>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fragmentation</a:t>
            </a:r>
            <a:endParaRPr lang="it-IT" altLang="zh-CN" sz="2400" b="1" dirty="0">
              <a:latin typeface="+mj-lt"/>
              <a:ea typeface="宋体" charset="-122"/>
            </a:endParaRPr>
          </a:p>
          <a:p>
            <a:pPr>
              <a:buFont typeface="+mj-lt"/>
              <a:buAutoNum type="arabicPeriod"/>
            </a:pPr>
            <a:r>
              <a:rPr lang="it-IT" altLang="zh-CN" sz="2400" dirty="0" smtClean="0">
                <a:latin typeface="+mj-lt"/>
                <a:ea typeface="宋体" charset="-122"/>
              </a:rPr>
              <a:t>Can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foresee</a:t>
            </a:r>
            <a:r>
              <a:rPr lang="it-IT" altLang="zh-CN" sz="2400" dirty="0" smtClean="0">
                <a:latin typeface="+mj-lt"/>
                <a:ea typeface="宋体" charset="-122"/>
              </a:rPr>
              <a:t> </a:t>
            </a:r>
            <a:r>
              <a:rPr lang="it-IT" altLang="zh-CN" sz="2400" dirty="0" err="1" smtClean="0">
                <a:latin typeface="+mj-lt"/>
                <a:ea typeface="宋体" charset="-122"/>
              </a:rPr>
              <a:t>gradual</a:t>
            </a:r>
            <a:r>
              <a:rPr lang="it-IT" altLang="zh-CN" sz="2400" dirty="0" smtClean="0">
                <a:latin typeface="+mj-lt"/>
                <a:ea typeface="宋体" charset="-122"/>
              </a:rPr>
              <a:t> deployment</a:t>
            </a:r>
            <a:endParaRPr lang="it-IT" altLang="zh-CN" sz="2400" dirty="0">
              <a:latin typeface="+mj-lt"/>
              <a:ea typeface="宋体" charset="-122"/>
            </a:endParaRPr>
          </a:p>
          <a:p>
            <a:pPr>
              <a:buFont typeface="+mj-lt"/>
              <a:buAutoNum type="arabicPeriod"/>
            </a:pPr>
            <a:r>
              <a:rPr lang="it-IT" altLang="zh-CN" sz="2400" dirty="0" err="1" smtClean="0">
                <a:latin typeface="+mj-lt"/>
                <a:ea typeface="宋体" charset="-122"/>
              </a:rPr>
              <a:t>Supports</a:t>
            </a:r>
            <a:r>
              <a:rPr lang="it-IT" altLang="zh-CN" sz="2400" dirty="0" smtClean="0">
                <a:latin typeface="+mj-lt"/>
                <a:ea typeface="宋体" charset="-122"/>
              </a:rPr>
              <a:t> Multicast</a:t>
            </a:r>
            <a:endParaRPr lang="it-IT" altLang="zh-CN" sz="2400" dirty="0">
              <a:latin typeface="+mj-lt"/>
              <a:ea typeface="宋体" charset="-122"/>
            </a:endParaRPr>
          </a:p>
          <a:p>
            <a:endParaRPr lang="it-IT" sz="1800" dirty="0">
              <a:latin typeface="+mj-lt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056909" cy="865187"/>
          </a:xfrm>
        </p:spPr>
        <p:txBody>
          <a:bodyPr/>
          <a:lstStyle/>
          <a:p>
            <a:r>
              <a:rPr lang="en-US" dirty="0" smtClean="0"/>
              <a:t>Towards a strategy to include  </a:t>
            </a:r>
            <a:br>
              <a:rPr lang="en-US" dirty="0" smtClean="0"/>
            </a:br>
            <a:r>
              <a:rPr lang="en-US" dirty="0" smtClean="0"/>
              <a:t>IPv6-only resources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289048" y="548680"/>
            <a:ext cx="9433048" cy="5472608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   At a first glance, two scenarios: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Including IPv6-only resources in an IPv4 Global Grid</a:t>
            </a:r>
          </a:p>
          <a:p>
            <a:pPr lvl="2"/>
            <a:r>
              <a:rPr lang="en-US" dirty="0" smtClean="0"/>
              <a:t>Global public IPv4 interfaces required by “IPv6 only” sites</a:t>
            </a:r>
          </a:p>
          <a:p>
            <a:pPr lvl="2"/>
            <a:r>
              <a:rPr lang="en-US" dirty="0" smtClean="0"/>
              <a:t>IPv4 </a:t>
            </a:r>
            <a:r>
              <a:rPr lang="en-US" dirty="0" smtClean="0">
                <a:sym typeface="Wingdings" pitchFamily="2" charset="2"/>
              </a:rPr>
              <a:t>  IPv6 translation at the site level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Enabling the provisioning of whole IPv6-only sites and IPv6-only services</a:t>
            </a:r>
          </a:p>
          <a:p>
            <a:pPr marL="1371600" lvl="2" indent="-514350"/>
            <a:r>
              <a:rPr lang="en-US" dirty="0" smtClean="0"/>
              <a:t>Full-fledged partitioning of the Grid into its IPv4 and its IPv6 branches </a:t>
            </a:r>
          </a:p>
          <a:p>
            <a:pPr marL="1371600" lvl="2" indent="-514350"/>
            <a:r>
              <a:rPr lang="en-US" dirty="0" smtClean="0"/>
              <a:t>EGI spawns an IPv6 branch, connected to its IPv4 one</a:t>
            </a:r>
          </a:p>
          <a:p>
            <a:pPr marL="1828800" lvl="3" indent="-514350"/>
            <a:r>
              <a:rPr lang="en-US" dirty="0" smtClean="0"/>
              <a:t>To include new IPv6-only resources for the IPv4 world users</a:t>
            </a:r>
          </a:p>
          <a:p>
            <a:pPr marL="1828800" lvl="3" indent="-514350"/>
            <a:r>
              <a:rPr lang="en-US" dirty="0" smtClean="0"/>
              <a:t>To make its IPv4 resources and service accessible to the IPv6-only world  (users and resources)</a:t>
            </a:r>
          </a:p>
          <a:p>
            <a:pPr marL="1828800" lvl="3" indent="-514350"/>
            <a:endParaRPr lang="en-US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Gateways (draft)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4525963"/>
          </a:xfrm>
        </p:spPr>
        <p:txBody>
          <a:bodyPr/>
          <a:lstStyle/>
          <a:p>
            <a:r>
              <a:rPr lang="en-US" sz="2400" dirty="0" smtClean="0"/>
              <a:t>If the whole set of middleware components and external packages would be IPv6 compliant ( network agnostic) we would not need any gateway </a:t>
            </a:r>
          </a:p>
          <a:p>
            <a:pPr lvl="1"/>
            <a:r>
              <a:rPr lang="en-US" sz="2000" dirty="0" smtClean="0"/>
              <a:t>we would simply not feel the network stack</a:t>
            </a:r>
          </a:p>
          <a:p>
            <a:r>
              <a:rPr lang="en-US" sz="2400" dirty="0" smtClean="0"/>
              <a:t>Before this happens, we could go for a gateway approach building a global IPv6 Gateway for IPv4 users:                    </a:t>
            </a:r>
            <a:r>
              <a:rPr lang="en-US" sz="2000" dirty="0" smtClean="0"/>
              <a:t>You access all IPv6 computing resources from a given IPv4 Computing Element which takes care of  the IPv4 </a:t>
            </a:r>
            <a:r>
              <a:rPr lang="en-US" sz="2000" dirty="0" smtClean="0">
                <a:sym typeface="Wingdings" pitchFamily="2" charset="2"/>
              </a:rPr>
              <a:t>  IPv6 translation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Protocol Translation happens in 1 place, once (how does it scale?)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Once you reached with your job sent from an IPv4 UI an  IPv6-only worker node, what happens next ?  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Which Catalog do you query ?  Which Storage Element do you use ?</a:t>
            </a:r>
          </a:p>
          <a:p>
            <a:r>
              <a:rPr lang="en-US" sz="2400" dirty="0" smtClean="0">
                <a:sym typeface="Wingdings" pitchFamily="2" charset="2"/>
              </a:rPr>
              <a:t>All this is at the draft level right now  Needs further thinking, designing  might imply some development</a:t>
            </a:r>
            <a:endParaRPr lang="en-US" sz="24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could start doing now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24744"/>
            <a:ext cx="8568952" cy="5256584"/>
          </a:xfrm>
        </p:spPr>
        <p:txBody>
          <a:bodyPr/>
          <a:lstStyle/>
          <a:p>
            <a:r>
              <a:rPr lang="en-US" sz="2800" dirty="0" smtClean="0"/>
              <a:t>Start working on the detailed design of a strategy for including IPv6-only resources</a:t>
            </a:r>
          </a:p>
          <a:p>
            <a:pPr lvl="1"/>
            <a:r>
              <a:rPr lang="en-US" sz="2400" dirty="0" smtClean="0"/>
              <a:t>Task Force on IPv6 ?</a:t>
            </a:r>
          </a:p>
          <a:p>
            <a:r>
              <a:rPr lang="en-US" sz="2800" dirty="0" smtClean="0"/>
              <a:t>Include information on the IP protocol stack of a service (site)  Glue / InfoSys </a:t>
            </a:r>
          </a:p>
          <a:p>
            <a:pPr lvl="1"/>
            <a:r>
              <a:rPr lang="en-US" sz="2400" dirty="0" smtClean="0"/>
              <a:t>Might be useful in close future</a:t>
            </a:r>
          </a:p>
          <a:p>
            <a:r>
              <a:rPr lang="en-US" sz="2800" dirty="0" smtClean="0"/>
              <a:t>Start assessing /understanding what is missing for the provisioning of Dual Stack Central Grid services</a:t>
            </a:r>
          </a:p>
          <a:p>
            <a:r>
              <a:rPr lang="en-US" sz="2800" dirty="0" smtClean="0"/>
              <a:t>Perform an analysis of the IPv6 compliance of EMI / UMD</a:t>
            </a:r>
          </a:p>
          <a:p>
            <a:endParaRPr lang="en-US" sz="28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decision to take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08720"/>
            <a:ext cx="8568952" cy="4597971"/>
          </a:xfrm>
        </p:spPr>
        <p:txBody>
          <a:bodyPr/>
          <a:lstStyle/>
          <a:p>
            <a:r>
              <a:rPr lang="en-US" sz="2800" dirty="0" smtClean="0"/>
              <a:t>Personal point of view:</a:t>
            </a:r>
            <a:endParaRPr lang="it-IT" sz="2800" dirty="0" smtClean="0"/>
          </a:p>
          <a:p>
            <a:pPr marL="400050" lvl="1" indent="0">
              <a:buNone/>
            </a:pPr>
            <a:r>
              <a:rPr lang="en-US" sz="2400" b="1" dirty="0" smtClean="0"/>
              <a:t>Dual Stack is the way to go. At all levels. </a:t>
            </a:r>
            <a:endParaRPr lang="en-US" sz="2400" b="1" dirty="0"/>
          </a:p>
          <a:p>
            <a:pPr marL="457200" indent="-457200"/>
            <a:r>
              <a:rPr lang="en-US" sz="2800" dirty="0" smtClean="0"/>
              <a:t>We need network agnostic (IPv6 </a:t>
            </a:r>
            <a:r>
              <a:rPr lang="en-US" sz="2800" dirty="0" smtClean="0"/>
              <a:t>compliant) </a:t>
            </a:r>
            <a:r>
              <a:rPr lang="en-US" sz="2800" dirty="0" smtClean="0"/>
              <a:t>middleware and dual stack servers. </a:t>
            </a:r>
          </a:p>
          <a:p>
            <a:pPr marL="457200" indent="-457200"/>
            <a:r>
              <a:rPr lang="en-US" sz="2800" dirty="0" smtClean="0"/>
              <a:t>How </a:t>
            </a:r>
            <a:r>
              <a:rPr lang="en-US" sz="2800" dirty="0" smtClean="0"/>
              <a:t>much shall we deal with transition mechanisms - namely protocol translation –(and in which context) – and how much shall we push for getting network-agnostic middleware and applications (IPv6 &amp; IPv4 enabled) ?</a:t>
            </a:r>
          </a:p>
          <a:p>
            <a:r>
              <a:rPr lang="en-US" sz="2800" dirty="0" smtClean="0"/>
              <a:t>Protocol translation might work for a while to include pilot IPv6 resources and sites</a:t>
            </a:r>
          </a:p>
          <a:p>
            <a:pPr lvl="1"/>
            <a:r>
              <a:rPr lang="en-US" sz="2400" dirty="0" smtClean="0"/>
              <a:t>But it is definitely not the long-term answer </a:t>
            </a:r>
            <a:endParaRPr lang="it-IT" sz="24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References and Contacts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smtClean="0"/>
              <a:t>wiki.egi.eu/wiki/Network_Support</a:t>
            </a:r>
            <a:endParaRPr lang="en-US" dirty="0"/>
          </a:p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twiki.cern.ch/twiki/bin/view/EGEE/IPv6FollowUp</a:t>
            </a:r>
            <a:endParaRPr lang="it-IT" dirty="0" smtClean="0"/>
          </a:p>
          <a:p>
            <a:endParaRPr lang="en-US" dirty="0"/>
          </a:p>
          <a:p>
            <a:r>
              <a:rPr lang="en-US" dirty="0" smtClean="0"/>
              <a:t>mario.reale@garr.it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SA2 developed or improved tools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184576"/>
          </a:xfrm>
        </p:spPr>
        <p:txBody>
          <a:bodyPr/>
          <a:lstStyle/>
          <a:p>
            <a:r>
              <a:rPr lang="en-US" dirty="0" smtClean="0"/>
              <a:t>Static source code checker</a:t>
            </a:r>
          </a:p>
          <a:p>
            <a:pPr lvl="1"/>
            <a:r>
              <a:rPr lang="en-US" dirty="0" smtClean="0"/>
              <a:t>A bash script looking from non compliant function calls</a:t>
            </a:r>
            <a:r>
              <a:rPr lang="en-US" dirty="0"/>
              <a:t> </a:t>
            </a:r>
            <a:r>
              <a:rPr lang="en-US" dirty="0" smtClean="0"/>
              <a:t>and address data structures</a:t>
            </a:r>
          </a:p>
          <a:p>
            <a:pPr lvl="2"/>
            <a:r>
              <a:rPr lang="en-US" dirty="0" smtClean="0"/>
              <a:t>Typical examples:     -  </a:t>
            </a:r>
            <a:r>
              <a:rPr lang="en-US" dirty="0" err="1" smtClean="0"/>
              <a:t>gethostbyname</a:t>
            </a:r>
            <a:r>
              <a:rPr lang="en-US" dirty="0" smtClean="0"/>
              <a:t>()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</a:t>
            </a:r>
            <a:r>
              <a:rPr lang="en-US" sz="1600" i="1" dirty="0" smtClean="0"/>
              <a:t>( instead of </a:t>
            </a:r>
            <a:r>
              <a:rPr lang="en-US" sz="1600" i="1" dirty="0" err="1" smtClean="0"/>
              <a:t>gateaddrinfo</a:t>
            </a:r>
            <a:r>
              <a:rPr lang="en-US" sz="1600" i="1" dirty="0" smtClean="0"/>
              <a:t>()   )</a:t>
            </a:r>
          </a:p>
          <a:p>
            <a:pPr marL="914400" lvl="2" indent="0">
              <a:buNone/>
            </a:pPr>
            <a:r>
              <a:rPr lang="en-US" dirty="0" smtClean="0"/>
              <a:t>                                    -  127.0.0.1</a:t>
            </a:r>
          </a:p>
          <a:p>
            <a:pPr lvl="2"/>
            <a:r>
              <a:rPr lang="en-US" dirty="0" smtClean="0"/>
              <a:t>113 IPv6-related bugs on source code have been posted after systematic analysis of source code</a:t>
            </a:r>
          </a:p>
          <a:p>
            <a:r>
              <a:rPr lang="en-US" dirty="0" smtClean="0"/>
              <a:t>Dynamic Code Checker </a:t>
            </a:r>
            <a:r>
              <a:rPr lang="en-US" dirty="0" smtClean="0">
                <a:sym typeface="Wingdings" pitchFamily="2" charset="2"/>
              </a:rPr>
              <a:t> IPV6 CARE tool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 tool based on the LD_PRELOAD mechanism to intercept calls to non compliant functions in the dynamically linked libraries</a:t>
            </a:r>
            <a:endParaRPr lang="en-US" dirty="0" smtClean="0"/>
          </a:p>
          <a:p>
            <a:pPr lvl="1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Tested components in IPv6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96752"/>
            <a:ext cx="8075612" cy="4525963"/>
          </a:xfrm>
        </p:spPr>
        <p:txBody>
          <a:bodyPr/>
          <a:lstStyle/>
          <a:p>
            <a:r>
              <a:rPr lang="en-US" dirty="0" smtClean="0"/>
              <a:t>DPM-SE</a:t>
            </a:r>
          </a:p>
          <a:p>
            <a:r>
              <a:rPr lang="en-US" dirty="0" smtClean="0"/>
              <a:t>LFC File Catalog</a:t>
            </a:r>
          </a:p>
          <a:p>
            <a:r>
              <a:rPr lang="en-US" dirty="0" smtClean="0"/>
              <a:t>WMS/</a:t>
            </a:r>
            <a:r>
              <a:rPr lang="en-US" dirty="0" err="1" smtClean="0"/>
              <a:t>Wmproxy</a:t>
            </a:r>
            <a:endParaRPr lang="en-US" dirty="0" smtClean="0"/>
          </a:p>
          <a:p>
            <a:r>
              <a:rPr lang="en-US" dirty="0" smtClean="0"/>
              <a:t>CREAM Computing Element</a:t>
            </a:r>
          </a:p>
          <a:p>
            <a:r>
              <a:rPr lang="en-US" dirty="0" smtClean="0"/>
              <a:t>BDII</a:t>
            </a:r>
          </a:p>
          <a:p>
            <a:r>
              <a:rPr lang="en-US" dirty="0" err="1"/>
              <a:t>g</a:t>
            </a:r>
            <a:r>
              <a:rPr lang="en-US" dirty="0" err="1" smtClean="0"/>
              <a:t>lobus</a:t>
            </a:r>
            <a:r>
              <a:rPr lang="en-US" dirty="0" smtClean="0"/>
              <a:t>-</a:t>
            </a:r>
            <a:r>
              <a:rPr lang="en-US" dirty="0" err="1" smtClean="0"/>
              <a:t>url</a:t>
            </a:r>
            <a:r>
              <a:rPr lang="en-US" dirty="0" smtClean="0"/>
              <a:t>-copy / </a:t>
            </a:r>
            <a:r>
              <a:rPr lang="en-US" dirty="0" err="1" smtClean="0"/>
              <a:t>gridFTP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IPv6 compliant production components:  LFC and DPM-SE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24744"/>
            <a:ext cx="8003232" cy="3312368"/>
          </a:xfrm>
        </p:spPr>
        <p:txBody>
          <a:bodyPr/>
          <a:lstStyle/>
          <a:p>
            <a:r>
              <a:rPr lang="en-US" sz="2800" dirty="0"/>
              <a:t>First production gLite components ported to IPv6 : </a:t>
            </a:r>
          </a:p>
          <a:p>
            <a:pPr lvl="1"/>
            <a:r>
              <a:rPr lang="en-US" sz="2400" dirty="0"/>
              <a:t>DPM </a:t>
            </a:r>
          </a:p>
          <a:p>
            <a:pPr lvl="1"/>
            <a:r>
              <a:rPr lang="en-US" sz="2400" dirty="0"/>
              <a:t>LFC           </a:t>
            </a:r>
            <a:r>
              <a:rPr lang="en-US" sz="2000" i="1" dirty="0" smtClean="0"/>
              <a:t>David Smith / CERN  </a:t>
            </a:r>
            <a:r>
              <a:rPr lang="en-US" sz="2000" i="1" dirty="0"/>
              <a:t>Dec </a:t>
            </a:r>
            <a:r>
              <a:rPr lang="en-US" sz="2000" i="1" dirty="0" smtClean="0"/>
              <a:t>2007   </a:t>
            </a:r>
          </a:p>
          <a:p>
            <a:pPr marL="457200" lvl="1" indent="0">
              <a:buNone/>
            </a:pPr>
            <a:endParaRPr lang="en-US" sz="2000" i="1" dirty="0"/>
          </a:p>
          <a:p>
            <a:pPr marL="457200" lvl="1" indent="0">
              <a:buNone/>
            </a:pPr>
            <a:endParaRPr lang="en-US" sz="2000" i="1" dirty="0" smtClean="0"/>
          </a:p>
          <a:p>
            <a:pPr marL="457200" lvl="1" indent="0">
              <a:buNone/>
            </a:pPr>
            <a:endParaRPr lang="en-US" sz="2000" i="1" dirty="0"/>
          </a:p>
          <a:p>
            <a:pPr marL="457200" lvl="1" indent="0">
              <a:buNone/>
            </a:pPr>
            <a:endParaRPr lang="en-US" sz="2000" i="1" dirty="0" smtClean="0"/>
          </a:p>
          <a:p>
            <a:pPr marL="457200" lvl="1" indent="0">
              <a:buNone/>
            </a:pPr>
            <a:endParaRPr lang="en-US" sz="2000" i="1" dirty="0"/>
          </a:p>
          <a:p>
            <a:pPr marL="457200" lvl="1" indent="0">
              <a:buNone/>
            </a:pPr>
            <a:r>
              <a:rPr lang="en-US" sz="2000" i="1" dirty="0" smtClean="0"/>
              <a:t>                                </a:t>
            </a:r>
          </a:p>
          <a:p>
            <a:r>
              <a:rPr lang="en-US" sz="2400" i="1" dirty="0" smtClean="0"/>
              <a:t>Reported on 19 Feb 2008 at CERN</a:t>
            </a:r>
            <a:endParaRPr lang="en-US" sz="2400" i="1" dirty="0"/>
          </a:p>
          <a:p>
            <a:pPr marL="914400" lvl="2" indent="0">
              <a:buNone/>
            </a:pPr>
            <a:r>
              <a:rPr lang="it-IT" sz="2000" i="1" dirty="0"/>
              <a:t>http://indico.cern.ch/conferenceDisplay.py?confId=28208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Lyon, September 19  2011</a:t>
            </a:r>
            <a:endParaRPr lang="en-US"/>
          </a:p>
        </p:txBody>
      </p:sp>
      <p:grpSp>
        <p:nvGrpSpPr>
          <p:cNvPr id="8" name="Gruppo 7"/>
          <p:cNvGrpSpPr/>
          <p:nvPr/>
        </p:nvGrpSpPr>
        <p:grpSpPr>
          <a:xfrm>
            <a:off x="6541392" y="1824084"/>
            <a:ext cx="2536627" cy="2596902"/>
            <a:chOff x="2051050" y="1484313"/>
            <a:chExt cx="4481513" cy="4973637"/>
          </a:xfrm>
        </p:grpSpPr>
        <p:pic>
          <p:nvPicPr>
            <p:cNvPr id="5" name="Picture 4" descr="ipv6_ready_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75" y="1700213"/>
              <a:ext cx="3976688" cy="475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gLite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1844675"/>
              <a:ext cx="1990725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051050" y="1484313"/>
              <a:ext cx="4392613" cy="489743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69" y="2996952"/>
            <a:ext cx="10080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EA14-0BC5-48C2-B24A-B28FA46BF3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1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EGI">
      <a:dk1>
        <a:srgbClr val="000000"/>
      </a:dk1>
      <a:lt1>
        <a:srgbClr val="FFFFFF"/>
      </a:lt1>
      <a:dk2>
        <a:srgbClr val="0067B1"/>
      </a:dk2>
      <a:lt2>
        <a:srgbClr val="999999"/>
      </a:lt2>
      <a:accent1>
        <a:srgbClr val="0067B1"/>
      </a:accent1>
      <a:accent2>
        <a:srgbClr val="C87100"/>
      </a:accent2>
      <a:accent3>
        <a:srgbClr val="4C4C4C"/>
      </a:accent3>
      <a:accent4>
        <a:srgbClr val="808080"/>
      </a:accent4>
      <a:accent5>
        <a:srgbClr val="999999"/>
      </a:accent5>
      <a:accent6>
        <a:srgbClr val="B3B3B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1879</TotalTime>
  <Words>4461</Words>
  <Application>Microsoft Office PowerPoint</Application>
  <PresentationFormat>Presentazione su schermo (4:3)</PresentationFormat>
  <Paragraphs>764</Paragraphs>
  <Slides>65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65</vt:i4>
      </vt:variant>
    </vt:vector>
  </HeadingPairs>
  <TitlesOfParts>
    <vt:vector size="66" baseType="lpstr">
      <vt:lpstr>EGI-InSPIRE-Slide-Template_v4</vt:lpstr>
      <vt:lpstr>IPv6 activities in EGI</vt:lpstr>
      <vt:lpstr>Goals for this talk and discussion</vt:lpstr>
      <vt:lpstr>Outline</vt:lpstr>
      <vt:lpstr>Part I: IPv6 in the EGEE era</vt:lpstr>
      <vt:lpstr>Presentazione standard di PowerPoint</vt:lpstr>
      <vt:lpstr>IPv6 tutorials for the gLite community</vt:lpstr>
      <vt:lpstr>SA2 developed or improved tools</vt:lpstr>
      <vt:lpstr>Tested components in IPv6</vt:lpstr>
      <vt:lpstr>First IPv6 compliant production components:  LFC and DPM-SE </vt:lpstr>
      <vt:lpstr>gLite components ported to IPv6</vt:lpstr>
      <vt:lpstr>Test of IPv6 compliance of  external packages</vt:lpstr>
      <vt:lpstr>Assessment of all gLite external components</vt:lpstr>
      <vt:lpstr>Assessment of all gLite external components</vt:lpstr>
      <vt:lpstr>Issues with IPv6 and gLite</vt:lpstr>
      <vt:lpstr>Presentazione standard di PowerPoint</vt:lpstr>
      <vt:lpstr>Presentazione standard di PowerPoint</vt:lpstr>
      <vt:lpstr>Trend with time </vt:lpstr>
      <vt:lpstr>Summary on IPv6 compliance of gLite</vt:lpstr>
      <vt:lpstr>And then ? Open questions</vt:lpstr>
      <vt:lpstr>ARC and UNICORE vs IPv6</vt:lpstr>
      <vt:lpstr>Presentazione standard di PowerPoint</vt:lpstr>
      <vt:lpstr>What EGEE III SA2 provided around IPv6</vt:lpstr>
      <vt:lpstr>EGEE III SA2 provided documents</vt:lpstr>
      <vt:lpstr>The IPv6 static code checker</vt:lpstr>
      <vt:lpstr>Checking IPv6 compliance with the source code checker via ETICS</vt:lpstr>
      <vt:lpstr>Using the IPv6 code checker by hand</vt:lpstr>
      <vt:lpstr>IPv6 code checker usage example</vt:lpstr>
      <vt:lpstr>IPV6 CARE (Dynamic Checker)</vt:lpstr>
      <vt:lpstr>IPv6 CARE</vt:lpstr>
      <vt:lpstr>IPv6 CARE mechanism</vt:lpstr>
      <vt:lpstr>Advantages / Drawbacks</vt:lpstr>
      <vt:lpstr>IPv6 CARE: Checking mode</vt:lpstr>
      <vt:lpstr>IPv6 CARE: Checking mode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IPv6 CARE: Patching mode</vt:lpstr>
      <vt:lpstr>IPv6 CARE: Patching mode</vt:lpstr>
      <vt:lpstr>IPv6 CARE: Patching mode</vt:lpstr>
      <vt:lpstr>IPv6 CARE: Patching mode</vt:lpstr>
      <vt:lpstr>IPv6 CARE: Patching mode</vt:lpstr>
      <vt:lpstr>IPv6 CARE: Patching mode</vt:lpstr>
      <vt:lpstr>IPv6 CARE: Patching mode</vt:lpstr>
      <vt:lpstr>IPv6 CARE: Patching mode</vt:lpstr>
      <vt:lpstr>IPv6 CARE: Patching mode</vt:lpstr>
      <vt:lpstr>IPv6 CARE: Patching mode</vt:lpstr>
      <vt:lpstr>Patching mode: system patch</vt:lpstr>
      <vt:lpstr>Presentazione standard di PowerPoint</vt:lpstr>
      <vt:lpstr>Part Two:  EGI and IPv6</vt:lpstr>
      <vt:lpstr>Current stand of EGI IPv6 activities</vt:lpstr>
      <vt:lpstr>The scenario: transition from IPv4 to IPv6</vt:lpstr>
      <vt:lpstr>The topology of transition mechanisms</vt:lpstr>
      <vt:lpstr>IPv6 Survey for NGIs</vt:lpstr>
      <vt:lpstr>Results of IPv6 survey so far</vt:lpstr>
      <vt:lpstr>Issues in EGI about IPv6 </vt:lpstr>
      <vt:lpstr>Issues for EGI-HEPiX IPv6 collaboration</vt:lpstr>
      <vt:lpstr>Protocol Translation Mechanisms</vt:lpstr>
      <vt:lpstr>NAT-PT factsheet</vt:lpstr>
      <vt:lpstr>IVI  factsheet</vt:lpstr>
      <vt:lpstr>Towards a strategy to include   IPv6-only resources</vt:lpstr>
      <vt:lpstr>Gateways (draft) </vt:lpstr>
      <vt:lpstr>What we could start doing now</vt:lpstr>
      <vt:lpstr>A decision to take</vt:lpstr>
      <vt:lpstr>Presentazione standard di PowerPoint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reale</cp:lastModifiedBy>
  <cp:revision>215</cp:revision>
  <dcterms:created xsi:type="dcterms:W3CDTF">2010-09-03T12:01:03Z</dcterms:created>
  <dcterms:modified xsi:type="dcterms:W3CDTF">2011-09-19T07:48:11Z</dcterms:modified>
</cp:coreProperties>
</file>